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578" r:id="rId2"/>
    <p:sldId id="570" r:id="rId3"/>
    <p:sldId id="611" r:id="rId4"/>
    <p:sldId id="627" r:id="rId5"/>
    <p:sldId id="612" r:id="rId6"/>
    <p:sldId id="629" r:id="rId7"/>
    <p:sldId id="628" r:id="rId8"/>
    <p:sldId id="572" r:id="rId9"/>
    <p:sldId id="638" r:id="rId10"/>
    <p:sldId id="630" r:id="rId11"/>
    <p:sldId id="618" r:id="rId12"/>
    <p:sldId id="587" r:id="rId13"/>
    <p:sldId id="635" r:id="rId14"/>
  </p:sldIdLst>
  <p:sldSz cx="10801350" cy="7200900"/>
  <p:notesSz cx="6815138" cy="9942513"/>
  <p:defaultTex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CCFF"/>
    <a:srgbClr val="000000"/>
    <a:srgbClr val="FFFFFF"/>
    <a:srgbClr val="CCFFCC"/>
    <a:srgbClr val="008000"/>
    <a:srgbClr val="FFFF99"/>
    <a:srgbClr val="FF99CC"/>
    <a:srgbClr val="6666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3090" autoAdjust="0"/>
  </p:normalViewPr>
  <p:slideViewPr>
    <p:cSldViewPr snapToGrid="0" showGuides="1">
      <p:cViewPr varScale="1">
        <p:scale>
          <a:sx n="76" d="100"/>
          <a:sy n="76" d="100"/>
        </p:scale>
        <p:origin x="2226" y="84"/>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C741A8E7-CD32-4CE8-BCC0-4EDDBF2EFA63}" type="slidenum">
              <a:rPr lang="es-ES"/>
              <a:pPr>
                <a:defRPr/>
              </a:pPr>
              <a:t>‹Nº›</a:t>
            </a:fld>
            <a:endParaRPr lang="es-ES"/>
          </a:p>
        </p:txBody>
      </p:sp>
    </p:spTree>
    <p:extLst>
      <p:ext uri="{BB962C8B-B14F-4D97-AF65-F5344CB8AC3E}">
        <p14:creationId xmlns:p14="http://schemas.microsoft.com/office/powerpoint/2010/main" val="3293160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928AC81D-71D2-46FB-8FEF-0C5A551529EF}" type="slidenum">
              <a:rPr lang="es-ES"/>
              <a:pPr>
                <a:defRPr/>
              </a:pPr>
              <a:t>‹Nº›</a:t>
            </a:fld>
            <a:endParaRPr lang="es-ES"/>
          </a:p>
        </p:txBody>
      </p:sp>
    </p:spTree>
    <p:extLst>
      <p:ext uri="{BB962C8B-B14F-4D97-AF65-F5344CB8AC3E}">
        <p14:creationId xmlns:p14="http://schemas.microsoft.com/office/powerpoint/2010/main" val="783451944"/>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4011562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Tree>
    <p:extLst>
      <p:ext uri="{BB962C8B-B14F-4D97-AF65-F5344CB8AC3E}">
        <p14:creationId xmlns:p14="http://schemas.microsoft.com/office/powerpoint/2010/main" val="1919143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000000"/>
                </a:solidFill>
                <a:latin typeface="Arial" panose="020B0604020202020204" pitchFamily="34" charset="0"/>
              </a:defRPr>
            </a:lvl1pPr>
            <a:lvl2pPr marL="742950" indent="-285750" defTabSz="915988">
              <a:defRPr sz="2000">
                <a:solidFill>
                  <a:srgbClr val="000000"/>
                </a:solidFill>
                <a:latin typeface="Arial" panose="020B0604020202020204" pitchFamily="34" charset="0"/>
              </a:defRPr>
            </a:lvl2pPr>
            <a:lvl3pPr marL="1143000" indent="-228600" defTabSz="915988">
              <a:defRPr sz="2000">
                <a:solidFill>
                  <a:srgbClr val="000000"/>
                </a:solidFill>
                <a:latin typeface="Arial" panose="020B0604020202020204" pitchFamily="34" charset="0"/>
              </a:defRPr>
            </a:lvl3pPr>
            <a:lvl4pPr marL="1600200" indent="-228600" defTabSz="915988">
              <a:defRPr sz="2000">
                <a:solidFill>
                  <a:srgbClr val="000000"/>
                </a:solidFill>
                <a:latin typeface="Arial" panose="020B0604020202020204" pitchFamily="34" charset="0"/>
              </a:defRPr>
            </a:lvl4pPr>
            <a:lvl5pPr marL="2057400" indent="-228600" defTabSz="915988">
              <a:defRPr sz="2000">
                <a:solidFill>
                  <a:srgbClr val="00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00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00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00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000000"/>
                </a:solidFill>
                <a:latin typeface="Arial" panose="020B0604020202020204" pitchFamily="34" charset="0"/>
              </a:defRPr>
            </a:lvl9pPr>
          </a:lstStyle>
          <a:p>
            <a:fld id="{8B19E42C-8476-4798-8D88-78ADFD13C921}" type="slidenum">
              <a:rPr lang="es-ES" sz="1200" smtClean="0">
                <a:solidFill>
                  <a:schemeClr val="tx1"/>
                </a:solidFill>
              </a:rPr>
              <a:pPr/>
              <a:t>12</a:t>
            </a:fld>
            <a:endParaRPr lang="es-ES" sz="1200">
              <a:solidFill>
                <a:schemeClr val="tx1"/>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Tree>
    <p:extLst>
      <p:ext uri="{BB962C8B-B14F-4D97-AF65-F5344CB8AC3E}">
        <p14:creationId xmlns:p14="http://schemas.microsoft.com/office/powerpoint/2010/main" val="167275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marL="0" marR="0" indent="0" algn="l" defTabSz="914400" rtl="0" eaLnBrk="0" fontAlgn="base" latinLnBrk="0" hangingPunct="0">
              <a:lnSpc>
                <a:spcPct val="100000"/>
              </a:lnSpc>
              <a:spcBef>
                <a:spcPct val="50000"/>
              </a:spcBef>
              <a:spcAft>
                <a:spcPct val="0"/>
              </a:spcAft>
              <a:buClrTx/>
              <a:buSzTx/>
              <a:buFontTx/>
              <a:buNone/>
              <a:tabLst/>
              <a:defRPr/>
            </a:pPr>
            <a:endParaRPr lang="en-US" b="1">
              <a:solidFill>
                <a:srgbClr val="000000"/>
              </a:solidFill>
              <a:latin typeface="Arial" panose="020B0604020202020204" pitchFamily="34" charset="0"/>
            </a:endParaRPr>
          </a:p>
        </p:txBody>
      </p:sp>
    </p:spTree>
    <p:extLst>
      <p:ext uri="{BB962C8B-B14F-4D97-AF65-F5344CB8AC3E}">
        <p14:creationId xmlns:p14="http://schemas.microsoft.com/office/powerpoint/2010/main" val="194139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a:spcBef>
                <a:spcPct val="50000"/>
              </a:spcBef>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358653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sz="1200" dirty="0">
              <a:solidFill>
                <a:schemeClr val="tx2"/>
              </a:solidFill>
            </a:endParaRPr>
          </a:p>
        </p:txBody>
      </p:sp>
    </p:spTree>
    <p:extLst>
      <p:ext uri="{BB962C8B-B14F-4D97-AF65-F5344CB8AC3E}">
        <p14:creationId xmlns:p14="http://schemas.microsoft.com/office/powerpoint/2010/main" val="285277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Tree>
    <p:extLst>
      <p:ext uri="{BB962C8B-B14F-4D97-AF65-F5344CB8AC3E}">
        <p14:creationId xmlns:p14="http://schemas.microsoft.com/office/powerpoint/2010/main" val="21469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Tree>
    <p:extLst>
      <p:ext uri="{BB962C8B-B14F-4D97-AF65-F5344CB8AC3E}">
        <p14:creationId xmlns:p14="http://schemas.microsoft.com/office/powerpoint/2010/main" val="215319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Tree>
    <p:extLst>
      <p:ext uri="{BB962C8B-B14F-4D97-AF65-F5344CB8AC3E}">
        <p14:creationId xmlns:p14="http://schemas.microsoft.com/office/powerpoint/2010/main" val="119936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a:p>
        </p:txBody>
      </p:sp>
      <p:sp>
        <p:nvSpPr>
          <p:cNvPr id="4" name="Marcador de encabezado 3"/>
          <p:cNvSpPr>
            <a:spLocks noGrp="1"/>
          </p:cNvSpPr>
          <p:nvPr>
            <p:ph type="hdr" sz="quarter"/>
          </p:nvPr>
        </p:nvSpPr>
        <p:spPr/>
        <p:txBody>
          <a:bodyPr/>
          <a:lstStyle/>
          <a:p>
            <a:pPr>
              <a:defRPr/>
            </a:pPr>
            <a:r>
              <a:rPr lang="es-ES"/>
              <a:t>TEMA 1: ECUACIONES DE MAXWELL</a:t>
            </a:r>
          </a:p>
        </p:txBody>
      </p:sp>
      <p:sp>
        <p:nvSpPr>
          <p:cNvPr id="5" name="Marcador de pie de página 4"/>
          <p:cNvSpPr>
            <a:spLocks noGrp="1"/>
          </p:cNvSpPr>
          <p:nvPr>
            <p:ph type="ftr" sz="quarter" idx="4"/>
          </p:nvPr>
        </p:nvSpPr>
        <p:spPr/>
        <p:txBody>
          <a:bodyPr/>
          <a:lstStyle/>
          <a:p>
            <a:pPr>
              <a:defRPr/>
            </a:pPr>
            <a:r>
              <a:rPr lang="es-ES"/>
              <a:t>FNT - CURSO 2005/2006</a:t>
            </a:r>
          </a:p>
        </p:txBody>
      </p:sp>
      <p:sp>
        <p:nvSpPr>
          <p:cNvPr id="6" name="Marcador de número de diapositiva 5"/>
          <p:cNvSpPr>
            <a:spLocks noGrp="1"/>
          </p:cNvSpPr>
          <p:nvPr>
            <p:ph type="sldNum" sz="quarter" idx="5"/>
          </p:nvPr>
        </p:nvSpPr>
        <p:spPr/>
        <p:txBody>
          <a:bodyPr/>
          <a:lstStyle/>
          <a:p>
            <a:pPr>
              <a:defRPr/>
            </a:pPr>
            <a:fld id="{928AC81D-71D2-46FB-8FEF-0C5A551529EF}" type="slidenum">
              <a:rPr lang="es-ES" smtClean="0"/>
              <a:pPr>
                <a:defRPr/>
              </a:pPr>
              <a:t>8</a:t>
            </a:fld>
            <a:endParaRPr lang="es-ES"/>
          </a:p>
        </p:txBody>
      </p:sp>
    </p:spTree>
    <p:extLst>
      <p:ext uri="{BB962C8B-B14F-4D97-AF65-F5344CB8AC3E}">
        <p14:creationId xmlns:p14="http://schemas.microsoft.com/office/powerpoint/2010/main" val="144345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Tree>
    <p:extLst>
      <p:ext uri="{BB962C8B-B14F-4D97-AF65-F5344CB8AC3E}">
        <p14:creationId xmlns:p14="http://schemas.microsoft.com/office/powerpoint/2010/main" val="4128904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8EB66E4D-467C-4080-BAB9-6987E2780619}" type="slidenum">
              <a:rPr lang="es-ES"/>
              <a:pPr>
                <a:defRPr/>
              </a:pPr>
              <a:t>‹Nº›</a:t>
            </a:fld>
            <a:endParaRPr lang="es-ES"/>
          </a:p>
        </p:txBody>
      </p:sp>
    </p:spTree>
    <p:extLst>
      <p:ext uri="{BB962C8B-B14F-4D97-AF65-F5344CB8AC3E}">
        <p14:creationId xmlns:p14="http://schemas.microsoft.com/office/powerpoint/2010/main" val="185700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BDE8E6AF-D245-48DB-BBD4-85CC1FDA936B}" type="slidenum">
              <a:rPr lang="es-ES"/>
              <a:pPr>
                <a:defRPr/>
              </a:pPr>
              <a:t>‹Nº›</a:t>
            </a:fld>
            <a:endParaRPr lang="es-ES"/>
          </a:p>
        </p:txBody>
      </p:sp>
    </p:spTree>
    <p:extLst>
      <p:ext uri="{BB962C8B-B14F-4D97-AF65-F5344CB8AC3E}">
        <p14:creationId xmlns:p14="http://schemas.microsoft.com/office/powerpoint/2010/main" val="43737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06C87191-D6BA-49C9-B7CC-79F2A154FC92}" type="slidenum">
              <a:rPr lang="es-ES"/>
              <a:pPr>
                <a:defRPr/>
              </a:pPr>
              <a:t>‹Nº›</a:t>
            </a:fld>
            <a:endParaRPr lang="es-ES"/>
          </a:p>
        </p:txBody>
      </p:sp>
    </p:spTree>
    <p:extLst>
      <p:ext uri="{BB962C8B-B14F-4D97-AF65-F5344CB8AC3E}">
        <p14:creationId xmlns:p14="http://schemas.microsoft.com/office/powerpoint/2010/main" val="2331889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1D2E6CE8-97FA-44D6-B372-7B74AAFF398D}" type="slidenum">
              <a:rPr lang="es-ES"/>
              <a:pPr>
                <a:defRPr/>
              </a:pPr>
              <a:t>‹Nº›</a:t>
            </a:fld>
            <a:endParaRPr lang="es-ES"/>
          </a:p>
        </p:txBody>
      </p:sp>
    </p:spTree>
    <p:extLst>
      <p:ext uri="{BB962C8B-B14F-4D97-AF65-F5344CB8AC3E}">
        <p14:creationId xmlns:p14="http://schemas.microsoft.com/office/powerpoint/2010/main" val="32998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A89E0795-BB3D-4C87-B089-DCC5DDD190C1}" type="slidenum">
              <a:rPr lang="es-ES"/>
              <a:pPr>
                <a:defRPr/>
              </a:pPr>
              <a:t>‹Nº›</a:t>
            </a:fld>
            <a:endParaRPr lang="es-ES"/>
          </a:p>
        </p:txBody>
      </p:sp>
    </p:spTree>
    <p:extLst>
      <p:ext uri="{BB962C8B-B14F-4D97-AF65-F5344CB8AC3E}">
        <p14:creationId xmlns:p14="http://schemas.microsoft.com/office/powerpoint/2010/main" val="16097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099FD2B1-C462-4F15-8ABB-430E2B82BC0E}" type="slidenum">
              <a:rPr lang="es-ES"/>
              <a:pPr>
                <a:defRPr/>
              </a:pPr>
              <a:t>‹Nº›</a:t>
            </a:fld>
            <a:endParaRPr lang="es-ES"/>
          </a:p>
        </p:txBody>
      </p:sp>
    </p:spTree>
    <p:extLst>
      <p:ext uri="{BB962C8B-B14F-4D97-AF65-F5344CB8AC3E}">
        <p14:creationId xmlns:p14="http://schemas.microsoft.com/office/powerpoint/2010/main" val="94875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691D24C9-0DD7-4DEF-945C-52AF6146976B}" type="slidenum">
              <a:rPr lang="es-ES"/>
              <a:pPr>
                <a:defRPr/>
              </a:pPr>
              <a:t>‹Nº›</a:t>
            </a:fld>
            <a:endParaRPr lang="es-ES"/>
          </a:p>
        </p:txBody>
      </p:sp>
    </p:spTree>
    <p:extLst>
      <p:ext uri="{BB962C8B-B14F-4D97-AF65-F5344CB8AC3E}">
        <p14:creationId xmlns:p14="http://schemas.microsoft.com/office/powerpoint/2010/main" val="115050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F156FE49-5F52-4C47-8B21-6810BD1F4DE2}" type="slidenum">
              <a:rPr lang="es-ES"/>
              <a:pPr>
                <a:defRPr/>
              </a:pPr>
              <a:t>‹Nº›</a:t>
            </a:fld>
            <a:endParaRPr lang="es-ES"/>
          </a:p>
        </p:txBody>
      </p:sp>
    </p:spTree>
    <p:extLst>
      <p:ext uri="{BB962C8B-B14F-4D97-AF65-F5344CB8AC3E}">
        <p14:creationId xmlns:p14="http://schemas.microsoft.com/office/powerpoint/2010/main" val="389004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11FA862E-3469-4C92-A496-5DE813A6D281}" type="slidenum">
              <a:rPr lang="es-ES"/>
              <a:pPr>
                <a:defRPr/>
              </a:pPr>
              <a:t>‹Nº›</a:t>
            </a:fld>
            <a:endParaRPr lang="es-ES"/>
          </a:p>
        </p:txBody>
      </p:sp>
    </p:spTree>
    <p:extLst>
      <p:ext uri="{BB962C8B-B14F-4D97-AF65-F5344CB8AC3E}">
        <p14:creationId xmlns:p14="http://schemas.microsoft.com/office/powerpoint/2010/main" val="106275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56372859-E346-4574-A2D7-8A30B55D76AA}" type="slidenum">
              <a:rPr lang="es-ES"/>
              <a:pPr>
                <a:defRPr/>
              </a:pPr>
              <a:t>‹Nº›</a:t>
            </a:fld>
            <a:endParaRPr lang="es-ES"/>
          </a:p>
        </p:txBody>
      </p:sp>
    </p:spTree>
    <p:extLst>
      <p:ext uri="{BB962C8B-B14F-4D97-AF65-F5344CB8AC3E}">
        <p14:creationId xmlns:p14="http://schemas.microsoft.com/office/powerpoint/2010/main" val="7427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C6805CFB-ADBE-4EB6-98D8-B5C9ADD8E304}" type="slidenum">
              <a:rPr lang="es-ES"/>
              <a:pPr>
                <a:defRPr/>
              </a:pPr>
              <a:t>‹Nº›</a:t>
            </a:fld>
            <a:endParaRPr lang="es-ES"/>
          </a:p>
        </p:txBody>
      </p:sp>
    </p:spTree>
    <p:extLst>
      <p:ext uri="{BB962C8B-B14F-4D97-AF65-F5344CB8AC3E}">
        <p14:creationId xmlns:p14="http://schemas.microsoft.com/office/powerpoint/2010/main" val="51696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723552E0-DCA9-4559-8D64-FC59F9CBD73E}" type="slidenum">
              <a:rPr lang="es-ES"/>
              <a:pPr>
                <a:defRPr/>
              </a:pPr>
              <a:t>‹Nº›</a:t>
            </a:fld>
            <a:endParaRPr lang="es-ES"/>
          </a:p>
        </p:txBody>
      </p:sp>
    </p:spTree>
    <p:extLst>
      <p:ext uri="{BB962C8B-B14F-4D97-AF65-F5344CB8AC3E}">
        <p14:creationId xmlns:p14="http://schemas.microsoft.com/office/powerpoint/2010/main" val="32593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000000"/>
                </a:solidFill>
                <a:latin typeface="Arial" panose="020B0604020202020204" pitchFamily="34" charset="0"/>
              </a:defRPr>
            </a:lvl1pPr>
            <a:lvl2pPr marL="742950" indent="-285750" defTabSz="1028700">
              <a:spcBef>
                <a:spcPct val="50000"/>
              </a:spcBef>
              <a:defRPr sz="2000">
                <a:solidFill>
                  <a:srgbClr val="000000"/>
                </a:solidFill>
                <a:latin typeface="Arial" panose="020B0604020202020204" pitchFamily="34" charset="0"/>
              </a:defRPr>
            </a:lvl2pPr>
            <a:lvl3pPr marL="1143000" indent="-228600" defTabSz="1028700">
              <a:spcBef>
                <a:spcPct val="50000"/>
              </a:spcBef>
              <a:defRPr sz="2000">
                <a:solidFill>
                  <a:srgbClr val="000000"/>
                </a:solidFill>
                <a:latin typeface="Arial" panose="020B0604020202020204" pitchFamily="34" charset="0"/>
              </a:defRPr>
            </a:lvl3pPr>
            <a:lvl4pPr marL="1600200" indent="-228600" defTabSz="1028700">
              <a:spcBef>
                <a:spcPct val="50000"/>
              </a:spcBef>
              <a:defRPr sz="2000">
                <a:solidFill>
                  <a:srgbClr val="000000"/>
                </a:solidFill>
                <a:latin typeface="Arial" panose="020B0604020202020204" pitchFamily="34" charset="0"/>
              </a:defRPr>
            </a:lvl4pPr>
            <a:lvl5pPr marL="2057400" indent="-228600" defTabSz="1028700">
              <a:spcBef>
                <a:spcPct val="50000"/>
              </a:spcBef>
              <a:defRPr sz="2000">
                <a:solidFill>
                  <a:srgbClr val="00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00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eaLnBrk="1" hangingPunct="1">
              <a:spcBef>
                <a:spcPct val="0"/>
              </a:spcBef>
              <a:defRPr sz="1600">
                <a:solidFill>
                  <a:schemeClr val="tx1"/>
                </a:solidFill>
                <a:latin typeface="Times New Roman"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a:solidFill>
                  <a:schemeClr val="tx1"/>
                </a:solidFill>
                <a:latin typeface="Times New Roman"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a:solidFill>
                  <a:schemeClr val="tx1"/>
                </a:solidFill>
                <a:latin typeface="Times New Roman" panose="02020603050405020304" pitchFamily="18" charset="0"/>
              </a:defRPr>
            </a:lvl1pPr>
          </a:lstStyle>
          <a:p>
            <a:pPr>
              <a:defRPr/>
            </a:pPr>
            <a:fld id="{51F63009-D131-49F5-B24F-DFE98357E26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038"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540125" y="3303588"/>
            <a:ext cx="4468813" cy="968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es-ES" sz="2400" b="1">
                <a:latin typeface="Comic Sans MS" panose="030F0702030302020204" pitchFamily="66" charset="0"/>
              </a:rPr>
              <a:t>RÉGIMEN TRANSITORIO</a:t>
            </a:r>
          </a:p>
          <a:p>
            <a:pPr algn="ctr" eaLnBrk="1" hangingPunct="1">
              <a:lnSpc>
                <a:spcPct val="120000"/>
              </a:lnSpc>
              <a:spcBef>
                <a:spcPct val="0"/>
              </a:spcBef>
              <a:buFontTx/>
              <a:buNone/>
            </a:pPr>
            <a:r>
              <a:rPr lang="es-ES" sz="2400" b="1">
                <a:latin typeface="Comic Sans MS" panose="030F0702030302020204" pitchFamily="66" charset="0"/>
              </a:rPr>
              <a:t>EN CORRIENTE CONTINUA</a:t>
            </a:r>
          </a:p>
        </p:txBody>
      </p:sp>
      <p:sp>
        <p:nvSpPr>
          <p:cNvPr id="21507" name="Text Box 3"/>
          <p:cNvSpPr txBox="1">
            <a:spLocks noChangeArrowheads="1"/>
          </p:cNvSpPr>
          <p:nvPr/>
        </p:nvSpPr>
        <p:spPr bwMode="auto">
          <a:xfrm>
            <a:off x="5292725" y="4805363"/>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(1/1)</a:t>
            </a:r>
          </a:p>
        </p:txBody>
      </p:sp>
      <p:sp>
        <p:nvSpPr>
          <p:cNvPr id="21508" name="Text Box 4"/>
          <p:cNvSpPr txBox="1">
            <a:spLocks noChangeArrowheads="1"/>
          </p:cNvSpPr>
          <p:nvPr/>
        </p:nvSpPr>
        <p:spPr bwMode="auto">
          <a:xfrm>
            <a:off x="5065713" y="229870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47" name="Text Box 3"/>
          <p:cNvSpPr txBox="1">
            <a:spLocks noChangeArrowheads="1"/>
          </p:cNvSpPr>
          <p:nvPr/>
        </p:nvSpPr>
        <p:spPr bwMode="auto">
          <a:xfrm>
            <a:off x="2467705" y="412073"/>
            <a:ext cx="2066889" cy="536549"/>
          </a:xfrm>
          <a:prstGeom prst="rect">
            <a:avLst/>
          </a:prstGeom>
          <a:solidFill>
            <a:srgbClr val="FF0000"/>
          </a:solidFill>
          <a:ln>
            <a:noFill/>
          </a:ln>
        </p:spPr>
        <p:txBody>
          <a:bodyPr wrap="non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FFFF"/>
                </a:solidFill>
                <a:latin typeface="Arial" panose="020B0604020202020204" pitchFamily="34" charset="0"/>
              </a:rPr>
              <a:t>sin generador</a:t>
            </a:r>
          </a:p>
        </p:txBody>
      </p:sp>
      <p:sp>
        <p:nvSpPr>
          <p:cNvPr id="27748" name="Text Box 4"/>
          <p:cNvSpPr txBox="1">
            <a:spLocks noChangeArrowheads="1"/>
          </p:cNvSpPr>
          <p:nvPr/>
        </p:nvSpPr>
        <p:spPr bwMode="auto">
          <a:xfrm>
            <a:off x="5812060" y="374474"/>
            <a:ext cx="1214472" cy="609252"/>
          </a:xfrm>
          <a:prstGeom prst="rect">
            <a:avLst/>
          </a:prstGeom>
          <a:noFill/>
          <a:ln>
            <a:noFill/>
          </a:ln>
        </p:spPr>
        <p:txBody>
          <a:bodyPr wrap="square" lIns="90000" tIns="118800" rIns="90000" bIns="118800" anchor="ctr" anchorCtr="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Comic Sans MS" panose="030F0702030302020204" pitchFamily="66" charset="0"/>
                <a:sym typeface="Symbol" panose="05050102010706020507" pitchFamily="18" charset="2"/>
              </a:rPr>
              <a:t> </a:t>
            </a:r>
            <a:r>
              <a:rPr lang="es-ES" sz="2400" dirty="0" err="1">
                <a:latin typeface="Comic Sans MS" panose="030F0702030302020204" pitchFamily="66" charset="0"/>
              </a:rPr>
              <a:t>I</a:t>
            </a:r>
            <a:r>
              <a:rPr lang="es-ES" sz="2400" baseline="-25000" dirty="0" err="1">
                <a:latin typeface="Comic Sans MS" panose="030F0702030302020204" pitchFamily="66" charset="0"/>
              </a:rPr>
              <a:t>o</a:t>
            </a:r>
            <a:r>
              <a:rPr lang="es-ES" sz="2400" baseline="-25000" dirty="0">
                <a:latin typeface="Comic Sans MS" panose="030F0702030302020204" pitchFamily="66" charset="0"/>
              </a:rPr>
              <a:t> </a:t>
            </a:r>
            <a:r>
              <a:rPr lang="es-ES" sz="24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rPr>
              <a:t> 0</a:t>
            </a:r>
          </a:p>
        </p:txBody>
      </p:sp>
      <p:sp>
        <p:nvSpPr>
          <p:cNvPr id="27745" name="Text Box 6"/>
          <p:cNvSpPr txBox="1">
            <a:spLocks noChangeArrowheads="1"/>
          </p:cNvSpPr>
          <p:nvPr/>
        </p:nvSpPr>
        <p:spPr bwMode="auto">
          <a:xfrm>
            <a:off x="2342552" y="3994584"/>
            <a:ext cx="168543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0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L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R</a:t>
            </a:r>
          </a:p>
        </p:txBody>
      </p:sp>
      <p:sp>
        <p:nvSpPr>
          <p:cNvPr id="27746" name="Text Box 7"/>
          <p:cNvSpPr txBox="1">
            <a:spLocks noChangeArrowheads="1"/>
          </p:cNvSpPr>
          <p:nvPr/>
        </p:nvSpPr>
        <p:spPr bwMode="auto">
          <a:xfrm>
            <a:off x="2342552" y="4659478"/>
            <a:ext cx="249815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0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L </a:t>
            </a:r>
            <a:r>
              <a:rPr lang="es-ES" sz="2400" dirty="0" err="1">
                <a:solidFill>
                  <a:srgbClr val="008000"/>
                </a:solidFill>
                <a:latin typeface="Comic Sans MS" panose="030F0702030302020204" pitchFamily="66" charset="0"/>
                <a:sym typeface="Symbol" panose="05050102010706020507" pitchFamily="18" charset="2"/>
              </a:rPr>
              <a:t>dI</a:t>
            </a:r>
            <a:r>
              <a:rPr lang="es-ES" sz="2400" dirty="0">
                <a:solidFill>
                  <a:srgbClr val="008000"/>
                </a:solidFill>
                <a:latin typeface="Comic Sans MS" panose="030F0702030302020204" pitchFamily="66" charset="0"/>
                <a:sym typeface="Symbol" panose="05050102010706020507" pitchFamily="18" charset="2"/>
              </a:rPr>
              <a:t>/</a:t>
            </a:r>
            <a:r>
              <a:rPr lang="es-ES" sz="2400" dirty="0" err="1">
                <a:solidFill>
                  <a:srgbClr val="008000"/>
                </a:solidFill>
                <a:latin typeface="Comic Sans MS" panose="030F0702030302020204" pitchFamily="66" charset="0"/>
                <a:sym typeface="Symbol" panose="05050102010706020507" pitchFamily="18" charset="2"/>
              </a:rPr>
              <a:t>dt</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RI</a:t>
            </a:r>
            <a:endParaRPr lang="es-ES" sz="2400" baseline="-25000" dirty="0">
              <a:solidFill>
                <a:srgbClr val="008000"/>
              </a:solidFill>
              <a:latin typeface="Comic Sans MS" panose="030F0702030302020204" pitchFamily="66" charset="0"/>
              <a:sym typeface="Symbol" panose="05050102010706020507" pitchFamily="18" charset="2"/>
            </a:endParaRPr>
          </a:p>
        </p:txBody>
      </p:sp>
      <p:sp>
        <p:nvSpPr>
          <p:cNvPr id="27657" name="Line 48"/>
          <p:cNvSpPr>
            <a:spLocks noChangeShapeType="1"/>
          </p:cNvSpPr>
          <p:nvPr/>
        </p:nvSpPr>
        <p:spPr bwMode="auto">
          <a:xfrm flipH="1">
            <a:off x="4176908" y="1942673"/>
            <a:ext cx="33496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58" name="Line 49"/>
          <p:cNvSpPr>
            <a:spLocks noChangeShapeType="1"/>
          </p:cNvSpPr>
          <p:nvPr/>
        </p:nvSpPr>
        <p:spPr bwMode="auto">
          <a:xfrm flipH="1">
            <a:off x="2357362" y="3244423"/>
            <a:ext cx="2160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27659" name="Group 50"/>
          <p:cNvGrpSpPr>
            <a:grpSpLocks/>
          </p:cNvGrpSpPr>
          <p:nvPr/>
        </p:nvGrpSpPr>
        <p:grpSpPr bwMode="auto">
          <a:xfrm>
            <a:off x="3667321" y="1661686"/>
            <a:ext cx="515937" cy="579437"/>
            <a:chOff x="2592" y="1344"/>
            <a:chExt cx="1728" cy="672"/>
          </a:xfrm>
        </p:grpSpPr>
        <p:sp>
          <p:nvSpPr>
            <p:cNvPr id="27710" name="Line 51"/>
            <p:cNvSpPr>
              <a:spLocks noChangeShapeType="1"/>
            </p:cNvSpPr>
            <p:nvPr/>
          </p:nvSpPr>
          <p:spPr bwMode="auto">
            <a:xfrm flipV="1">
              <a:off x="2592"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1" name="Line 52"/>
            <p:cNvSpPr>
              <a:spLocks noChangeShapeType="1"/>
            </p:cNvSpPr>
            <p:nvPr/>
          </p:nvSpPr>
          <p:spPr bwMode="auto">
            <a:xfrm flipH="1" flipV="1">
              <a:off x="273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2" name="Line 53"/>
            <p:cNvSpPr>
              <a:spLocks noChangeShapeType="1"/>
            </p:cNvSpPr>
            <p:nvPr/>
          </p:nvSpPr>
          <p:spPr bwMode="auto">
            <a:xfrm flipH="1" flipV="1">
              <a:off x="288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3" name="Line 54"/>
            <p:cNvSpPr>
              <a:spLocks noChangeShapeType="1"/>
            </p:cNvSpPr>
            <p:nvPr/>
          </p:nvSpPr>
          <p:spPr bwMode="auto">
            <a:xfrm flipV="1">
              <a:off x="3024"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4" name="Line 55"/>
            <p:cNvSpPr>
              <a:spLocks noChangeShapeType="1"/>
            </p:cNvSpPr>
            <p:nvPr/>
          </p:nvSpPr>
          <p:spPr bwMode="auto">
            <a:xfrm flipV="1">
              <a:off x="316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5" name="Line 56"/>
            <p:cNvSpPr>
              <a:spLocks noChangeShapeType="1"/>
            </p:cNvSpPr>
            <p:nvPr/>
          </p:nvSpPr>
          <p:spPr bwMode="auto">
            <a:xfrm flipH="1" flipV="1">
              <a:off x="331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6" name="Line 57"/>
            <p:cNvSpPr>
              <a:spLocks noChangeShapeType="1"/>
            </p:cNvSpPr>
            <p:nvPr/>
          </p:nvSpPr>
          <p:spPr bwMode="auto">
            <a:xfrm flipH="1" flipV="1">
              <a:off x="345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7" name="Line 58"/>
            <p:cNvSpPr>
              <a:spLocks noChangeShapeType="1"/>
            </p:cNvSpPr>
            <p:nvPr/>
          </p:nvSpPr>
          <p:spPr bwMode="auto">
            <a:xfrm flipV="1">
              <a:off x="360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8" name="Line 59"/>
            <p:cNvSpPr>
              <a:spLocks noChangeShapeType="1"/>
            </p:cNvSpPr>
            <p:nvPr/>
          </p:nvSpPr>
          <p:spPr bwMode="auto">
            <a:xfrm flipV="1">
              <a:off x="374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9" name="Line 60"/>
            <p:cNvSpPr>
              <a:spLocks noChangeShapeType="1"/>
            </p:cNvSpPr>
            <p:nvPr/>
          </p:nvSpPr>
          <p:spPr bwMode="auto">
            <a:xfrm flipH="1" flipV="1">
              <a:off x="3890"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0" name="Line 61"/>
            <p:cNvSpPr>
              <a:spLocks noChangeShapeType="1"/>
            </p:cNvSpPr>
            <p:nvPr/>
          </p:nvSpPr>
          <p:spPr bwMode="auto">
            <a:xfrm flipH="1" flipV="1">
              <a:off x="4032"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1" name="Line 62"/>
            <p:cNvSpPr>
              <a:spLocks noChangeShapeType="1"/>
            </p:cNvSpPr>
            <p:nvPr/>
          </p:nvSpPr>
          <p:spPr bwMode="auto">
            <a:xfrm flipV="1">
              <a:off x="417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grpSp>
        <p:nvGrpSpPr>
          <p:cNvPr id="10" name="91 Grupo"/>
          <p:cNvGrpSpPr>
            <a:grpSpLocks/>
          </p:cNvGrpSpPr>
          <p:nvPr/>
        </p:nvGrpSpPr>
        <p:grpSpPr bwMode="auto">
          <a:xfrm>
            <a:off x="1959171" y="2441147"/>
            <a:ext cx="2994643" cy="483040"/>
            <a:chOff x="1735138" y="2786063"/>
            <a:chExt cx="2994644" cy="483039"/>
          </a:xfrm>
        </p:grpSpPr>
        <p:sp>
          <p:nvSpPr>
            <p:cNvPr id="27706" name="Text Box 63"/>
            <p:cNvSpPr txBox="1">
              <a:spLocks noChangeArrowheads="1"/>
            </p:cNvSpPr>
            <p:nvPr/>
          </p:nvSpPr>
          <p:spPr bwMode="auto">
            <a:xfrm>
              <a:off x="1735138" y="2786063"/>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3333FF"/>
                  </a:solidFill>
                  <a:latin typeface="Comic Sans MS" panose="030F0702030302020204" pitchFamily="66" charset="0"/>
                </a:rPr>
                <a:t>I</a:t>
              </a:r>
            </a:p>
          </p:txBody>
        </p:sp>
        <p:sp>
          <p:nvSpPr>
            <p:cNvPr id="27707" name="Text Box 64"/>
            <p:cNvSpPr txBox="1">
              <a:spLocks noChangeArrowheads="1"/>
            </p:cNvSpPr>
            <p:nvPr/>
          </p:nvSpPr>
          <p:spPr bwMode="auto">
            <a:xfrm>
              <a:off x="4406901" y="2819400"/>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I</a:t>
              </a:r>
            </a:p>
          </p:txBody>
        </p:sp>
        <p:sp>
          <p:nvSpPr>
            <p:cNvPr id="27708" name="Line 65"/>
            <p:cNvSpPr>
              <a:spLocks noChangeShapeType="1"/>
            </p:cNvSpPr>
            <p:nvPr/>
          </p:nvSpPr>
          <p:spPr bwMode="auto">
            <a:xfrm rot="5400000" flipH="1">
              <a:off x="2025650" y="3017838"/>
              <a:ext cx="185738"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09" name="Line 66"/>
            <p:cNvSpPr>
              <a:spLocks noChangeShapeType="1"/>
            </p:cNvSpPr>
            <p:nvPr/>
          </p:nvSpPr>
          <p:spPr bwMode="auto">
            <a:xfrm rot="16200000" flipH="1">
              <a:off x="4186238" y="3032125"/>
              <a:ext cx="187325"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sp>
        <p:nvSpPr>
          <p:cNvPr id="27661" name="Text Box 67"/>
          <p:cNvSpPr txBox="1">
            <a:spLocks noChangeArrowheads="1"/>
          </p:cNvSpPr>
          <p:nvPr/>
        </p:nvSpPr>
        <p:spPr bwMode="auto">
          <a:xfrm>
            <a:off x="3768921" y="1146017"/>
            <a:ext cx="35173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R</a:t>
            </a:r>
          </a:p>
        </p:txBody>
      </p:sp>
      <p:sp>
        <p:nvSpPr>
          <p:cNvPr id="27662" name="Text Box 68"/>
          <p:cNvSpPr txBox="1">
            <a:spLocks noChangeArrowheads="1"/>
          </p:cNvSpPr>
          <p:nvPr/>
        </p:nvSpPr>
        <p:spPr bwMode="auto">
          <a:xfrm>
            <a:off x="2829121" y="1120617"/>
            <a:ext cx="32448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L</a:t>
            </a:r>
          </a:p>
        </p:txBody>
      </p:sp>
      <p:sp>
        <p:nvSpPr>
          <p:cNvPr id="27663" name="Line 69"/>
          <p:cNvSpPr>
            <a:spLocks noChangeShapeType="1"/>
          </p:cNvSpPr>
          <p:nvPr/>
        </p:nvSpPr>
        <p:spPr bwMode="auto">
          <a:xfrm rot="16200000" flipH="1">
            <a:off x="1685327" y="2565767"/>
            <a:ext cx="132556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4" name="Line 70"/>
          <p:cNvSpPr>
            <a:spLocks noChangeShapeType="1"/>
          </p:cNvSpPr>
          <p:nvPr/>
        </p:nvSpPr>
        <p:spPr bwMode="auto">
          <a:xfrm rot="16200000" flipH="1">
            <a:off x="3841946" y="2599898"/>
            <a:ext cx="13271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27669" name="Group 75"/>
          <p:cNvGrpSpPr>
            <a:grpSpLocks/>
          </p:cNvGrpSpPr>
          <p:nvPr/>
        </p:nvGrpSpPr>
        <p:grpSpPr bwMode="auto">
          <a:xfrm>
            <a:off x="2335408" y="1591836"/>
            <a:ext cx="1295400" cy="358775"/>
            <a:chOff x="2472" y="2949"/>
            <a:chExt cx="1099" cy="226"/>
          </a:xfrm>
        </p:grpSpPr>
        <p:sp>
          <p:nvSpPr>
            <p:cNvPr id="27701" name="Line 76"/>
            <p:cNvSpPr>
              <a:spLocks noChangeShapeType="1"/>
            </p:cNvSpPr>
            <p:nvPr/>
          </p:nvSpPr>
          <p:spPr bwMode="auto">
            <a:xfrm>
              <a:off x="2472" y="3152"/>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7702" name="Freeform 77"/>
            <p:cNvSpPr>
              <a:spLocks/>
            </p:cNvSpPr>
            <p:nvPr/>
          </p:nvSpPr>
          <p:spPr bwMode="auto">
            <a:xfrm>
              <a:off x="2702" y="2949"/>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3" name="Freeform 78"/>
            <p:cNvSpPr>
              <a:spLocks/>
            </p:cNvSpPr>
            <p:nvPr/>
          </p:nvSpPr>
          <p:spPr bwMode="auto">
            <a:xfrm>
              <a:off x="2918" y="2955"/>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4" name="Freeform 79"/>
            <p:cNvSpPr>
              <a:spLocks/>
            </p:cNvSpPr>
            <p:nvPr/>
          </p:nvSpPr>
          <p:spPr bwMode="auto">
            <a:xfrm>
              <a:off x="3134" y="2961"/>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5" name="Line 80"/>
            <p:cNvSpPr>
              <a:spLocks noChangeShapeType="1"/>
            </p:cNvSpPr>
            <p:nvPr/>
          </p:nvSpPr>
          <p:spPr bwMode="auto">
            <a:xfrm>
              <a:off x="3351" y="3161"/>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27698" name="83 CuadroTexto"/>
          <p:cNvSpPr txBox="1">
            <a:spLocks noChangeArrowheads="1"/>
          </p:cNvSpPr>
          <p:nvPr/>
        </p:nvSpPr>
        <p:spPr bwMode="auto">
          <a:xfrm>
            <a:off x="2373598" y="1845272"/>
            <a:ext cx="1242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r>
              <a:rPr lang="es-ES" sz="2000" dirty="0">
                <a:solidFill>
                  <a:srgbClr val="FF0000"/>
                </a:solidFill>
                <a:latin typeface="Arial" panose="020B0604020202020204" pitchFamily="34" charset="0"/>
              </a:rPr>
              <a:t>           </a:t>
            </a:r>
            <a:r>
              <a:rPr lang="es-ES" sz="2400" dirty="0">
                <a:solidFill>
                  <a:srgbClr val="FF0000"/>
                </a:solidFill>
                <a:latin typeface="Arial" panose="020B0604020202020204" pitchFamily="34" charset="0"/>
              </a:rPr>
              <a:t>+</a:t>
            </a:r>
            <a:endParaRPr lang="es-ES" sz="2000" dirty="0">
              <a:solidFill>
                <a:srgbClr val="FF0000"/>
              </a:solidFill>
              <a:latin typeface="Arial" panose="020B0604020202020204" pitchFamily="34" charset="0"/>
            </a:endParaRPr>
          </a:p>
        </p:txBody>
      </p:sp>
      <p:grpSp>
        <p:nvGrpSpPr>
          <p:cNvPr id="13" name="Grupo 12"/>
          <p:cNvGrpSpPr/>
          <p:nvPr/>
        </p:nvGrpSpPr>
        <p:grpSpPr>
          <a:xfrm>
            <a:off x="2695577" y="2077089"/>
            <a:ext cx="662644" cy="553342"/>
            <a:chOff x="2695577" y="2077089"/>
            <a:chExt cx="662644" cy="553342"/>
          </a:xfrm>
        </p:grpSpPr>
        <p:cxnSp>
          <p:nvCxnSpPr>
            <p:cNvPr id="27697" name="82 Conector recto de flecha"/>
            <p:cNvCxnSpPr>
              <a:cxnSpLocks noChangeShapeType="1"/>
            </p:cNvCxnSpPr>
            <p:nvPr/>
          </p:nvCxnSpPr>
          <p:spPr bwMode="auto">
            <a:xfrm rot="10800000" flipH="1">
              <a:off x="2695577" y="2077089"/>
              <a:ext cx="532526" cy="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99" name="84 CuadroTexto"/>
            <p:cNvSpPr txBox="1">
              <a:spLocks noChangeArrowheads="1"/>
            </p:cNvSpPr>
            <p:nvPr/>
          </p:nvSpPr>
          <p:spPr bwMode="auto">
            <a:xfrm>
              <a:off x="2695860" y="2168765"/>
              <a:ext cx="66236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FF0000"/>
                  </a:solidFill>
                  <a:latin typeface="Arial" panose="020B0604020202020204" pitchFamily="34" charset="0"/>
                </a:rPr>
                <a:t>E</a:t>
              </a:r>
              <a:r>
                <a:rPr lang="es-ES" sz="2400" baseline="-25000" dirty="0" err="1">
                  <a:solidFill>
                    <a:srgbClr val="FF0000"/>
                  </a:solidFill>
                  <a:latin typeface="Arial" panose="020B0604020202020204" pitchFamily="34" charset="0"/>
                </a:rPr>
                <a:t>ind</a:t>
              </a:r>
              <a:endParaRPr lang="es-ES" sz="2400" baseline="-25000" dirty="0">
                <a:solidFill>
                  <a:srgbClr val="FF0000"/>
                </a:solidFill>
                <a:latin typeface="Arial" panose="020B0604020202020204" pitchFamily="34" charset="0"/>
              </a:endParaRPr>
            </a:p>
          </p:txBody>
        </p:sp>
        <p:cxnSp>
          <p:nvCxnSpPr>
            <p:cNvPr id="27700" name="86 Conector recto de flecha"/>
            <p:cNvCxnSpPr>
              <a:cxnSpLocks noChangeShapeType="1"/>
            </p:cNvCxnSpPr>
            <p:nvPr/>
          </p:nvCxnSpPr>
          <p:spPr bwMode="auto">
            <a:xfrm>
              <a:off x="2807804" y="2197380"/>
              <a:ext cx="207595" cy="158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93" name="92 CuadroTexto"/>
          <p:cNvSpPr txBox="1">
            <a:spLocks noChangeArrowheads="1"/>
          </p:cNvSpPr>
          <p:nvPr/>
        </p:nvSpPr>
        <p:spPr bwMode="auto">
          <a:xfrm>
            <a:off x="5809818" y="1815145"/>
            <a:ext cx="33777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Supone una </a:t>
            </a:r>
            <a:r>
              <a:rPr lang="es-ES" sz="2400" dirty="0" err="1">
                <a:latin typeface="Arial" panose="020B0604020202020204" pitchFamily="34" charset="0"/>
              </a:rPr>
              <a:t>d</a:t>
            </a:r>
            <a:r>
              <a:rPr lang="es-ES" sz="2400" dirty="0" err="1">
                <a:latin typeface="Comic Sans MS" panose="030F0702030302020204" pitchFamily="66" charset="0"/>
              </a:rPr>
              <a:t>I</a:t>
            </a:r>
            <a:r>
              <a:rPr lang="es-ES" sz="2400" dirty="0">
                <a:latin typeface="Arial" panose="020B0604020202020204" pitchFamily="34" charset="0"/>
              </a:rPr>
              <a:t>/</a:t>
            </a:r>
            <a:r>
              <a:rPr lang="es-ES" sz="2400" dirty="0" err="1">
                <a:latin typeface="Arial" panose="020B0604020202020204" pitchFamily="34" charset="0"/>
              </a:rPr>
              <a:t>dt</a:t>
            </a:r>
            <a:r>
              <a:rPr lang="es-ES" sz="2400" dirty="0">
                <a:latin typeface="Arial" panose="020B0604020202020204" pitchFamily="34" charset="0"/>
              </a:rPr>
              <a:t> &lt; 0</a:t>
            </a:r>
          </a:p>
        </p:txBody>
      </p:sp>
      <p:sp>
        <p:nvSpPr>
          <p:cNvPr id="2" name="92 CuadroTexto"/>
          <p:cNvSpPr txBox="1">
            <a:spLocks noChangeArrowheads="1"/>
          </p:cNvSpPr>
          <p:nvPr/>
        </p:nvSpPr>
        <p:spPr bwMode="auto">
          <a:xfrm>
            <a:off x="5787638" y="2664013"/>
            <a:ext cx="46552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marL="342900" indent="-342900" eaLnBrk="1" hangingPunct="1">
              <a:spcBef>
                <a:spcPts val="0"/>
              </a:spcBef>
              <a:buFont typeface="Symbol" panose="05050102010706020507" pitchFamily="18" charset="2"/>
              <a:buChar char="·"/>
            </a:pPr>
            <a:r>
              <a:rPr lang="es-ES" sz="2400" dirty="0">
                <a:latin typeface="Arial" panose="020B0604020202020204" pitchFamily="34" charset="0"/>
              </a:rPr>
              <a:t>V</a:t>
            </a:r>
            <a:r>
              <a:rPr lang="es-ES" sz="2400" baseline="-25000" dirty="0">
                <a:latin typeface="Arial" panose="020B0604020202020204" pitchFamily="34" charset="0"/>
              </a:rPr>
              <a:t>L</a:t>
            </a:r>
            <a:r>
              <a:rPr lang="es-ES" sz="2400" dirty="0">
                <a:latin typeface="Arial" panose="020B0604020202020204" pitchFamily="34" charset="0"/>
              </a:rPr>
              <a:t> ahora es &lt; 0 respecto al sentido de </a:t>
            </a:r>
            <a:r>
              <a:rPr lang="es-ES" sz="2400" dirty="0">
                <a:latin typeface="Comic Sans MS" panose="030F0702030302020204" pitchFamily="66" charset="0"/>
              </a:rPr>
              <a:t>I</a:t>
            </a:r>
            <a:r>
              <a:rPr lang="es-ES" sz="2400" dirty="0">
                <a:latin typeface="Arial" panose="020B0604020202020204" pitchFamily="34" charset="0"/>
              </a:rPr>
              <a:t> (es el W del </a:t>
            </a:r>
            <a:r>
              <a:rPr lang="es-ES" sz="2400" b="1" dirty="0">
                <a:latin typeface="Arial" panose="020B0604020202020204" pitchFamily="34" charset="0"/>
              </a:rPr>
              <a:t>E</a:t>
            </a:r>
            <a:r>
              <a:rPr lang="es-ES" sz="2400" dirty="0">
                <a:latin typeface="Arial" panose="020B0604020202020204" pitchFamily="34" charset="0"/>
              </a:rPr>
              <a:t> creado por los excesos en L en sentido contrario al </a:t>
            </a:r>
            <a:r>
              <a:rPr lang="es-ES" sz="2400" b="1" dirty="0" err="1">
                <a:latin typeface="Arial" panose="020B0604020202020204" pitchFamily="34" charset="0"/>
              </a:rPr>
              <a:t>E</a:t>
            </a:r>
            <a:r>
              <a:rPr lang="es-ES" sz="2400" baseline="-25000" dirty="0" err="1">
                <a:latin typeface="Arial" panose="020B0604020202020204" pitchFamily="34" charset="0"/>
              </a:rPr>
              <a:t>ind</a:t>
            </a:r>
            <a:r>
              <a:rPr lang="es-ES" sz="2400" dirty="0">
                <a:latin typeface="Arial" panose="020B0604020202020204" pitchFamily="34" charset="0"/>
              </a:rPr>
              <a:t>)</a:t>
            </a:r>
          </a:p>
        </p:txBody>
      </p:sp>
      <p:sp>
        <p:nvSpPr>
          <p:cNvPr id="9314" name="Text Box 98"/>
          <p:cNvSpPr txBox="1">
            <a:spLocks noChangeArrowheads="1"/>
          </p:cNvSpPr>
          <p:nvPr/>
        </p:nvSpPr>
        <p:spPr bwMode="auto">
          <a:xfrm>
            <a:off x="5809818" y="946495"/>
            <a:ext cx="3769348" cy="90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spcBef>
                <a:spcPts val="0"/>
              </a:spcBef>
            </a:pPr>
            <a:r>
              <a:rPr lang="es-ES" sz="2400" dirty="0">
                <a:solidFill>
                  <a:schemeClr val="tx1"/>
                </a:solidFill>
                <a:sym typeface="Symbol" panose="05050102010706020507" pitchFamily="18" charset="2"/>
              </a:rPr>
              <a:t> </a:t>
            </a:r>
            <a:r>
              <a:rPr lang="es-ES" sz="2400" dirty="0">
                <a:solidFill>
                  <a:schemeClr val="tx1"/>
                </a:solidFill>
              </a:rPr>
              <a:t>R tiende a disminuir </a:t>
            </a:r>
            <a:r>
              <a:rPr lang="es-ES" sz="2400" dirty="0">
                <a:solidFill>
                  <a:schemeClr val="tx1"/>
                </a:solidFill>
                <a:latin typeface="Comic Sans MS" panose="030F0702030302020204" pitchFamily="66" charset="0"/>
              </a:rPr>
              <a:t>I</a:t>
            </a:r>
          </a:p>
          <a:p>
            <a:pPr>
              <a:spcBef>
                <a:spcPts val="0"/>
              </a:spcBef>
            </a:pPr>
            <a:r>
              <a:rPr lang="es-ES" sz="2400" dirty="0">
                <a:solidFill>
                  <a:schemeClr val="tx1"/>
                </a:solidFill>
              </a:rPr>
              <a:t>  disipando energía</a:t>
            </a:r>
            <a:endParaRPr lang="es-ES" sz="2400" dirty="0">
              <a:solidFill>
                <a:schemeClr val="tx1"/>
              </a:solidFill>
              <a:latin typeface="Comic Sans MS" panose="030F0702030302020204" pitchFamily="66" charset="0"/>
            </a:endParaRPr>
          </a:p>
        </p:txBody>
      </p:sp>
      <p:sp>
        <p:nvSpPr>
          <p:cNvPr id="27683" name="Text Box 113"/>
          <p:cNvSpPr txBox="1">
            <a:spLocks noChangeArrowheads="1"/>
          </p:cNvSpPr>
          <p:nvPr/>
        </p:nvSpPr>
        <p:spPr bwMode="auto">
          <a:xfrm>
            <a:off x="1433943" y="5313265"/>
            <a:ext cx="8868071" cy="1644545"/>
          </a:xfrm>
          <a:prstGeom prst="rect">
            <a:avLst/>
          </a:prstGeom>
          <a:noFill/>
          <a:ln>
            <a:noFill/>
          </a:ln>
          <a:effectLst/>
          <a:extLst>
            <a:ext uri="{53640926-AAD7-44D8-BBD7-CCE9431645EC}">
              <a14:shadowObscured xmlns:a14="http://schemas.microsoft.com/office/drawing/2010/main" val="1"/>
            </a:ext>
          </a:extLst>
        </p:spPr>
        <p:txBody>
          <a:bodyPr wrap="square" lIns="90000" tIns="82800" rIns="90000" bIns="82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chemeClr val="tx1"/>
                </a:solidFill>
                <a:sym typeface="Symbol" panose="05050102010706020507" pitchFamily="18" charset="2"/>
              </a:rPr>
              <a:t> L funciona como una pila, que se va gastando: aporta energía</a:t>
            </a:r>
          </a:p>
          <a:p>
            <a:r>
              <a:rPr lang="es-ES" sz="2400" dirty="0">
                <a:solidFill>
                  <a:schemeClr val="tx1"/>
                </a:solidFill>
                <a:sym typeface="Symbol" panose="05050102010706020507" pitchFamily="18" charset="2"/>
              </a:rPr>
              <a:t>   a costa del </a:t>
            </a:r>
            <a:r>
              <a:rPr lang="es-ES" sz="2400" b="1" dirty="0">
                <a:solidFill>
                  <a:schemeClr val="tx1"/>
                </a:solidFill>
                <a:sym typeface="Symbol" panose="05050102010706020507" pitchFamily="18" charset="2"/>
              </a:rPr>
              <a:t>B</a:t>
            </a:r>
            <a:r>
              <a:rPr lang="es-ES" sz="2400" dirty="0">
                <a:solidFill>
                  <a:schemeClr val="tx1"/>
                </a:solidFill>
                <a:sym typeface="Symbol" panose="05050102010706020507" pitchFamily="18" charset="2"/>
              </a:rPr>
              <a:t> de </a:t>
            </a:r>
            <a:r>
              <a:rPr lang="es-ES" sz="2400" dirty="0">
                <a:solidFill>
                  <a:schemeClr val="tx1"/>
                </a:solidFill>
                <a:latin typeface="Comic Sans MS" panose="030F0702030302020204" pitchFamily="66" charset="0"/>
              </a:rPr>
              <a:t>I</a:t>
            </a:r>
            <a:r>
              <a:rPr lang="es-ES" sz="2400" dirty="0">
                <a:solidFill>
                  <a:schemeClr val="tx1"/>
                </a:solidFill>
                <a:sym typeface="Symbol" panose="05050102010706020507" pitchFamily="18" charset="2"/>
              </a:rPr>
              <a:t>. Como una </a:t>
            </a:r>
            <a:r>
              <a:rPr lang="es-ES" sz="2400" dirty="0">
                <a:solidFill>
                  <a:schemeClr val="tx1"/>
                </a:solidFill>
                <a:latin typeface="Comic Sans MS" panose="030F0702030302020204" pitchFamily="66" charset="0"/>
              </a:rPr>
              <a:t>I </a:t>
            </a:r>
            <a:r>
              <a:rPr lang="es-ES" sz="2400" dirty="0">
                <a:solidFill>
                  <a:schemeClr val="tx1"/>
                </a:solidFill>
                <a:sym typeface="Symbol" panose="05050102010706020507" pitchFamily="18" charset="2"/>
              </a:rPr>
              <a:t>se corresponde con un </a:t>
            </a:r>
            <a:r>
              <a:rPr lang="es-ES" sz="2400" b="1" dirty="0">
                <a:solidFill>
                  <a:schemeClr val="tx1"/>
                </a:solidFill>
                <a:sym typeface="Symbol" panose="05050102010706020507" pitchFamily="18" charset="2"/>
              </a:rPr>
              <a:t>B</a:t>
            </a:r>
            <a:r>
              <a:rPr lang="es-ES" sz="2400" dirty="0">
                <a:solidFill>
                  <a:schemeClr val="tx1"/>
                </a:solidFill>
                <a:sym typeface="Symbol" panose="05050102010706020507" pitchFamily="18" charset="2"/>
              </a:rPr>
              <a:t>, al</a:t>
            </a:r>
          </a:p>
          <a:p>
            <a:r>
              <a:rPr lang="es-ES" sz="2400" dirty="0">
                <a:solidFill>
                  <a:schemeClr val="tx1"/>
                </a:solidFill>
                <a:sym typeface="Symbol" panose="05050102010706020507" pitchFamily="18" charset="2"/>
              </a:rPr>
              <a:t>   disminuir </a:t>
            </a:r>
            <a:r>
              <a:rPr lang="es-ES" sz="2400" b="1" dirty="0">
                <a:solidFill>
                  <a:schemeClr val="tx1"/>
                </a:solidFill>
                <a:sym typeface="Symbol" panose="05050102010706020507" pitchFamily="18" charset="2"/>
              </a:rPr>
              <a:t>B</a:t>
            </a:r>
            <a:r>
              <a:rPr lang="es-ES" sz="2400" dirty="0">
                <a:solidFill>
                  <a:schemeClr val="tx1"/>
                </a:solidFill>
                <a:sym typeface="Symbol" panose="05050102010706020507" pitchFamily="18" charset="2"/>
              </a:rPr>
              <a:t>, decrece </a:t>
            </a:r>
            <a:r>
              <a:rPr lang="es-ES" sz="2400" dirty="0">
                <a:solidFill>
                  <a:schemeClr val="tx1"/>
                </a:solidFill>
                <a:latin typeface="Comic Sans MS" panose="030F0702030302020204" pitchFamily="66" charset="0"/>
              </a:rPr>
              <a:t>I</a:t>
            </a:r>
            <a:r>
              <a:rPr lang="es-ES" sz="2400" dirty="0">
                <a:solidFill>
                  <a:schemeClr val="tx1"/>
                </a:solidFill>
                <a:sym typeface="Symbol" panose="05050102010706020507" pitchFamily="18" charset="2"/>
              </a:rPr>
              <a:t>, V</a:t>
            </a:r>
            <a:r>
              <a:rPr lang="es-ES" sz="2400" baseline="-25000" dirty="0">
                <a:solidFill>
                  <a:schemeClr val="tx1"/>
                </a:solidFill>
                <a:sym typeface="Symbol" panose="05050102010706020507" pitchFamily="18" charset="2"/>
              </a:rPr>
              <a:t>R</a:t>
            </a:r>
            <a:r>
              <a:rPr lang="es-ES" sz="2400" dirty="0">
                <a:solidFill>
                  <a:schemeClr val="tx1"/>
                </a:solidFill>
                <a:sym typeface="Symbol" panose="05050102010706020507" pitchFamily="18" charset="2"/>
              </a:rPr>
              <a:t>, |V</a:t>
            </a:r>
            <a:r>
              <a:rPr lang="es-ES" sz="2400" baseline="-25000" dirty="0">
                <a:solidFill>
                  <a:schemeClr val="tx1"/>
                </a:solidFill>
                <a:sym typeface="Symbol" panose="05050102010706020507" pitchFamily="18" charset="2"/>
              </a:rPr>
              <a:t>L</a:t>
            </a:r>
            <a:r>
              <a:rPr lang="es-ES" sz="2400" dirty="0">
                <a:solidFill>
                  <a:schemeClr val="tx1"/>
                </a:solidFill>
                <a:sym typeface="Symbol" panose="05050102010706020507" pitchFamily="18" charset="2"/>
              </a:rPr>
              <a:t>|, y |</a:t>
            </a:r>
            <a:r>
              <a:rPr lang="es-ES" sz="2400" dirty="0" err="1">
                <a:solidFill>
                  <a:schemeClr val="tx1"/>
                </a:solidFill>
                <a:sym typeface="Symbol" panose="05050102010706020507" pitchFamily="18" charset="2"/>
              </a:rPr>
              <a:t>d</a:t>
            </a:r>
            <a:r>
              <a:rPr lang="es-ES" sz="2400" dirty="0" err="1">
                <a:solidFill>
                  <a:schemeClr val="tx1"/>
                </a:solidFill>
                <a:latin typeface="Comic Sans MS" panose="030F0702030302020204" pitchFamily="66" charset="0"/>
              </a:rPr>
              <a:t>I</a:t>
            </a:r>
            <a:r>
              <a:rPr lang="es-ES" sz="2400" dirty="0">
                <a:solidFill>
                  <a:schemeClr val="tx1"/>
                </a:solidFill>
                <a:sym typeface="Symbol" panose="05050102010706020507" pitchFamily="18" charset="2"/>
              </a:rPr>
              <a:t>/</a:t>
            </a:r>
            <a:r>
              <a:rPr lang="es-ES" sz="2400" dirty="0" err="1">
                <a:solidFill>
                  <a:schemeClr val="tx1"/>
                </a:solidFill>
                <a:sym typeface="Symbol" panose="05050102010706020507" pitchFamily="18" charset="2"/>
              </a:rPr>
              <a:t>dt</a:t>
            </a:r>
            <a:r>
              <a:rPr lang="es-ES" sz="2400" dirty="0">
                <a:solidFill>
                  <a:schemeClr val="tx1"/>
                </a:solidFill>
                <a:sym typeface="Symbol" panose="05050102010706020507" pitchFamily="18" charset="2"/>
              </a:rPr>
              <a:t>| (hay variaciones</a:t>
            </a:r>
          </a:p>
          <a:p>
            <a:r>
              <a:rPr lang="es-ES" sz="2400" dirty="0">
                <a:solidFill>
                  <a:schemeClr val="tx1"/>
                </a:solidFill>
                <a:sym typeface="Symbol" panose="05050102010706020507" pitchFamily="18" charset="2"/>
              </a:rPr>
              <a:t>   cada vez más pequeñas). Al final todo se anula </a:t>
            </a:r>
          </a:p>
        </p:txBody>
      </p:sp>
      <p:sp>
        <p:nvSpPr>
          <p:cNvPr id="102" name="92 CuadroTexto"/>
          <p:cNvSpPr txBox="1">
            <a:spLocks noChangeArrowheads="1"/>
          </p:cNvSpPr>
          <p:nvPr/>
        </p:nvSpPr>
        <p:spPr bwMode="auto">
          <a:xfrm>
            <a:off x="5807842" y="2239579"/>
            <a:ext cx="4449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L se opone (crea un </a:t>
            </a:r>
            <a:r>
              <a:rPr lang="es-ES" sz="2400" b="1" dirty="0" err="1">
                <a:latin typeface="Arial" panose="020B0604020202020204" pitchFamily="34" charset="0"/>
              </a:rPr>
              <a:t>E</a:t>
            </a:r>
            <a:r>
              <a:rPr lang="es-ES" sz="2400" baseline="-25000" dirty="0" err="1">
                <a:latin typeface="Arial" panose="020B0604020202020204" pitchFamily="34" charset="0"/>
              </a:rPr>
              <a:t>ind</a:t>
            </a:r>
            <a:r>
              <a:rPr lang="es-ES" sz="2400" dirty="0">
                <a:latin typeface="Arial" panose="020B0604020202020204" pitchFamily="34" charset="0"/>
              </a:rPr>
              <a:t>)</a:t>
            </a:r>
          </a:p>
        </p:txBody>
      </p:sp>
      <p:grpSp>
        <p:nvGrpSpPr>
          <p:cNvPr id="47" name="Grupo 46">
            <a:extLst>
              <a:ext uri="{FF2B5EF4-FFF2-40B4-BE49-F238E27FC236}">
                <a16:creationId xmlns:a16="http://schemas.microsoft.com/office/drawing/2014/main" id="{6F9D34D1-AFBB-4922-B3AB-1851FD119B91}"/>
              </a:ext>
            </a:extLst>
          </p:cNvPr>
          <p:cNvGrpSpPr/>
          <p:nvPr/>
        </p:nvGrpSpPr>
        <p:grpSpPr>
          <a:xfrm>
            <a:off x="1799923" y="1087655"/>
            <a:ext cx="3300393" cy="2578073"/>
            <a:chOff x="1799923" y="1087655"/>
            <a:chExt cx="3300393" cy="2578073"/>
          </a:xfrm>
        </p:grpSpPr>
        <p:sp>
          <p:nvSpPr>
            <p:cNvPr id="48" name="Forma libre 2">
              <a:extLst>
                <a:ext uri="{FF2B5EF4-FFF2-40B4-BE49-F238E27FC236}">
                  <a16:creationId xmlns:a16="http://schemas.microsoft.com/office/drawing/2014/main" id="{12CB99DE-32B0-4B9E-AE2E-08F85AA22198}"/>
                </a:ext>
              </a:extLst>
            </p:cNvPr>
            <p:cNvSpPr/>
            <p:nvPr/>
          </p:nvSpPr>
          <p:spPr bwMode="auto">
            <a:xfrm>
              <a:off x="2322576" y="3647440"/>
              <a:ext cx="2130552" cy="18288"/>
            </a:xfrm>
            <a:custGeom>
              <a:avLst/>
              <a:gdLst>
                <a:gd name="connsiteX0" fmla="*/ 0 w 2130552"/>
                <a:gd name="connsiteY0" fmla="*/ 0 h 18288"/>
                <a:gd name="connsiteX1" fmla="*/ 2130552 w 2130552"/>
                <a:gd name="connsiteY1" fmla="*/ 18288 h 18288"/>
              </a:gdLst>
              <a:ahLst/>
              <a:cxnLst>
                <a:cxn ang="0">
                  <a:pos x="connsiteX0" y="connsiteY0"/>
                </a:cxn>
                <a:cxn ang="0">
                  <a:pos x="connsiteX1" y="connsiteY1"/>
                </a:cxn>
              </a:cxnLst>
              <a:rect l="l" t="t" r="r" b="b"/>
              <a:pathLst>
                <a:path w="2130552" h="18288">
                  <a:moveTo>
                    <a:pt x="0" y="0"/>
                  </a:moveTo>
                  <a:lnTo>
                    <a:pt x="2130552" y="18288"/>
                  </a:lnTo>
                </a:path>
              </a:pathLst>
            </a:custGeom>
            <a:noFill/>
            <a:ln w="38100" cap="flat" cmpd="sng" algn="ctr">
              <a:solidFill>
                <a:srgbClr val="008000"/>
              </a:solidFill>
              <a:prstDash val="dash"/>
              <a:round/>
              <a:headEnd type="none" w="med" len="med"/>
              <a:tailEnd type="triangle" w="lg" len="lg"/>
            </a:ln>
            <a:effectLst/>
          </p:spPr>
          <p:txBody>
            <a:bodyPr vert="horz" wrap="non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49" name="Forma libre 3">
              <a:extLst>
                <a:ext uri="{FF2B5EF4-FFF2-40B4-BE49-F238E27FC236}">
                  <a16:creationId xmlns:a16="http://schemas.microsoft.com/office/drawing/2014/main" id="{6BFD45E9-6B53-445D-A93E-70D2A2A116B3}"/>
                </a:ext>
              </a:extLst>
            </p:cNvPr>
            <p:cNvSpPr/>
            <p:nvPr/>
          </p:nvSpPr>
          <p:spPr bwMode="auto">
            <a:xfrm>
              <a:off x="1799923" y="1087655"/>
              <a:ext cx="3300393" cy="2194560"/>
            </a:xfrm>
            <a:custGeom>
              <a:avLst/>
              <a:gdLst>
                <a:gd name="connsiteX0" fmla="*/ 9625 w 3195588"/>
                <a:gd name="connsiteY0" fmla="*/ 2194560 h 2194560"/>
                <a:gd name="connsiteX1" fmla="*/ 0 w 3195588"/>
                <a:gd name="connsiteY1" fmla="*/ 0 h 2194560"/>
                <a:gd name="connsiteX2" fmla="*/ 3195588 w 3195588"/>
                <a:gd name="connsiteY2" fmla="*/ 0 h 2194560"/>
                <a:gd name="connsiteX3" fmla="*/ 3195588 w 3195588"/>
                <a:gd name="connsiteY3" fmla="*/ 2156059 h 2194560"/>
              </a:gdLst>
              <a:ahLst/>
              <a:cxnLst>
                <a:cxn ang="0">
                  <a:pos x="connsiteX0" y="connsiteY0"/>
                </a:cxn>
                <a:cxn ang="0">
                  <a:pos x="connsiteX1" y="connsiteY1"/>
                </a:cxn>
                <a:cxn ang="0">
                  <a:pos x="connsiteX2" y="connsiteY2"/>
                </a:cxn>
                <a:cxn ang="0">
                  <a:pos x="connsiteX3" y="connsiteY3"/>
                </a:cxn>
              </a:cxnLst>
              <a:rect l="l" t="t" r="r" b="b"/>
              <a:pathLst>
                <a:path w="3195588" h="2194560">
                  <a:moveTo>
                    <a:pt x="9625" y="2194560"/>
                  </a:moveTo>
                  <a:cubicBezTo>
                    <a:pt x="6417" y="1463040"/>
                    <a:pt x="3208" y="731520"/>
                    <a:pt x="0" y="0"/>
                  </a:cubicBezTo>
                  <a:lnTo>
                    <a:pt x="3195588" y="0"/>
                  </a:lnTo>
                  <a:lnTo>
                    <a:pt x="3195588" y="2156059"/>
                  </a:lnTo>
                </a:path>
              </a:pathLst>
            </a:custGeom>
            <a:noFill/>
            <a:ln w="38100" cap="flat" cmpd="sng" algn="ctr">
              <a:solidFill>
                <a:srgbClr val="008000"/>
              </a:solidFill>
              <a:prstDash val="dash"/>
              <a:round/>
              <a:headEnd type="none" w="med" len="med"/>
              <a:tailEnd type="triangl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50" name="92 CuadroTexto">
            <a:extLst>
              <a:ext uri="{FF2B5EF4-FFF2-40B4-BE49-F238E27FC236}">
                <a16:creationId xmlns:a16="http://schemas.microsoft.com/office/drawing/2014/main" id="{330A69A8-A964-4E51-A912-F3309B1A4357}"/>
              </a:ext>
            </a:extLst>
          </p:cNvPr>
          <p:cNvSpPr txBox="1">
            <a:spLocks noChangeArrowheads="1"/>
          </p:cNvSpPr>
          <p:nvPr/>
        </p:nvSpPr>
        <p:spPr bwMode="auto">
          <a:xfrm>
            <a:off x="5787638" y="4196444"/>
            <a:ext cx="45143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Su W fuera de L, en R, |V</a:t>
            </a:r>
            <a:r>
              <a:rPr lang="es-ES" sz="2400" baseline="-25000" dirty="0">
                <a:latin typeface="Arial" panose="020B0604020202020204" pitchFamily="34" charset="0"/>
              </a:rPr>
              <a:t>L</a:t>
            </a:r>
            <a:r>
              <a:rPr lang="es-ES" sz="2400" dirty="0">
                <a:latin typeface="Arial" panose="020B0604020202020204" pitchFamily="34" charset="0"/>
              </a:rPr>
              <a:t>| es</a:t>
            </a:r>
          </a:p>
          <a:p>
            <a:pPr eaLnBrk="1" hangingPunct="1">
              <a:spcBef>
                <a:spcPts val="0"/>
              </a:spcBef>
              <a:buNone/>
            </a:pPr>
            <a:r>
              <a:rPr lang="es-ES" sz="2400" dirty="0">
                <a:latin typeface="Arial" panose="020B0604020202020204" pitchFamily="34" charset="0"/>
              </a:rPr>
              <a:t>   igual a V</a:t>
            </a:r>
            <a:r>
              <a:rPr lang="es-ES" sz="2400" baseline="-25000" dirty="0">
                <a:latin typeface="Arial" panose="020B0604020202020204" pitchFamily="34" charset="0"/>
              </a:rPr>
              <a:t>R</a:t>
            </a:r>
            <a:r>
              <a:rPr lang="es-ES" sz="2400" dirty="0">
                <a:latin typeface="Arial" panose="020B0604020202020204" pitchFamily="34" charset="0"/>
              </a:rPr>
              <a:t> (el W aplicado para</a:t>
            </a:r>
          </a:p>
          <a:p>
            <a:pPr eaLnBrk="1" hangingPunct="1">
              <a:spcBef>
                <a:spcPts val="0"/>
              </a:spcBef>
              <a:buNone/>
            </a:pPr>
            <a:r>
              <a:rPr lang="es-ES" sz="2400" dirty="0">
                <a:latin typeface="Arial" panose="020B0604020202020204" pitchFamily="34" charset="0"/>
              </a:rPr>
              <a:t>   tratar de mantener </a:t>
            </a:r>
            <a:r>
              <a:rPr lang="es-ES" sz="2400" dirty="0">
                <a:latin typeface="Comic Sans MS" panose="030F0702030302020204" pitchFamily="66" charset="0"/>
              </a:rPr>
              <a:t>I</a:t>
            </a:r>
            <a:r>
              <a:rPr lang="es-ES" sz="2400" dirty="0">
                <a:latin typeface="Arial" panose="020B0604020202020204" pitchFamily="34" charset="0"/>
              </a:rPr>
              <a:t>)</a:t>
            </a:r>
          </a:p>
        </p:txBody>
      </p:sp>
    </p:spTree>
    <p:extLst>
      <p:ext uri="{BB962C8B-B14F-4D97-AF65-F5344CB8AC3E}">
        <p14:creationId xmlns:p14="http://schemas.microsoft.com/office/powerpoint/2010/main" val="1954382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747"/>
                                        </p:tgtEl>
                                        <p:attrNameLst>
                                          <p:attrName>style.visibility</p:attrName>
                                        </p:attrNameLst>
                                      </p:cBhvr>
                                      <p:to>
                                        <p:strVal val="visible"/>
                                      </p:to>
                                    </p:set>
                                    <p:animEffect transition="in" filter="wipe(up)">
                                      <p:cBhvr>
                                        <p:cTn id="7" dur="500"/>
                                        <p:tgtEl>
                                          <p:spTgt spid="27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45"/>
                                        </p:tgtEl>
                                        <p:attrNameLst>
                                          <p:attrName>style.visibility</p:attrName>
                                        </p:attrNameLst>
                                      </p:cBhvr>
                                      <p:to>
                                        <p:strVal val="visible"/>
                                      </p:to>
                                    </p:set>
                                    <p:animEffect transition="in" filter="wipe(left)">
                                      <p:cBhvr>
                                        <p:cTn id="12" dur="500"/>
                                        <p:tgtEl>
                                          <p:spTgt spid="2774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746"/>
                                        </p:tgtEl>
                                        <p:attrNameLst>
                                          <p:attrName>style.visibility</p:attrName>
                                        </p:attrNameLst>
                                      </p:cBhvr>
                                      <p:to>
                                        <p:strVal val="visible"/>
                                      </p:to>
                                    </p:set>
                                    <p:animEffect transition="in" filter="wipe(left)">
                                      <p:cBhvr>
                                        <p:cTn id="16" dur="500"/>
                                        <p:tgtEl>
                                          <p:spTgt spid="277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748"/>
                                        </p:tgtEl>
                                        <p:attrNameLst>
                                          <p:attrName>style.visibility</p:attrName>
                                        </p:attrNameLst>
                                      </p:cBhvr>
                                      <p:to>
                                        <p:strVal val="visible"/>
                                      </p:to>
                                    </p:set>
                                    <p:animEffect transition="in" filter="wipe(left)">
                                      <p:cBhvr>
                                        <p:cTn id="21" dur="500"/>
                                        <p:tgtEl>
                                          <p:spTgt spid="277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9314"/>
                                        </p:tgtEl>
                                        <p:attrNameLst>
                                          <p:attrName>style.visibility</p:attrName>
                                        </p:attrNameLst>
                                      </p:cBhvr>
                                      <p:to>
                                        <p:strVal val="visible"/>
                                      </p:to>
                                    </p:set>
                                    <p:animEffect transition="in" filter="wipe(up)">
                                      <p:cBhvr>
                                        <p:cTn id="26" dur="500"/>
                                        <p:tgtEl>
                                          <p:spTgt spid="93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500"/>
                                        <p:tgtEl>
                                          <p:spTgt spid="9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wipe(left)">
                                      <p:cBhvr>
                                        <p:cTn id="36" dur="500"/>
                                        <p:tgtEl>
                                          <p:spTgt spid="102"/>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7698"/>
                                        </p:tgtEl>
                                        <p:attrNameLst>
                                          <p:attrName>style.visibility</p:attrName>
                                        </p:attrNameLst>
                                      </p:cBhvr>
                                      <p:to>
                                        <p:strVal val="visible"/>
                                      </p:to>
                                    </p:set>
                                    <p:animEffect transition="in" filter="dissolve">
                                      <p:cBhvr>
                                        <p:cTn id="42" dur="500"/>
                                        <p:tgtEl>
                                          <p:spTgt spid="276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up)">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7683"/>
                                        </p:tgtEl>
                                        <p:attrNameLst>
                                          <p:attrName>style.visibility</p:attrName>
                                        </p:attrNameLst>
                                      </p:cBhvr>
                                      <p:to>
                                        <p:strVal val="visible"/>
                                      </p:to>
                                    </p:set>
                                    <p:animEffect transition="in" filter="wipe(up)">
                                      <p:cBhvr>
                                        <p:cTn id="57" dur="500"/>
                                        <p:tgtEl>
                                          <p:spTgt spid="2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47" grpId="0" animBg="1"/>
      <p:bldP spid="27748" grpId="0"/>
      <p:bldP spid="27745" grpId="0"/>
      <p:bldP spid="27746" grpId="0"/>
      <p:bldP spid="27698" grpId="0"/>
      <p:bldP spid="93" grpId="0"/>
      <p:bldP spid="2" grpId="0"/>
      <p:bldP spid="9314" grpId="0"/>
      <p:bldP spid="27683" grpId="0"/>
      <p:bldP spid="102"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8"/>
          <p:cNvGrpSpPr>
            <a:grpSpLocks/>
          </p:cNvGrpSpPr>
          <p:nvPr/>
        </p:nvGrpSpPr>
        <p:grpSpPr bwMode="auto">
          <a:xfrm>
            <a:off x="5020309" y="654508"/>
            <a:ext cx="4979988" cy="2786064"/>
            <a:chOff x="236" y="2762"/>
            <a:chExt cx="3137" cy="1755"/>
          </a:xfrm>
        </p:grpSpPr>
        <p:sp>
          <p:nvSpPr>
            <p:cNvPr id="63" name="Text Box 19"/>
            <p:cNvSpPr txBox="1">
              <a:spLocks noChangeArrowheads="1"/>
            </p:cNvSpPr>
            <p:nvPr/>
          </p:nvSpPr>
          <p:spPr bwMode="auto">
            <a:xfrm>
              <a:off x="968" y="2775"/>
              <a:ext cx="1073" cy="338"/>
            </a:xfrm>
            <a:prstGeom prst="rect">
              <a:avLst/>
            </a:prstGeom>
            <a:solidFill>
              <a:schemeClr val="bg2">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Arial" panose="020B0604020202020204" pitchFamily="34" charset="0"/>
                </a:rPr>
                <a:t>Inicio</a:t>
              </a:r>
            </a:p>
          </p:txBody>
        </p:sp>
        <p:sp>
          <p:nvSpPr>
            <p:cNvPr id="64" name="Text Box 20"/>
            <p:cNvSpPr txBox="1">
              <a:spLocks noChangeArrowheads="1"/>
            </p:cNvSpPr>
            <p:nvPr/>
          </p:nvSpPr>
          <p:spPr bwMode="auto">
            <a:xfrm>
              <a:off x="2166" y="2762"/>
              <a:ext cx="1207" cy="338"/>
            </a:xfrm>
            <a:prstGeom prst="rect">
              <a:avLst/>
            </a:prstGeom>
            <a:solidFill>
              <a:schemeClr val="bg2">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solidFill>
                    <a:srgbClr val="000000"/>
                  </a:solidFill>
                  <a:latin typeface="Arial" panose="020B0604020202020204" pitchFamily="34" charset="0"/>
                </a:rPr>
                <a:t>Equilibrio</a:t>
              </a:r>
            </a:p>
          </p:txBody>
        </p:sp>
        <p:sp>
          <p:nvSpPr>
            <p:cNvPr id="65" name="Text Box 21"/>
            <p:cNvSpPr txBox="1">
              <a:spLocks noChangeArrowheads="1"/>
            </p:cNvSpPr>
            <p:nvPr/>
          </p:nvSpPr>
          <p:spPr bwMode="auto">
            <a:xfrm>
              <a:off x="236" y="3163"/>
              <a:ext cx="656"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t>
              </a:r>
              <a:r>
                <a:rPr lang="es-ES" sz="2400" dirty="0" err="1">
                  <a:solidFill>
                    <a:srgbClr val="000000"/>
                  </a:solidFill>
                  <a:latin typeface="Arial" panose="020B0604020202020204" pitchFamily="34" charset="0"/>
                </a:rPr>
                <a:t>d</a:t>
              </a:r>
              <a:r>
                <a:rPr lang="es-ES" sz="2400" dirty="0" err="1">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a:t>
              </a:r>
              <a:r>
                <a:rPr lang="es-ES" sz="2400" dirty="0" err="1">
                  <a:solidFill>
                    <a:srgbClr val="000000"/>
                  </a:solidFill>
                  <a:latin typeface="Arial" panose="020B0604020202020204" pitchFamily="34" charset="0"/>
                </a:rPr>
                <a:t>dt</a:t>
              </a:r>
              <a:r>
                <a:rPr lang="es-ES" sz="2400" dirty="0">
                  <a:solidFill>
                    <a:srgbClr val="000000"/>
                  </a:solidFill>
                  <a:latin typeface="Arial" panose="020B0604020202020204" pitchFamily="34" charset="0"/>
                </a:rPr>
                <a:t>|</a:t>
              </a:r>
            </a:p>
          </p:txBody>
        </p:sp>
        <p:sp>
          <p:nvSpPr>
            <p:cNvPr id="66" name="Text Box 22"/>
            <p:cNvSpPr txBox="1">
              <a:spLocks noChangeArrowheads="1"/>
            </p:cNvSpPr>
            <p:nvPr/>
          </p:nvSpPr>
          <p:spPr bwMode="auto">
            <a:xfrm>
              <a:off x="312" y="3483"/>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L</a:t>
              </a:r>
              <a:r>
                <a:rPr lang="es-ES" sz="2400" dirty="0">
                  <a:solidFill>
                    <a:srgbClr val="000000"/>
                  </a:solidFill>
                  <a:latin typeface="Arial" panose="020B0604020202020204" pitchFamily="34" charset="0"/>
                </a:rPr>
                <a:t>|</a:t>
              </a:r>
            </a:p>
          </p:txBody>
        </p:sp>
        <p:sp>
          <p:nvSpPr>
            <p:cNvPr id="67" name="Text Box 23"/>
            <p:cNvSpPr txBox="1">
              <a:spLocks noChangeArrowheads="1"/>
            </p:cNvSpPr>
            <p:nvPr/>
          </p:nvSpPr>
          <p:spPr bwMode="auto">
            <a:xfrm>
              <a:off x="312" y="3826"/>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t>
              </a:r>
              <a:r>
                <a:rPr lang="es-ES" sz="2400" baseline="-25000">
                  <a:solidFill>
                    <a:srgbClr val="000000"/>
                  </a:solidFill>
                  <a:latin typeface="Arial" panose="020B0604020202020204" pitchFamily="34" charset="0"/>
                </a:rPr>
                <a:t>R</a:t>
              </a:r>
              <a:endParaRPr lang="es-ES" sz="2400">
                <a:solidFill>
                  <a:srgbClr val="000000"/>
                </a:solidFill>
                <a:latin typeface="Arial" panose="020B0604020202020204" pitchFamily="34" charset="0"/>
              </a:endParaRPr>
            </a:p>
          </p:txBody>
        </p:sp>
        <p:sp>
          <p:nvSpPr>
            <p:cNvPr id="68" name="Text Box 24"/>
            <p:cNvSpPr txBox="1">
              <a:spLocks noChangeArrowheads="1"/>
            </p:cNvSpPr>
            <p:nvPr/>
          </p:nvSpPr>
          <p:spPr bwMode="auto">
            <a:xfrm>
              <a:off x="312" y="4179"/>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p>
          </p:txBody>
        </p:sp>
        <p:sp>
          <p:nvSpPr>
            <p:cNvPr id="69" name="Line 25"/>
            <p:cNvSpPr>
              <a:spLocks noChangeShapeType="1"/>
            </p:cNvSpPr>
            <p:nvPr/>
          </p:nvSpPr>
          <p:spPr bwMode="auto">
            <a:xfrm>
              <a:off x="312" y="3155"/>
              <a:ext cx="3061" cy="0"/>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0" name="Line 26"/>
            <p:cNvSpPr>
              <a:spLocks noChangeShapeType="1"/>
            </p:cNvSpPr>
            <p:nvPr/>
          </p:nvSpPr>
          <p:spPr bwMode="auto">
            <a:xfrm>
              <a:off x="911" y="2788"/>
              <a:ext cx="0" cy="1728"/>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1" name="Line 27"/>
            <p:cNvSpPr>
              <a:spLocks noChangeShapeType="1"/>
            </p:cNvSpPr>
            <p:nvPr/>
          </p:nvSpPr>
          <p:spPr bwMode="auto">
            <a:xfrm>
              <a:off x="2109" y="2770"/>
              <a:ext cx="0" cy="1728"/>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74" name="Text Box 40"/>
          <p:cNvSpPr txBox="1">
            <a:spLocks noChangeArrowheads="1"/>
          </p:cNvSpPr>
          <p:nvPr/>
        </p:nvSpPr>
        <p:spPr bwMode="auto">
          <a:xfrm>
            <a:off x="5140458" y="3803653"/>
            <a:ext cx="2139325"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¿Transitorio?</a:t>
            </a:r>
          </a:p>
        </p:txBody>
      </p:sp>
      <p:sp>
        <p:nvSpPr>
          <p:cNvPr id="80" name="Text Box 99"/>
          <p:cNvSpPr txBox="1">
            <a:spLocks noChangeArrowheads="1"/>
          </p:cNvSpPr>
          <p:nvPr/>
        </p:nvSpPr>
        <p:spPr bwMode="auto">
          <a:xfrm>
            <a:off x="5134670" y="5927125"/>
            <a:ext cx="5228529" cy="905881"/>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defRPr/>
            </a:pPr>
            <a:r>
              <a:rPr lang="es-ES" sz="2400" dirty="0"/>
              <a:t>La energía aportada por L a costa del campo (de </a:t>
            </a:r>
            <a:r>
              <a:rPr lang="es-ES" sz="2400" b="1" dirty="0"/>
              <a:t>B</a:t>
            </a:r>
            <a:r>
              <a:rPr lang="es-ES" sz="2400" dirty="0"/>
              <a:t>) es la disipada en R</a:t>
            </a:r>
            <a:endParaRPr lang="es-ES" sz="2400" dirty="0">
              <a:latin typeface="Comic Sans MS" panose="030F0702030302020204" pitchFamily="66" charset="0"/>
            </a:endParaRPr>
          </a:p>
        </p:txBody>
      </p:sp>
      <p:grpSp>
        <p:nvGrpSpPr>
          <p:cNvPr id="7" name="Grupo 6"/>
          <p:cNvGrpSpPr/>
          <p:nvPr/>
        </p:nvGrpSpPr>
        <p:grpSpPr>
          <a:xfrm>
            <a:off x="1887911" y="4462302"/>
            <a:ext cx="3098367" cy="2412794"/>
            <a:chOff x="2182551" y="4675662"/>
            <a:chExt cx="3098367" cy="2412794"/>
          </a:xfrm>
        </p:grpSpPr>
        <p:sp>
          <p:nvSpPr>
            <p:cNvPr id="90" name="88 CuadroTexto"/>
            <p:cNvSpPr txBox="1">
              <a:spLocks noChangeArrowheads="1"/>
            </p:cNvSpPr>
            <p:nvPr/>
          </p:nvSpPr>
          <p:spPr bwMode="auto">
            <a:xfrm>
              <a:off x="2182551" y="5149116"/>
              <a:ext cx="2493910" cy="1275213"/>
            </a:xfrm>
            <a:prstGeom prst="rect">
              <a:avLst/>
            </a:prstGeom>
            <a:solidFill>
              <a:schemeClr val="tx2">
                <a:lumMod val="25000"/>
                <a:lumOff val="75000"/>
              </a:schemeClr>
            </a:solidFill>
            <a:ln>
              <a:noFill/>
            </a:ln>
          </p:spPr>
          <p:txBody>
            <a:bodyPr wrap="square" tIns="828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Para un condensador pasa lo mismo</a:t>
              </a:r>
            </a:p>
          </p:txBody>
        </p:sp>
        <p:sp>
          <p:nvSpPr>
            <p:cNvPr id="4" name="Abrir llave 3"/>
            <p:cNvSpPr/>
            <p:nvPr/>
          </p:nvSpPr>
          <p:spPr bwMode="auto">
            <a:xfrm>
              <a:off x="4828578" y="4675662"/>
              <a:ext cx="452340" cy="2412794"/>
            </a:xfrm>
            <a:prstGeom prst="leftBrace">
              <a:avLst>
                <a:gd name="adj1" fmla="val 8333"/>
                <a:gd name="adj2" fmla="val 45368"/>
              </a:avLst>
            </a:prstGeom>
            <a:noFill/>
            <a:ln w="38100" cap="flat" cmpd="sng" algn="ctr">
              <a:solidFill>
                <a:srgbClr val="008000"/>
              </a:solidFill>
              <a:prstDash val="solid"/>
              <a:round/>
              <a:headEnd type="none" w="med" len="med"/>
              <a:tailEnd type="non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92" name="Text Box 3"/>
          <p:cNvSpPr txBox="1">
            <a:spLocks noChangeArrowheads="1"/>
          </p:cNvSpPr>
          <p:nvPr/>
        </p:nvSpPr>
        <p:spPr bwMode="auto">
          <a:xfrm>
            <a:off x="2173065" y="412073"/>
            <a:ext cx="2066889" cy="536549"/>
          </a:xfrm>
          <a:prstGeom prst="rect">
            <a:avLst/>
          </a:prstGeom>
          <a:solidFill>
            <a:srgbClr val="FF0000"/>
          </a:solidFill>
          <a:ln>
            <a:noFill/>
          </a:ln>
        </p:spPr>
        <p:txBody>
          <a:bodyPr wrap="non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FFFF"/>
                </a:solidFill>
                <a:latin typeface="Arial" panose="020B0604020202020204" pitchFamily="34" charset="0"/>
              </a:rPr>
              <a:t>sin generador</a:t>
            </a:r>
          </a:p>
        </p:txBody>
      </p:sp>
      <p:sp>
        <p:nvSpPr>
          <p:cNvPr id="93" name="Text Box 6"/>
          <p:cNvSpPr txBox="1">
            <a:spLocks noChangeArrowheads="1"/>
          </p:cNvSpPr>
          <p:nvPr/>
        </p:nvSpPr>
        <p:spPr bwMode="auto">
          <a:xfrm>
            <a:off x="2047912" y="3425624"/>
            <a:ext cx="168543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0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L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R</a:t>
            </a:r>
          </a:p>
        </p:txBody>
      </p:sp>
      <p:sp>
        <p:nvSpPr>
          <p:cNvPr id="98" name="Text Box 7"/>
          <p:cNvSpPr txBox="1">
            <a:spLocks noChangeArrowheads="1"/>
          </p:cNvSpPr>
          <p:nvPr/>
        </p:nvSpPr>
        <p:spPr bwMode="auto">
          <a:xfrm>
            <a:off x="2047912" y="3999078"/>
            <a:ext cx="249815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0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L </a:t>
            </a:r>
            <a:r>
              <a:rPr lang="es-ES" sz="2400" dirty="0" err="1">
                <a:solidFill>
                  <a:srgbClr val="008000"/>
                </a:solidFill>
                <a:latin typeface="Comic Sans MS" panose="030F0702030302020204" pitchFamily="66" charset="0"/>
                <a:sym typeface="Symbol" panose="05050102010706020507" pitchFamily="18" charset="2"/>
              </a:rPr>
              <a:t>dI</a:t>
            </a:r>
            <a:r>
              <a:rPr lang="es-ES" sz="2400" dirty="0">
                <a:solidFill>
                  <a:srgbClr val="008000"/>
                </a:solidFill>
                <a:latin typeface="Comic Sans MS" panose="030F0702030302020204" pitchFamily="66" charset="0"/>
                <a:sym typeface="Symbol" panose="05050102010706020507" pitchFamily="18" charset="2"/>
              </a:rPr>
              <a:t>/</a:t>
            </a:r>
            <a:r>
              <a:rPr lang="es-ES" sz="2400" dirty="0" err="1">
                <a:solidFill>
                  <a:srgbClr val="008000"/>
                </a:solidFill>
                <a:latin typeface="Comic Sans MS" panose="030F0702030302020204" pitchFamily="66" charset="0"/>
                <a:sym typeface="Symbol" panose="05050102010706020507" pitchFamily="18" charset="2"/>
              </a:rPr>
              <a:t>dt</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RI</a:t>
            </a:r>
            <a:endParaRPr lang="es-ES" sz="2400" baseline="-25000" dirty="0">
              <a:solidFill>
                <a:srgbClr val="008000"/>
              </a:solidFill>
              <a:latin typeface="Comic Sans MS" panose="030F0702030302020204" pitchFamily="66" charset="0"/>
              <a:sym typeface="Symbol" panose="05050102010706020507" pitchFamily="18" charset="2"/>
            </a:endParaRPr>
          </a:p>
        </p:txBody>
      </p:sp>
      <p:sp>
        <p:nvSpPr>
          <p:cNvPr id="99" name="Line 48"/>
          <p:cNvSpPr>
            <a:spLocks noChangeShapeType="1"/>
          </p:cNvSpPr>
          <p:nvPr/>
        </p:nvSpPr>
        <p:spPr bwMode="auto">
          <a:xfrm flipH="1">
            <a:off x="3882268" y="1942673"/>
            <a:ext cx="33496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100" name="Line 49"/>
          <p:cNvSpPr>
            <a:spLocks noChangeShapeType="1"/>
          </p:cNvSpPr>
          <p:nvPr/>
        </p:nvSpPr>
        <p:spPr bwMode="auto">
          <a:xfrm flipH="1">
            <a:off x="2062722" y="3244423"/>
            <a:ext cx="2160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101" name="Group 50"/>
          <p:cNvGrpSpPr>
            <a:grpSpLocks/>
          </p:cNvGrpSpPr>
          <p:nvPr/>
        </p:nvGrpSpPr>
        <p:grpSpPr bwMode="auto">
          <a:xfrm>
            <a:off x="3372681" y="1661686"/>
            <a:ext cx="515937" cy="579437"/>
            <a:chOff x="2592" y="1344"/>
            <a:chExt cx="1728" cy="672"/>
          </a:xfrm>
        </p:grpSpPr>
        <p:sp>
          <p:nvSpPr>
            <p:cNvPr id="102" name="Line 51"/>
            <p:cNvSpPr>
              <a:spLocks noChangeShapeType="1"/>
            </p:cNvSpPr>
            <p:nvPr/>
          </p:nvSpPr>
          <p:spPr bwMode="auto">
            <a:xfrm flipV="1">
              <a:off x="2592"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3" name="Line 52"/>
            <p:cNvSpPr>
              <a:spLocks noChangeShapeType="1"/>
            </p:cNvSpPr>
            <p:nvPr/>
          </p:nvSpPr>
          <p:spPr bwMode="auto">
            <a:xfrm flipH="1" flipV="1">
              <a:off x="273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4" name="Line 53"/>
            <p:cNvSpPr>
              <a:spLocks noChangeShapeType="1"/>
            </p:cNvSpPr>
            <p:nvPr/>
          </p:nvSpPr>
          <p:spPr bwMode="auto">
            <a:xfrm flipH="1" flipV="1">
              <a:off x="288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5" name="Line 54"/>
            <p:cNvSpPr>
              <a:spLocks noChangeShapeType="1"/>
            </p:cNvSpPr>
            <p:nvPr/>
          </p:nvSpPr>
          <p:spPr bwMode="auto">
            <a:xfrm flipV="1">
              <a:off x="3024"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6" name="Line 55"/>
            <p:cNvSpPr>
              <a:spLocks noChangeShapeType="1"/>
            </p:cNvSpPr>
            <p:nvPr/>
          </p:nvSpPr>
          <p:spPr bwMode="auto">
            <a:xfrm flipV="1">
              <a:off x="316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7" name="Line 56"/>
            <p:cNvSpPr>
              <a:spLocks noChangeShapeType="1"/>
            </p:cNvSpPr>
            <p:nvPr/>
          </p:nvSpPr>
          <p:spPr bwMode="auto">
            <a:xfrm flipH="1" flipV="1">
              <a:off x="331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8" name="Line 57"/>
            <p:cNvSpPr>
              <a:spLocks noChangeShapeType="1"/>
            </p:cNvSpPr>
            <p:nvPr/>
          </p:nvSpPr>
          <p:spPr bwMode="auto">
            <a:xfrm flipH="1" flipV="1">
              <a:off x="345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09" name="Line 58"/>
            <p:cNvSpPr>
              <a:spLocks noChangeShapeType="1"/>
            </p:cNvSpPr>
            <p:nvPr/>
          </p:nvSpPr>
          <p:spPr bwMode="auto">
            <a:xfrm flipV="1">
              <a:off x="360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10" name="Line 59"/>
            <p:cNvSpPr>
              <a:spLocks noChangeShapeType="1"/>
            </p:cNvSpPr>
            <p:nvPr/>
          </p:nvSpPr>
          <p:spPr bwMode="auto">
            <a:xfrm flipV="1">
              <a:off x="374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11" name="Line 60"/>
            <p:cNvSpPr>
              <a:spLocks noChangeShapeType="1"/>
            </p:cNvSpPr>
            <p:nvPr/>
          </p:nvSpPr>
          <p:spPr bwMode="auto">
            <a:xfrm flipH="1" flipV="1">
              <a:off x="3890"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12" name="Line 61"/>
            <p:cNvSpPr>
              <a:spLocks noChangeShapeType="1"/>
            </p:cNvSpPr>
            <p:nvPr/>
          </p:nvSpPr>
          <p:spPr bwMode="auto">
            <a:xfrm flipH="1" flipV="1">
              <a:off x="4032"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13" name="Line 62"/>
            <p:cNvSpPr>
              <a:spLocks noChangeShapeType="1"/>
            </p:cNvSpPr>
            <p:nvPr/>
          </p:nvSpPr>
          <p:spPr bwMode="auto">
            <a:xfrm flipV="1">
              <a:off x="417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grpSp>
        <p:nvGrpSpPr>
          <p:cNvPr id="114" name="91 Grupo"/>
          <p:cNvGrpSpPr>
            <a:grpSpLocks/>
          </p:cNvGrpSpPr>
          <p:nvPr/>
        </p:nvGrpSpPr>
        <p:grpSpPr bwMode="auto">
          <a:xfrm>
            <a:off x="1664531" y="2441147"/>
            <a:ext cx="2994643" cy="483040"/>
            <a:chOff x="1735138" y="2786063"/>
            <a:chExt cx="2994644" cy="483039"/>
          </a:xfrm>
        </p:grpSpPr>
        <p:sp>
          <p:nvSpPr>
            <p:cNvPr id="115" name="Text Box 63"/>
            <p:cNvSpPr txBox="1">
              <a:spLocks noChangeArrowheads="1"/>
            </p:cNvSpPr>
            <p:nvPr/>
          </p:nvSpPr>
          <p:spPr bwMode="auto">
            <a:xfrm>
              <a:off x="1735138" y="2786063"/>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3333FF"/>
                  </a:solidFill>
                  <a:latin typeface="Comic Sans MS" panose="030F0702030302020204" pitchFamily="66" charset="0"/>
                </a:rPr>
                <a:t>I</a:t>
              </a:r>
            </a:p>
          </p:txBody>
        </p:sp>
        <p:sp>
          <p:nvSpPr>
            <p:cNvPr id="116" name="Text Box 64"/>
            <p:cNvSpPr txBox="1">
              <a:spLocks noChangeArrowheads="1"/>
            </p:cNvSpPr>
            <p:nvPr/>
          </p:nvSpPr>
          <p:spPr bwMode="auto">
            <a:xfrm>
              <a:off x="4406901" y="2819400"/>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I</a:t>
              </a:r>
            </a:p>
          </p:txBody>
        </p:sp>
        <p:sp>
          <p:nvSpPr>
            <p:cNvPr id="117" name="Line 65"/>
            <p:cNvSpPr>
              <a:spLocks noChangeShapeType="1"/>
            </p:cNvSpPr>
            <p:nvPr/>
          </p:nvSpPr>
          <p:spPr bwMode="auto">
            <a:xfrm rot="5400000" flipH="1">
              <a:off x="2025650" y="3017838"/>
              <a:ext cx="185738"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118" name="Line 66"/>
            <p:cNvSpPr>
              <a:spLocks noChangeShapeType="1"/>
            </p:cNvSpPr>
            <p:nvPr/>
          </p:nvSpPr>
          <p:spPr bwMode="auto">
            <a:xfrm rot="16200000" flipH="1">
              <a:off x="4186238" y="3032125"/>
              <a:ext cx="187325"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sp>
        <p:nvSpPr>
          <p:cNvPr id="119" name="Text Box 67"/>
          <p:cNvSpPr txBox="1">
            <a:spLocks noChangeArrowheads="1"/>
          </p:cNvSpPr>
          <p:nvPr/>
        </p:nvSpPr>
        <p:spPr bwMode="auto">
          <a:xfrm>
            <a:off x="3474281" y="1146017"/>
            <a:ext cx="35173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R</a:t>
            </a:r>
          </a:p>
        </p:txBody>
      </p:sp>
      <p:sp>
        <p:nvSpPr>
          <p:cNvPr id="120" name="Text Box 68"/>
          <p:cNvSpPr txBox="1">
            <a:spLocks noChangeArrowheads="1"/>
          </p:cNvSpPr>
          <p:nvPr/>
        </p:nvSpPr>
        <p:spPr bwMode="auto">
          <a:xfrm>
            <a:off x="2534481" y="1120617"/>
            <a:ext cx="32448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L</a:t>
            </a:r>
          </a:p>
        </p:txBody>
      </p:sp>
      <p:sp>
        <p:nvSpPr>
          <p:cNvPr id="121" name="Line 69"/>
          <p:cNvSpPr>
            <a:spLocks noChangeShapeType="1"/>
          </p:cNvSpPr>
          <p:nvPr/>
        </p:nvSpPr>
        <p:spPr bwMode="auto">
          <a:xfrm rot="16200000" flipH="1">
            <a:off x="1390687" y="2565767"/>
            <a:ext cx="132556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122" name="Line 70"/>
          <p:cNvSpPr>
            <a:spLocks noChangeShapeType="1"/>
          </p:cNvSpPr>
          <p:nvPr/>
        </p:nvSpPr>
        <p:spPr bwMode="auto">
          <a:xfrm rot="16200000" flipH="1">
            <a:off x="3547306" y="2599898"/>
            <a:ext cx="13271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123" name="Group 75"/>
          <p:cNvGrpSpPr>
            <a:grpSpLocks/>
          </p:cNvGrpSpPr>
          <p:nvPr/>
        </p:nvGrpSpPr>
        <p:grpSpPr bwMode="auto">
          <a:xfrm>
            <a:off x="2040768" y="1591836"/>
            <a:ext cx="1295400" cy="358775"/>
            <a:chOff x="2472" y="2949"/>
            <a:chExt cx="1099" cy="226"/>
          </a:xfrm>
        </p:grpSpPr>
        <p:sp>
          <p:nvSpPr>
            <p:cNvPr id="124" name="Line 76"/>
            <p:cNvSpPr>
              <a:spLocks noChangeShapeType="1"/>
            </p:cNvSpPr>
            <p:nvPr/>
          </p:nvSpPr>
          <p:spPr bwMode="auto">
            <a:xfrm>
              <a:off x="2472" y="3152"/>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125" name="Freeform 77"/>
            <p:cNvSpPr>
              <a:spLocks/>
            </p:cNvSpPr>
            <p:nvPr/>
          </p:nvSpPr>
          <p:spPr bwMode="auto">
            <a:xfrm>
              <a:off x="2702" y="2949"/>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126" name="Freeform 78"/>
            <p:cNvSpPr>
              <a:spLocks/>
            </p:cNvSpPr>
            <p:nvPr/>
          </p:nvSpPr>
          <p:spPr bwMode="auto">
            <a:xfrm>
              <a:off x="2918" y="2955"/>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127" name="Freeform 79"/>
            <p:cNvSpPr>
              <a:spLocks/>
            </p:cNvSpPr>
            <p:nvPr/>
          </p:nvSpPr>
          <p:spPr bwMode="auto">
            <a:xfrm>
              <a:off x="3134" y="2961"/>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128" name="Line 80"/>
            <p:cNvSpPr>
              <a:spLocks noChangeShapeType="1"/>
            </p:cNvSpPr>
            <p:nvPr/>
          </p:nvSpPr>
          <p:spPr bwMode="auto">
            <a:xfrm>
              <a:off x="3351" y="3161"/>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129" name="83 CuadroTexto"/>
          <p:cNvSpPr txBox="1">
            <a:spLocks noChangeArrowheads="1"/>
          </p:cNvSpPr>
          <p:nvPr/>
        </p:nvSpPr>
        <p:spPr bwMode="auto">
          <a:xfrm>
            <a:off x="2078958" y="1845272"/>
            <a:ext cx="1242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r>
              <a:rPr lang="es-ES" sz="2000" dirty="0">
                <a:solidFill>
                  <a:srgbClr val="FF0000"/>
                </a:solidFill>
                <a:latin typeface="Arial" panose="020B0604020202020204" pitchFamily="34" charset="0"/>
              </a:rPr>
              <a:t>           </a:t>
            </a:r>
            <a:r>
              <a:rPr lang="es-ES" sz="2400" dirty="0">
                <a:solidFill>
                  <a:srgbClr val="FF0000"/>
                </a:solidFill>
                <a:latin typeface="Arial" panose="020B0604020202020204" pitchFamily="34" charset="0"/>
              </a:rPr>
              <a:t>+</a:t>
            </a:r>
            <a:endParaRPr lang="es-ES" sz="2000" dirty="0">
              <a:solidFill>
                <a:srgbClr val="FF0000"/>
              </a:solidFill>
              <a:latin typeface="Arial" panose="020B0604020202020204" pitchFamily="34" charset="0"/>
            </a:endParaRPr>
          </a:p>
        </p:txBody>
      </p:sp>
      <p:grpSp>
        <p:nvGrpSpPr>
          <p:cNvPr id="130" name="Grupo 129"/>
          <p:cNvGrpSpPr/>
          <p:nvPr/>
        </p:nvGrpSpPr>
        <p:grpSpPr>
          <a:xfrm>
            <a:off x="2400937" y="2077089"/>
            <a:ext cx="662644" cy="553342"/>
            <a:chOff x="2695577" y="2077089"/>
            <a:chExt cx="662644" cy="553342"/>
          </a:xfrm>
        </p:grpSpPr>
        <p:cxnSp>
          <p:nvCxnSpPr>
            <p:cNvPr id="131" name="82 Conector recto de flecha"/>
            <p:cNvCxnSpPr>
              <a:cxnSpLocks noChangeShapeType="1"/>
            </p:cNvCxnSpPr>
            <p:nvPr/>
          </p:nvCxnSpPr>
          <p:spPr bwMode="auto">
            <a:xfrm rot="10800000" flipH="1">
              <a:off x="2695577" y="2077089"/>
              <a:ext cx="532526" cy="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2" name="84 CuadroTexto"/>
            <p:cNvSpPr txBox="1">
              <a:spLocks noChangeArrowheads="1"/>
            </p:cNvSpPr>
            <p:nvPr/>
          </p:nvSpPr>
          <p:spPr bwMode="auto">
            <a:xfrm>
              <a:off x="2695860" y="2168765"/>
              <a:ext cx="66236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FF0000"/>
                  </a:solidFill>
                  <a:latin typeface="Arial" panose="020B0604020202020204" pitchFamily="34" charset="0"/>
                </a:rPr>
                <a:t>E</a:t>
              </a:r>
              <a:r>
                <a:rPr lang="es-ES" sz="2400" baseline="-25000" dirty="0" err="1">
                  <a:solidFill>
                    <a:srgbClr val="FF0000"/>
                  </a:solidFill>
                  <a:latin typeface="Arial" panose="020B0604020202020204" pitchFamily="34" charset="0"/>
                </a:rPr>
                <a:t>ind</a:t>
              </a:r>
              <a:endParaRPr lang="es-ES" sz="2400" baseline="-25000" dirty="0">
                <a:solidFill>
                  <a:srgbClr val="FF0000"/>
                </a:solidFill>
                <a:latin typeface="Arial" panose="020B0604020202020204" pitchFamily="34" charset="0"/>
              </a:endParaRPr>
            </a:p>
          </p:txBody>
        </p:sp>
        <p:cxnSp>
          <p:nvCxnSpPr>
            <p:cNvPr id="133" name="86 Conector recto de flecha"/>
            <p:cNvCxnSpPr>
              <a:cxnSpLocks noChangeShapeType="1"/>
            </p:cNvCxnSpPr>
            <p:nvPr/>
          </p:nvCxnSpPr>
          <p:spPr bwMode="auto">
            <a:xfrm>
              <a:off x="2807804" y="2197380"/>
              <a:ext cx="207595" cy="158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34" name="Group 6"/>
          <p:cNvGrpSpPr>
            <a:grpSpLocks/>
          </p:cNvGrpSpPr>
          <p:nvPr/>
        </p:nvGrpSpPr>
        <p:grpSpPr bwMode="auto">
          <a:xfrm>
            <a:off x="6412548" y="1255409"/>
            <a:ext cx="1260475" cy="2173288"/>
            <a:chOff x="1416" y="2986"/>
            <a:chExt cx="794" cy="1369"/>
          </a:xfrm>
        </p:grpSpPr>
        <p:sp>
          <p:nvSpPr>
            <p:cNvPr id="135" name="Text Box 7"/>
            <p:cNvSpPr txBox="1">
              <a:spLocks noChangeArrowheads="1"/>
            </p:cNvSpPr>
            <p:nvPr/>
          </p:nvSpPr>
          <p:spPr bwMode="auto">
            <a:xfrm>
              <a:off x="1416" y="2986"/>
              <a:ext cx="79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Máxima</a:t>
              </a:r>
            </a:p>
          </p:txBody>
        </p:sp>
        <p:sp>
          <p:nvSpPr>
            <p:cNvPr id="136" name="Text Box 8"/>
            <p:cNvSpPr txBox="1">
              <a:spLocks noChangeArrowheads="1"/>
            </p:cNvSpPr>
            <p:nvPr/>
          </p:nvSpPr>
          <p:spPr bwMode="auto">
            <a:xfrm>
              <a:off x="1568" y="3314"/>
              <a:ext cx="48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3333FF"/>
                  </a:solidFill>
                  <a:latin typeface="Arial" panose="020B0604020202020204" pitchFamily="34" charset="0"/>
                  <a:sym typeface="Symbol" panose="05050102010706020507" pitchFamily="18" charset="2"/>
                </a:rPr>
                <a:t>R </a:t>
              </a:r>
              <a:r>
                <a:rPr lang="es-ES" sz="2400" dirty="0">
                  <a:solidFill>
                    <a:srgbClr val="3333FF"/>
                  </a:solidFill>
                  <a:latin typeface="Comic Sans MS" panose="030F0702030302020204" pitchFamily="66" charset="0"/>
                  <a:sym typeface="Symbol" panose="05050102010706020507" pitchFamily="18" charset="2"/>
                </a:rPr>
                <a:t>I</a:t>
              </a:r>
              <a:r>
                <a:rPr lang="es-ES" sz="2400" baseline="-25000" dirty="0">
                  <a:solidFill>
                    <a:srgbClr val="3333FF"/>
                  </a:solidFill>
                  <a:latin typeface="Arial" panose="020B0604020202020204" pitchFamily="34" charset="0"/>
                  <a:sym typeface="Symbol" panose="05050102010706020507" pitchFamily="18" charset="2"/>
                </a:rPr>
                <a:t>0</a:t>
              </a:r>
            </a:p>
          </p:txBody>
        </p:sp>
        <p:sp>
          <p:nvSpPr>
            <p:cNvPr id="137" name="Text Box 9"/>
            <p:cNvSpPr txBox="1">
              <a:spLocks noChangeArrowheads="1"/>
            </p:cNvSpPr>
            <p:nvPr/>
          </p:nvSpPr>
          <p:spPr bwMode="auto">
            <a:xfrm>
              <a:off x="1575" y="3676"/>
              <a:ext cx="48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R </a:t>
              </a:r>
              <a:r>
                <a:rPr lang="es-ES" sz="2400" dirty="0">
                  <a:solidFill>
                    <a:srgbClr val="3333FF"/>
                  </a:solidFill>
                  <a:latin typeface="Comic Sans MS" panose="030F0702030302020204" pitchFamily="66" charset="0"/>
                  <a:sym typeface="Symbol" panose="05050102010706020507" pitchFamily="18" charset="2"/>
                </a:rPr>
                <a:t>I</a:t>
              </a:r>
              <a:r>
                <a:rPr lang="es-ES" sz="2400" baseline="-25000" dirty="0">
                  <a:solidFill>
                    <a:srgbClr val="3333FF"/>
                  </a:solidFill>
                  <a:latin typeface="Arial" panose="020B0604020202020204" pitchFamily="34" charset="0"/>
                  <a:sym typeface="Symbol" panose="05050102010706020507" pitchFamily="18" charset="2"/>
                </a:rPr>
                <a:t>0</a:t>
              </a:r>
            </a:p>
          </p:txBody>
        </p:sp>
        <p:sp>
          <p:nvSpPr>
            <p:cNvPr id="138" name="Text Box 10"/>
            <p:cNvSpPr txBox="1">
              <a:spLocks noChangeArrowheads="1"/>
            </p:cNvSpPr>
            <p:nvPr/>
          </p:nvSpPr>
          <p:spPr bwMode="auto">
            <a:xfrm>
              <a:off x="1668" y="4017"/>
              <a:ext cx="29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Comic Sans MS" panose="030F0702030302020204" pitchFamily="66" charset="0"/>
                  <a:sym typeface="Symbol" panose="05050102010706020507" pitchFamily="18" charset="2"/>
                </a:rPr>
                <a:t>I</a:t>
              </a:r>
              <a:r>
                <a:rPr lang="es-ES" sz="2400" baseline="-25000" dirty="0">
                  <a:solidFill>
                    <a:srgbClr val="3333FF"/>
                  </a:solidFill>
                  <a:latin typeface="Arial" panose="020B0604020202020204" pitchFamily="34" charset="0"/>
                  <a:sym typeface="Symbol" panose="05050102010706020507" pitchFamily="18" charset="2"/>
                </a:rPr>
                <a:t>0</a:t>
              </a:r>
            </a:p>
          </p:txBody>
        </p:sp>
      </p:grpSp>
      <p:grpSp>
        <p:nvGrpSpPr>
          <p:cNvPr id="139" name="Group 11"/>
          <p:cNvGrpSpPr>
            <a:grpSpLocks/>
          </p:cNvGrpSpPr>
          <p:nvPr/>
        </p:nvGrpSpPr>
        <p:grpSpPr bwMode="auto">
          <a:xfrm>
            <a:off x="8882137" y="1271952"/>
            <a:ext cx="355600" cy="2132012"/>
            <a:chOff x="2704" y="3001"/>
            <a:chExt cx="224" cy="1343"/>
          </a:xfrm>
        </p:grpSpPr>
        <p:sp>
          <p:nvSpPr>
            <p:cNvPr id="140" name="Text Box 12"/>
            <p:cNvSpPr txBox="1">
              <a:spLocks noChangeArrowheads="1"/>
            </p:cNvSpPr>
            <p:nvPr/>
          </p:nvSpPr>
          <p:spPr bwMode="auto">
            <a:xfrm>
              <a:off x="2705" y="3653"/>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0</a:t>
              </a:r>
            </a:p>
          </p:txBody>
        </p:sp>
        <p:sp>
          <p:nvSpPr>
            <p:cNvPr id="141" name="Text Box 13"/>
            <p:cNvSpPr txBox="1">
              <a:spLocks noChangeArrowheads="1"/>
            </p:cNvSpPr>
            <p:nvPr/>
          </p:nvSpPr>
          <p:spPr bwMode="auto">
            <a:xfrm>
              <a:off x="2705" y="4006"/>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0</a:t>
              </a:r>
            </a:p>
          </p:txBody>
        </p:sp>
        <p:sp>
          <p:nvSpPr>
            <p:cNvPr id="142" name="Text Box 14"/>
            <p:cNvSpPr txBox="1">
              <a:spLocks noChangeArrowheads="1"/>
            </p:cNvSpPr>
            <p:nvPr/>
          </p:nvSpPr>
          <p:spPr bwMode="auto">
            <a:xfrm>
              <a:off x="2705" y="3324"/>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0</a:t>
              </a:r>
            </a:p>
          </p:txBody>
        </p:sp>
        <p:sp>
          <p:nvSpPr>
            <p:cNvPr id="143" name="Text Box 15"/>
            <p:cNvSpPr txBox="1">
              <a:spLocks noChangeArrowheads="1"/>
            </p:cNvSpPr>
            <p:nvPr/>
          </p:nvSpPr>
          <p:spPr bwMode="auto">
            <a:xfrm>
              <a:off x="2704" y="3001"/>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0</a:t>
              </a:r>
              <a:endParaRPr lang="es-ES" sz="2800" dirty="0">
                <a:solidFill>
                  <a:srgbClr val="3333FF"/>
                </a:solidFill>
                <a:latin typeface="Arial" panose="020B0604020202020204" pitchFamily="34" charset="0"/>
                <a:sym typeface="Symbol" panose="05050102010706020507" pitchFamily="18" charset="2"/>
              </a:endParaRPr>
            </a:p>
          </p:txBody>
        </p:sp>
      </p:grpSp>
      <p:grpSp>
        <p:nvGrpSpPr>
          <p:cNvPr id="144" name="Group 95"/>
          <p:cNvGrpSpPr>
            <a:grpSpLocks/>
          </p:cNvGrpSpPr>
          <p:nvPr/>
        </p:nvGrpSpPr>
        <p:grpSpPr bwMode="auto">
          <a:xfrm>
            <a:off x="5135072" y="4551205"/>
            <a:ext cx="5122864" cy="576263"/>
            <a:chOff x="4549" y="2384"/>
            <a:chExt cx="3227" cy="363"/>
          </a:xfrm>
        </p:grpSpPr>
        <p:sp>
          <p:nvSpPr>
            <p:cNvPr id="145" name="Text Box 30"/>
            <p:cNvSpPr txBox="1">
              <a:spLocks noChangeArrowheads="1"/>
            </p:cNvSpPr>
            <p:nvPr/>
          </p:nvSpPr>
          <p:spPr bwMode="auto">
            <a:xfrm>
              <a:off x="4549" y="2384"/>
              <a:ext cx="1351" cy="363"/>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108000" tIns="72000" rIns="108000" bIns="72000" anchor="ctr" anchorCtr="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latin typeface="Comic Sans MS" panose="030F0702030302020204" pitchFamily="66" charset="0"/>
                </a:rPr>
                <a:t>A = </a:t>
              </a:r>
              <a:r>
                <a:rPr lang="es-ES" sz="2800" dirty="0" err="1">
                  <a:latin typeface="Comic Sans MS" panose="030F0702030302020204" pitchFamily="66" charset="0"/>
                </a:rPr>
                <a:t>A</a:t>
              </a:r>
              <a:r>
                <a:rPr lang="es-ES" sz="2800" baseline="-25000" dirty="0" err="1">
                  <a:latin typeface="Comic Sans MS" panose="030F0702030302020204" pitchFamily="66" charset="0"/>
                </a:rPr>
                <a:t>o</a:t>
              </a:r>
              <a:r>
                <a:rPr lang="es-ES" sz="2800" dirty="0">
                  <a:latin typeface="Comic Sans MS" panose="030F0702030302020204" pitchFamily="66" charset="0"/>
                </a:rPr>
                <a:t> e</a:t>
              </a:r>
              <a:r>
                <a:rPr lang="es-ES" sz="2800" baseline="30000" dirty="0">
                  <a:latin typeface="Comic Sans MS" panose="030F0702030302020204" pitchFamily="66" charset="0"/>
                </a:rPr>
                <a:t>-t/</a:t>
              </a:r>
              <a:r>
                <a:rPr lang="es-ES" sz="2800" baseline="30000" dirty="0">
                  <a:latin typeface="Comic Sans MS" panose="030F0702030302020204" pitchFamily="66" charset="0"/>
                  <a:sym typeface="Symbol" panose="05050102010706020507" pitchFamily="18" charset="2"/>
                </a:rPr>
                <a:t></a:t>
              </a:r>
              <a:endParaRPr lang="es-ES" sz="2800" baseline="30000" dirty="0">
                <a:latin typeface="Comic Sans MS" panose="030F0702030302020204" pitchFamily="66" charset="0"/>
              </a:endParaRPr>
            </a:p>
          </p:txBody>
        </p:sp>
        <p:sp>
          <p:nvSpPr>
            <p:cNvPr id="146" name="Text Box 31"/>
            <p:cNvSpPr txBox="1">
              <a:spLocks noChangeArrowheads="1"/>
            </p:cNvSpPr>
            <p:nvPr/>
          </p:nvSpPr>
          <p:spPr bwMode="auto">
            <a:xfrm>
              <a:off x="5893" y="2394"/>
              <a:ext cx="188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A = </a:t>
              </a:r>
              <a:r>
                <a:rPr lang="es-ES" sz="2400" dirty="0" err="1">
                  <a:latin typeface="Arial" panose="020B0604020202020204" pitchFamily="34" charset="0"/>
                </a:rPr>
                <a:t>d</a:t>
              </a:r>
              <a:r>
                <a:rPr lang="es-ES" sz="2400" dirty="0" err="1">
                  <a:latin typeface="Comic Sans MS" panose="030F0702030302020204" pitchFamily="66" charset="0"/>
                </a:rPr>
                <a:t>I</a:t>
              </a:r>
              <a:r>
                <a:rPr lang="es-ES" sz="2400" dirty="0">
                  <a:latin typeface="Arial" panose="020B0604020202020204" pitchFamily="34" charset="0"/>
                </a:rPr>
                <a:t>/</a:t>
              </a:r>
              <a:r>
                <a:rPr lang="es-ES" sz="2400" dirty="0" err="1">
                  <a:latin typeface="Arial" panose="020B0604020202020204" pitchFamily="34" charset="0"/>
                </a:rPr>
                <a:t>dt</a:t>
              </a:r>
              <a:r>
                <a:rPr lang="es-ES" sz="2400" dirty="0">
                  <a:latin typeface="Arial" panose="020B0604020202020204" pitchFamily="34" charset="0"/>
                </a:rPr>
                <a:t>, V</a:t>
              </a:r>
              <a:r>
                <a:rPr lang="es-ES" sz="2400" baseline="-25000" dirty="0">
                  <a:latin typeface="Arial" panose="020B0604020202020204" pitchFamily="34" charset="0"/>
                </a:rPr>
                <a:t>L</a:t>
              </a:r>
              <a:r>
                <a:rPr lang="es-ES" sz="2400" dirty="0">
                  <a:latin typeface="Arial" panose="020B0604020202020204" pitchFamily="34" charset="0"/>
                </a:rPr>
                <a:t>, V</a:t>
              </a:r>
              <a:r>
                <a:rPr lang="es-ES" sz="2400" baseline="-25000" dirty="0">
                  <a:latin typeface="Arial" panose="020B0604020202020204" pitchFamily="34" charset="0"/>
                </a:rPr>
                <a:t>R</a:t>
              </a:r>
              <a:r>
                <a:rPr lang="es-ES" sz="2400" dirty="0">
                  <a:latin typeface="Arial" panose="020B0604020202020204" pitchFamily="34" charset="0"/>
                </a:rPr>
                <a:t> o </a:t>
              </a:r>
              <a:r>
                <a:rPr lang="es-ES" sz="2400" dirty="0">
                  <a:latin typeface="Comic Sans MS" panose="030F0702030302020204" pitchFamily="66" charset="0"/>
                </a:rPr>
                <a:t>I</a:t>
              </a:r>
            </a:p>
          </p:txBody>
        </p:sp>
      </p:grpSp>
      <p:sp>
        <p:nvSpPr>
          <p:cNvPr id="147" name="Text Box 32"/>
          <p:cNvSpPr txBox="1">
            <a:spLocks noChangeArrowheads="1"/>
          </p:cNvSpPr>
          <p:nvPr/>
        </p:nvSpPr>
        <p:spPr bwMode="auto">
          <a:xfrm>
            <a:off x="5020309" y="5211980"/>
            <a:ext cx="3451942" cy="57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 typeface="Symbol" panose="05050102010706020507" pitchFamily="18" charset="2"/>
              <a:buNone/>
            </a:pPr>
            <a:r>
              <a:rPr lang="es-ES" sz="2400" dirty="0">
                <a:latin typeface="Comic Sans MS" panose="030F0702030302020204" pitchFamily="66" charset="0"/>
                <a:sym typeface="Symbol" panose="05050102010706020507" pitchFamily="18" charset="2"/>
              </a:rPr>
              <a:t> </a:t>
            </a:r>
            <a:r>
              <a:rPr lang="es-ES" sz="32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 L/R </a:t>
            </a:r>
            <a:r>
              <a:rPr lang="es-ES" sz="2400" dirty="0">
                <a:latin typeface="Arial" panose="020B0604020202020204" pitchFamily="34" charset="0"/>
                <a:cs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cs typeface="Arial" panose="020B0604020202020204" pitchFamily="34" charset="0"/>
                <a:sym typeface="Symbol" panose="05050102010706020507" pitchFamily="18" charset="2"/>
              </a:rPr>
              <a:t>(es el mismo)</a:t>
            </a:r>
            <a:endParaRPr lang="es-E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44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par>
                                <p:cTn id="13" presetID="22" presetClass="entr" presetSubtype="1" fill="hold" nodeType="with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wipe(up)">
                                      <p:cBhvr>
                                        <p:cTn id="15" dur="500"/>
                                        <p:tgtEl>
                                          <p:spTgt spid="13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barn(outVertical)">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wipe(left)">
                                      <p:cBhvr>
                                        <p:cTn id="25" dur="500"/>
                                        <p:tgtEl>
                                          <p:spTgt spid="1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7"/>
                                        </p:tgtEl>
                                        <p:attrNameLst>
                                          <p:attrName>style.visibility</p:attrName>
                                        </p:attrNameLst>
                                      </p:cBhvr>
                                      <p:to>
                                        <p:strVal val="visible"/>
                                      </p:to>
                                    </p:set>
                                    <p:animEffect transition="in" filter="wipe(left)">
                                      <p:cBhvr>
                                        <p:cTn id="30" dur="500"/>
                                        <p:tgtEl>
                                          <p:spTgt spid="1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up)">
                                      <p:cBhvr>
                                        <p:cTn id="35" dur="500"/>
                                        <p:tgtEl>
                                          <p:spTgt spid="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0" grpId="0" animBg="1"/>
      <p:bldP spid="1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25" name="Rectangle 73"/>
          <p:cNvSpPr>
            <a:spLocks noChangeArrowheads="1"/>
          </p:cNvSpPr>
          <p:nvPr/>
        </p:nvSpPr>
        <p:spPr bwMode="auto">
          <a:xfrm>
            <a:off x="4364038" y="1613945"/>
            <a:ext cx="2841625" cy="2155825"/>
          </a:xfrm>
          <a:prstGeom prst="rect">
            <a:avLst/>
          </a:prstGeom>
          <a:solidFill>
            <a:srgbClr val="C0C0C0"/>
          </a:solidFill>
          <a:ln w="25400" algn="ctr">
            <a:solidFill>
              <a:schemeClr val="tx1"/>
            </a:solidFill>
            <a:miter lim="800000"/>
            <a:headEnd/>
            <a:tailEnd type="none" w="lg" len="lg"/>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
          <a:lstStyle/>
          <a:p>
            <a:pPr>
              <a:defRPr/>
            </a:pPr>
            <a:endParaRPr lang="es-ES" sz="2105"/>
          </a:p>
        </p:txBody>
      </p:sp>
      <p:sp>
        <p:nvSpPr>
          <p:cNvPr id="74828" name="Text Box 76"/>
          <p:cNvSpPr txBox="1">
            <a:spLocks noChangeArrowheads="1"/>
          </p:cNvSpPr>
          <p:nvPr/>
        </p:nvSpPr>
        <p:spPr bwMode="auto">
          <a:xfrm>
            <a:off x="3396595" y="422431"/>
            <a:ext cx="4731407" cy="606584"/>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85267" tIns="117479" rIns="85267" bIns="117479" anchor="ctr"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spcBef>
                <a:spcPts val="0"/>
              </a:spcBef>
              <a:defRPr/>
            </a:pPr>
            <a:r>
              <a:rPr lang="es-ES" dirty="0">
                <a:latin typeface="Arial" panose="020B0604020202020204" pitchFamily="34" charset="0"/>
              </a:rPr>
              <a:t>Pantalla Táctil Capacitiva Simple</a:t>
            </a:r>
          </a:p>
        </p:txBody>
      </p:sp>
      <p:sp>
        <p:nvSpPr>
          <p:cNvPr id="74826" name="Rectangle 74"/>
          <p:cNvSpPr>
            <a:spLocks noChangeArrowheads="1"/>
          </p:cNvSpPr>
          <p:nvPr/>
        </p:nvSpPr>
        <p:spPr bwMode="auto">
          <a:xfrm>
            <a:off x="4522788" y="1769520"/>
            <a:ext cx="2921000" cy="2278062"/>
          </a:xfrm>
          <a:prstGeom prst="rect">
            <a:avLst/>
          </a:prstGeom>
          <a:solidFill>
            <a:srgbClr val="CCFFFF">
              <a:alpha val="50000"/>
            </a:srgbClr>
          </a:solidFill>
          <a:ln w="25400" algn="ctr">
            <a:solidFill>
              <a:schemeClr val="tx1"/>
            </a:solidFill>
            <a:miter lim="800000"/>
            <a:headEnd/>
            <a:tailEnd type="none" w="lg" len="lg"/>
          </a:ln>
          <a:effectLst/>
          <a:extLst>
            <a:ext uri="{53640926-AAD7-44D8-BBD7-CCE9431645EC}">
              <a14:shadowObscured xmlns:a14="http://schemas.microsoft.com/office/drawing/2010/main" val="1"/>
            </a:ext>
          </a:extLst>
        </p:spPr>
        <p:txBody>
          <a:bodyPr wrap="none" lIns="85267" tIns="78446" rIns="85267" bIns="78446" anchor="ct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endParaRPr lang="es-ES" sz="1895">
              <a:solidFill>
                <a:srgbClr val="000000"/>
              </a:solidFill>
              <a:latin typeface="Arial" panose="020B0604020202020204" pitchFamily="34" charset="0"/>
            </a:endParaRPr>
          </a:p>
        </p:txBody>
      </p:sp>
      <p:grpSp>
        <p:nvGrpSpPr>
          <p:cNvPr id="4" name="Grupo 3">
            <a:extLst>
              <a:ext uri="{FF2B5EF4-FFF2-40B4-BE49-F238E27FC236}">
                <a16:creationId xmlns:a16="http://schemas.microsoft.com/office/drawing/2014/main" id="{DE347857-B09A-48E9-9988-86C7D5D05DCE}"/>
              </a:ext>
            </a:extLst>
          </p:cNvPr>
          <p:cNvGrpSpPr/>
          <p:nvPr/>
        </p:nvGrpSpPr>
        <p:grpSpPr>
          <a:xfrm>
            <a:off x="5848509" y="2283217"/>
            <a:ext cx="2592387" cy="1135063"/>
            <a:chOff x="993741" y="2612153"/>
            <a:chExt cx="2592387" cy="1135063"/>
          </a:xfrm>
        </p:grpSpPr>
        <p:sp>
          <p:nvSpPr>
            <p:cNvPr id="74827" name="Text Box 75"/>
            <p:cNvSpPr txBox="1">
              <a:spLocks noChangeArrowheads="1"/>
            </p:cNvSpPr>
            <p:nvPr/>
          </p:nvSpPr>
          <p:spPr bwMode="auto">
            <a:xfrm>
              <a:off x="993741" y="2612153"/>
              <a:ext cx="71913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sz="4527" dirty="0">
                  <a:solidFill>
                    <a:srgbClr val="000000"/>
                  </a:solidFill>
                  <a:latin typeface="Arial" panose="020B0604020202020204" pitchFamily="34" charset="0"/>
                  <a:sym typeface="Wingdings" panose="05000000000000000000" pitchFamily="2" charset="2"/>
                </a:rPr>
                <a:t></a:t>
              </a:r>
            </a:p>
          </p:txBody>
        </p:sp>
        <p:sp>
          <p:nvSpPr>
            <p:cNvPr id="74829" name="Freeform 77"/>
            <p:cNvSpPr>
              <a:spLocks/>
            </p:cNvSpPr>
            <p:nvPr/>
          </p:nvSpPr>
          <p:spPr bwMode="auto">
            <a:xfrm>
              <a:off x="1662078" y="3002678"/>
              <a:ext cx="1690688" cy="517525"/>
            </a:xfrm>
            <a:custGeom>
              <a:avLst/>
              <a:gdLst>
                <a:gd name="T0" fmla="*/ 0 w 786"/>
                <a:gd name="T1" fmla="*/ 0 h 220"/>
                <a:gd name="T2" fmla="*/ 566 w 786"/>
                <a:gd name="T3" fmla="*/ 53 h 220"/>
                <a:gd name="T4" fmla="*/ 786 w 786"/>
                <a:gd name="T5" fmla="*/ 220 h 220"/>
              </a:gdLst>
              <a:ahLst/>
              <a:cxnLst>
                <a:cxn ang="0">
                  <a:pos x="T0" y="T1"/>
                </a:cxn>
                <a:cxn ang="0">
                  <a:pos x="T2" y="T3"/>
                </a:cxn>
                <a:cxn ang="0">
                  <a:pos x="T4" y="T5"/>
                </a:cxn>
              </a:cxnLst>
              <a:rect l="0" t="0" r="r" b="b"/>
              <a:pathLst>
                <a:path w="786" h="220">
                  <a:moveTo>
                    <a:pt x="0" y="0"/>
                  </a:moveTo>
                  <a:cubicBezTo>
                    <a:pt x="217" y="8"/>
                    <a:pt x="435" y="16"/>
                    <a:pt x="566" y="53"/>
                  </a:cubicBezTo>
                  <a:cubicBezTo>
                    <a:pt x="697" y="90"/>
                    <a:pt x="741" y="155"/>
                    <a:pt x="786" y="220"/>
                  </a:cubicBezTo>
                </a:path>
              </a:pathLst>
            </a:custGeom>
            <a:noFill/>
            <a:ln w="25400" cap="flat" cmpd="sng">
              <a:solidFill>
                <a:srgbClr val="0000FF"/>
              </a:solidFill>
              <a:prstDash val="sysDot"/>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0" name="Line 78"/>
            <p:cNvSpPr>
              <a:spLocks noChangeShapeType="1"/>
            </p:cNvSpPr>
            <p:nvPr/>
          </p:nvSpPr>
          <p:spPr bwMode="auto">
            <a:xfrm>
              <a:off x="3167028" y="3542428"/>
              <a:ext cx="419100" cy="0"/>
            </a:xfrm>
            <a:prstGeom prst="line">
              <a:avLst/>
            </a:prstGeom>
            <a:noFill/>
            <a:ln w="254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1" name="Line 79"/>
            <p:cNvSpPr>
              <a:spLocks noChangeShapeType="1"/>
            </p:cNvSpPr>
            <p:nvPr/>
          </p:nvSpPr>
          <p:spPr bwMode="auto">
            <a:xfrm>
              <a:off x="3282916" y="3628153"/>
              <a:ext cx="187325" cy="0"/>
            </a:xfrm>
            <a:prstGeom prst="line">
              <a:avLst/>
            </a:prstGeom>
            <a:noFill/>
            <a:ln w="254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2" name="Line 80"/>
            <p:cNvSpPr>
              <a:spLocks noChangeShapeType="1"/>
            </p:cNvSpPr>
            <p:nvPr/>
          </p:nvSpPr>
          <p:spPr bwMode="auto">
            <a:xfrm>
              <a:off x="3317841" y="3747216"/>
              <a:ext cx="117475" cy="0"/>
            </a:xfrm>
            <a:prstGeom prst="line">
              <a:avLst/>
            </a:prstGeom>
            <a:noFill/>
            <a:ln w="254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grpSp>
      <p:grpSp>
        <p:nvGrpSpPr>
          <p:cNvPr id="7" name="Grupo 6">
            <a:extLst>
              <a:ext uri="{FF2B5EF4-FFF2-40B4-BE49-F238E27FC236}">
                <a16:creationId xmlns:a16="http://schemas.microsoft.com/office/drawing/2014/main" id="{C6EF85C1-9129-4DF4-A9E7-B4F770E15842}"/>
              </a:ext>
            </a:extLst>
          </p:cNvPr>
          <p:cNvGrpSpPr/>
          <p:nvPr/>
        </p:nvGrpSpPr>
        <p:grpSpPr>
          <a:xfrm>
            <a:off x="4338885" y="1600451"/>
            <a:ext cx="2867025" cy="2182812"/>
            <a:chOff x="629877" y="2339891"/>
            <a:chExt cx="2867025" cy="2182812"/>
          </a:xfrm>
        </p:grpSpPr>
        <p:sp>
          <p:nvSpPr>
            <p:cNvPr id="74835" name="Line 83"/>
            <p:cNvSpPr>
              <a:spLocks noChangeShapeType="1"/>
            </p:cNvSpPr>
            <p:nvPr/>
          </p:nvSpPr>
          <p:spPr bwMode="auto">
            <a:xfrm flipH="1" flipV="1">
              <a:off x="633052" y="2349416"/>
              <a:ext cx="1428750" cy="935037"/>
            </a:xfrm>
            <a:prstGeom prst="line">
              <a:avLst/>
            </a:prstGeom>
            <a:noFill/>
            <a:ln w="25400">
              <a:solidFill>
                <a:srgbClr val="0000FF"/>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6" name="Line 84"/>
            <p:cNvSpPr>
              <a:spLocks noChangeShapeType="1"/>
            </p:cNvSpPr>
            <p:nvPr/>
          </p:nvSpPr>
          <p:spPr bwMode="auto">
            <a:xfrm flipH="1">
              <a:off x="629877" y="3295566"/>
              <a:ext cx="1427162" cy="1206500"/>
            </a:xfrm>
            <a:prstGeom prst="line">
              <a:avLst/>
            </a:prstGeom>
            <a:noFill/>
            <a:ln w="25400">
              <a:solidFill>
                <a:srgbClr val="0000FF"/>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7" name="Line 85"/>
            <p:cNvSpPr>
              <a:spLocks noChangeShapeType="1"/>
            </p:cNvSpPr>
            <p:nvPr/>
          </p:nvSpPr>
          <p:spPr bwMode="auto">
            <a:xfrm flipH="1">
              <a:off x="2071327" y="2339891"/>
              <a:ext cx="1425575" cy="944562"/>
            </a:xfrm>
            <a:prstGeom prst="line">
              <a:avLst/>
            </a:prstGeom>
            <a:noFill/>
            <a:ln w="25400">
              <a:solidFill>
                <a:srgbClr val="0000FF"/>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8" name="Line 86"/>
            <p:cNvSpPr>
              <a:spLocks noChangeShapeType="1"/>
            </p:cNvSpPr>
            <p:nvPr/>
          </p:nvSpPr>
          <p:spPr bwMode="auto">
            <a:xfrm flipH="1" flipV="1">
              <a:off x="2034814" y="3236828"/>
              <a:ext cx="1449388" cy="1285875"/>
            </a:xfrm>
            <a:prstGeom prst="line">
              <a:avLst/>
            </a:prstGeom>
            <a:noFill/>
            <a:ln w="25400">
              <a:solidFill>
                <a:srgbClr val="0000FF"/>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39" name="Text Box 87"/>
            <p:cNvSpPr txBox="1">
              <a:spLocks noChangeArrowheads="1"/>
            </p:cNvSpPr>
            <p:nvPr/>
          </p:nvSpPr>
          <p:spPr bwMode="auto">
            <a:xfrm>
              <a:off x="1134702" y="2805028"/>
              <a:ext cx="508830" cy="52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dirty="0">
                  <a:solidFill>
                    <a:srgbClr val="3333FF"/>
                  </a:solidFill>
                  <a:latin typeface="Arial" panose="020B0604020202020204" pitchFamily="34" charset="0"/>
                </a:rPr>
                <a:t>R</a:t>
              </a:r>
              <a:r>
                <a:rPr lang="es-ES" baseline="-25000" dirty="0">
                  <a:solidFill>
                    <a:srgbClr val="3333FF"/>
                  </a:solidFill>
                  <a:latin typeface="Arial" panose="020B0604020202020204" pitchFamily="34" charset="0"/>
                </a:rPr>
                <a:t>1</a:t>
              </a:r>
            </a:p>
          </p:txBody>
        </p:sp>
        <p:sp>
          <p:nvSpPr>
            <p:cNvPr id="74840" name="Text Box 88"/>
            <p:cNvSpPr txBox="1">
              <a:spLocks noChangeArrowheads="1"/>
            </p:cNvSpPr>
            <p:nvPr/>
          </p:nvSpPr>
          <p:spPr bwMode="auto">
            <a:xfrm>
              <a:off x="2746014" y="2730416"/>
              <a:ext cx="508830" cy="52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a:solidFill>
                    <a:srgbClr val="3333FF"/>
                  </a:solidFill>
                  <a:latin typeface="Arial" panose="020B0604020202020204" pitchFamily="34" charset="0"/>
                </a:rPr>
                <a:t>R</a:t>
              </a:r>
              <a:r>
                <a:rPr lang="es-ES" baseline="-25000">
                  <a:solidFill>
                    <a:srgbClr val="3333FF"/>
                  </a:solidFill>
                  <a:latin typeface="Arial" panose="020B0604020202020204" pitchFamily="34" charset="0"/>
                </a:rPr>
                <a:t>2</a:t>
              </a:r>
            </a:p>
          </p:txBody>
        </p:sp>
        <p:sp>
          <p:nvSpPr>
            <p:cNvPr id="74841" name="Text Box 89"/>
            <p:cNvSpPr txBox="1">
              <a:spLocks noChangeArrowheads="1"/>
            </p:cNvSpPr>
            <p:nvPr/>
          </p:nvSpPr>
          <p:spPr bwMode="auto">
            <a:xfrm>
              <a:off x="2403114" y="3806741"/>
              <a:ext cx="508830" cy="52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a:solidFill>
                    <a:srgbClr val="3333FF"/>
                  </a:solidFill>
                  <a:latin typeface="Arial" panose="020B0604020202020204" pitchFamily="34" charset="0"/>
                </a:rPr>
                <a:t>R</a:t>
              </a:r>
              <a:r>
                <a:rPr lang="es-ES" baseline="-25000">
                  <a:solidFill>
                    <a:srgbClr val="3333FF"/>
                  </a:solidFill>
                  <a:latin typeface="Arial" panose="020B0604020202020204" pitchFamily="34" charset="0"/>
                </a:rPr>
                <a:t>3</a:t>
              </a:r>
            </a:p>
          </p:txBody>
        </p:sp>
        <p:sp>
          <p:nvSpPr>
            <p:cNvPr id="74842" name="Text Box 90"/>
            <p:cNvSpPr txBox="1">
              <a:spLocks noChangeArrowheads="1"/>
            </p:cNvSpPr>
            <p:nvPr/>
          </p:nvSpPr>
          <p:spPr bwMode="auto">
            <a:xfrm>
              <a:off x="1304564" y="3798803"/>
              <a:ext cx="508830" cy="52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a:solidFill>
                    <a:srgbClr val="3333FF"/>
                  </a:solidFill>
                  <a:latin typeface="Arial" panose="020B0604020202020204" pitchFamily="34" charset="0"/>
                </a:rPr>
                <a:t>R</a:t>
              </a:r>
              <a:r>
                <a:rPr lang="es-ES" baseline="-25000">
                  <a:solidFill>
                    <a:srgbClr val="3333FF"/>
                  </a:solidFill>
                  <a:latin typeface="Arial" panose="020B0604020202020204" pitchFamily="34" charset="0"/>
                </a:rPr>
                <a:t>4</a:t>
              </a:r>
            </a:p>
          </p:txBody>
        </p:sp>
      </p:grpSp>
      <p:grpSp>
        <p:nvGrpSpPr>
          <p:cNvPr id="6" name="Grupo 5">
            <a:extLst>
              <a:ext uri="{FF2B5EF4-FFF2-40B4-BE49-F238E27FC236}">
                <a16:creationId xmlns:a16="http://schemas.microsoft.com/office/drawing/2014/main" id="{6C8B8E18-7D10-4F34-A23A-CF573AC80015}"/>
              </a:ext>
            </a:extLst>
          </p:cNvPr>
          <p:cNvGrpSpPr/>
          <p:nvPr/>
        </p:nvGrpSpPr>
        <p:grpSpPr>
          <a:xfrm>
            <a:off x="5722977" y="1776117"/>
            <a:ext cx="395017" cy="1103749"/>
            <a:chOff x="5712817" y="1908197"/>
            <a:chExt cx="395017" cy="1103749"/>
          </a:xfrm>
        </p:grpSpPr>
        <p:sp>
          <p:nvSpPr>
            <p:cNvPr id="74833" name="Line 81"/>
            <p:cNvSpPr>
              <a:spLocks noChangeShapeType="1"/>
            </p:cNvSpPr>
            <p:nvPr/>
          </p:nvSpPr>
          <p:spPr bwMode="auto">
            <a:xfrm>
              <a:off x="5888629" y="2538646"/>
              <a:ext cx="3810" cy="473300"/>
            </a:xfrm>
            <a:prstGeom prst="line">
              <a:avLst/>
            </a:prstGeom>
            <a:noFill/>
            <a:ln w="254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4741" tIns="87162" rIns="94741" bIns="87162" anchorCtr="1">
              <a:spAutoFit/>
            </a:bodyPr>
            <a:lstStyle/>
            <a:p>
              <a:pPr>
                <a:defRPr/>
              </a:pPr>
              <a:endParaRPr lang="es-ES" sz="2105"/>
            </a:p>
          </p:txBody>
        </p:sp>
        <p:sp>
          <p:nvSpPr>
            <p:cNvPr id="74834" name="Line 82"/>
            <p:cNvSpPr>
              <a:spLocks noChangeShapeType="1"/>
            </p:cNvSpPr>
            <p:nvPr/>
          </p:nvSpPr>
          <p:spPr bwMode="auto">
            <a:xfrm>
              <a:off x="5772742" y="2404343"/>
              <a:ext cx="0" cy="517525"/>
            </a:xfrm>
            <a:prstGeom prst="line">
              <a:avLst/>
            </a:prstGeom>
            <a:noFill/>
            <a:ln w="254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4741" tIns="87162" rIns="94741" bIns="87162" anchorCtr="1">
              <a:spAutoFit/>
            </a:bodyPr>
            <a:lstStyle/>
            <a:p>
              <a:pPr>
                <a:defRPr/>
              </a:pPr>
              <a:endParaRPr lang="es-ES" sz="2105"/>
            </a:p>
          </p:txBody>
        </p:sp>
        <p:sp>
          <p:nvSpPr>
            <p:cNvPr id="74843" name="Text Box 91"/>
            <p:cNvSpPr txBox="1">
              <a:spLocks noChangeArrowheads="1"/>
            </p:cNvSpPr>
            <p:nvPr/>
          </p:nvSpPr>
          <p:spPr bwMode="auto">
            <a:xfrm>
              <a:off x="5712817" y="1908197"/>
              <a:ext cx="395017" cy="52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85267" tIns="78446" rIns="85267" bIns="78446" anchorCtr="1">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s-ES" dirty="0">
                  <a:solidFill>
                    <a:srgbClr val="3333FF"/>
                  </a:solidFill>
                  <a:latin typeface="Arial" panose="020B0604020202020204" pitchFamily="34" charset="0"/>
                </a:rPr>
                <a:t>C</a:t>
              </a:r>
              <a:endParaRPr lang="es-ES" baseline="-25000" dirty="0">
                <a:solidFill>
                  <a:srgbClr val="3333FF"/>
                </a:solidFill>
                <a:latin typeface="Arial" panose="020B0604020202020204" pitchFamily="34" charset="0"/>
              </a:endParaRPr>
            </a:p>
          </p:txBody>
        </p:sp>
      </p:grpSp>
      <p:grpSp>
        <p:nvGrpSpPr>
          <p:cNvPr id="3" name="Grupo 2">
            <a:extLst>
              <a:ext uri="{FF2B5EF4-FFF2-40B4-BE49-F238E27FC236}">
                <a16:creationId xmlns:a16="http://schemas.microsoft.com/office/drawing/2014/main" id="{F8254369-FAB9-4E74-956E-3D898FADFD6D}"/>
              </a:ext>
            </a:extLst>
          </p:cNvPr>
          <p:cNvGrpSpPr/>
          <p:nvPr/>
        </p:nvGrpSpPr>
        <p:grpSpPr>
          <a:xfrm>
            <a:off x="4065651" y="1275807"/>
            <a:ext cx="3416180" cy="2811793"/>
            <a:chOff x="4065651" y="1407887"/>
            <a:chExt cx="3416180" cy="2811793"/>
          </a:xfrm>
        </p:grpSpPr>
        <p:sp>
          <p:nvSpPr>
            <p:cNvPr id="74852" name="Text Box 100"/>
            <p:cNvSpPr txBox="1">
              <a:spLocks noChangeArrowheads="1"/>
            </p:cNvSpPr>
            <p:nvPr/>
          </p:nvSpPr>
          <p:spPr bwMode="auto">
            <a:xfrm>
              <a:off x="4086225" y="1411062"/>
              <a:ext cx="315849" cy="45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372" tIns="41686" rIns="83372" bIns="41686">
              <a:spAutoFit/>
            </a:bodyPr>
            <a:lstStyle>
              <a:lvl1pPr defTabSz="661988">
                <a:defRPr sz="2400">
                  <a:solidFill>
                    <a:schemeClr val="tx1"/>
                  </a:solidFill>
                  <a:latin typeface="Times New Roman" panose="02020603050405020304" pitchFamily="18" charset="0"/>
                </a:defRPr>
              </a:lvl1pPr>
              <a:lvl2pPr defTabSz="661988">
                <a:defRPr sz="2400">
                  <a:solidFill>
                    <a:schemeClr val="tx1"/>
                  </a:solidFill>
                  <a:latin typeface="Times New Roman" panose="02020603050405020304" pitchFamily="18" charset="0"/>
                </a:defRPr>
              </a:lvl2pPr>
              <a:lvl3pPr defTabSz="661988">
                <a:defRPr sz="2400">
                  <a:solidFill>
                    <a:schemeClr val="tx1"/>
                  </a:solidFill>
                  <a:latin typeface="Times New Roman" panose="02020603050405020304" pitchFamily="18" charset="0"/>
                </a:defRPr>
              </a:lvl3pPr>
              <a:lvl4pPr defTabSz="661988">
                <a:defRPr sz="2400">
                  <a:solidFill>
                    <a:schemeClr val="tx1"/>
                  </a:solidFill>
                  <a:latin typeface="Times New Roman" panose="02020603050405020304" pitchFamily="18" charset="0"/>
                </a:defRPr>
              </a:lvl4pPr>
              <a:lvl5pPr defTabSz="661988">
                <a:defRPr sz="2400">
                  <a:solidFill>
                    <a:schemeClr val="tx1"/>
                  </a:solidFill>
                  <a:latin typeface="Times New Roman" panose="02020603050405020304" pitchFamily="18" charset="0"/>
                </a:defRPr>
              </a:lvl5pPr>
              <a:lvl6pPr defTabSz="661988" fontAlgn="base">
                <a:spcBef>
                  <a:spcPct val="0"/>
                </a:spcBef>
                <a:spcAft>
                  <a:spcPct val="0"/>
                </a:spcAft>
                <a:defRPr sz="2400">
                  <a:solidFill>
                    <a:schemeClr val="tx1"/>
                  </a:solidFill>
                  <a:latin typeface="Times New Roman" panose="02020603050405020304" pitchFamily="18" charset="0"/>
                </a:defRPr>
              </a:lvl6pPr>
              <a:lvl7pPr defTabSz="661988" fontAlgn="base">
                <a:spcBef>
                  <a:spcPct val="0"/>
                </a:spcBef>
                <a:spcAft>
                  <a:spcPct val="0"/>
                </a:spcAft>
                <a:defRPr sz="2400">
                  <a:solidFill>
                    <a:schemeClr val="tx1"/>
                  </a:solidFill>
                  <a:latin typeface="Times New Roman" panose="02020603050405020304" pitchFamily="18" charset="0"/>
                </a:defRPr>
              </a:lvl7pPr>
              <a:lvl8pPr defTabSz="661988" fontAlgn="base">
                <a:spcBef>
                  <a:spcPct val="0"/>
                </a:spcBef>
                <a:spcAft>
                  <a:spcPct val="0"/>
                </a:spcAft>
                <a:defRPr sz="2400">
                  <a:solidFill>
                    <a:schemeClr val="tx1"/>
                  </a:solidFill>
                  <a:latin typeface="Times New Roman" panose="02020603050405020304" pitchFamily="18" charset="0"/>
                </a:defRPr>
              </a:lvl8pPr>
              <a:lvl9pPr defTabSz="661988" fontAlgn="base">
                <a:spcBef>
                  <a:spcPct val="0"/>
                </a:spcBef>
                <a:spcAft>
                  <a:spcPct val="0"/>
                </a:spcAft>
                <a:defRPr sz="2400">
                  <a:solidFill>
                    <a:schemeClr val="tx1"/>
                  </a:solidFill>
                  <a:latin typeface="Times New Roman" panose="02020603050405020304" pitchFamily="18" charset="0"/>
                </a:defRPr>
              </a:lvl9pPr>
            </a:lstStyle>
            <a:p>
              <a:pPr>
                <a:defRPr/>
              </a:pPr>
              <a:r>
                <a:rPr lang="es-ES" dirty="0">
                  <a:solidFill>
                    <a:srgbClr val="3333FF"/>
                  </a:solidFill>
                  <a:latin typeface="Comic Sans MS" panose="030F0702030302020204" pitchFamily="66" charset="0"/>
                </a:rPr>
                <a:t>+</a:t>
              </a:r>
            </a:p>
          </p:txBody>
        </p:sp>
        <p:sp>
          <p:nvSpPr>
            <p:cNvPr id="74861" name="Text Box 109"/>
            <p:cNvSpPr txBox="1">
              <a:spLocks noChangeArrowheads="1"/>
            </p:cNvSpPr>
            <p:nvPr/>
          </p:nvSpPr>
          <p:spPr bwMode="auto">
            <a:xfrm>
              <a:off x="7140575" y="1407887"/>
              <a:ext cx="32385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372" tIns="41686" rIns="83372" bIns="41686">
              <a:spAutoFit/>
            </a:bodyPr>
            <a:lstStyle>
              <a:lvl1pPr defTabSz="661988">
                <a:defRPr sz="2400">
                  <a:solidFill>
                    <a:schemeClr val="tx1"/>
                  </a:solidFill>
                  <a:latin typeface="Times New Roman" panose="02020603050405020304" pitchFamily="18" charset="0"/>
                </a:defRPr>
              </a:lvl1pPr>
              <a:lvl2pPr defTabSz="661988">
                <a:defRPr sz="2400">
                  <a:solidFill>
                    <a:schemeClr val="tx1"/>
                  </a:solidFill>
                  <a:latin typeface="Times New Roman" panose="02020603050405020304" pitchFamily="18" charset="0"/>
                </a:defRPr>
              </a:lvl2pPr>
              <a:lvl3pPr defTabSz="661988">
                <a:defRPr sz="2400">
                  <a:solidFill>
                    <a:schemeClr val="tx1"/>
                  </a:solidFill>
                  <a:latin typeface="Times New Roman" panose="02020603050405020304" pitchFamily="18" charset="0"/>
                </a:defRPr>
              </a:lvl3pPr>
              <a:lvl4pPr defTabSz="661988">
                <a:defRPr sz="2400">
                  <a:solidFill>
                    <a:schemeClr val="tx1"/>
                  </a:solidFill>
                  <a:latin typeface="Times New Roman" panose="02020603050405020304" pitchFamily="18" charset="0"/>
                </a:defRPr>
              </a:lvl4pPr>
              <a:lvl5pPr defTabSz="661988">
                <a:defRPr sz="2400">
                  <a:solidFill>
                    <a:schemeClr val="tx1"/>
                  </a:solidFill>
                  <a:latin typeface="Times New Roman" panose="02020603050405020304" pitchFamily="18" charset="0"/>
                </a:defRPr>
              </a:lvl5pPr>
              <a:lvl6pPr defTabSz="661988" fontAlgn="base">
                <a:spcBef>
                  <a:spcPct val="0"/>
                </a:spcBef>
                <a:spcAft>
                  <a:spcPct val="0"/>
                </a:spcAft>
                <a:defRPr sz="2400">
                  <a:solidFill>
                    <a:schemeClr val="tx1"/>
                  </a:solidFill>
                  <a:latin typeface="Times New Roman" panose="02020603050405020304" pitchFamily="18" charset="0"/>
                </a:defRPr>
              </a:lvl6pPr>
              <a:lvl7pPr defTabSz="661988" fontAlgn="base">
                <a:spcBef>
                  <a:spcPct val="0"/>
                </a:spcBef>
                <a:spcAft>
                  <a:spcPct val="0"/>
                </a:spcAft>
                <a:defRPr sz="2400">
                  <a:solidFill>
                    <a:schemeClr val="tx1"/>
                  </a:solidFill>
                  <a:latin typeface="Times New Roman" panose="02020603050405020304" pitchFamily="18" charset="0"/>
                </a:defRPr>
              </a:lvl7pPr>
              <a:lvl8pPr defTabSz="661988" fontAlgn="base">
                <a:spcBef>
                  <a:spcPct val="0"/>
                </a:spcBef>
                <a:spcAft>
                  <a:spcPct val="0"/>
                </a:spcAft>
                <a:defRPr sz="2400">
                  <a:solidFill>
                    <a:schemeClr val="tx1"/>
                  </a:solidFill>
                  <a:latin typeface="Times New Roman" panose="02020603050405020304" pitchFamily="18" charset="0"/>
                </a:defRPr>
              </a:lvl8pPr>
              <a:lvl9pPr defTabSz="661988" fontAlgn="base">
                <a:spcBef>
                  <a:spcPct val="0"/>
                </a:spcBef>
                <a:spcAft>
                  <a:spcPct val="0"/>
                </a:spcAft>
                <a:defRPr sz="2400">
                  <a:solidFill>
                    <a:schemeClr val="tx1"/>
                  </a:solidFill>
                  <a:latin typeface="Times New Roman" panose="02020603050405020304" pitchFamily="18" charset="0"/>
                </a:defRPr>
              </a:lvl9pPr>
            </a:lstStyle>
            <a:p>
              <a:pPr>
                <a:defRPr/>
              </a:pPr>
              <a:r>
                <a:rPr lang="es-ES">
                  <a:solidFill>
                    <a:srgbClr val="3333FF"/>
                  </a:solidFill>
                  <a:latin typeface="Comic Sans MS" panose="030F0702030302020204" pitchFamily="66" charset="0"/>
                </a:rPr>
                <a:t>+</a:t>
              </a:r>
            </a:p>
          </p:txBody>
        </p:sp>
        <p:sp>
          <p:nvSpPr>
            <p:cNvPr id="74862" name="Text Box 110"/>
            <p:cNvSpPr txBox="1">
              <a:spLocks noChangeArrowheads="1"/>
            </p:cNvSpPr>
            <p:nvPr/>
          </p:nvSpPr>
          <p:spPr bwMode="auto">
            <a:xfrm>
              <a:off x="4065651" y="3766162"/>
              <a:ext cx="315849" cy="45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372" tIns="41686" rIns="83372" bIns="41686">
              <a:spAutoFit/>
            </a:bodyPr>
            <a:lstStyle>
              <a:lvl1pPr defTabSz="661988">
                <a:defRPr sz="2400">
                  <a:solidFill>
                    <a:schemeClr val="tx1"/>
                  </a:solidFill>
                  <a:latin typeface="Times New Roman" panose="02020603050405020304" pitchFamily="18" charset="0"/>
                </a:defRPr>
              </a:lvl1pPr>
              <a:lvl2pPr defTabSz="661988">
                <a:defRPr sz="2400">
                  <a:solidFill>
                    <a:schemeClr val="tx1"/>
                  </a:solidFill>
                  <a:latin typeface="Times New Roman" panose="02020603050405020304" pitchFamily="18" charset="0"/>
                </a:defRPr>
              </a:lvl2pPr>
              <a:lvl3pPr defTabSz="661988">
                <a:defRPr sz="2400">
                  <a:solidFill>
                    <a:schemeClr val="tx1"/>
                  </a:solidFill>
                  <a:latin typeface="Times New Roman" panose="02020603050405020304" pitchFamily="18" charset="0"/>
                </a:defRPr>
              </a:lvl3pPr>
              <a:lvl4pPr defTabSz="661988">
                <a:defRPr sz="2400">
                  <a:solidFill>
                    <a:schemeClr val="tx1"/>
                  </a:solidFill>
                  <a:latin typeface="Times New Roman" panose="02020603050405020304" pitchFamily="18" charset="0"/>
                </a:defRPr>
              </a:lvl4pPr>
              <a:lvl5pPr defTabSz="661988">
                <a:defRPr sz="2400">
                  <a:solidFill>
                    <a:schemeClr val="tx1"/>
                  </a:solidFill>
                  <a:latin typeface="Times New Roman" panose="02020603050405020304" pitchFamily="18" charset="0"/>
                </a:defRPr>
              </a:lvl5pPr>
              <a:lvl6pPr defTabSz="661988" fontAlgn="base">
                <a:spcBef>
                  <a:spcPct val="0"/>
                </a:spcBef>
                <a:spcAft>
                  <a:spcPct val="0"/>
                </a:spcAft>
                <a:defRPr sz="2400">
                  <a:solidFill>
                    <a:schemeClr val="tx1"/>
                  </a:solidFill>
                  <a:latin typeface="Times New Roman" panose="02020603050405020304" pitchFamily="18" charset="0"/>
                </a:defRPr>
              </a:lvl6pPr>
              <a:lvl7pPr defTabSz="661988" fontAlgn="base">
                <a:spcBef>
                  <a:spcPct val="0"/>
                </a:spcBef>
                <a:spcAft>
                  <a:spcPct val="0"/>
                </a:spcAft>
                <a:defRPr sz="2400">
                  <a:solidFill>
                    <a:schemeClr val="tx1"/>
                  </a:solidFill>
                  <a:latin typeface="Times New Roman" panose="02020603050405020304" pitchFamily="18" charset="0"/>
                </a:defRPr>
              </a:lvl7pPr>
              <a:lvl8pPr defTabSz="661988" fontAlgn="base">
                <a:spcBef>
                  <a:spcPct val="0"/>
                </a:spcBef>
                <a:spcAft>
                  <a:spcPct val="0"/>
                </a:spcAft>
                <a:defRPr sz="2400">
                  <a:solidFill>
                    <a:schemeClr val="tx1"/>
                  </a:solidFill>
                  <a:latin typeface="Times New Roman" panose="02020603050405020304" pitchFamily="18" charset="0"/>
                </a:defRPr>
              </a:lvl8pPr>
              <a:lvl9pPr defTabSz="661988" fontAlgn="base">
                <a:spcBef>
                  <a:spcPct val="0"/>
                </a:spcBef>
                <a:spcAft>
                  <a:spcPct val="0"/>
                </a:spcAft>
                <a:defRPr sz="2400">
                  <a:solidFill>
                    <a:schemeClr val="tx1"/>
                  </a:solidFill>
                  <a:latin typeface="Times New Roman" panose="02020603050405020304" pitchFamily="18" charset="0"/>
                </a:defRPr>
              </a:lvl9pPr>
            </a:lstStyle>
            <a:p>
              <a:pPr>
                <a:defRPr/>
              </a:pPr>
              <a:r>
                <a:rPr lang="es-ES" dirty="0">
                  <a:solidFill>
                    <a:srgbClr val="3333FF"/>
                  </a:solidFill>
                  <a:latin typeface="Comic Sans MS" panose="030F0702030302020204" pitchFamily="66" charset="0"/>
                </a:rPr>
                <a:t>+</a:t>
              </a:r>
            </a:p>
          </p:txBody>
        </p:sp>
        <p:sp>
          <p:nvSpPr>
            <p:cNvPr id="74863" name="Text Box 111"/>
            <p:cNvSpPr txBox="1">
              <a:spLocks noChangeArrowheads="1"/>
            </p:cNvSpPr>
            <p:nvPr/>
          </p:nvSpPr>
          <p:spPr bwMode="auto">
            <a:xfrm>
              <a:off x="7165982" y="3735892"/>
              <a:ext cx="315849" cy="45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372" tIns="41686" rIns="83372" bIns="41686">
              <a:spAutoFit/>
            </a:bodyPr>
            <a:lstStyle>
              <a:lvl1pPr defTabSz="661988">
                <a:defRPr sz="2400">
                  <a:solidFill>
                    <a:schemeClr val="tx1"/>
                  </a:solidFill>
                  <a:latin typeface="Times New Roman" panose="02020603050405020304" pitchFamily="18" charset="0"/>
                </a:defRPr>
              </a:lvl1pPr>
              <a:lvl2pPr defTabSz="661988">
                <a:defRPr sz="2400">
                  <a:solidFill>
                    <a:schemeClr val="tx1"/>
                  </a:solidFill>
                  <a:latin typeface="Times New Roman" panose="02020603050405020304" pitchFamily="18" charset="0"/>
                </a:defRPr>
              </a:lvl2pPr>
              <a:lvl3pPr defTabSz="661988">
                <a:defRPr sz="2400">
                  <a:solidFill>
                    <a:schemeClr val="tx1"/>
                  </a:solidFill>
                  <a:latin typeface="Times New Roman" panose="02020603050405020304" pitchFamily="18" charset="0"/>
                </a:defRPr>
              </a:lvl3pPr>
              <a:lvl4pPr defTabSz="661988">
                <a:defRPr sz="2400">
                  <a:solidFill>
                    <a:schemeClr val="tx1"/>
                  </a:solidFill>
                  <a:latin typeface="Times New Roman" panose="02020603050405020304" pitchFamily="18" charset="0"/>
                </a:defRPr>
              </a:lvl4pPr>
              <a:lvl5pPr defTabSz="661988">
                <a:defRPr sz="2400">
                  <a:solidFill>
                    <a:schemeClr val="tx1"/>
                  </a:solidFill>
                  <a:latin typeface="Times New Roman" panose="02020603050405020304" pitchFamily="18" charset="0"/>
                </a:defRPr>
              </a:lvl5pPr>
              <a:lvl6pPr defTabSz="661988" fontAlgn="base">
                <a:spcBef>
                  <a:spcPct val="0"/>
                </a:spcBef>
                <a:spcAft>
                  <a:spcPct val="0"/>
                </a:spcAft>
                <a:defRPr sz="2400">
                  <a:solidFill>
                    <a:schemeClr val="tx1"/>
                  </a:solidFill>
                  <a:latin typeface="Times New Roman" panose="02020603050405020304" pitchFamily="18" charset="0"/>
                </a:defRPr>
              </a:lvl6pPr>
              <a:lvl7pPr defTabSz="661988" fontAlgn="base">
                <a:spcBef>
                  <a:spcPct val="0"/>
                </a:spcBef>
                <a:spcAft>
                  <a:spcPct val="0"/>
                </a:spcAft>
                <a:defRPr sz="2400">
                  <a:solidFill>
                    <a:schemeClr val="tx1"/>
                  </a:solidFill>
                  <a:latin typeface="Times New Roman" panose="02020603050405020304" pitchFamily="18" charset="0"/>
                </a:defRPr>
              </a:lvl7pPr>
              <a:lvl8pPr defTabSz="661988" fontAlgn="base">
                <a:spcBef>
                  <a:spcPct val="0"/>
                </a:spcBef>
                <a:spcAft>
                  <a:spcPct val="0"/>
                </a:spcAft>
                <a:defRPr sz="2400">
                  <a:solidFill>
                    <a:schemeClr val="tx1"/>
                  </a:solidFill>
                  <a:latin typeface="Times New Roman" panose="02020603050405020304" pitchFamily="18" charset="0"/>
                </a:defRPr>
              </a:lvl8pPr>
              <a:lvl9pPr defTabSz="661988" fontAlgn="base">
                <a:spcBef>
                  <a:spcPct val="0"/>
                </a:spcBef>
                <a:spcAft>
                  <a:spcPct val="0"/>
                </a:spcAft>
                <a:defRPr sz="2400">
                  <a:solidFill>
                    <a:schemeClr val="tx1"/>
                  </a:solidFill>
                  <a:latin typeface="Times New Roman" panose="02020603050405020304" pitchFamily="18" charset="0"/>
                </a:defRPr>
              </a:lvl9pPr>
            </a:lstStyle>
            <a:p>
              <a:pPr>
                <a:defRPr/>
              </a:pPr>
              <a:r>
                <a:rPr lang="es-ES" dirty="0">
                  <a:solidFill>
                    <a:srgbClr val="3333FF"/>
                  </a:solidFill>
                  <a:latin typeface="Comic Sans MS" panose="030F0702030302020204" pitchFamily="66" charset="0"/>
                </a:rPr>
                <a:t>+</a:t>
              </a:r>
            </a:p>
          </p:txBody>
        </p:sp>
      </p:grpSp>
      <p:sp>
        <p:nvSpPr>
          <p:cNvPr id="2" name="CuadroTexto 1"/>
          <p:cNvSpPr txBox="1">
            <a:spLocks noChangeArrowheads="1"/>
          </p:cNvSpPr>
          <p:nvPr/>
        </p:nvSpPr>
        <p:spPr bwMode="auto">
          <a:xfrm>
            <a:off x="1389558" y="4391601"/>
            <a:ext cx="8931347" cy="243410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Al tocar definimos un condensador que se carga a través de     4 resistencias en paralelo (la de los caminos hasta los bordes). Se tiene un </a:t>
            </a:r>
            <a:r>
              <a:rPr lang="es-ES" sz="2400" dirty="0">
                <a:solidFill>
                  <a:srgbClr val="3333FF"/>
                </a:solidFill>
              </a:rPr>
              <a:t>circuito RC</a:t>
            </a:r>
            <a:r>
              <a:rPr lang="es-ES" sz="2400" dirty="0"/>
              <a:t>. Con la medida de las 4 corrientes de carga, se calcula donde se ha tocado la pantalla. Con la descarga y carga de C, </a:t>
            </a:r>
            <a:r>
              <a:rPr lang="es-ES" sz="2400"/>
              <a:t>eliminando y </a:t>
            </a:r>
            <a:r>
              <a:rPr lang="es-ES" sz="2400" dirty="0"/>
              <a:t>aplicando la </a:t>
            </a:r>
            <a:r>
              <a:rPr lang="es-ES" sz="2400" dirty="0" err="1"/>
              <a:t>ddp</a:t>
            </a:r>
            <a:r>
              <a:rPr lang="es-ES" sz="2400" dirty="0"/>
              <a:t> entre el dispositivo y nosotros, se chequea la posición en el tiempo</a:t>
            </a:r>
          </a:p>
        </p:txBody>
      </p:sp>
      <p:sp>
        <p:nvSpPr>
          <p:cNvPr id="30747" name="CuadroTexto 2"/>
          <p:cNvSpPr txBox="1">
            <a:spLocks noChangeArrowheads="1"/>
          </p:cNvSpPr>
          <p:nvPr/>
        </p:nvSpPr>
        <p:spPr bwMode="auto">
          <a:xfrm>
            <a:off x="7607371" y="1714224"/>
            <a:ext cx="19396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008000"/>
                </a:solidFill>
              </a:rPr>
              <a:t>Aislante transparente</a:t>
            </a:r>
          </a:p>
        </p:txBody>
      </p:sp>
      <p:sp>
        <p:nvSpPr>
          <p:cNvPr id="30748" name="CuadroTexto 28"/>
          <p:cNvSpPr txBox="1">
            <a:spLocks noChangeArrowheads="1"/>
          </p:cNvSpPr>
          <p:nvPr/>
        </p:nvSpPr>
        <p:spPr bwMode="auto">
          <a:xfrm>
            <a:off x="2261816" y="1554473"/>
            <a:ext cx="19676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r"/>
            <a:r>
              <a:rPr lang="es-ES" sz="2400" dirty="0">
                <a:solidFill>
                  <a:srgbClr val="008000"/>
                </a:solidFill>
              </a:rPr>
              <a:t>Conductor transparente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5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1501775" y="455613"/>
            <a:ext cx="85201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6: RÉGIMEN TRANSITORIO</a:t>
            </a:r>
          </a:p>
          <a:p>
            <a:pPr eaLnBrk="1" hangingPunct="1">
              <a:spcBef>
                <a:spcPct val="0"/>
              </a:spcBef>
              <a:buFontTx/>
              <a:buNone/>
            </a:pPr>
            <a:r>
              <a:rPr lang="es-ES" sz="2800" b="1">
                <a:solidFill>
                  <a:srgbClr val="CC0000"/>
                </a:solidFill>
                <a:latin typeface="Arial" panose="020B0604020202020204" pitchFamily="34" charset="0"/>
              </a:rPr>
              <a:t>                EN CORRIENTE CONTINUA</a:t>
            </a:r>
          </a:p>
        </p:txBody>
      </p:sp>
      <p:sp>
        <p:nvSpPr>
          <p:cNvPr id="54299" name="Text Box 27"/>
          <p:cNvSpPr txBox="1">
            <a:spLocks noChangeArrowheads="1"/>
          </p:cNvSpPr>
          <p:nvPr/>
        </p:nvSpPr>
        <p:spPr bwMode="auto">
          <a:xfrm>
            <a:off x="1536541" y="1819649"/>
            <a:ext cx="8470900" cy="430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18800" rIns="126000" bIns="1188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eaLnBrk="1" hangingPunct="1">
              <a:spcBef>
                <a:spcPct val="50000"/>
              </a:spcBef>
            </a:pPr>
            <a:r>
              <a:rPr lang="es-ES" sz="2400" dirty="0">
                <a:sym typeface="Symbol" panose="05050102010706020507" pitchFamily="18" charset="2"/>
              </a:rPr>
              <a:t> </a:t>
            </a:r>
            <a:r>
              <a:rPr lang="es-ES" sz="2400" dirty="0"/>
              <a:t>La presencia de </a:t>
            </a:r>
            <a:r>
              <a:rPr lang="es-ES" sz="2400" dirty="0">
                <a:solidFill>
                  <a:srgbClr val="008000"/>
                </a:solidFill>
              </a:rPr>
              <a:t>condensadores</a:t>
            </a:r>
            <a:r>
              <a:rPr lang="es-ES" sz="2400" dirty="0"/>
              <a:t> o/y </a:t>
            </a:r>
            <a:r>
              <a:rPr lang="es-ES" sz="2400" dirty="0">
                <a:solidFill>
                  <a:srgbClr val="008000"/>
                </a:solidFill>
              </a:rPr>
              <a:t>bobinas</a:t>
            </a:r>
            <a:r>
              <a:rPr lang="es-ES" sz="2400" dirty="0"/>
              <a:t> en un circuito </a:t>
            </a:r>
            <a:r>
              <a:rPr lang="es-ES" sz="2400"/>
              <a:t>da lugar, </a:t>
            </a:r>
            <a:r>
              <a:rPr lang="es-ES" sz="2400" dirty="0"/>
              <a:t>al aplicar una </a:t>
            </a:r>
            <a:r>
              <a:rPr lang="es-ES" sz="2400">
                <a:solidFill>
                  <a:schemeClr val="tx1"/>
                </a:solidFill>
              </a:rPr>
              <a:t>tensión continua,</a:t>
            </a:r>
            <a:r>
              <a:rPr lang="es-ES" sz="2400"/>
              <a:t> </a:t>
            </a:r>
            <a:r>
              <a:rPr lang="es-ES" sz="2400" dirty="0"/>
              <a:t>a un régimen transitorio: las tensiones e intensidades en los componentes evolucionan, sin repetir valores, desde el </a:t>
            </a:r>
            <a:r>
              <a:rPr lang="es-ES" sz="2400" dirty="0">
                <a:solidFill>
                  <a:srgbClr val="3333FF"/>
                </a:solidFill>
              </a:rPr>
              <a:t>equilibrio</a:t>
            </a:r>
            <a:r>
              <a:rPr lang="es-ES" sz="2400" dirty="0"/>
              <a:t>, donde son nulas, hasta la situación de </a:t>
            </a:r>
            <a:r>
              <a:rPr lang="es-ES" sz="2400" dirty="0">
                <a:solidFill>
                  <a:srgbClr val="3333FF"/>
                </a:solidFill>
              </a:rPr>
              <a:t>corriente continua </a:t>
            </a:r>
            <a:r>
              <a:rPr lang="es-ES" sz="2400" dirty="0"/>
              <a:t>esperada. Una situación transitoria se tiene también al desconectar cualquier circuito al que se esté aplicando una tensión: las tensiones e intensidades evolucionan desde los </a:t>
            </a:r>
            <a:r>
              <a:rPr lang="es-ES" sz="2400" dirty="0">
                <a:solidFill>
                  <a:srgbClr val="3333FF"/>
                </a:solidFill>
              </a:rPr>
              <a:t>valores en ese instante</a:t>
            </a:r>
            <a:r>
              <a:rPr lang="es-ES" sz="2400" dirty="0"/>
              <a:t> (instantáneos) hasta el </a:t>
            </a:r>
            <a:r>
              <a:rPr lang="es-ES" sz="2400" dirty="0">
                <a:solidFill>
                  <a:srgbClr val="3333FF"/>
                </a:solidFill>
              </a:rPr>
              <a:t>equilibrio</a:t>
            </a:r>
            <a:r>
              <a:rPr lang="es-ES" sz="2400" dirty="0"/>
              <a:t> (hasta ser nulos). En </a:t>
            </a:r>
            <a:r>
              <a:rPr lang="es-ES" sz="2400"/>
              <a:t>el 1</a:t>
            </a:r>
            <a:r>
              <a:rPr lang="es-ES" sz="2400" baseline="30000"/>
              <a:t>er</a:t>
            </a:r>
            <a:r>
              <a:rPr lang="es-ES" sz="2400"/>
              <a:t> </a:t>
            </a:r>
            <a:r>
              <a:rPr lang="es-ES" sz="2400" dirty="0"/>
              <a:t>caso</a:t>
            </a:r>
            <a:r>
              <a:rPr lang="es-ES" sz="2400"/>
              <a:t>, condensadores </a:t>
            </a:r>
            <a:r>
              <a:rPr lang="es-ES" sz="2400" dirty="0"/>
              <a:t>y bobinas </a:t>
            </a:r>
            <a:r>
              <a:rPr lang="es-ES" sz="2400" dirty="0">
                <a:solidFill>
                  <a:srgbClr val="3333FF"/>
                </a:solidFill>
              </a:rPr>
              <a:t> </a:t>
            </a:r>
            <a:r>
              <a:rPr lang="es-ES" sz="2400" dirty="0">
                <a:solidFill>
                  <a:srgbClr val="FF0000"/>
                </a:solidFill>
              </a:rPr>
              <a:t>almacenan energía</a:t>
            </a:r>
            <a:r>
              <a:rPr lang="es-ES" sz="2400" dirty="0"/>
              <a:t>, en </a:t>
            </a:r>
            <a:r>
              <a:rPr lang="es-ES" sz="2400"/>
              <a:t>el 2º, </a:t>
            </a:r>
            <a:r>
              <a:rPr lang="es-ES" sz="2400">
                <a:solidFill>
                  <a:srgbClr val="FF0000"/>
                </a:solidFill>
              </a:rPr>
              <a:t>tienden a suministrarla</a:t>
            </a:r>
            <a:endParaRPr lang="es-ES" sz="2400" dirty="0"/>
          </a:p>
        </p:txBody>
      </p:sp>
      <p:sp>
        <p:nvSpPr>
          <p:cNvPr id="4" name="Text Box 7">
            <a:extLst>
              <a:ext uri="{FF2B5EF4-FFF2-40B4-BE49-F238E27FC236}">
                <a16:creationId xmlns:a16="http://schemas.microsoft.com/office/drawing/2014/main" id="{F13EDEF2-768E-456A-9B18-502FB4B4E98E}"/>
              </a:ext>
            </a:extLst>
          </p:cNvPr>
          <p:cNvSpPr txBox="1">
            <a:spLocks noChangeArrowheads="1"/>
          </p:cNvSpPr>
          <p:nvPr/>
        </p:nvSpPr>
        <p:spPr bwMode="auto">
          <a:xfrm>
            <a:off x="8046720" y="480366"/>
            <a:ext cx="2275840" cy="1275213"/>
          </a:xfrm>
          <a:prstGeom prst="rect">
            <a:avLst/>
          </a:prstGeom>
          <a:solidFill>
            <a:srgbClr val="FFFF00"/>
          </a:solidFill>
          <a:ln>
            <a:noFill/>
          </a:ln>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s-ES" sz="2400">
                <a:latin typeface="Arial" panose="020B0604020202020204" pitchFamily="34" charset="0"/>
                <a:sym typeface="Symbol" panose="05050102010706020507" pitchFamily="18" charset="2"/>
              </a:rPr>
              <a:t>COMENTADO EN</a:t>
            </a:r>
          </a:p>
          <a:p>
            <a:pPr algn="ctr" eaLnBrk="1" hangingPunct="1">
              <a:spcBef>
                <a:spcPct val="0"/>
              </a:spcBef>
              <a:buFont typeface="Symbol" panose="05050102010706020507" pitchFamily="18" charset="2"/>
              <a:buNone/>
            </a:pPr>
            <a:r>
              <a:rPr lang="es-ES" sz="2400">
                <a:latin typeface="Arial" panose="020B0604020202020204" pitchFamily="34" charset="0"/>
                <a:sym typeface="Symbol" panose="05050102010706020507" pitchFamily="18" charset="2"/>
              </a:rPr>
              <a:t>PRÁCTICA 2</a:t>
            </a:r>
            <a:endParaRPr lang="es-ES" sz="2400" dirty="0">
              <a:latin typeface="Arial" panose="020B0604020202020204" pitchFamily="34" charset="0"/>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1501775" y="455613"/>
            <a:ext cx="85201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6: RÉGIMEN TRANSITORIO</a:t>
            </a:r>
          </a:p>
          <a:p>
            <a:pPr eaLnBrk="1" hangingPunct="1">
              <a:spcBef>
                <a:spcPct val="0"/>
              </a:spcBef>
              <a:buFontTx/>
              <a:buNone/>
            </a:pPr>
            <a:r>
              <a:rPr lang="es-ES" sz="2800" b="1">
                <a:solidFill>
                  <a:srgbClr val="CC0000"/>
                </a:solidFill>
                <a:latin typeface="Arial" panose="020B0604020202020204" pitchFamily="34" charset="0"/>
              </a:rPr>
              <a:t>                EN CORRIENTE CONTINUA</a:t>
            </a:r>
          </a:p>
        </p:txBody>
      </p:sp>
      <p:sp>
        <p:nvSpPr>
          <p:cNvPr id="7181" name="Text Box 13"/>
          <p:cNvSpPr txBox="1">
            <a:spLocks noChangeArrowheads="1"/>
          </p:cNvSpPr>
          <p:nvPr/>
        </p:nvSpPr>
        <p:spPr bwMode="auto">
          <a:xfrm>
            <a:off x="1532713" y="1842065"/>
            <a:ext cx="8482012" cy="430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18800" rIns="126000" bIns="118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a:r>
              <a:rPr lang="es-ES" sz="2400" dirty="0">
                <a:sym typeface="Symbol" panose="05050102010706020507" pitchFamily="18" charset="2"/>
              </a:rPr>
              <a:t> </a:t>
            </a:r>
            <a:r>
              <a:rPr lang="es-ES" sz="2400">
                <a:sym typeface="Symbol" panose="05050102010706020507" pitchFamily="18" charset="2"/>
              </a:rPr>
              <a:t>En este segundo </a:t>
            </a:r>
            <a:r>
              <a:rPr lang="es-ES" sz="2400" dirty="0">
                <a:sym typeface="Symbol" panose="05050102010706020507" pitchFamily="18" charset="2"/>
              </a:rPr>
              <a:t>caso l</a:t>
            </a:r>
            <a:r>
              <a:rPr lang="es-ES" sz="2400" dirty="0"/>
              <a:t>os </a:t>
            </a:r>
            <a:r>
              <a:rPr lang="es-ES" sz="2400" dirty="0">
                <a:solidFill>
                  <a:srgbClr val="008000"/>
                </a:solidFill>
              </a:rPr>
              <a:t>condensadores</a:t>
            </a:r>
            <a:r>
              <a:rPr lang="es-ES" sz="2400" dirty="0"/>
              <a:t> pueden quedar </a:t>
            </a:r>
            <a:r>
              <a:rPr lang="es-ES" sz="2400" dirty="0">
                <a:solidFill>
                  <a:srgbClr val="3333FF"/>
                </a:solidFill>
              </a:rPr>
              <a:t>cargados</a:t>
            </a:r>
            <a:r>
              <a:rPr lang="es-ES" sz="2400" dirty="0"/>
              <a:t>, si no es posible su descarga (si sus placas no quedan conectadas a través del circuito). En el caso de las bobinas la devolución de energía se produce al tratar de mantener la corriente que quiere suprimirse. Si no es viable, la diferencia de potencial inducida por las </a:t>
            </a:r>
            <a:r>
              <a:rPr lang="es-ES" sz="2400" dirty="0">
                <a:solidFill>
                  <a:srgbClr val="008000"/>
                </a:solidFill>
              </a:rPr>
              <a:t>bobinas</a:t>
            </a:r>
            <a:r>
              <a:rPr lang="es-ES" sz="2400" dirty="0"/>
              <a:t> en </a:t>
            </a:r>
            <a:r>
              <a:rPr lang="es-ES" sz="2400"/>
              <a:t>los interruptores al abrirlos, o en los transistores que hagan su papel, </a:t>
            </a:r>
            <a:r>
              <a:rPr lang="es-ES" sz="2400" dirty="0"/>
              <a:t>puede provocar </a:t>
            </a:r>
            <a:r>
              <a:rPr lang="es-ES" sz="2400" dirty="0">
                <a:solidFill>
                  <a:srgbClr val="3333FF"/>
                </a:solidFill>
              </a:rPr>
              <a:t>ruptura dieléctrica</a:t>
            </a:r>
            <a:r>
              <a:rPr lang="es-ES" sz="2400" dirty="0"/>
              <a:t>, corriente y la devolución brusca y dañina de la energía (es algo que debe evitarse, en el </a:t>
            </a:r>
            <a:r>
              <a:rPr lang="es-ES" sz="2400" dirty="0">
                <a:solidFill>
                  <a:srgbClr val="FF0000"/>
                </a:solidFill>
              </a:rPr>
              <a:t>Tema 9</a:t>
            </a:r>
            <a:r>
              <a:rPr lang="es-ES" sz="2400" dirty="0"/>
              <a:t> veremos una manera de </a:t>
            </a:r>
            <a:r>
              <a:rPr lang="es-ES" sz="2400"/>
              <a:t>evitarlo utilizando </a:t>
            </a:r>
            <a:r>
              <a:rPr lang="es-ES" sz="2400" dirty="0"/>
              <a:t>un </a:t>
            </a:r>
            <a:r>
              <a:rPr lang="es-ES" sz="2400"/>
              <a:t>diodo)</a:t>
            </a:r>
            <a:endParaRPr lang="es-ES" sz="2400" dirty="0"/>
          </a:p>
        </p:txBody>
      </p:sp>
      <p:sp>
        <p:nvSpPr>
          <p:cNvPr id="4" name="Text Box 7">
            <a:extLst>
              <a:ext uri="{FF2B5EF4-FFF2-40B4-BE49-F238E27FC236}">
                <a16:creationId xmlns:a16="http://schemas.microsoft.com/office/drawing/2014/main" id="{7F686FC5-D338-4851-BB61-DA0447A7DFB2}"/>
              </a:ext>
            </a:extLst>
          </p:cNvPr>
          <p:cNvSpPr txBox="1">
            <a:spLocks noChangeArrowheads="1"/>
          </p:cNvSpPr>
          <p:nvPr/>
        </p:nvSpPr>
        <p:spPr bwMode="auto">
          <a:xfrm>
            <a:off x="8046720" y="480366"/>
            <a:ext cx="2275840" cy="1275213"/>
          </a:xfrm>
          <a:prstGeom prst="rect">
            <a:avLst/>
          </a:prstGeom>
          <a:solidFill>
            <a:srgbClr val="FFFF00"/>
          </a:solidFill>
          <a:ln>
            <a:noFill/>
          </a:ln>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s-ES" sz="2400">
                <a:latin typeface="Arial" panose="020B0604020202020204" pitchFamily="34" charset="0"/>
                <a:sym typeface="Symbol" panose="05050102010706020507" pitchFamily="18" charset="2"/>
              </a:rPr>
              <a:t>COMENTADO EN</a:t>
            </a:r>
          </a:p>
          <a:p>
            <a:pPr algn="ctr" eaLnBrk="1" hangingPunct="1">
              <a:spcBef>
                <a:spcPct val="0"/>
              </a:spcBef>
              <a:buFont typeface="Symbol" panose="05050102010706020507" pitchFamily="18" charset="2"/>
              <a:buNone/>
            </a:pPr>
            <a:r>
              <a:rPr lang="es-ES" sz="2400">
                <a:latin typeface="Arial" panose="020B0604020202020204" pitchFamily="34" charset="0"/>
                <a:sym typeface="Symbol" panose="05050102010706020507" pitchFamily="18" charset="2"/>
              </a:rPr>
              <a:t>PRÁCTICA 2</a:t>
            </a:r>
            <a:endParaRPr lang="es-E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2775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8CB31B0-ECB1-4C6C-B1F0-04B3DC794162}"/>
              </a:ext>
            </a:extLst>
          </p:cNvPr>
          <p:cNvGrpSpPr/>
          <p:nvPr/>
        </p:nvGrpSpPr>
        <p:grpSpPr>
          <a:xfrm>
            <a:off x="4327112" y="1885954"/>
            <a:ext cx="349037" cy="1979615"/>
            <a:chOff x="4316952" y="1885954"/>
            <a:chExt cx="349037" cy="1979615"/>
          </a:xfrm>
        </p:grpSpPr>
        <p:sp>
          <p:nvSpPr>
            <p:cNvPr id="25612" name="Line 35"/>
            <p:cNvSpPr>
              <a:spLocks noChangeShapeType="1"/>
            </p:cNvSpPr>
            <p:nvPr/>
          </p:nvSpPr>
          <p:spPr bwMode="auto">
            <a:xfrm>
              <a:off x="4665989" y="1885954"/>
              <a:ext cx="0" cy="1979615"/>
            </a:xfrm>
            <a:prstGeom prst="line">
              <a:avLst/>
            </a:prstGeom>
            <a:noFill/>
            <a:ln w="38100">
              <a:solidFill>
                <a:srgbClr val="FF0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1">
              <a:spAutoFit/>
            </a:bodyPr>
            <a:lstStyle/>
            <a:p>
              <a:endParaRPr lang="en-GB"/>
            </a:p>
          </p:txBody>
        </p:sp>
        <p:cxnSp>
          <p:nvCxnSpPr>
            <p:cNvPr id="3" name="Conector recto 2">
              <a:extLst>
                <a:ext uri="{FF2B5EF4-FFF2-40B4-BE49-F238E27FC236}">
                  <a16:creationId xmlns:a16="http://schemas.microsoft.com/office/drawing/2014/main" id="{868DA935-788F-4AB8-A80F-010C9AD38AF9}"/>
                </a:ext>
              </a:extLst>
            </p:cNvPr>
            <p:cNvCxnSpPr/>
            <p:nvPr/>
          </p:nvCxnSpPr>
          <p:spPr bwMode="auto">
            <a:xfrm>
              <a:off x="4316952" y="1885954"/>
              <a:ext cx="346603" cy="0"/>
            </a:xfrm>
            <a:prstGeom prst="line">
              <a:avLst/>
            </a:prstGeom>
            <a:solidFill>
              <a:schemeClr val="accent1"/>
            </a:solidFill>
            <a:ln w="38100" cap="flat" cmpd="sng" algn="ctr">
              <a:solidFill>
                <a:srgbClr val="FF0000"/>
              </a:solidFill>
              <a:prstDash val="solid"/>
              <a:round/>
              <a:headEnd type="none" w="med" len="med"/>
              <a:tailEnd type="none" w="lg" len="lg"/>
            </a:ln>
            <a:effectLst/>
          </p:spPr>
        </p:cxnSp>
      </p:grpSp>
      <p:sp>
        <p:nvSpPr>
          <p:cNvPr id="26" name="Rectangle 10">
            <a:extLst>
              <a:ext uri="{FF2B5EF4-FFF2-40B4-BE49-F238E27FC236}">
                <a16:creationId xmlns:a16="http://schemas.microsoft.com/office/drawing/2014/main" id="{65A63972-F668-490E-AC2A-A94F621F6CB8}"/>
              </a:ext>
            </a:extLst>
          </p:cNvPr>
          <p:cNvSpPr>
            <a:spLocks noChangeArrowheads="1"/>
          </p:cNvSpPr>
          <p:nvPr/>
        </p:nvSpPr>
        <p:spPr bwMode="auto">
          <a:xfrm>
            <a:off x="2426970" y="1682751"/>
            <a:ext cx="2005013" cy="469900"/>
          </a:xfrm>
          <a:prstGeom prst="rect">
            <a:avLst/>
          </a:prstGeom>
          <a:solidFill>
            <a:srgbClr val="99CCFF"/>
          </a:solidFill>
          <a:ln>
            <a:noFill/>
          </a:ln>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 name="Rectangle 10"/>
          <p:cNvSpPr>
            <a:spLocks noChangeArrowheads="1"/>
          </p:cNvSpPr>
          <p:nvPr/>
        </p:nvSpPr>
        <p:spPr bwMode="auto">
          <a:xfrm>
            <a:off x="2406650" y="3116474"/>
            <a:ext cx="2005014" cy="469900"/>
          </a:xfrm>
          <a:prstGeom prst="rect">
            <a:avLst/>
          </a:prstGeom>
          <a:solidFill>
            <a:schemeClr val="bg2">
              <a:lumMod val="60000"/>
              <a:lumOff val="40000"/>
            </a:schemeClr>
          </a:solidFill>
          <a:ln>
            <a:noFill/>
          </a:ln>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22" name="Rectangle 10"/>
          <p:cNvSpPr>
            <a:spLocks noChangeArrowheads="1"/>
          </p:cNvSpPr>
          <p:nvPr/>
        </p:nvSpPr>
        <p:spPr bwMode="auto">
          <a:xfrm>
            <a:off x="2406650" y="2393951"/>
            <a:ext cx="2005013" cy="469900"/>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2291" name="Text Box 12"/>
          <p:cNvSpPr txBox="1">
            <a:spLocks noChangeArrowheads="1"/>
          </p:cNvSpPr>
          <p:nvPr/>
        </p:nvSpPr>
        <p:spPr bwMode="auto">
          <a:xfrm>
            <a:off x="2418079" y="4887288"/>
            <a:ext cx="7752078" cy="1840843"/>
          </a:xfrm>
          <a:prstGeom prst="rect">
            <a:avLst/>
          </a:prstGeom>
          <a:solidFill>
            <a:schemeClr val="bg2">
              <a:lumMod val="60000"/>
              <a:lumOff val="40000"/>
            </a:schemeClr>
          </a:solidFill>
          <a:ln>
            <a:noFill/>
          </a:ln>
        </p:spPr>
        <p:txBody>
          <a:bodyPr wrap="square" lIns="180000" tIns="180000" rIns="180000" bIns="180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defRPr/>
            </a:pPr>
            <a:r>
              <a:rPr lang="es-ES" sz="2400">
                <a:solidFill>
                  <a:srgbClr val="000000"/>
                </a:solidFill>
                <a:latin typeface="Arial" panose="020B0604020202020204" pitchFamily="34" charset="0"/>
              </a:rPr>
              <a:t>Refleja que si hay </a:t>
            </a:r>
            <a:r>
              <a:rPr lang="es-ES" sz="2400">
                <a:solidFill>
                  <a:srgbClr val="008000"/>
                </a:solidFill>
                <a:latin typeface="Arial" panose="020B0604020202020204" pitchFamily="34" charset="0"/>
              </a:rPr>
              <a:t>bobinas</a:t>
            </a:r>
            <a:r>
              <a:rPr lang="es-ES" sz="2400">
                <a:solidFill>
                  <a:srgbClr val="000000"/>
                </a:solidFill>
                <a:latin typeface="Arial" panose="020B0604020202020204" pitchFamily="34" charset="0"/>
              </a:rPr>
              <a:t> y </a:t>
            </a:r>
            <a:r>
              <a:rPr lang="es-ES" sz="2400">
                <a:solidFill>
                  <a:srgbClr val="008000"/>
                </a:solidFill>
                <a:latin typeface="Arial" panose="020B0604020202020204" pitchFamily="34" charset="0"/>
              </a:rPr>
              <a:t>condensadores</a:t>
            </a:r>
            <a:r>
              <a:rPr lang="es-ES" sz="2400">
                <a:solidFill>
                  <a:srgbClr val="000000"/>
                </a:solidFill>
                <a:latin typeface="Arial" panose="020B0604020202020204" pitchFamily="34" charset="0"/>
              </a:rPr>
              <a:t> en serie, pueden aparecer </a:t>
            </a:r>
            <a:r>
              <a:rPr lang="es-ES" sz="2400" dirty="0">
                <a:solidFill>
                  <a:srgbClr val="FF0000"/>
                </a:solidFill>
                <a:latin typeface="Arial" panose="020B0604020202020204" pitchFamily="34" charset="0"/>
              </a:rPr>
              <a:t>V e </a:t>
            </a:r>
            <a:r>
              <a:rPr lang="es-ES" sz="2400" dirty="0">
                <a:solidFill>
                  <a:srgbClr val="FF0000"/>
                </a:solidFill>
                <a:latin typeface="Comic Sans MS" panose="030F0702030302020204" pitchFamily="66" charset="0"/>
              </a:rPr>
              <a:t>I</a:t>
            </a:r>
            <a:r>
              <a:rPr lang="es-ES" sz="2400" dirty="0">
                <a:solidFill>
                  <a:srgbClr val="FF0000"/>
                </a:solidFill>
                <a:latin typeface="Arial" panose="020B0604020202020204" pitchFamily="34" charset="0"/>
              </a:rPr>
              <a:t> </a:t>
            </a:r>
            <a:r>
              <a:rPr lang="es-ES" sz="2400">
                <a:solidFill>
                  <a:srgbClr val="FF0000"/>
                </a:solidFill>
                <a:latin typeface="Arial" panose="020B0604020202020204" pitchFamily="34" charset="0"/>
              </a:rPr>
              <a:t>alternas</a:t>
            </a:r>
            <a:r>
              <a:rPr lang="es-ES" sz="2400">
                <a:solidFill>
                  <a:srgbClr val="0070C0"/>
                </a:solidFill>
                <a:latin typeface="Arial" panose="020B0604020202020204" pitchFamily="34" charset="0"/>
              </a:rPr>
              <a:t> </a:t>
            </a:r>
            <a:r>
              <a:rPr lang="es-ES" sz="2400">
                <a:solidFill>
                  <a:srgbClr val="FF0000"/>
                </a:solidFill>
                <a:latin typeface="Arial" panose="020B0604020202020204" pitchFamily="34" charset="0"/>
              </a:rPr>
              <a:t>decrecientes</a:t>
            </a:r>
            <a:r>
              <a:rPr lang="es-ES" sz="2400">
                <a:solidFill>
                  <a:srgbClr val="0070C0"/>
                </a:solidFill>
                <a:latin typeface="Arial" panose="020B0604020202020204" pitchFamily="34" charset="0"/>
              </a:rPr>
              <a:t> </a:t>
            </a:r>
            <a:r>
              <a:rPr lang="es-ES" sz="2400">
                <a:latin typeface="Arial" panose="020B0604020202020204" pitchFamily="34" charset="0"/>
              </a:rPr>
              <a:t>durante </a:t>
            </a:r>
            <a:r>
              <a:rPr lang="es-ES" sz="2400" dirty="0">
                <a:latin typeface="Arial" panose="020B0604020202020204" pitchFamily="34" charset="0"/>
              </a:rPr>
              <a:t>cierto tiempo (</a:t>
            </a:r>
            <a:r>
              <a:rPr lang="es-ES" sz="2400">
                <a:latin typeface="Arial" panose="020B0604020202020204" pitchFamily="34" charset="0"/>
              </a:rPr>
              <a:t>transitorio), tras aplicar una tensión continua al circuito, o dejar </a:t>
            </a:r>
            <a:r>
              <a:rPr lang="es-ES" sz="2400" dirty="0">
                <a:latin typeface="Arial" panose="020B0604020202020204" pitchFamily="34" charset="0"/>
              </a:rPr>
              <a:t>de aplicarle </a:t>
            </a:r>
            <a:r>
              <a:rPr lang="es-ES" sz="2400">
                <a:latin typeface="Arial" panose="020B0604020202020204" pitchFamily="34" charset="0"/>
              </a:rPr>
              <a:t>una cualquiera</a:t>
            </a:r>
            <a:endParaRPr lang="es-ES" sz="2400" dirty="0">
              <a:solidFill>
                <a:srgbClr val="000000"/>
              </a:solidFill>
              <a:latin typeface="Arial" panose="020B0604020202020204" pitchFamily="34" charset="0"/>
            </a:endParaRPr>
          </a:p>
        </p:txBody>
      </p:sp>
      <p:sp>
        <p:nvSpPr>
          <p:cNvPr id="25605" name="Rectangle 5"/>
          <p:cNvSpPr>
            <a:spLocks noChangeArrowheads="1"/>
          </p:cNvSpPr>
          <p:nvPr/>
        </p:nvSpPr>
        <p:spPr bwMode="auto">
          <a:xfrm>
            <a:off x="1501775" y="455613"/>
            <a:ext cx="85201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6: RÉGIMEN TRANSITORIO</a:t>
            </a:r>
          </a:p>
          <a:p>
            <a:pPr eaLnBrk="1" hangingPunct="1">
              <a:spcBef>
                <a:spcPct val="0"/>
              </a:spcBef>
              <a:buFontTx/>
              <a:buNone/>
            </a:pPr>
            <a:r>
              <a:rPr lang="es-ES" sz="2800" b="1">
                <a:solidFill>
                  <a:srgbClr val="CC0000"/>
                </a:solidFill>
                <a:latin typeface="Arial" panose="020B0604020202020204" pitchFamily="34" charset="0"/>
              </a:rPr>
              <a:t>                EN CORRIENTE CONTINUA</a:t>
            </a:r>
          </a:p>
        </p:txBody>
      </p:sp>
      <p:grpSp>
        <p:nvGrpSpPr>
          <p:cNvPr id="25606" name="Group 36"/>
          <p:cNvGrpSpPr>
            <a:grpSpLocks/>
          </p:cNvGrpSpPr>
          <p:nvPr/>
        </p:nvGrpSpPr>
        <p:grpSpPr bwMode="auto">
          <a:xfrm>
            <a:off x="1514475" y="1643063"/>
            <a:ext cx="3152775" cy="1924050"/>
            <a:chOff x="954" y="1035"/>
            <a:chExt cx="1986" cy="1212"/>
          </a:xfrm>
        </p:grpSpPr>
        <p:sp>
          <p:nvSpPr>
            <p:cNvPr id="25617" name="Rectangle 2"/>
            <p:cNvSpPr>
              <a:spLocks noChangeArrowheads="1"/>
            </p:cNvSpPr>
            <p:nvPr/>
          </p:nvSpPr>
          <p:spPr bwMode="auto">
            <a:xfrm>
              <a:off x="969" y="1979"/>
              <a:ext cx="395" cy="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8" name="Rectangle 3"/>
            <p:cNvSpPr>
              <a:spLocks noChangeArrowheads="1"/>
            </p:cNvSpPr>
            <p:nvPr/>
          </p:nvSpPr>
          <p:spPr bwMode="auto">
            <a:xfrm>
              <a:off x="969" y="1521"/>
              <a:ext cx="395" cy="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9" name="Rectangle 4"/>
            <p:cNvSpPr>
              <a:spLocks noChangeArrowheads="1"/>
            </p:cNvSpPr>
            <p:nvPr/>
          </p:nvSpPr>
          <p:spPr bwMode="auto">
            <a:xfrm>
              <a:off x="979" y="1071"/>
              <a:ext cx="395" cy="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20" name="Rectangle 6"/>
            <p:cNvSpPr>
              <a:spLocks noChangeArrowheads="1"/>
            </p:cNvSpPr>
            <p:nvPr/>
          </p:nvSpPr>
          <p:spPr bwMode="auto">
            <a:xfrm>
              <a:off x="954" y="1035"/>
              <a:ext cx="446"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6.1.</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6.2.</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6.3.</a:t>
              </a:r>
            </a:p>
          </p:txBody>
        </p:sp>
        <p:sp>
          <p:nvSpPr>
            <p:cNvPr id="25621" name="Rectangle 7"/>
            <p:cNvSpPr>
              <a:spLocks noChangeArrowheads="1"/>
            </p:cNvSpPr>
            <p:nvPr/>
          </p:nvSpPr>
          <p:spPr bwMode="auto">
            <a:xfrm>
              <a:off x="1517" y="1035"/>
              <a:ext cx="1423"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Circuito RC</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Circuito RL</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Circuito RLC</a:t>
              </a:r>
            </a:p>
          </p:txBody>
        </p:sp>
      </p:grpSp>
      <p:sp>
        <p:nvSpPr>
          <p:cNvPr id="25615" name="AutoShape 28"/>
          <p:cNvSpPr>
            <a:spLocks/>
          </p:cNvSpPr>
          <p:nvPr/>
        </p:nvSpPr>
        <p:spPr bwMode="auto">
          <a:xfrm>
            <a:off x="4981574" y="1741487"/>
            <a:ext cx="219075" cy="1820863"/>
          </a:xfrm>
          <a:prstGeom prst="rightBrace">
            <a:avLst>
              <a:gd name="adj1" fmla="val 62983"/>
              <a:gd name="adj2" fmla="val 50000"/>
            </a:avLst>
          </a:prstGeom>
          <a:noFill/>
          <a:ln w="38100">
            <a:solidFill>
              <a:srgbClr val="008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82800" rIns="90000" bIns="828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endParaRPr lang="en-US"/>
          </a:p>
        </p:txBody>
      </p:sp>
      <p:sp>
        <p:nvSpPr>
          <p:cNvPr id="25616" name="Text Box 29"/>
          <p:cNvSpPr txBox="1">
            <a:spLocks noChangeArrowheads="1"/>
          </p:cNvSpPr>
          <p:nvPr/>
        </p:nvSpPr>
        <p:spPr bwMode="auto">
          <a:xfrm>
            <a:off x="5038724" y="2398712"/>
            <a:ext cx="439261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008000"/>
                </a:solidFill>
              </a:rPr>
              <a:t>CIRCUITOS MÁS SIMPLES</a:t>
            </a:r>
          </a:p>
        </p:txBody>
      </p:sp>
      <p:sp>
        <p:nvSpPr>
          <p:cNvPr id="25614" name="Text Box 31"/>
          <p:cNvSpPr txBox="1">
            <a:spLocks noChangeArrowheads="1"/>
          </p:cNvSpPr>
          <p:nvPr/>
        </p:nvSpPr>
        <p:spPr bwMode="auto">
          <a:xfrm>
            <a:off x="5375274" y="2740025"/>
            <a:ext cx="373856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008000"/>
                </a:solidFill>
              </a:rPr>
              <a:t>(siempre hay resistencia)</a:t>
            </a:r>
          </a:p>
        </p:txBody>
      </p:sp>
      <p:sp>
        <p:nvSpPr>
          <p:cNvPr id="25611" name="Text Box 11"/>
          <p:cNvSpPr txBox="1">
            <a:spLocks noChangeArrowheads="1"/>
          </p:cNvSpPr>
          <p:nvPr/>
        </p:nvSpPr>
        <p:spPr bwMode="auto">
          <a:xfrm>
            <a:off x="4477076" y="4003682"/>
            <a:ext cx="2019300" cy="536576"/>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latin typeface="Arial" panose="020B0604020202020204" pitchFamily="34" charset="0"/>
              </a:rPr>
              <a:t>PRÁCTICA 2</a:t>
            </a:r>
          </a:p>
        </p:txBody>
      </p:sp>
      <p:sp>
        <p:nvSpPr>
          <p:cNvPr id="21" name="Text Box 11">
            <a:extLst>
              <a:ext uri="{FF2B5EF4-FFF2-40B4-BE49-F238E27FC236}">
                <a16:creationId xmlns:a16="http://schemas.microsoft.com/office/drawing/2014/main" id="{D9A0F61F-09C1-495F-9A79-0124F20EF06D}"/>
              </a:ext>
            </a:extLst>
          </p:cNvPr>
          <p:cNvSpPr txBox="1">
            <a:spLocks noChangeArrowheads="1"/>
          </p:cNvSpPr>
          <p:nvPr/>
        </p:nvSpPr>
        <p:spPr bwMode="auto">
          <a:xfrm>
            <a:off x="8206933" y="337014"/>
            <a:ext cx="2152934"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rgbClr val="FFFFFF"/>
                </a:solidFill>
                <a:latin typeface="Trebuchet MS" panose="020B0603020202020204" pitchFamily="34" charset="0"/>
              </a:rPr>
              <a:t>T1</a:t>
            </a:r>
            <a:r>
              <a:rPr lang="es-ES" sz="2400">
                <a:solidFill>
                  <a:srgbClr val="FFFFFF"/>
                </a:solidFill>
                <a:latin typeface="Trebuchet MS" panose="020B0603020202020204" pitchFamily="34" charset="0"/>
              </a:rPr>
              <a:t>: 11/01/21</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T2</a:t>
            </a:r>
            <a:r>
              <a:rPr lang="es-ES" sz="2400">
                <a:solidFill>
                  <a:srgbClr val="FFFFFF"/>
                </a:solidFill>
                <a:latin typeface="Trebuchet MS" panose="020B0603020202020204" pitchFamily="34" charset="0"/>
              </a:rPr>
              <a:t>: 11/01/21</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T3</a:t>
            </a:r>
            <a:r>
              <a:rPr lang="es-ES" sz="2400">
                <a:solidFill>
                  <a:srgbClr val="FFFFFF"/>
                </a:solidFill>
                <a:latin typeface="Trebuchet MS" panose="020B0603020202020204" pitchFamily="34" charset="0"/>
              </a:rPr>
              <a:t>: 11/01/21 </a:t>
            </a:r>
            <a:endParaRPr lang="es-ES" sz="2400" dirty="0">
              <a:solidFill>
                <a:srgbClr val="FFFFFF"/>
              </a:solidFill>
              <a:latin typeface="Trebuchet MS" panose="020B0603020202020204" pitchFamily="34" charset="0"/>
            </a:endParaRPr>
          </a:p>
        </p:txBody>
      </p:sp>
      <p:sp>
        <p:nvSpPr>
          <p:cNvPr id="22" name="Line 35">
            <a:extLst>
              <a:ext uri="{FF2B5EF4-FFF2-40B4-BE49-F238E27FC236}">
                <a16:creationId xmlns:a16="http://schemas.microsoft.com/office/drawing/2014/main" id="{483C4A2A-9DCD-4224-8937-E2BF884881A2}"/>
              </a:ext>
            </a:extLst>
          </p:cNvPr>
          <p:cNvSpPr>
            <a:spLocks noChangeShapeType="1"/>
          </p:cNvSpPr>
          <p:nvPr/>
        </p:nvSpPr>
        <p:spPr bwMode="auto">
          <a:xfrm>
            <a:off x="3426469" y="3775328"/>
            <a:ext cx="0" cy="839550"/>
          </a:xfrm>
          <a:prstGeom prst="line">
            <a:avLst/>
          </a:prstGeom>
          <a:noFill/>
          <a:ln w="38100">
            <a:solidFill>
              <a:srgbClr val="FF0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1">
            <a:spAutoFit/>
          </a:bodyPr>
          <a:lstStyle/>
          <a:p>
            <a:endParaRPr lang="en-GB"/>
          </a:p>
        </p:txBody>
      </p:sp>
    </p:spTree>
    <p:extLst>
      <p:ext uri="{BB962C8B-B14F-4D97-AF65-F5344CB8AC3E}">
        <p14:creationId xmlns:p14="http://schemas.microsoft.com/office/powerpoint/2010/main" val="1922294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16"/>
                                        </p:tgtEl>
                                        <p:attrNameLst>
                                          <p:attrName>style.visibility</p:attrName>
                                        </p:attrNameLst>
                                      </p:cBhvr>
                                      <p:to>
                                        <p:strVal val="visible"/>
                                      </p:to>
                                    </p:set>
                                    <p:animEffect transition="in" filter="wipe(up)">
                                      <p:cBhvr>
                                        <p:cTn id="12" dur="500"/>
                                        <p:tgtEl>
                                          <p:spTgt spid="256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614"/>
                                        </p:tgtEl>
                                        <p:attrNameLst>
                                          <p:attrName>style.visibility</p:attrName>
                                        </p:attrNameLst>
                                      </p:cBhvr>
                                      <p:to>
                                        <p:strVal val="visible"/>
                                      </p:to>
                                    </p:set>
                                    <p:anim calcmode="lin" valueType="num">
                                      <p:cBhvr additive="base">
                                        <p:cTn id="17" dur="500"/>
                                        <p:tgtEl>
                                          <p:spTgt spid="25614"/>
                                        </p:tgtEl>
                                        <p:attrNameLst>
                                          <p:attrName>ppt_y</p:attrName>
                                        </p:attrNameLst>
                                      </p:cBhvr>
                                      <p:tavLst>
                                        <p:tav tm="0">
                                          <p:val>
                                            <p:strVal val="#ppt_y+#ppt_h*1.125000"/>
                                          </p:val>
                                        </p:tav>
                                        <p:tav tm="100000">
                                          <p:val>
                                            <p:strVal val="#ppt_y"/>
                                          </p:val>
                                        </p:tav>
                                      </p:tavLst>
                                    </p:anim>
                                    <p:animEffect transition="in" filter="wipe(up)">
                                      <p:cBhvr>
                                        <p:cTn id="18" dur="500"/>
                                        <p:tgtEl>
                                          <p:spTgt spid="256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15"/>
                                        </p:tgtEl>
                                        <p:attrNameLst>
                                          <p:attrName>style.visibility</p:attrName>
                                        </p:attrNameLst>
                                      </p:cBhvr>
                                      <p:to>
                                        <p:strVal val="visible"/>
                                      </p:to>
                                    </p:set>
                                    <p:animEffect transition="in" filter="wipe(right)">
                                      <p:cBhvr>
                                        <p:cTn id="23" dur="500"/>
                                        <p:tgtEl>
                                          <p:spTgt spid="256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par>
                          <p:cTn id="29" fill="hold">
                            <p:stCondLst>
                              <p:cond delay="500"/>
                            </p:stCondLst>
                            <p:childTnLst>
                              <p:par>
                                <p:cTn id="30" presetID="18" presetClass="entr" presetSubtype="6"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5611"/>
                                        </p:tgtEl>
                                        <p:attrNameLst>
                                          <p:attrName>style.visibility</p:attrName>
                                        </p:attrNameLst>
                                      </p:cBhvr>
                                      <p:to>
                                        <p:strVal val="visible"/>
                                      </p:to>
                                    </p:set>
                                    <p:animEffect transition="in" filter="wipe(up)">
                                      <p:cBhvr>
                                        <p:cTn id="36" dur="500"/>
                                        <p:tgtEl>
                                          <p:spTgt spid="256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5622"/>
                                        </p:tgtEl>
                                        <p:attrNameLst>
                                          <p:attrName>style.visibility</p:attrName>
                                        </p:attrNameLst>
                                      </p:cBhvr>
                                      <p:to>
                                        <p:strVal val="visible"/>
                                      </p:to>
                                    </p:set>
                                    <p:animEffect transition="in" filter="wipe(up)">
                                      <p:cBhvr>
                                        <p:cTn id="41" dur="500"/>
                                        <p:tgtEl>
                                          <p:spTgt spid="256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2291"/>
                                        </p:tgtEl>
                                        <p:attrNameLst>
                                          <p:attrName>style.visibility</p:attrName>
                                        </p:attrNameLst>
                                      </p:cBhvr>
                                      <p:to>
                                        <p:strVal val="visible"/>
                                      </p:to>
                                    </p:set>
                                    <p:animEffect transition="in" filter="wipe(up)">
                                      <p:cBhvr>
                                        <p:cTn id="54"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0" grpId="0" animBg="1"/>
      <p:bldP spid="25622" grpId="0" animBg="1"/>
      <p:bldP spid="12291" grpId="0" animBg="1"/>
      <p:bldP spid="25615" grpId="0" animBg="1"/>
      <p:bldP spid="25616" grpId="0"/>
      <p:bldP spid="25614" grpId="0"/>
      <p:bldP spid="25611"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70" name="Text Box 14"/>
          <p:cNvSpPr txBox="1">
            <a:spLocks noChangeArrowheads="1"/>
          </p:cNvSpPr>
          <p:nvPr/>
        </p:nvSpPr>
        <p:spPr bwMode="auto">
          <a:xfrm>
            <a:off x="2155632" y="1067232"/>
            <a:ext cx="7235402" cy="905881"/>
          </a:xfrm>
          <a:prstGeom prst="rect">
            <a:avLst/>
          </a:prstGeom>
          <a:solidFill>
            <a:schemeClr val="accent1">
              <a:lumMod val="60000"/>
              <a:lumOff val="40000"/>
            </a:schemeClr>
          </a:solidFill>
          <a:ln>
            <a:noFill/>
          </a:ln>
        </p:spPr>
        <p:txBody>
          <a:bodyPr wrap="square" lIns="126000" tIns="82800" rIns="126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000000"/>
                </a:solidFill>
                <a:latin typeface="Arial" panose="020B0604020202020204" pitchFamily="34" charset="0"/>
              </a:rPr>
              <a:t>En cada ciclo (oscilación), la bobina aporta energía cuando el condensador la almacena, y viceversa</a:t>
            </a:r>
          </a:p>
        </p:txBody>
      </p:sp>
      <p:sp>
        <p:nvSpPr>
          <p:cNvPr id="27" name="Text Box 14"/>
          <p:cNvSpPr txBox="1">
            <a:spLocks noChangeArrowheads="1"/>
          </p:cNvSpPr>
          <p:nvPr/>
        </p:nvSpPr>
        <p:spPr bwMode="auto">
          <a:xfrm>
            <a:off x="1510069" y="2066274"/>
            <a:ext cx="783713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00" tIns="82800" rIns="126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Si </a:t>
            </a:r>
            <a:r>
              <a:rPr lang="es-ES" sz="2400" dirty="0">
                <a:solidFill>
                  <a:srgbClr val="008000"/>
                </a:solidFill>
                <a:latin typeface="Arial" panose="020B0604020202020204" pitchFamily="34" charset="0"/>
              </a:rPr>
              <a:t>R = 0</a:t>
            </a:r>
            <a:r>
              <a:rPr lang="es-ES" sz="2400" dirty="0">
                <a:solidFill>
                  <a:srgbClr val="000000"/>
                </a:solidFill>
                <a:latin typeface="Arial" panose="020B0604020202020204" pitchFamily="34" charset="0"/>
              </a:rPr>
              <a:t>, se tiene una </a:t>
            </a:r>
            <a:r>
              <a:rPr lang="es-ES" sz="2400" dirty="0">
                <a:solidFill>
                  <a:srgbClr val="FF0000"/>
                </a:solidFill>
                <a:latin typeface="Arial" panose="020B0604020202020204" pitchFamily="34" charset="0"/>
              </a:rPr>
              <a:t>oscilación alterna permanente</a:t>
            </a:r>
            <a:endParaRPr lang="es-ES" sz="2400" dirty="0">
              <a:solidFill>
                <a:srgbClr val="000000"/>
              </a:solidFill>
              <a:latin typeface="Arial" panose="020B0604020202020204" pitchFamily="34" charset="0"/>
            </a:endParaRPr>
          </a:p>
        </p:txBody>
      </p:sp>
      <p:sp>
        <p:nvSpPr>
          <p:cNvPr id="28" name="Text Box 14"/>
          <p:cNvSpPr txBox="1">
            <a:spLocks noChangeArrowheads="1"/>
          </p:cNvSpPr>
          <p:nvPr/>
        </p:nvSpPr>
        <p:spPr bwMode="auto">
          <a:xfrm>
            <a:off x="1490091" y="2676441"/>
            <a:ext cx="8541894" cy="164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00" tIns="82800" rIns="126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Si </a:t>
            </a:r>
            <a:r>
              <a:rPr lang="es-ES" sz="2400" dirty="0">
                <a:solidFill>
                  <a:srgbClr val="008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8000"/>
                </a:solidFill>
                <a:latin typeface="Arial" panose="020B0604020202020204" pitchFamily="34" charset="0"/>
                <a:sym typeface="Symbol" panose="05050102010706020507" pitchFamily="18" charset="2"/>
              </a:rPr>
              <a:t> 0</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y </a:t>
            </a:r>
            <a:r>
              <a:rPr lang="es-ES" sz="2400" dirty="0">
                <a:solidFill>
                  <a:srgbClr val="008000"/>
                </a:solidFill>
                <a:latin typeface="Arial" panose="020B0604020202020204" pitchFamily="34" charset="0"/>
              </a:rPr>
              <a:t>R </a:t>
            </a:r>
            <a:r>
              <a:rPr lang="es-ES" sz="2400" dirty="0">
                <a:solidFill>
                  <a:srgbClr val="008000"/>
                </a:solidFill>
                <a:latin typeface="Bahnschrift" panose="020B0502040204020203" pitchFamily="34" charset="0"/>
                <a:sym typeface="Symbol" panose="05050102010706020507" pitchFamily="18" charset="2"/>
              </a:rPr>
              <a:t></a:t>
            </a:r>
            <a:r>
              <a:rPr lang="es-ES" sz="2400" dirty="0">
                <a:solidFill>
                  <a:srgbClr val="008000"/>
                </a:solidFill>
                <a:latin typeface="Arial" panose="020B0604020202020204" pitchFamily="34" charset="0"/>
              </a:rPr>
              <a:t> </a:t>
            </a:r>
            <a:r>
              <a:rPr lang="es-ES" sz="2400" dirty="0" err="1">
                <a:solidFill>
                  <a:srgbClr val="008000"/>
                </a:solidFill>
                <a:latin typeface="Arial" panose="020B0604020202020204" pitchFamily="34" charset="0"/>
              </a:rPr>
              <a:t>R</a:t>
            </a:r>
            <a:r>
              <a:rPr lang="es-ES" sz="2400" baseline="-25000" dirty="0" err="1">
                <a:solidFill>
                  <a:srgbClr val="008000"/>
                </a:solidFill>
                <a:latin typeface="Arial" panose="020B0604020202020204" pitchFamily="34" charset="0"/>
              </a:rPr>
              <a:t>crítica</a:t>
            </a:r>
            <a:r>
              <a:rPr lang="es-ES" sz="2400" dirty="0">
                <a:solidFill>
                  <a:srgbClr val="000000"/>
                </a:solidFill>
                <a:latin typeface="Arial" panose="020B0604020202020204" pitchFamily="34" charset="0"/>
              </a:rPr>
              <a:t>, se tiene una </a:t>
            </a:r>
            <a:r>
              <a:rPr lang="es-ES" sz="2400" dirty="0">
                <a:solidFill>
                  <a:srgbClr val="FF0000"/>
                </a:solidFill>
                <a:latin typeface="Arial" panose="020B0604020202020204" pitchFamily="34" charset="0"/>
              </a:rPr>
              <a:t>oscilación amortiguada</a:t>
            </a:r>
            <a:r>
              <a:rPr lang="es-ES" sz="2400" dirty="0">
                <a:solidFill>
                  <a:srgbClr val="000000"/>
                </a:solidFill>
                <a:latin typeface="Arial" panose="020B0604020202020204" pitchFamily="34" charset="0"/>
              </a:rPr>
              <a:t> (decreciente), que acaba cuando la energía asociada a ella se disipa en R y se alcanza una situación de corriente continua (V</a:t>
            </a:r>
            <a:r>
              <a:rPr lang="es-ES" sz="2400" baseline="-25000" dirty="0">
                <a:solidFill>
                  <a:srgbClr val="000000"/>
                </a:solidFill>
                <a:latin typeface="Arial" panose="020B0604020202020204" pitchFamily="34" charset="0"/>
              </a:rPr>
              <a:t>C</a:t>
            </a:r>
            <a:r>
              <a:rPr lang="es-ES" sz="2400" dirty="0">
                <a:solidFill>
                  <a:srgbClr val="000000"/>
                </a:solidFill>
                <a:latin typeface="Arial" panose="020B0604020202020204" pitchFamily="34" charset="0"/>
              </a:rPr>
              <a:t> = V e </a:t>
            </a:r>
            <a:r>
              <a:rPr lang="es-ES" sz="2400" dirty="0">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 = 0) o de equilibrio (toda V e </a:t>
            </a:r>
            <a:r>
              <a:rPr lang="es-ES" sz="2400" dirty="0">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 nula)</a:t>
            </a:r>
          </a:p>
        </p:txBody>
      </p:sp>
      <p:sp>
        <p:nvSpPr>
          <p:cNvPr id="29" name="Text Box 14"/>
          <p:cNvSpPr txBox="1">
            <a:spLocks noChangeArrowheads="1"/>
          </p:cNvSpPr>
          <p:nvPr/>
        </p:nvSpPr>
        <p:spPr bwMode="auto">
          <a:xfrm>
            <a:off x="1378331" y="4394605"/>
            <a:ext cx="872511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00" tIns="82800" rIns="126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Si </a:t>
            </a:r>
            <a:r>
              <a:rPr lang="es-ES" sz="2400" dirty="0">
                <a:solidFill>
                  <a:srgbClr val="008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8000"/>
                </a:solidFill>
                <a:latin typeface="Arial" panose="020B0604020202020204" pitchFamily="34" charset="0"/>
                <a:sym typeface="Symbol" panose="05050102010706020507" pitchFamily="18" charset="2"/>
              </a:rPr>
              <a:t> 0</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y </a:t>
            </a:r>
            <a:r>
              <a:rPr lang="es-ES" sz="2400" dirty="0">
                <a:solidFill>
                  <a:srgbClr val="008000"/>
                </a:solidFill>
                <a:latin typeface="Arial" panose="020B0604020202020204" pitchFamily="34" charset="0"/>
              </a:rPr>
              <a:t>R &gt; </a:t>
            </a:r>
            <a:r>
              <a:rPr lang="es-ES" sz="2400" dirty="0" err="1">
                <a:solidFill>
                  <a:srgbClr val="008000"/>
                </a:solidFill>
                <a:latin typeface="Arial" panose="020B0604020202020204" pitchFamily="34" charset="0"/>
              </a:rPr>
              <a:t>R</a:t>
            </a:r>
            <a:r>
              <a:rPr lang="es-ES" sz="2400" baseline="-25000" dirty="0" err="1">
                <a:solidFill>
                  <a:srgbClr val="008000"/>
                </a:solidFill>
                <a:latin typeface="Arial" panose="020B0604020202020204" pitchFamily="34" charset="0"/>
              </a:rPr>
              <a:t>crítica</a:t>
            </a:r>
            <a:r>
              <a:rPr lang="es-ES" sz="2400" dirty="0">
                <a:solidFill>
                  <a:srgbClr val="000000"/>
                </a:solidFill>
                <a:latin typeface="Arial" panose="020B0604020202020204" pitchFamily="34" charset="0"/>
              </a:rPr>
              <a:t>, </a:t>
            </a:r>
            <a:r>
              <a:rPr lang="es-ES" sz="2400" dirty="0">
                <a:solidFill>
                  <a:srgbClr val="FF0000"/>
                </a:solidFill>
                <a:latin typeface="Arial" panose="020B0604020202020204" pitchFamily="34" charset="0"/>
              </a:rPr>
              <a:t>no se llega a completar </a:t>
            </a:r>
            <a:r>
              <a:rPr lang="es-ES" sz="2400">
                <a:solidFill>
                  <a:srgbClr val="FF0000"/>
                </a:solidFill>
                <a:latin typeface="Arial" panose="020B0604020202020204" pitchFamily="34" charset="0"/>
              </a:rPr>
              <a:t>una oscilación</a:t>
            </a:r>
            <a:r>
              <a:rPr lang="es-ES" sz="2400">
                <a:solidFill>
                  <a:srgbClr val="000000"/>
                </a:solidFill>
                <a:latin typeface="Arial" panose="020B0604020202020204" pitchFamily="34" charset="0"/>
              </a:rPr>
              <a:t> </a:t>
            </a:r>
            <a:endParaRPr lang="es-ES" sz="2400" dirty="0">
              <a:solidFill>
                <a:srgbClr val="000000"/>
              </a:solidFill>
              <a:latin typeface="Arial" panose="020B0604020202020204" pitchFamily="34" charset="0"/>
            </a:endParaRPr>
          </a:p>
        </p:txBody>
      </p:sp>
      <p:sp>
        <p:nvSpPr>
          <p:cNvPr id="30" name="Text Box 14"/>
          <p:cNvSpPr txBox="1">
            <a:spLocks noChangeArrowheads="1"/>
          </p:cNvSpPr>
          <p:nvPr/>
        </p:nvSpPr>
        <p:spPr bwMode="auto">
          <a:xfrm>
            <a:off x="1360968" y="5155927"/>
            <a:ext cx="9002232" cy="1695437"/>
          </a:xfrm>
          <a:prstGeom prst="rect">
            <a:avLst/>
          </a:prstGeom>
          <a:solidFill>
            <a:srgbClr val="FFFF99"/>
          </a:solidFill>
          <a:ln>
            <a:noFill/>
          </a:ln>
        </p:spPr>
        <p:txBody>
          <a:bodyPr wrap="square" lIns="180000" tIns="72000" rIns="180000" bIns="144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a:solidFill>
                  <a:srgbClr val="000000"/>
                </a:solidFill>
                <a:latin typeface="Arial" panose="020B0604020202020204" pitchFamily="34" charset="0"/>
                <a:sym typeface="Symbol" panose="05050102010706020507" pitchFamily="18" charset="2"/>
              </a:rPr>
              <a:t>Considerando que se transita hacia el equilibrio, lo que sucede  recuerda a lo que le puede pasar a un </a:t>
            </a:r>
            <a:r>
              <a:rPr lang="es-ES" sz="2400">
                <a:solidFill>
                  <a:srgbClr val="3333FF"/>
                </a:solidFill>
                <a:latin typeface="Arial" panose="020B0604020202020204" pitchFamily="34" charset="0"/>
                <a:sym typeface="Symbol" panose="05050102010706020507" pitchFamily="18" charset="2"/>
              </a:rPr>
              <a:t>columpio</a:t>
            </a:r>
            <a:r>
              <a:rPr lang="es-ES" sz="2400">
                <a:latin typeface="Arial" panose="020B0604020202020204" pitchFamily="34" charset="0"/>
                <a:sym typeface="Symbol" panose="05050102010706020507" pitchFamily="18" charset="2"/>
              </a:rPr>
              <a:t> inicialmente </a:t>
            </a:r>
            <a:r>
              <a:rPr lang="es-ES" sz="2400" dirty="0">
                <a:latin typeface="Arial" panose="020B0604020202020204" pitchFamily="34" charset="0"/>
                <a:sym typeface="Symbol" panose="05050102010706020507" pitchFamily="18" charset="2"/>
              </a:rPr>
              <a:t>en reposo </a:t>
            </a:r>
            <a:r>
              <a:rPr lang="es-ES" sz="2400" dirty="0">
                <a:solidFill>
                  <a:srgbClr val="000000"/>
                </a:solidFill>
                <a:latin typeface="Arial" panose="020B0604020202020204" pitchFamily="34" charset="0"/>
                <a:sym typeface="Symbol" panose="05050102010706020507" pitchFamily="18" charset="2"/>
              </a:rPr>
              <a:t>fuera de la vertical. </a:t>
            </a:r>
            <a:r>
              <a:rPr lang="es-ES" sz="2400">
                <a:solidFill>
                  <a:srgbClr val="000000"/>
                </a:solidFill>
                <a:latin typeface="Arial" panose="020B0604020202020204" pitchFamily="34" charset="0"/>
                <a:sym typeface="Symbol" panose="05050102010706020507" pitchFamily="18" charset="2"/>
              </a:rPr>
              <a:t>La E</a:t>
            </a:r>
            <a:r>
              <a:rPr lang="es-ES" sz="2400" baseline="-25000">
                <a:solidFill>
                  <a:srgbClr val="000000"/>
                </a:solidFill>
                <a:latin typeface="Arial" panose="020B0604020202020204" pitchFamily="34" charset="0"/>
                <a:sym typeface="Symbol" panose="05050102010706020507" pitchFamily="18" charset="2"/>
              </a:rPr>
              <a:t>C</a:t>
            </a:r>
            <a:r>
              <a:rPr lang="es-ES" sz="2400">
                <a:solidFill>
                  <a:srgbClr val="000000"/>
                </a:solidFill>
                <a:latin typeface="Arial" panose="020B0604020202020204" pitchFamily="34" charset="0"/>
                <a:sym typeface="Symbol" panose="05050102010706020507" pitchFamily="18" charset="2"/>
              </a:rPr>
              <a:t> hace </a:t>
            </a:r>
            <a:r>
              <a:rPr lang="es-ES" sz="2400" dirty="0">
                <a:solidFill>
                  <a:srgbClr val="000000"/>
                </a:solidFill>
                <a:latin typeface="Arial" panose="020B0604020202020204" pitchFamily="34" charset="0"/>
                <a:sym typeface="Symbol" panose="05050102010706020507" pitchFamily="18" charset="2"/>
              </a:rPr>
              <a:t>el </a:t>
            </a:r>
            <a:r>
              <a:rPr lang="es-ES" sz="2400">
                <a:solidFill>
                  <a:srgbClr val="000000"/>
                </a:solidFill>
                <a:latin typeface="Arial" panose="020B0604020202020204" pitchFamily="34" charset="0"/>
                <a:sym typeface="Symbol" panose="05050102010706020507" pitchFamily="18" charset="2"/>
              </a:rPr>
              <a:t>papel de E</a:t>
            </a:r>
            <a:r>
              <a:rPr lang="es-ES" sz="2400" baseline="-25000">
                <a:solidFill>
                  <a:srgbClr val="000000"/>
                </a:solidFill>
                <a:latin typeface="Arial" panose="020B0604020202020204" pitchFamily="34" charset="0"/>
                <a:sym typeface="Symbol" panose="05050102010706020507" pitchFamily="18" charset="2"/>
              </a:rPr>
              <a:t>potencial</a:t>
            </a:r>
            <a:r>
              <a:rPr lang="es-ES" sz="2400">
                <a:solidFill>
                  <a:srgbClr val="000000"/>
                </a:solidFill>
                <a:latin typeface="Arial" panose="020B0604020202020204" pitchFamily="34" charset="0"/>
                <a:sym typeface="Symbol" panose="05050102010706020507" pitchFamily="18" charset="2"/>
              </a:rPr>
              <a:t>, la E</a:t>
            </a:r>
            <a:r>
              <a:rPr lang="es-ES" sz="2400" baseline="-25000">
                <a:solidFill>
                  <a:srgbClr val="000000"/>
                </a:solidFill>
                <a:latin typeface="Arial" panose="020B0604020202020204" pitchFamily="34" charset="0"/>
                <a:sym typeface="Symbol" panose="05050102010706020507" pitchFamily="18" charset="2"/>
              </a:rPr>
              <a:t>L</a:t>
            </a:r>
            <a:r>
              <a:rPr lang="es-ES" sz="2400">
                <a:solidFill>
                  <a:srgbClr val="000000"/>
                </a:solidFill>
                <a:latin typeface="Arial" panose="020B0604020202020204" pitchFamily="34" charset="0"/>
                <a:sym typeface="Symbol" panose="05050102010706020507" pitchFamily="18" charset="2"/>
              </a:rPr>
              <a:t> el de la E</a:t>
            </a:r>
            <a:r>
              <a:rPr lang="es-ES" sz="2400" baseline="-25000">
                <a:solidFill>
                  <a:srgbClr val="000000"/>
                </a:solidFill>
                <a:latin typeface="Arial" panose="020B0604020202020204" pitchFamily="34" charset="0"/>
                <a:sym typeface="Symbol" panose="05050102010706020507" pitchFamily="18" charset="2"/>
              </a:rPr>
              <a:t>cinética</a:t>
            </a:r>
            <a:r>
              <a:rPr lang="es-ES" sz="240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y </a:t>
            </a:r>
            <a:r>
              <a:rPr lang="es-ES" sz="2400">
                <a:solidFill>
                  <a:srgbClr val="000000"/>
                </a:solidFill>
                <a:latin typeface="Arial" panose="020B0604020202020204" pitchFamily="34" charset="0"/>
                <a:sym typeface="Symbol" panose="05050102010706020507" pitchFamily="18" charset="2"/>
              </a:rPr>
              <a:t>la E</a:t>
            </a:r>
            <a:r>
              <a:rPr lang="es-ES" sz="2400" baseline="-25000">
                <a:solidFill>
                  <a:srgbClr val="000000"/>
                </a:solidFill>
                <a:latin typeface="Arial" panose="020B0604020202020204" pitchFamily="34" charset="0"/>
                <a:sym typeface="Symbol" panose="05050102010706020507" pitchFamily="18" charset="2"/>
              </a:rPr>
              <a:t>disipada_en_R</a:t>
            </a:r>
            <a:r>
              <a:rPr lang="es-ES" sz="2400">
                <a:solidFill>
                  <a:srgbClr val="000000"/>
                </a:solidFill>
                <a:latin typeface="Arial" panose="020B0604020202020204" pitchFamily="34" charset="0"/>
                <a:sym typeface="Symbol" panose="05050102010706020507" pitchFamily="18" charset="2"/>
              </a:rPr>
              <a:t> el de la E</a:t>
            </a:r>
            <a:r>
              <a:rPr lang="es-ES" sz="2400" baseline="-25000">
                <a:solidFill>
                  <a:srgbClr val="000000"/>
                </a:solidFill>
                <a:latin typeface="Arial" panose="020B0604020202020204" pitchFamily="34" charset="0"/>
                <a:sym typeface="Symbol" panose="05050102010706020507" pitchFamily="18" charset="2"/>
              </a:rPr>
              <a:t>disipada_por_rozamiento</a:t>
            </a:r>
            <a:endParaRPr lang="es-ES" sz="2400" dirty="0">
              <a:solidFill>
                <a:srgbClr val="000000"/>
              </a:solidFill>
              <a:latin typeface="Arial" panose="020B0604020202020204" pitchFamily="34" charset="0"/>
            </a:endParaRPr>
          </a:p>
        </p:txBody>
      </p:sp>
      <p:sp>
        <p:nvSpPr>
          <p:cNvPr id="31" name="Rectangle 7"/>
          <p:cNvSpPr>
            <a:spLocks noChangeArrowheads="1"/>
          </p:cNvSpPr>
          <p:nvPr/>
        </p:nvSpPr>
        <p:spPr bwMode="auto">
          <a:xfrm>
            <a:off x="1255476" y="355653"/>
            <a:ext cx="2259013" cy="469874"/>
          </a:xfrm>
          <a:prstGeom prst="rect">
            <a:avLst/>
          </a:prstGeom>
          <a:solidFill>
            <a:schemeClr val="bg2">
              <a:lumMod val="60000"/>
              <a:lumOff val="40000"/>
            </a:schemeClr>
          </a:solidFill>
          <a:ln>
            <a:noFill/>
          </a:ln>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latin typeface="Arial" panose="020B0604020202020204" pitchFamily="34" charset="0"/>
              </a:rPr>
              <a:t>Circuito RLC</a:t>
            </a:r>
          </a:p>
        </p:txBody>
      </p:sp>
      <p:sp>
        <p:nvSpPr>
          <p:cNvPr id="8" name="Text Box 7">
            <a:extLst>
              <a:ext uri="{FF2B5EF4-FFF2-40B4-BE49-F238E27FC236}">
                <a16:creationId xmlns:a16="http://schemas.microsoft.com/office/drawing/2014/main" id="{1B60A980-D5DB-4DF5-B214-3ADFB8D1DB59}"/>
              </a:ext>
            </a:extLst>
          </p:cNvPr>
          <p:cNvSpPr txBox="1">
            <a:spLocks noChangeArrowheads="1"/>
          </p:cNvSpPr>
          <p:nvPr/>
        </p:nvSpPr>
        <p:spPr bwMode="auto">
          <a:xfrm>
            <a:off x="8686800" y="75752"/>
            <a:ext cx="2032000" cy="905881"/>
          </a:xfrm>
          <a:prstGeom prst="rect">
            <a:avLst/>
          </a:prstGeom>
          <a:solidFill>
            <a:srgbClr val="FFFF00"/>
          </a:solidFill>
          <a:ln>
            <a:noFill/>
          </a:ln>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s-ES" sz="2400">
                <a:latin typeface="Arial" panose="020B0604020202020204" pitchFamily="34" charset="0"/>
                <a:sym typeface="Symbol" panose="05050102010706020507" pitchFamily="18" charset="2"/>
              </a:rPr>
              <a:t>NO VISTO EN CLASE</a:t>
            </a:r>
            <a:endParaRPr lang="es-E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798168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5070"/>
                                        </p:tgtEl>
                                        <p:attrNameLst>
                                          <p:attrName>style.visibility</p:attrName>
                                        </p:attrNameLst>
                                      </p:cBhvr>
                                      <p:to>
                                        <p:strVal val="visible"/>
                                      </p:to>
                                    </p:set>
                                    <p:animEffect transition="in" filter="wipe(up)">
                                      <p:cBhvr>
                                        <p:cTn id="7" dur="500"/>
                                        <p:tgtEl>
                                          <p:spTgt spid="4507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up)">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animBg="1"/>
      <p:bldP spid="27" grpId="0"/>
      <p:bldP spid="28" grpId="0"/>
      <p:bldP spid="29" grpId="0"/>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47" name="Text Box 3"/>
          <p:cNvSpPr txBox="1">
            <a:spLocks noChangeArrowheads="1"/>
          </p:cNvSpPr>
          <p:nvPr/>
        </p:nvSpPr>
        <p:spPr bwMode="auto">
          <a:xfrm>
            <a:off x="3802381" y="328703"/>
            <a:ext cx="2170113" cy="536576"/>
          </a:xfrm>
          <a:prstGeom prst="rect">
            <a:avLst/>
          </a:prstGeom>
          <a:solidFill>
            <a:srgbClr val="00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con generador</a:t>
            </a:r>
          </a:p>
        </p:txBody>
      </p:sp>
      <p:sp>
        <p:nvSpPr>
          <p:cNvPr id="27745" name="Text Box 6"/>
          <p:cNvSpPr txBox="1">
            <a:spLocks noChangeArrowheads="1"/>
          </p:cNvSpPr>
          <p:nvPr/>
        </p:nvSpPr>
        <p:spPr bwMode="auto">
          <a:xfrm>
            <a:off x="2342552" y="4038727"/>
            <a:ext cx="1698257"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V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L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R</a:t>
            </a:r>
          </a:p>
        </p:txBody>
      </p:sp>
      <p:sp>
        <p:nvSpPr>
          <p:cNvPr id="27746" name="Text Box 7"/>
          <p:cNvSpPr txBox="1">
            <a:spLocks noChangeArrowheads="1"/>
          </p:cNvSpPr>
          <p:nvPr/>
        </p:nvSpPr>
        <p:spPr bwMode="auto">
          <a:xfrm>
            <a:off x="2342552" y="4591861"/>
            <a:ext cx="2510979"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V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L </a:t>
            </a:r>
            <a:r>
              <a:rPr lang="es-ES" sz="2400" dirty="0" err="1">
                <a:solidFill>
                  <a:srgbClr val="008000"/>
                </a:solidFill>
                <a:latin typeface="Comic Sans MS" panose="030F0702030302020204" pitchFamily="66" charset="0"/>
                <a:sym typeface="Symbol" panose="05050102010706020507" pitchFamily="18" charset="2"/>
              </a:rPr>
              <a:t>dI</a:t>
            </a:r>
            <a:r>
              <a:rPr lang="es-ES" sz="2400" dirty="0">
                <a:solidFill>
                  <a:srgbClr val="008000"/>
                </a:solidFill>
                <a:latin typeface="Comic Sans MS" panose="030F0702030302020204" pitchFamily="66" charset="0"/>
                <a:sym typeface="Symbol" panose="05050102010706020507" pitchFamily="18" charset="2"/>
              </a:rPr>
              <a:t>/</a:t>
            </a:r>
            <a:r>
              <a:rPr lang="es-ES" sz="2400" dirty="0" err="1">
                <a:solidFill>
                  <a:srgbClr val="008000"/>
                </a:solidFill>
                <a:latin typeface="Comic Sans MS" panose="030F0702030302020204" pitchFamily="66" charset="0"/>
                <a:sym typeface="Symbol" panose="05050102010706020507" pitchFamily="18" charset="2"/>
              </a:rPr>
              <a:t>dt</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RI</a:t>
            </a:r>
            <a:endParaRPr lang="es-ES" sz="2400" baseline="-25000" dirty="0">
              <a:solidFill>
                <a:srgbClr val="008000"/>
              </a:solidFill>
              <a:latin typeface="Comic Sans MS" panose="030F0702030302020204" pitchFamily="66" charset="0"/>
              <a:sym typeface="Symbol" panose="05050102010706020507" pitchFamily="18" charset="2"/>
            </a:endParaRPr>
          </a:p>
        </p:txBody>
      </p:sp>
      <p:sp>
        <p:nvSpPr>
          <p:cNvPr id="27657" name="Line 48"/>
          <p:cNvSpPr>
            <a:spLocks noChangeShapeType="1"/>
          </p:cNvSpPr>
          <p:nvPr/>
        </p:nvSpPr>
        <p:spPr bwMode="auto">
          <a:xfrm flipH="1">
            <a:off x="4176908" y="1942673"/>
            <a:ext cx="33496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58" name="Line 49"/>
          <p:cNvSpPr>
            <a:spLocks noChangeShapeType="1"/>
          </p:cNvSpPr>
          <p:nvPr/>
        </p:nvSpPr>
        <p:spPr bwMode="auto">
          <a:xfrm flipH="1">
            <a:off x="2360808" y="3244423"/>
            <a:ext cx="9763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27659" name="Group 50"/>
          <p:cNvGrpSpPr>
            <a:grpSpLocks/>
          </p:cNvGrpSpPr>
          <p:nvPr/>
        </p:nvGrpSpPr>
        <p:grpSpPr bwMode="auto">
          <a:xfrm>
            <a:off x="3667321" y="1661686"/>
            <a:ext cx="515937" cy="579437"/>
            <a:chOff x="2592" y="1344"/>
            <a:chExt cx="1728" cy="672"/>
          </a:xfrm>
        </p:grpSpPr>
        <p:sp>
          <p:nvSpPr>
            <p:cNvPr id="27710" name="Line 51"/>
            <p:cNvSpPr>
              <a:spLocks noChangeShapeType="1"/>
            </p:cNvSpPr>
            <p:nvPr/>
          </p:nvSpPr>
          <p:spPr bwMode="auto">
            <a:xfrm flipV="1">
              <a:off x="2592"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1" name="Line 52"/>
            <p:cNvSpPr>
              <a:spLocks noChangeShapeType="1"/>
            </p:cNvSpPr>
            <p:nvPr/>
          </p:nvSpPr>
          <p:spPr bwMode="auto">
            <a:xfrm flipH="1" flipV="1">
              <a:off x="273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2" name="Line 53"/>
            <p:cNvSpPr>
              <a:spLocks noChangeShapeType="1"/>
            </p:cNvSpPr>
            <p:nvPr/>
          </p:nvSpPr>
          <p:spPr bwMode="auto">
            <a:xfrm flipH="1" flipV="1">
              <a:off x="288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3" name="Line 54"/>
            <p:cNvSpPr>
              <a:spLocks noChangeShapeType="1"/>
            </p:cNvSpPr>
            <p:nvPr/>
          </p:nvSpPr>
          <p:spPr bwMode="auto">
            <a:xfrm flipV="1">
              <a:off x="3024"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4" name="Line 55"/>
            <p:cNvSpPr>
              <a:spLocks noChangeShapeType="1"/>
            </p:cNvSpPr>
            <p:nvPr/>
          </p:nvSpPr>
          <p:spPr bwMode="auto">
            <a:xfrm flipV="1">
              <a:off x="316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5" name="Line 56"/>
            <p:cNvSpPr>
              <a:spLocks noChangeShapeType="1"/>
            </p:cNvSpPr>
            <p:nvPr/>
          </p:nvSpPr>
          <p:spPr bwMode="auto">
            <a:xfrm flipH="1" flipV="1">
              <a:off x="331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6" name="Line 57"/>
            <p:cNvSpPr>
              <a:spLocks noChangeShapeType="1"/>
            </p:cNvSpPr>
            <p:nvPr/>
          </p:nvSpPr>
          <p:spPr bwMode="auto">
            <a:xfrm flipH="1" flipV="1">
              <a:off x="345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7" name="Line 58"/>
            <p:cNvSpPr>
              <a:spLocks noChangeShapeType="1"/>
            </p:cNvSpPr>
            <p:nvPr/>
          </p:nvSpPr>
          <p:spPr bwMode="auto">
            <a:xfrm flipV="1">
              <a:off x="360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8" name="Line 59"/>
            <p:cNvSpPr>
              <a:spLocks noChangeShapeType="1"/>
            </p:cNvSpPr>
            <p:nvPr/>
          </p:nvSpPr>
          <p:spPr bwMode="auto">
            <a:xfrm flipV="1">
              <a:off x="374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9" name="Line 60"/>
            <p:cNvSpPr>
              <a:spLocks noChangeShapeType="1"/>
            </p:cNvSpPr>
            <p:nvPr/>
          </p:nvSpPr>
          <p:spPr bwMode="auto">
            <a:xfrm flipH="1" flipV="1">
              <a:off x="3890"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0" name="Line 61"/>
            <p:cNvSpPr>
              <a:spLocks noChangeShapeType="1"/>
            </p:cNvSpPr>
            <p:nvPr/>
          </p:nvSpPr>
          <p:spPr bwMode="auto">
            <a:xfrm flipH="1" flipV="1">
              <a:off x="4032"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1" name="Line 62"/>
            <p:cNvSpPr>
              <a:spLocks noChangeShapeType="1"/>
            </p:cNvSpPr>
            <p:nvPr/>
          </p:nvSpPr>
          <p:spPr bwMode="auto">
            <a:xfrm flipV="1">
              <a:off x="417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grpSp>
        <p:nvGrpSpPr>
          <p:cNvPr id="10" name="91 Grupo"/>
          <p:cNvGrpSpPr>
            <a:grpSpLocks/>
          </p:cNvGrpSpPr>
          <p:nvPr/>
        </p:nvGrpSpPr>
        <p:grpSpPr bwMode="auto">
          <a:xfrm>
            <a:off x="1959171" y="2441147"/>
            <a:ext cx="2994643" cy="483040"/>
            <a:chOff x="1735138" y="2786063"/>
            <a:chExt cx="2994644" cy="483039"/>
          </a:xfrm>
        </p:grpSpPr>
        <p:sp>
          <p:nvSpPr>
            <p:cNvPr id="27706" name="Text Box 63"/>
            <p:cNvSpPr txBox="1">
              <a:spLocks noChangeArrowheads="1"/>
            </p:cNvSpPr>
            <p:nvPr/>
          </p:nvSpPr>
          <p:spPr bwMode="auto">
            <a:xfrm>
              <a:off x="1735138" y="2786063"/>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3333FF"/>
                  </a:solidFill>
                  <a:latin typeface="Comic Sans MS" panose="030F0702030302020204" pitchFamily="66" charset="0"/>
                </a:rPr>
                <a:t>I</a:t>
              </a:r>
            </a:p>
          </p:txBody>
        </p:sp>
        <p:sp>
          <p:nvSpPr>
            <p:cNvPr id="27707" name="Text Box 64"/>
            <p:cNvSpPr txBox="1">
              <a:spLocks noChangeArrowheads="1"/>
            </p:cNvSpPr>
            <p:nvPr/>
          </p:nvSpPr>
          <p:spPr bwMode="auto">
            <a:xfrm>
              <a:off x="4406901" y="2819400"/>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I</a:t>
              </a:r>
            </a:p>
          </p:txBody>
        </p:sp>
        <p:sp>
          <p:nvSpPr>
            <p:cNvPr id="27708" name="Line 65"/>
            <p:cNvSpPr>
              <a:spLocks noChangeShapeType="1"/>
            </p:cNvSpPr>
            <p:nvPr/>
          </p:nvSpPr>
          <p:spPr bwMode="auto">
            <a:xfrm rot="5400000" flipH="1">
              <a:off x="2025650" y="3017838"/>
              <a:ext cx="185738"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09" name="Line 66"/>
            <p:cNvSpPr>
              <a:spLocks noChangeShapeType="1"/>
            </p:cNvSpPr>
            <p:nvPr/>
          </p:nvSpPr>
          <p:spPr bwMode="auto">
            <a:xfrm rot="16200000" flipH="1">
              <a:off x="4186238" y="3032125"/>
              <a:ext cx="187325"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sp>
        <p:nvSpPr>
          <p:cNvPr id="27661" name="Text Box 67"/>
          <p:cNvSpPr txBox="1">
            <a:spLocks noChangeArrowheads="1"/>
          </p:cNvSpPr>
          <p:nvPr/>
        </p:nvSpPr>
        <p:spPr bwMode="auto">
          <a:xfrm>
            <a:off x="3768921" y="1146017"/>
            <a:ext cx="35173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R</a:t>
            </a:r>
          </a:p>
        </p:txBody>
      </p:sp>
      <p:sp>
        <p:nvSpPr>
          <p:cNvPr id="27662" name="Text Box 68"/>
          <p:cNvSpPr txBox="1">
            <a:spLocks noChangeArrowheads="1"/>
          </p:cNvSpPr>
          <p:nvPr/>
        </p:nvSpPr>
        <p:spPr bwMode="auto">
          <a:xfrm>
            <a:off x="2829121" y="1120617"/>
            <a:ext cx="32448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L</a:t>
            </a:r>
          </a:p>
        </p:txBody>
      </p:sp>
      <p:sp>
        <p:nvSpPr>
          <p:cNvPr id="27663" name="Line 69"/>
          <p:cNvSpPr>
            <a:spLocks noChangeShapeType="1"/>
          </p:cNvSpPr>
          <p:nvPr/>
        </p:nvSpPr>
        <p:spPr bwMode="auto">
          <a:xfrm rot="16200000" flipH="1">
            <a:off x="1685327" y="2565767"/>
            <a:ext cx="132556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4" name="Line 70"/>
          <p:cNvSpPr>
            <a:spLocks noChangeShapeType="1"/>
          </p:cNvSpPr>
          <p:nvPr/>
        </p:nvSpPr>
        <p:spPr bwMode="auto">
          <a:xfrm rot="16200000" flipH="1">
            <a:off x="3841946" y="2599898"/>
            <a:ext cx="13271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5" name="Line 71"/>
          <p:cNvSpPr>
            <a:spLocks noChangeShapeType="1"/>
          </p:cNvSpPr>
          <p:nvPr/>
        </p:nvSpPr>
        <p:spPr bwMode="auto">
          <a:xfrm>
            <a:off x="3376808" y="3007886"/>
            <a:ext cx="0" cy="484187"/>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666" name="Line 72"/>
          <p:cNvSpPr>
            <a:spLocks noChangeShapeType="1"/>
          </p:cNvSpPr>
          <p:nvPr/>
        </p:nvSpPr>
        <p:spPr bwMode="auto">
          <a:xfrm>
            <a:off x="3470471" y="3150761"/>
            <a:ext cx="0" cy="179387"/>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667" name="Line 73"/>
          <p:cNvSpPr>
            <a:spLocks noChangeShapeType="1"/>
          </p:cNvSpPr>
          <p:nvPr/>
        </p:nvSpPr>
        <p:spPr bwMode="auto">
          <a:xfrm flipH="1">
            <a:off x="3503808" y="3242836"/>
            <a:ext cx="9763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8" name="Text Box 74"/>
          <p:cNvSpPr txBox="1">
            <a:spLocks noChangeArrowheads="1"/>
          </p:cNvSpPr>
          <p:nvPr/>
        </p:nvSpPr>
        <p:spPr bwMode="auto">
          <a:xfrm>
            <a:off x="3246633" y="2546493"/>
            <a:ext cx="36295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sym typeface="Symbol" panose="05050102010706020507" pitchFamily="18" charset="2"/>
              </a:rPr>
              <a:t>V</a:t>
            </a:r>
          </a:p>
        </p:txBody>
      </p:sp>
      <p:grpSp>
        <p:nvGrpSpPr>
          <p:cNvPr id="27669" name="Group 75"/>
          <p:cNvGrpSpPr>
            <a:grpSpLocks/>
          </p:cNvGrpSpPr>
          <p:nvPr/>
        </p:nvGrpSpPr>
        <p:grpSpPr bwMode="auto">
          <a:xfrm>
            <a:off x="2335408" y="1591836"/>
            <a:ext cx="1295400" cy="358775"/>
            <a:chOff x="2472" y="2949"/>
            <a:chExt cx="1099" cy="226"/>
          </a:xfrm>
        </p:grpSpPr>
        <p:sp>
          <p:nvSpPr>
            <p:cNvPr id="27701" name="Line 76"/>
            <p:cNvSpPr>
              <a:spLocks noChangeShapeType="1"/>
            </p:cNvSpPr>
            <p:nvPr/>
          </p:nvSpPr>
          <p:spPr bwMode="auto">
            <a:xfrm>
              <a:off x="2472" y="3152"/>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7702" name="Freeform 77"/>
            <p:cNvSpPr>
              <a:spLocks/>
            </p:cNvSpPr>
            <p:nvPr/>
          </p:nvSpPr>
          <p:spPr bwMode="auto">
            <a:xfrm>
              <a:off x="2702" y="2949"/>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3" name="Freeform 78"/>
            <p:cNvSpPr>
              <a:spLocks/>
            </p:cNvSpPr>
            <p:nvPr/>
          </p:nvSpPr>
          <p:spPr bwMode="auto">
            <a:xfrm>
              <a:off x="2918" y="2955"/>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4" name="Freeform 79"/>
            <p:cNvSpPr>
              <a:spLocks/>
            </p:cNvSpPr>
            <p:nvPr/>
          </p:nvSpPr>
          <p:spPr bwMode="auto">
            <a:xfrm>
              <a:off x="3134" y="2961"/>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5" name="Line 80"/>
            <p:cNvSpPr>
              <a:spLocks noChangeShapeType="1"/>
            </p:cNvSpPr>
            <p:nvPr/>
          </p:nvSpPr>
          <p:spPr bwMode="auto">
            <a:xfrm>
              <a:off x="3351" y="3161"/>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27670" name="Rectangle 82"/>
          <p:cNvSpPr>
            <a:spLocks noChangeArrowheads="1"/>
          </p:cNvSpPr>
          <p:nvPr/>
        </p:nvSpPr>
        <p:spPr bwMode="auto">
          <a:xfrm>
            <a:off x="1144847" y="350955"/>
            <a:ext cx="2809933"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6.2 CIRCUITO RL</a:t>
            </a:r>
          </a:p>
        </p:txBody>
      </p:sp>
      <p:sp>
        <p:nvSpPr>
          <p:cNvPr id="27698" name="83 CuadroTexto"/>
          <p:cNvSpPr txBox="1">
            <a:spLocks noChangeArrowheads="1"/>
          </p:cNvSpPr>
          <p:nvPr/>
        </p:nvSpPr>
        <p:spPr bwMode="auto">
          <a:xfrm>
            <a:off x="2373598" y="1845272"/>
            <a:ext cx="117211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r>
              <a:rPr lang="es-ES" sz="2000" dirty="0">
                <a:solidFill>
                  <a:srgbClr val="FF0000"/>
                </a:solidFill>
                <a:latin typeface="Arial" panose="020B0604020202020204" pitchFamily="34" charset="0"/>
              </a:rPr>
              <a:t>          </a:t>
            </a:r>
            <a:r>
              <a:rPr lang="es-ES" sz="2400" dirty="0">
                <a:solidFill>
                  <a:srgbClr val="FF0000"/>
                </a:solidFill>
                <a:latin typeface="Arial" panose="020B0604020202020204" pitchFamily="34" charset="0"/>
              </a:rPr>
              <a:t>-</a:t>
            </a:r>
            <a:endParaRPr lang="es-ES" sz="2000" dirty="0">
              <a:solidFill>
                <a:srgbClr val="FF0000"/>
              </a:solidFill>
              <a:latin typeface="Arial" panose="020B0604020202020204" pitchFamily="34" charset="0"/>
            </a:endParaRPr>
          </a:p>
        </p:txBody>
      </p:sp>
      <p:grpSp>
        <p:nvGrpSpPr>
          <p:cNvPr id="13" name="Grupo 12"/>
          <p:cNvGrpSpPr/>
          <p:nvPr/>
        </p:nvGrpSpPr>
        <p:grpSpPr>
          <a:xfrm>
            <a:off x="2695577" y="2077089"/>
            <a:ext cx="662644" cy="553342"/>
            <a:chOff x="2695577" y="2077089"/>
            <a:chExt cx="662644" cy="553342"/>
          </a:xfrm>
        </p:grpSpPr>
        <p:cxnSp>
          <p:nvCxnSpPr>
            <p:cNvPr id="27697" name="82 Conector recto de flecha"/>
            <p:cNvCxnSpPr>
              <a:cxnSpLocks noChangeShapeType="1"/>
            </p:cNvCxnSpPr>
            <p:nvPr/>
          </p:nvCxnSpPr>
          <p:spPr bwMode="auto">
            <a:xfrm rot="10800000">
              <a:off x="2695577" y="2077089"/>
              <a:ext cx="532526" cy="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99" name="84 CuadroTexto"/>
            <p:cNvSpPr txBox="1">
              <a:spLocks noChangeArrowheads="1"/>
            </p:cNvSpPr>
            <p:nvPr/>
          </p:nvSpPr>
          <p:spPr bwMode="auto">
            <a:xfrm>
              <a:off x="2695860" y="2168765"/>
              <a:ext cx="66236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FF0000"/>
                  </a:solidFill>
                  <a:latin typeface="Arial" panose="020B0604020202020204" pitchFamily="34" charset="0"/>
                </a:rPr>
                <a:t>E</a:t>
              </a:r>
              <a:r>
                <a:rPr lang="es-ES" sz="2400" baseline="-25000" dirty="0" err="1">
                  <a:solidFill>
                    <a:srgbClr val="FF0000"/>
                  </a:solidFill>
                  <a:latin typeface="Arial" panose="020B0604020202020204" pitchFamily="34" charset="0"/>
                </a:rPr>
                <a:t>ind</a:t>
              </a:r>
              <a:endParaRPr lang="es-ES" sz="2400" baseline="-25000" dirty="0">
                <a:solidFill>
                  <a:srgbClr val="FF0000"/>
                </a:solidFill>
                <a:latin typeface="Arial" panose="020B0604020202020204" pitchFamily="34" charset="0"/>
              </a:endParaRPr>
            </a:p>
          </p:txBody>
        </p:sp>
        <p:cxnSp>
          <p:nvCxnSpPr>
            <p:cNvPr id="27700" name="86 Conector recto de flecha"/>
            <p:cNvCxnSpPr>
              <a:cxnSpLocks noChangeShapeType="1"/>
            </p:cNvCxnSpPr>
            <p:nvPr/>
          </p:nvCxnSpPr>
          <p:spPr bwMode="auto">
            <a:xfrm>
              <a:off x="2807804" y="2197380"/>
              <a:ext cx="207595" cy="158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93" name="92 CuadroTexto"/>
          <p:cNvSpPr txBox="1">
            <a:spLocks noChangeArrowheads="1"/>
          </p:cNvSpPr>
          <p:nvPr/>
        </p:nvSpPr>
        <p:spPr bwMode="auto">
          <a:xfrm>
            <a:off x="5960573" y="1182029"/>
            <a:ext cx="4666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latin typeface="Arial" panose="020B0604020202020204" pitchFamily="34" charset="0"/>
                <a:sym typeface="Symbol" panose="05050102010706020507" pitchFamily="18" charset="2"/>
              </a:rPr>
              <a:t> </a:t>
            </a:r>
            <a:r>
              <a:rPr lang="es-ES" sz="2400">
                <a:latin typeface="Arial" panose="020B0604020202020204" pitchFamily="34" charset="0"/>
              </a:rPr>
              <a:t>Supone una d</a:t>
            </a:r>
            <a:r>
              <a:rPr lang="es-ES" sz="2400">
                <a:latin typeface="Comic Sans MS" panose="030F0702030302020204" pitchFamily="66" charset="0"/>
              </a:rPr>
              <a:t>I</a:t>
            </a:r>
            <a:r>
              <a:rPr lang="es-ES" sz="2400">
                <a:latin typeface="Arial" panose="020B0604020202020204" pitchFamily="34" charset="0"/>
              </a:rPr>
              <a:t>/dt &gt; 0</a:t>
            </a:r>
            <a:endParaRPr lang="es-ES" sz="2400" dirty="0">
              <a:latin typeface="Arial" panose="020B0604020202020204" pitchFamily="34" charset="0"/>
            </a:endParaRPr>
          </a:p>
        </p:txBody>
      </p:sp>
      <p:sp>
        <p:nvSpPr>
          <p:cNvPr id="9314" name="Text Box 98"/>
          <p:cNvSpPr txBox="1">
            <a:spLocks noChangeArrowheads="1"/>
          </p:cNvSpPr>
          <p:nvPr/>
        </p:nvSpPr>
        <p:spPr bwMode="auto">
          <a:xfrm>
            <a:off x="5960573" y="306570"/>
            <a:ext cx="3769348" cy="90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spcBef>
                <a:spcPts val="0"/>
              </a:spcBef>
            </a:pPr>
            <a:r>
              <a:rPr lang="es-ES" sz="2400" dirty="0">
                <a:solidFill>
                  <a:schemeClr val="tx1"/>
                </a:solidFill>
                <a:sym typeface="Symbol" panose="05050102010706020507" pitchFamily="18" charset="2"/>
              </a:rPr>
              <a:t> </a:t>
            </a:r>
            <a:r>
              <a:rPr lang="es-ES" sz="2400" dirty="0">
                <a:solidFill>
                  <a:schemeClr val="tx1"/>
                </a:solidFill>
              </a:rPr>
              <a:t>Al conectar se tiende a</a:t>
            </a:r>
          </a:p>
          <a:p>
            <a:pPr>
              <a:spcBef>
                <a:spcPts val="0"/>
              </a:spcBef>
            </a:pPr>
            <a:r>
              <a:rPr lang="es-ES" sz="2400" dirty="0">
                <a:solidFill>
                  <a:schemeClr val="tx1"/>
                </a:solidFill>
              </a:rPr>
              <a:t>   establecer una </a:t>
            </a:r>
            <a:r>
              <a:rPr lang="es-ES" sz="2400" dirty="0">
                <a:solidFill>
                  <a:schemeClr val="tx1"/>
                </a:solidFill>
                <a:latin typeface="Comic Sans MS" panose="030F0702030302020204" pitchFamily="66" charset="0"/>
              </a:rPr>
              <a:t>I</a:t>
            </a:r>
            <a:r>
              <a:rPr lang="es-ES" sz="2400" dirty="0">
                <a:latin typeface="Comic Sans MS" panose="030F0702030302020204" pitchFamily="66" charset="0"/>
              </a:rPr>
              <a:t> </a:t>
            </a:r>
            <a:r>
              <a:rPr lang="es-ES" sz="2400" dirty="0">
                <a:solidFill>
                  <a:schemeClr val="tx1"/>
                </a:solidFill>
              </a:rPr>
              <a:t>(</a:t>
            </a:r>
            <a:r>
              <a:rPr lang="es-ES" sz="2400" dirty="0" err="1">
                <a:latin typeface="Comic Sans MS" panose="030F0702030302020204" pitchFamily="66" charset="0"/>
              </a:rPr>
              <a:t>I</a:t>
            </a:r>
            <a:r>
              <a:rPr lang="es-ES" sz="2400" baseline="-25000" dirty="0" err="1">
                <a:latin typeface="Comic Sans MS" panose="030F0702030302020204" pitchFamily="66" charset="0"/>
              </a:rPr>
              <a:t>o</a:t>
            </a:r>
            <a:r>
              <a:rPr lang="es-ES" sz="2400" baseline="-25000" dirty="0">
                <a:latin typeface="Comic Sans MS" panose="030F0702030302020204" pitchFamily="66" charset="0"/>
              </a:rPr>
              <a:t> </a:t>
            </a:r>
            <a:r>
              <a:rPr lang="es-ES" sz="2400" dirty="0">
                <a:latin typeface="Comic Sans MS" panose="030F0702030302020204" pitchFamily="66" charset="0"/>
              </a:rPr>
              <a:t>= 0</a:t>
            </a:r>
            <a:r>
              <a:rPr lang="es-ES" sz="2400" dirty="0">
                <a:solidFill>
                  <a:schemeClr val="tx1"/>
                </a:solidFill>
              </a:rPr>
              <a:t>)</a:t>
            </a:r>
            <a:endParaRPr lang="es-ES" sz="2400" dirty="0">
              <a:solidFill>
                <a:schemeClr val="tx1"/>
              </a:solidFill>
              <a:latin typeface="Comic Sans MS" panose="030F0702030302020204" pitchFamily="66" charset="0"/>
            </a:endParaRPr>
          </a:p>
        </p:txBody>
      </p:sp>
      <p:sp>
        <p:nvSpPr>
          <p:cNvPr id="27683" name="Text Box 113"/>
          <p:cNvSpPr txBox="1">
            <a:spLocks noChangeArrowheads="1"/>
          </p:cNvSpPr>
          <p:nvPr/>
        </p:nvSpPr>
        <p:spPr bwMode="auto">
          <a:xfrm>
            <a:off x="5950413" y="2135955"/>
            <a:ext cx="4270540" cy="2013877"/>
          </a:xfrm>
          <a:prstGeom prst="rect">
            <a:avLst/>
          </a:prstGeom>
          <a:noFill/>
          <a:ln>
            <a:noFill/>
          </a:ln>
          <a:effectLst/>
          <a:extLst>
            <a:ext uri="{53640926-AAD7-44D8-BBD7-CCE9431645EC}">
              <a14:shadowObscured xmlns:a14="http://schemas.microsoft.com/office/drawing/2010/main" val="1"/>
            </a:ext>
          </a:extLst>
        </p:spPr>
        <p:txBody>
          <a:bodyPr wrap="square" lIns="90000" tIns="82800" rIns="90000" bIns="82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chemeClr val="tx1"/>
                </a:solidFill>
                <a:sym typeface="Symbol" panose="05050102010706020507" pitchFamily="18" charset="2"/>
              </a:rPr>
              <a:t> </a:t>
            </a:r>
            <a:r>
              <a:rPr lang="es-ES" sz="2400" dirty="0">
                <a:solidFill>
                  <a:schemeClr val="tx1"/>
                </a:solidFill>
              </a:rPr>
              <a:t>Hay que gastar parte de V</a:t>
            </a:r>
          </a:p>
          <a:p>
            <a:r>
              <a:rPr lang="es-ES" sz="2400" dirty="0">
                <a:solidFill>
                  <a:schemeClr val="tx1"/>
                </a:solidFill>
              </a:rPr>
              <a:t>   (</a:t>
            </a:r>
            <a:r>
              <a:rPr lang="es-ES" sz="2400">
                <a:solidFill>
                  <a:schemeClr val="tx1"/>
                </a:solidFill>
              </a:rPr>
              <a:t>del W</a:t>
            </a:r>
            <a:r>
              <a:rPr lang="es-ES" sz="2400" b="1" baseline="-25000">
                <a:solidFill>
                  <a:schemeClr val="tx1"/>
                </a:solidFill>
              </a:rPr>
              <a:t>E</a:t>
            </a:r>
            <a:r>
              <a:rPr lang="es-ES" sz="2400">
                <a:solidFill>
                  <a:schemeClr val="tx1"/>
                </a:solidFill>
              </a:rPr>
              <a:t>) </a:t>
            </a:r>
            <a:r>
              <a:rPr lang="es-ES" sz="2400" dirty="0">
                <a:solidFill>
                  <a:schemeClr val="tx1"/>
                </a:solidFill>
              </a:rPr>
              <a:t>en vencer al </a:t>
            </a:r>
            <a:r>
              <a:rPr lang="es-ES" sz="2400" b="1" dirty="0" err="1">
                <a:solidFill>
                  <a:schemeClr val="tx1"/>
                </a:solidFill>
              </a:rPr>
              <a:t>E</a:t>
            </a:r>
            <a:r>
              <a:rPr lang="es-ES" sz="2400" baseline="-25000" dirty="0" err="1">
                <a:solidFill>
                  <a:schemeClr val="tx1"/>
                </a:solidFill>
              </a:rPr>
              <a:t>ind</a:t>
            </a:r>
            <a:r>
              <a:rPr lang="es-ES" sz="2400" dirty="0">
                <a:solidFill>
                  <a:schemeClr val="tx1"/>
                </a:solidFill>
              </a:rPr>
              <a:t>.</a:t>
            </a:r>
          </a:p>
          <a:p>
            <a:r>
              <a:rPr lang="es-ES" sz="2400" dirty="0">
                <a:solidFill>
                  <a:schemeClr val="tx1"/>
                </a:solidFill>
              </a:rPr>
              <a:t>   Esa parte es V</a:t>
            </a:r>
            <a:r>
              <a:rPr lang="es-ES" sz="2400" baseline="-25000" dirty="0">
                <a:solidFill>
                  <a:schemeClr val="tx1"/>
                </a:solidFill>
              </a:rPr>
              <a:t>L</a:t>
            </a:r>
            <a:r>
              <a:rPr lang="es-ES" sz="2400" dirty="0">
                <a:solidFill>
                  <a:schemeClr val="tx1"/>
                </a:solidFill>
                <a:cs typeface="Arial" panose="020B0604020202020204" pitchFamily="34" charset="0"/>
              </a:rPr>
              <a:t>. La energía</a:t>
            </a:r>
          </a:p>
          <a:p>
            <a:r>
              <a:rPr lang="es-ES" sz="2400" dirty="0">
                <a:solidFill>
                  <a:schemeClr val="tx1"/>
                </a:solidFill>
                <a:cs typeface="Arial" panose="020B0604020202020204" pitchFamily="34" charset="0"/>
              </a:rPr>
              <a:t>   robada se almacena </a:t>
            </a:r>
            <a:r>
              <a:rPr lang="es-ES" sz="2400">
                <a:solidFill>
                  <a:schemeClr val="tx1"/>
                </a:solidFill>
                <a:cs typeface="Arial" panose="020B0604020202020204" pitchFamily="34" charset="0"/>
              </a:rPr>
              <a:t>en el</a:t>
            </a:r>
          </a:p>
          <a:p>
            <a:r>
              <a:rPr lang="es-ES" sz="2400" b="1">
                <a:solidFill>
                  <a:schemeClr val="tx1"/>
                </a:solidFill>
                <a:cs typeface="Arial" panose="020B0604020202020204" pitchFamily="34" charset="0"/>
              </a:rPr>
              <a:t>   B </a:t>
            </a:r>
            <a:r>
              <a:rPr lang="es-ES" sz="2400">
                <a:solidFill>
                  <a:schemeClr val="tx1"/>
                </a:solidFill>
                <a:cs typeface="Arial" panose="020B0604020202020204" pitchFamily="34" charset="0"/>
              </a:rPr>
              <a:t>correspondiente </a:t>
            </a:r>
            <a:r>
              <a:rPr lang="es-ES" sz="2400" dirty="0">
                <a:solidFill>
                  <a:schemeClr val="tx1"/>
                </a:solidFill>
                <a:cs typeface="Arial" panose="020B0604020202020204" pitchFamily="34" charset="0"/>
              </a:rPr>
              <a:t>a la </a:t>
            </a:r>
            <a:r>
              <a:rPr lang="es-ES" sz="2400" dirty="0">
                <a:solidFill>
                  <a:schemeClr val="tx1"/>
                </a:solidFill>
                <a:latin typeface="Comic Sans MS" panose="030F0702030302020204" pitchFamily="66" charset="0"/>
              </a:rPr>
              <a:t>I</a:t>
            </a:r>
            <a:endParaRPr lang="es-ES" sz="2400" dirty="0">
              <a:solidFill>
                <a:schemeClr val="tx1"/>
              </a:solidFill>
              <a:cs typeface="Arial" panose="020B0604020202020204" pitchFamily="34" charset="0"/>
            </a:endParaRPr>
          </a:p>
        </p:txBody>
      </p:sp>
      <p:sp>
        <p:nvSpPr>
          <p:cNvPr id="102" name="92 CuadroTexto"/>
          <p:cNvSpPr txBox="1">
            <a:spLocks noChangeArrowheads="1"/>
          </p:cNvSpPr>
          <p:nvPr/>
        </p:nvSpPr>
        <p:spPr bwMode="auto">
          <a:xfrm>
            <a:off x="5960573" y="1714872"/>
            <a:ext cx="3894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L se opone (crea un </a:t>
            </a:r>
            <a:r>
              <a:rPr lang="es-ES" sz="2400" b="1" dirty="0" err="1">
                <a:latin typeface="Arial" panose="020B0604020202020204" pitchFamily="34" charset="0"/>
              </a:rPr>
              <a:t>E</a:t>
            </a:r>
            <a:r>
              <a:rPr lang="es-ES" sz="2400" baseline="-25000" dirty="0" err="1">
                <a:latin typeface="Arial" panose="020B0604020202020204" pitchFamily="34" charset="0"/>
              </a:rPr>
              <a:t>ind</a:t>
            </a:r>
            <a:r>
              <a:rPr lang="es-ES" sz="2400" dirty="0">
                <a:latin typeface="Arial" panose="020B0604020202020204" pitchFamily="34" charset="0"/>
              </a:rPr>
              <a:t>)</a:t>
            </a:r>
          </a:p>
        </p:txBody>
      </p:sp>
      <p:grpSp>
        <p:nvGrpSpPr>
          <p:cNvPr id="5" name="Grupo 4"/>
          <p:cNvGrpSpPr/>
          <p:nvPr/>
        </p:nvGrpSpPr>
        <p:grpSpPr>
          <a:xfrm>
            <a:off x="1799923" y="1087655"/>
            <a:ext cx="3300393" cy="2578073"/>
            <a:chOff x="1799923" y="1087655"/>
            <a:chExt cx="3300393" cy="2578073"/>
          </a:xfrm>
        </p:grpSpPr>
        <p:sp>
          <p:nvSpPr>
            <p:cNvPr id="3" name="Forma libre 2"/>
            <p:cNvSpPr/>
            <p:nvPr/>
          </p:nvSpPr>
          <p:spPr bwMode="auto">
            <a:xfrm>
              <a:off x="2322576" y="3647440"/>
              <a:ext cx="2130552" cy="18288"/>
            </a:xfrm>
            <a:custGeom>
              <a:avLst/>
              <a:gdLst>
                <a:gd name="connsiteX0" fmla="*/ 0 w 2130552"/>
                <a:gd name="connsiteY0" fmla="*/ 0 h 18288"/>
                <a:gd name="connsiteX1" fmla="*/ 2130552 w 2130552"/>
                <a:gd name="connsiteY1" fmla="*/ 18288 h 18288"/>
              </a:gdLst>
              <a:ahLst/>
              <a:cxnLst>
                <a:cxn ang="0">
                  <a:pos x="connsiteX0" y="connsiteY0"/>
                </a:cxn>
                <a:cxn ang="0">
                  <a:pos x="connsiteX1" y="connsiteY1"/>
                </a:cxn>
              </a:cxnLst>
              <a:rect l="l" t="t" r="r" b="b"/>
              <a:pathLst>
                <a:path w="2130552" h="18288">
                  <a:moveTo>
                    <a:pt x="0" y="0"/>
                  </a:moveTo>
                  <a:lnTo>
                    <a:pt x="2130552" y="18288"/>
                  </a:lnTo>
                </a:path>
              </a:pathLst>
            </a:custGeom>
            <a:noFill/>
            <a:ln w="38100" cap="flat" cmpd="sng" algn="ctr">
              <a:solidFill>
                <a:srgbClr val="008000"/>
              </a:solidFill>
              <a:prstDash val="dash"/>
              <a:round/>
              <a:headEnd type="none" w="med" len="med"/>
              <a:tailEnd type="triangle" w="lg" len="lg"/>
            </a:ln>
            <a:effectLst/>
          </p:spPr>
          <p:txBody>
            <a:bodyPr vert="horz" wrap="non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4" name="Forma libre 3"/>
            <p:cNvSpPr/>
            <p:nvPr/>
          </p:nvSpPr>
          <p:spPr bwMode="auto">
            <a:xfrm>
              <a:off x="1799923" y="1087655"/>
              <a:ext cx="3300393" cy="2194560"/>
            </a:xfrm>
            <a:custGeom>
              <a:avLst/>
              <a:gdLst>
                <a:gd name="connsiteX0" fmla="*/ 9625 w 3195588"/>
                <a:gd name="connsiteY0" fmla="*/ 2194560 h 2194560"/>
                <a:gd name="connsiteX1" fmla="*/ 0 w 3195588"/>
                <a:gd name="connsiteY1" fmla="*/ 0 h 2194560"/>
                <a:gd name="connsiteX2" fmla="*/ 3195588 w 3195588"/>
                <a:gd name="connsiteY2" fmla="*/ 0 h 2194560"/>
                <a:gd name="connsiteX3" fmla="*/ 3195588 w 3195588"/>
                <a:gd name="connsiteY3" fmla="*/ 2156059 h 2194560"/>
              </a:gdLst>
              <a:ahLst/>
              <a:cxnLst>
                <a:cxn ang="0">
                  <a:pos x="connsiteX0" y="connsiteY0"/>
                </a:cxn>
                <a:cxn ang="0">
                  <a:pos x="connsiteX1" y="connsiteY1"/>
                </a:cxn>
                <a:cxn ang="0">
                  <a:pos x="connsiteX2" y="connsiteY2"/>
                </a:cxn>
                <a:cxn ang="0">
                  <a:pos x="connsiteX3" y="connsiteY3"/>
                </a:cxn>
              </a:cxnLst>
              <a:rect l="l" t="t" r="r" b="b"/>
              <a:pathLst>
                <a:path w="3195588" h="2194560">
                  <a:moveTo>
                    <a:pt x="9625" y="2194560"/>
                  </a:moveTo>
                  <a:cubicBezTo>
                    <a:pt x="6417" y="1463040"/>
                    <a:pt x="3208" y="731520"/>
                    <a:pt x="0" y="0"/>
                  </a:cubicBezTo>
                  <a:lnTo>
                    <a:pt x="3195588" y="0"/>
                  </a:lnTo>
                  <a:lnTo>
                    <a:pt x="3195588" y="2156059"/>
                  </a:lnTo>
                </a:path>
              </a:pathLst>
            </a:custGeom>
            <a:noFill/>
            <a:ln w="38100" cap="flat" cmpd="sng" algn="ctr">
              <a:solidFill>
                <a:srgbClr val="008000"/>
              </a:solidFill>
              <a:prstDash val="dash"/>
              <a:round/>
              <a:headEnd type="none" w="med" len="med"/>
              <a:tailEnd type="triangl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55" name="92 CuadroTexto">
            <a:extLst>
              <a:ext uri="{FF2B5EF4-FFF2-40B4-BE49-F238E27FC236}">
                <a16:creationId xmlns:a16="http://schemas.microsoft.com/office/drawing/2014/main" id="{DAC740A1-F21B-418F-9C16-ECE7F3234D60}"/>
              </a:ext>
            </a:extLst>
          </p:cNvPr>
          <p:cNvSpPr txBox="1">
            <a:spLocks noChangeArrowheads="1"/>
          </p:cNvSpPr>
          <p:nvPr/>
        </p:nvSpPr>
        <p:spPr bwMode="auto">
          <a:xfrm>
            <a:off x="5950413" y="4109251"/>
            <a:ext cx="46667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El resto de V (</a:t>
            </a:r>
            <a:r>
              <a:rPr lang="es-ES" sz="2400">
                <a:latin typeface="Arial" panose="020B0604020202020204" pitchFamily="34" charset="0"/>
                <a:sym typeface="Symbol" panose="05050102010706020507" pitchFamily="18" charset="2"/>
              </a:rPr>
              <a:t>del W</a:t>
            </a:r>
            <a:r>
              <a:rPr lang="es-ES" sz="2400" b="1" baseline="-25000">
                <a:latin typeface="Arial" panose="020B0604020202020204" pitchFamily="34" charset="0"/>
                <a:sym typeface="Symbol" panose="05050102010706020507" pitchFamily="18" charset="2"/>
              </a:rPr>
              <a:t>E</a:t>
            </a:r>
            <a:r>
              <a:rPr lang="es-ES" sz="2400">
                <a:latin typeface="Arial" panose="020B0604020202020204" pitchFamily="34" charset="0"/>
                <a:sym typeface="Symbol" panose="05050102010706020507" pitchFamily="18" charset="2"/>
              </a:rPr>
              <a:t>), </a:t>
            </a:r>
            <a:r>
              <a:rPr lang="es-ES" sz="2400" dirty="0">
                <a:latin typeface="Arial" panose="020B0604020202020204" pitchFamily="34" charset="0"/>
              </a:rPr>
              <a:t>V</a:t>
            </a:r>
            <a:r>
              <a:rPr lang="es-ES" sz="2400" baseline="-25000" dirty="0">
                <a:latin typeface="Arial" panose="020B0604020202020204" pitchFamily="34" charset="0"/>
              </a:rPr>
              <a:t>R</a:t>
            </a:r>
            <a:r>
              <a:rPr lang="es-ES" sz="2400" dirty="0">
                <a:latin typeface="Arial" panose="020B0604020202020204" pitchFamily="34" charset="0"/>
                <a:sym typeface="Symbol" panose="05050102010706020507" pitchFamily="18" charset="2"/>
              </a:rPr>
              <a:t>, se</a:t>
            </a:r>
          </a:p>
          <a:p>
            <a:pPr eaLnBrk="1" hangingPunct="1">
              <a:spcBef>
                <a:spcPts val="0"/>
              </a:spcBef>
              <a:buFontTx/>
              <a:buNone/>
            </a:pPr>
            <a:r>
              <a:rPr lang="es-ES" sz="2400" dirty="0">
                <a:latin typeface="Arial" panose="020B0604020202020204" pitchFamily="34" charset="0"/>
                <a:sym typeface="Symbol" panose="05050102010706020507" pitchFamily="18" charset="2"/>
              </a:rPr>
              <a:t>   usa en vencer a R </a:t>
            </a:r>
            <a:r>
              <a:rPr lang="es-ES" sz="2400">
                <a:latin typeface="Arial" panose="020B0604020202020204" pitchFamily="34" charset="0"/>
                <a:sym typeface="Symbol" panose="05050102010706020507" pitchFamily="18" charset="2"/>
              </a:rPr>
              <a:t>y establecer</a:t>
            </a:r>
          </a:p>
          <a:p>
            <a:pPr eaLnBrk="1" hangingPunct="1">
              <a:spcBef>
                <a:spcPts val="0"/>
              </a:spcBef>
              <a:buFontTx/>
              <a:buNone/>
            </a:pPr>
            <a:r>
              <a:rPr lang="es-ES" sz="2400">
                <a:latin typeface="Arial" panose="020B0604020202020204" pitchFamily="34" charset="0"/>
                <a:sym typeface="Symbol" panose="05050102010706020507" pitchFamily="18" charset="2"/>
              </a:rPr>
              <a:t>   </a:t>
            </a:r>
            <a:r>
              <a:rPr lang="es-ES" sz="2400">
                <a:latin typeface="Comic Sans MS" panose="030F0702030302020204" pitchFamily="66" charset="0"/>
              </a:rPr>
              <a:t>I</a:t>
            </a:r>
            <a:r>
              <a:rPr lang="es-ES" sz="2400">
                <a:latin typeface="Arial" panose="020B0604020202020204" pitchFamily="34" charset="0"/>
                <a:sym typeface="Symbol" panose="05050102010706020507" pitchFamily="18" charset="2"/>
              </a:rPr>
              <a:t>. La </a:t>
            </a:r>
            <a:r>
              <a:rPr lang="es-ES" sz="2400" dirty="0">
                <a:latin typeface="Arial" panose="020B0604020202020204" pitchFamily="34" charset="0"/>
                <a:sym typeface="Symbol" panose="05050102010706020507" pitchFamily="18" charset="2"/>
              </a:rPr>
              <a:t>energía robada se disipa</a:t>
            </a:r>
            <a:endParaRPr lang="es-ES" sz="2400" dirty="0">
              <a:latin typeface="Arial" panose="020B0604020202020204" pitchFamily="34" charset="0"/>
            </a:endParaRPr>
          </a:p>
        </p:txBody>
      </p:sp>
      <p:sp>
        <p:nvSpPr>
          <p:cNvPr id="57" name="92 CuadroTexto">
            <a:extLst>
              <a:ext uri="{FF2B5EF4-FFF2-40B4-BE49-F238E27FC236}">
                <a16:creationId xmlns:a16="http://schemas.microsoft.com/office/drawing/2014/main" id="{62277980-DAED-462B-8197-2DA0A4E44EFA}"/>
              </a:ext>
            </a:extLst>
          </p:cNvPr>
          <p:cNvSpPr txBox="1">
            <a:spLocks noChangeArrowheads="1"/>
          </p:cNvSpPr>
          <p:nvPr/>
        </p:nvSpPr>
        <p:spPr bwMode="auto">
          <a:xfrm>
            <a:off x="1330486" y="5310189"/>
            <a:ext cx="91851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latin typeface="Arial" panose="020B0604020202020204" pitchFamily="34" charset="0"/>
                <a:sym typeface="Symbol" panose="05050102010706020507" pitchFamily="18" charset="2"/>
              </a:rPr>
              <a:t> Para </a:t>
            </a:r>
            <a:r>
              <a:rPr lang="es-ES" sz="2400" dirty="0">
                <a:latin typeface="Arial" panose="020B0604020202020204" pitchFamily="34" charset="0"/>
                <a:sym typeface="Symbol" panose="05050102010706020507" pitchFamily="18" charset="2"/>
              </a:rPr>
              <a:t>mantener la </a:t>
            </a:r>
            <a:r>
              <a:rPr lang="es-ES" sz="2400" dirty="0">
                <a:latin typeface="Comic Sans MS" panose="030F0702030302020204" pitchFamily="66" charset="0"/>
              </a:rPr>
              <a:t>I</a:t>
            </a:r>
            <a:r>
              <a:rPr lang="es-ES" sz="2400" dirty="0">
                <a:latin typeface="Arial" panose="020B0604020202020204" pitchFamily="34" charset="0"/>
                <a:sym typeface="Symbol" panose="05050102010706020507" pitchFamily="18" charset="2"/>
              </a:rPr>
              <a:t> habría que aportar de nuevo </a:t>
            </a:r>
            <a:r>
              <a:rPr lang="es-ES" sz="2400" dirty="0">
                <a:latin typeface="Arial" panose="020B0604020202020204" pitchFamily="34" charset="0"/>
              </a:rPr>
              <a:t>V</a:t>
            </a:r>
            <a:r>
              <a:rPr lang="es-ES" sz="2400" baseline="-25000" dirty="0">
                <a:latin typeface="Arial" panose="020B0604020202020204" pitchFamily="34" charset="0"/>
              </a:rPr>
              <a:t>R</a:t>
            </a:r>
            <a:r>
              <a:rPr lang="es-ES" sz="2400" dirty="0">
                <a:latin typeface="Arial" panose="020B0604020202020204" pitchFamily="34" charset="0"/>
                <a:sym typeface="Symbol" panose="05050102010706020507" pitchFamily="18" charset="2"/>
              </a:rPr>
              <a:t>, pero no </a:t>
            </a:r>
            <a:r>
              <a:rPr lang="es-ES" sz="2400">
                <a:latin typeface="Arial" panose="020B0604020202020204" pitchFamily="34" charset="0"/>
                <a:sym typeface="Symbol" panose="05050102010706020507" pitchFamily="18" charset="2"/>
              </a:rPr>
              <a:t>V</a:t>
            </a:r>
            <a:r>
              <a:rPr lang="es-ES" sz="2400" baseline="-25000">
                <a:latin typeface="Arial" panose="020B0604020202020204" pitchFamily="34" charset="0"/>
                <a:sym typeface="Symbol" panose="05050102010706020507" pitchFamily="18" charset="2"/>
              </a:rPr>
              <a:t>L</a:t>
            </a:r>
            <a:r>
              <a:rPr lang="es-ES" sz="2400">
                <a:latin typeface="Arial" panose="020B0604020202020204" pitchFamily="34" charset="0"/>
                <a:sym typeface="Symbol" panose="05050102010706020507" pitchFamily="18" charset="2"/>
              </a:rPr>
              <a:t>,</a:t>
            </a:r>
          </a:p>
          <a:p>
            <a:pPr eaLnBrk="1" hangingPunct="1">
              <a:spcBef>
                <a:spcPts val="0"/>
              </a:spcBef>
              <a:buNone/>
            </a:pPr>
            <a:r>
              <a:rPr lang="es-ES" sz="2400">
                <a:latin typeface="Arial" panose="020B0604020202020204" pitchFamily="34" charset="0"/>
                <a:sym typeface="Symbol" panose="05050102010706020507" pitchFamily="18" charset="2"/>
              </a:rPr>
              <a:t>ya </a:t>
            </a:r>
            <a:r>
              <a:rPr lang="es-ES" sz="2400" dirty="0">
                <a:latin typeface="Arial" panose="020B0604020202020204" pitchFamily="34" charset="0"/>
                <a:sym typeface="Symbol" panose="05050102010706020507" pitchFamily="18" charset="2"/>
              </a:rPr>
              <a:t>que la energía se almacenó. Esa </a:t>
            </a:r>
            <a:r>
              <a:rPr lang="es-ES" sz="2400">
                <a:latin typeface="Arial" panose="020B0604020202020204" pitchFamily="34" charset="0"/>
                <a:sym typeface="Symbol" panose="05050102010706020507" pitchFamily="18" charset="2"/>
              </a:rPr>
              <a:t>parte sirve para </a:t>
            </a:r>
            <a:r>
              <a:rPr lang="es-ES" sz="2400" dirty="0">
                <a:latin typeface="Arial" panose="020B0604020202020204" pitchFamily="34" charset="0"/>
                <a:sym typeface="Symbol" panose="05050102010706020507" pitchFamily="18" charset="2"/>
              </a:rPr>
              <a:t>aumentar </a:t>
            </a:r>
            <a:r>
              <a:rPr lang="es-ES" sz="2400" dirty="0">
                <a:latin typeface="Comic Sans MS" panose="030F0702030302020204" pitchFamily="66" charset="0"/>
              </a:rPr>
              <a:t>I</a:t>
            </a:r>
            <a:r>
              <a:rPr lang="es-ES" sz="2400" dirty="0">
                <a:latin typeface="Arial" panose="020B0604020202020204" pitchFamily="34" charset="0"/>
                <a:sym typeface="Symbol" panose="05050102010706020507" pitchFamily="18" charset="2"/>
              </a:rPr>
              <a:t>. </a:t>
            </a:r>
            <a:r>
              <a:rPr lang="es-ES" sz="2400">
                <a:latin typeface="Arial" panose="020B0604020202020204" pitchFamily="34" charset="0"/>
                <a:sym typeface="Symbol" panose="05050102010706020507" pitchFamily="18" charset="2"/>
              </a:rPr>
              <a:t>Como es una parte, d</a:t>
            </a:r>
            <a:r>
              <a:rPr lang="es-ES" sz="2400">
                <a:latin typeface="Comic Sans MS" panose="030F0702030302020204" pitchFamily="66" charset="0"/>
              </a:rPr>
              <a:t>I</a:t>
            </a:r>
            <a:r>
              <a:rPr lang="es-ES" sz="2400">
                <a:latin typeface="Arial" panose="020B0604020202020204" pitchFamily="34" charset="0"/>
                <a:sym typeface="Symbol" panose="05050102010706020507" pitchFamily="18" charset="2"/>
              </a:rPr>
              <a:t>/dt, E</a:t>
            </a:r>
            <a:r>
              <a:rPr lang="es-ES" sz="2400" baseline="-25000">
                <a:latin typeface="Arial" panose="020B0604020202020204" pitchFamily="34" charset="0"/>
                <a:sym typeface="Symbol" panose="05050102010706020507" pitchFamily="18" charset="2"/>
              </a:rPr>
              <a:t>ind</a:t>
            </a:r>
            <a:r>
              <a:rPr lang="es-ES" sz="2400">
                <a:latin typeface="Arial" panose="020B0604020202020204" pitchFamily="34" charset="0"/>
                <a:sym typeface="Symbol" panose="05050102010706020507" pitchFamily="18" charset="2"/>
              </a:rPr>
              <a:t> y V</a:t>
            </a:r>
            <a:r>
              <a:rPr lang="es-ES" sz="2400" baseline="-25000">
                <a:latin typeface="Arial" panose="020B0604020202020204" pitchFamily="34" charset="0"/>
                <a:sym typeface="Symbol" panose="05050102010706020507" pitchFamily="18" charset="2"/>
              </a:rPr>
              <a:t>L</a:t>
            </a:r>
            <a:r>
              <a:rPr lang="es-ES" sz="2400">
                <a:latin typeface="Arial" panose="020B0604020202020204" pitchFamily="34" charset="0"/>
                <a:sym typeface="Symbol" panose="05050102010706020507" pitchFamily="18" charset="2"/>
              </a:rPr>
              <a:t> son </a:t>
            </a:r>
            <a:r>
              <a:rPr lang="es-ES" sz="2400" dirty="0">
                <a:latin typeface="Arial" panose="020B0604020202020204" pitchFamily="34" charset="0"/>
                <a:sym typeface="Symbol" panose="05050102010706020507" pitchFamily="18" charset="2"/>
              </a:rPr>
              <a:t>menores</a:t>
            </a:r>
            <a:r>
              <a:rPr lang="es-ES" sz="2400">
                <a:latin typeface="Arial" panose="020B0604020202020204" pitchFamily="34" charset="0"/>
                <a:sym typeface="Symbol" panose="05050102010706020507" pitchFamily="18" charset="2"/>
              </a:rPr>
              <a:t>. Y como </a:t>
            </a:r>
            <a:r>
              <a:rPr lang="es-ES" sz="2400" dirty="0">
                <a:latin typeface="Comic Sans MS" panose="030F0702030302020204" pitchFamily="66" charset="0"/>
              </a:rPr>
              <a:t>I</a:t>
            </a:r>
            <a:r>
              <a:rPr lang="es-ES" sz="2400" dirty="0">
                <a:latin typeface="Arial" panose="020B0604020202020204" pitchFamily="34" charset="0"/>
                <a:sym typeface="Symbol" panose="05050102010706020507" pitchFamily="18" charset="2"/>
              </a:rPr>
              <a:t> crece, crece 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sym typeface="Symbol" panose="05050102010706020507" pitchFamily="18" charset="2"/>
              </a:rPr>
              <a:t>. Si se itera, al final</a:t>
            </a:r>
            <a:r>
              <a:rPr lang="es-ES" sz="2400">
                <a:latin typeface="Arial" panose="020B0604020202020204" pitchFamily="34" charset="0"/>
                <a:sym typeface="Symbol" panose="05050102010706020507" pitchFamily="18" charset="2"/>
              </a:rPr>
              <a:t>, V se usa solo en mantener </a:t>
            </a:r>
            <a:r>
              <a:rPr lang="es-ES" sz="2400">
                <a:latin typeface="Comic Sans MS" panose="030F0702030302020204" pitchFamily="66" charset="0"/>
              </a:rPr>
              <a:t>I</a:t>
            </a:r>
            <a:r>
              <a:rPr lang="es-ES" sz="2400">
                <a:latin typeface="Arial" panose="020B0604020202020204" pitchFamily="34" charset="0"/>
                <a:sym typeface="Symbol" panose="05050102010706020507" pitchFamily="18" charset="2"/>
              </a:rPr>
              <a:t> (V = V</a:t>
            </a:r>
            <a:r>
              <a:rPr lang="es-ES" sz="2400" baseline="-25000">
                <a:latin typeface="Arial" panose="020B0604020202020204" pitchFamily="34" charset="0"/>
                <a:sym typeface="Symbol" panose="05050102010706020507" pitchFamily="18" charset="2"/>
              </a:rPr>
              <a:t>R</a:t>
            </a:r>
            <a:r>
              <a:rPr lang="es-ES" sz="2400">
                <a:latin typeface="Arial" panose="020B0604020202020204" pitchFamily="34" charset="0"/>
                <a:sym typeface="Symbol" panose="05050102010706020507" pitchFamily="18" charset="2"/>
              </a:rPr>
              <a:t>)</a:t>
            </a:r>
            <a:endParaRPr lang="es-E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670013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747"/>
                                        </p:tgtEl>
                                        <p:attrNameLst>
                                          <p:attrName>style.visibility</p:attrName>
                                        </p:attrNameLst>
                                      </p:cBhvr>
                                      <p:to>
                                        <p:strVal val="visible"/>
                                      </p:to>
                                    </p:set>
                                    <p:animEffect transition="in" filter="wipe(up)">
                                      <p:cBhvr>
                                        <p:cTn id="7" dur="500"/>
                                        <p:tgtEl>
                                          <p:spTgt spid="27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45"/>
                                        </p:tgtEl>
                                        <p:attrNameLst>
                                          <p:attrName>style.visibility</p:attrName>
                                        </p:attrNameLst>
                                      </p:cBhvr>
                                      <p:to>
                                        <p:strVal val="visible"/>
                                      </p:to>
                                    </p:set>
                                    <p:animEffect transition="in" filter="wipe(left)">
                                      <p:cBhvr>
                                        <p:cTn id="17" dur="500"/>
                                        <p:tgtEl>
                                          <p:spTgt spid="277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46"/>
                                        </p:tgtEl>
                                        <p:attrNameLst>
                                          <p:attrName>style.visibility</p:attrName>
                                        </p:attrNameLst>
                                      </p:cBhvr>
                                      <p:to>
                                        <p:strVal val="visible"/>
                                      </p:to>
                                    </p:set>
                                    <p:animEffect transition="in" filter="wipe(left)">
                                      <p:cBhvr>
                                        <p:cTn id="22" dur="500"/>
                                        <p:tgtEl>
                                          <p:spTgt spid="277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314"/>
                                        </p:tgtEl>
                                        <p:attrNameLst>
                                          <p:attrName>style.visibility</p:attrName>
                                        </p:attrNameLst>
                                      </p:cBhvr>
                                      <p:to>
                                        <p:strVal val="visible"/>
                                      </p:to>
                                    </p:set>
                                    <p:animEffect transition="in" filter="wipe(up)">
                                      <p:cBhvr>
                                        <p:cTn id="27" dur="500"/>
                                        <p:tgtEl>
                                          <p:spTgt spid="9314"/>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wipe(left)">
                                      <p:cBhvr>
                                        <p:cTn id="36" dur="500"/>
                                        <p:tgtEl>
                                          <p:spTgt spid="9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7698"/>
                                        </p:tgtEl>
                                        <p:attrNameLst>
                                          <p:attrName>style.visibility</p:attrName>
                                        </p:attrNameLst>
                                      </p:cBhvr>
                                      <p:to>
                                        <p:strVal val="visible"/>
                                      </p:to>
                                    </p:set>
                                    <p:animEffect transition="in" filter="dissolve">
                                      <p:cBhvr>
                                        <p:cTn id="50" dur="500"/>
                                        <p:tgtEl>
                                          <p:spTgt spid="2769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7683"/>
                                        </p:tgtEl>
                                        <p:attrNameLst>
                                          <p:attrName>style.visibility</p:attrName>
                                        </p:attrNameLst>
                                      </p:cBhvr>
                                      <p:to>
                                        <p:strVal val="visible"/>
                                      </p:to>
                                    </p:set>
                                    <p:animEffect transition="in" filter="wipe(up)">
                                      <p:cBhvr>
                                        <p:cTn id="55" dur="500"/>
                                        <p:tgtEl>
                                          <p:spTgt spid="2768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47" grpId="0" animBg="1"/>
      <p:bldP spid="27745" grpId="0"/>
      <p:bldP spid="27746" grpId="0"/>
      <p:bldP spid="27698" grpId="0"/>
      <p:bldP spid="93" grpId="0"/>
      <p:bldP spid="9314" grpId="0"/>
      <p:bldP spid="27683" grpId="0"/>
      <p:bldP spid="102" grpId="0"/>
      <p:bldP spid="55"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Line 48"/>
          <p:cNvSpPr>
            <a:spLocks noChangeShapeType="1"/>
          </p:cNvSpPr>
          <p:nvPr/>
        </p:nvSpPr>
        <p:spPr bwMode="auto">
          <a:xfrm flipH="1">
            <a:off x="3658748" y="1810593"/>
            <a:ext cx="33496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58" name="Line 49"/>
          <p:cNvSpPr>
            <a:spLocks noChangeShapeType="1"/>
          </p:cNvSpPr>
          <p:nvPr/>
        </p:nvSpPr>
        <p:spPr bwMode="auto">
          <a:xfrm flipH="1">
            <a:off x="1842648" y="3112343"/>
            <a:ext cx="9763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grpSp>
        <p:nvGrpSpPr>
          <p:cNvPr id="27659" name="Group 50"/>
          <p:cNvGrpSpPr>
            <a:grpSpLocks/>
          </p:cNvGrpSpPr>
          <p:nvPr/>
        </p:nvGrpSpPr>
        <p:grpSpPr bwMode="auto">
          <a:xfrm>
            <a:off x="3149161" y="1529606"/>
            <a:ext cx="515937" cy="579437"/>
            <a:chOff x="2592" y="1344"/>
            <a:chExt cx="1728" cy="672"/>
          </a:xfrm>
        </p:grpSpPr>
        <p:sp>
          <p:nvSpPr>
            <p:cNvPr id="27710" name="Line 51"/>
            <p:cNvSpPr>
              <a:spLocks noChangeShapeType="1"/>
            </p:cNvSpPr>
            <p:nvPr/>
          </p:nvSpPr>
          <p:spPr bwMode="auto">
            <a:xfrm flipV="1">
              <a:off x="2592"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1" name="Line 52"/>
            <p:cNvSpPr>
              <a:spLocks noChangeShapeType="1"/>
            </p:cNvSpPr>
            <p:nvPr/>
          </p:nvSpPr>
          <p:spPr bwMode="auto">
            <a:xfrm flipH="1" flipV="1">
              <a:off x="273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2" name="Line 53"/>
            <p:cNvSpPr>
              <a:spLocks noChangeShapeType="1"/>
            </p:cNvSpPr>
            <p:nvPr/>
          </p:nvSpPr>
          <p:spPr bwMode="auto">
            <a:xfrm flipH="1" flipV="1">
              <a:off x="288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3" name="Line 54"/>
            <p:cNvSpPr>
              <a:spLocks noChangeShapeType="1"/>
            </p:cNvSpPr>
            <p:nvPr/>
          </p:nvSpPr>
          <p:spPr bwMode="auto">
            <a:xfrm flipV="1">
              <a:off x="3024"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4" name="Line 55"/>
            <p:cNvSpPr>
              <a:spLocks noChangeShapeType="1"/>
            </p:cNvSpPr>
            <p:nvPr/>
          </p:nvSpPr>
          <p:spPr bwMode="auto">
            <a:xfrm flipV="1">
              <a:off x="3168"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5" name="Line 56"/>
            <p:cNvSpPr>
              <a:spLocks noChangeShapeType="1"/>
            </p:cNvSpPr>
            <p:nvPr/>
          </p:nvSpPr>
          <p:spPr bwMode="auto">
            <a:xfrm flipH="1" flipV="1">
              <a:off x="331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6" name="Line 57"/>
            <p:cNvSpPr>
              <a:spLocks noChangeShapeType="1"/>
            </p:cNvSpPr>
            <p:nvPr/>
          </p:nvSpPr>
          <p:spPr bwMode="auto">
            <a:xfrm flipH="1" flipV="1">
              <a:off x="345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7" name="Line 58"/>
            <p:cNvSpPr>
              <a:spLocks noChangeShapeType="1"/>
            </p:cNvSpPr>
            <p:nvPr/>
          </p:nvSpPr>
          <p:spPr bwMode="auto">
            <a:xfrm flipV="1">
              <a:off x="3600"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8" name="Line 59"/>
            <p:cNvSpPr>
              <a:spLocks noChangeShapeType="1"/>
            </p:cNvSpPr>
            <p:nvPr/>
          </p:nvSpPr>
          <p:spPr bwMode="auto">
            <a:xfrm flipV="1">
              <a:off x="3744"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19" name="Line 60"/>
            <p:cNvSpPr>
              <a:spLocks noChangeShapeType="1"/>
            </p:cNvSpPr>
            <p:nvPr/>
          </p:nvSpPr>
          <p:spPr bwMode="auto">
            <a:xfrm flipH="1" flipV="1">
              <a:off x="3890" y="1344"/>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0" name="Line 61"/>
            <p:cNvSpPr>
              <a:spLocks noChangeShapeType="1"/>
            </p:cNvSpPr>
            <p:nvPr/>
          </p:nvSpPr>
          <p:spPr bwMode="auto">
            <a:xfrm flipH="1" flipV="1">
              <a:off x="4032"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21" name="Line 62"/>
            <p:cNvSpPr>
              <a:spLocks noChangeShapeType="1"/>
            </p:cNvSpPr>
            <p:nvPr/>
          </p:nvSpPr>
          <p:spPr bwMode="auto">
            <a:xfrm flipV="1">
              <a:off x="4176" y="1680"/>
              <a:ext cx="144"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grpSp>
        <p:nvGrpSpPr>
          <p:cNvPr id="10" name="91 Grupo"/>
          <p:cNvGrpSpPr>
            <a:grpSpLocks/>
          </p:cNvGrpSpPr>
          <p:nvPr/>
        </p:nvGrpSpPr>
        <p:grpSpPr bwMode="auto">
          <a:xfrm>
            <a:off x="1441011" y="2309067"/>
            <a:ext cx="2994643" cy="483040"/>
            <a:chOff x="1735138" y="2786063"/>
            <a:chExt cx="2994644" cy="483039"/>
          </a:xfrm>
        </p:grpSpPr>
        <p:sp>
          <p:nvSpPr>
            <p:cNvPr id="27706" name="Text Box 63"/>
            <p:cNvSpPr txBox="1">
              <a:spLocks noChangeArrowheads="1"/>
            </p:cNvSpPr>
            <p:nvPr/>
          </p:nvSpPr>
          <p:spPr bwMode="auto">
            <a:xfrm>
              <a:off x="1735138" y="2786063"/>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3333FF"/>
                  </a:solidFill>
                  <a:latin typeface="Comic Sans MS" panose="030F0702030302020204" pitchFamily="66" charset="0"/>
                </a:rPr>
                <a:t>I</a:t>
              </a:r>
            </a:p>
          </p:txBody>
        </p:sp>
        <p:sp>
          <p:nvSpPr>
            <p:cNvPr id="27707" name="Text Box 64"/>
            <p:cNvSpPr txBox="1">
              <a:spLocks noChangeArrowheads="1"/>
            </p:cNvSpPr>
            <p:nvPr/>
          </p:nvSpPr>
          <p:spPr bwMode="auto">
            <a:xfrm>
              <a:off x="4406901" y="2819400"/>
              <a:ext cx="322881" cy="4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I</a:t>
              </a:r>
            </a:p>
          </p:txBody>
        </p:sp>
        <p:sp>
          <p:nvSpPr>
            <p:cNvPr id="27708" name="Line 65"/>
            <p:cNvSpPr>
              <a:spLocks noChangeShapeType="1"/>
            </p:cNvSpPr>
            <p:nvPr/>
          </p:nvSpPr>
          <p:spPr bwMode="auto">
            <a:xfrm rot="5400000" flipH="1">
              <a:off x="2025650" y="3017838"/>
              <a:ext cx="185738"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709" name="Line 66"/>
            <p:cNvSpPr>
              <a:spLocks noChangeShapeType="1"/>
            </p:cNvSpPr>
            <p:nvPr/>
          </p:nvSpPr>
          <p:spPr bwMode="auto">
            <a:xfrm rot="16200000" flipH="1">
              <a:off x="4186238" y="3032125"/>
              <a:ext cx="187325" cy="0"/>
            </a:xfrm>
            <a:prstGeom prst="line">
              <a:avLst/>
            </a:prstGeom>
            <a:noFill/>
            <a:ln w="12700">
              <a:solidFill>
                <a:srgbClr val="3333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grpSp>
      <p:sp>
        <p:nvSpPr>
          <p:cNvPr id="27661" name="Text Box 67"/>
          <p:cNvSpPr txBox="1">
            <a:spLocks noChangeArrowheads="1"/>
          </p:cNvSpPr>
          <p:nvPr/>
        </p:nvSpPr>
        <p:spPr bwMode="auto">
          <a:xfrm>
            <a:off x="3250761" y="1013937"/>
            <a:ext cx="35173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R</a:t>
            </a:r>
          </a:p>
        </p:txBody>
      </p:sp>
      <p:sp>
        <p:nvSpPr>
          <p:cNvPr id="27662" name="Text Box 68"/>
          <p:cNvSpPr txBox="1">
            <a:spLocks noChangeArrowheads="1"/>
          </p:cNvSpPr>
          <p:nvPr/>
        </p:nvSpPr>
        <p:spPr bwMode="auto">
          <a:xfrm>
            <a:off x="2310961" y="988537"/>
            <a:ext cx="324483"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rPr>
              <a:t>L</a:t>
            </a:r>
          </a:p>
        </p:txBody>
      </p:sp>
      <p:sp>
        <p:nvSpPr>
          <p:cNvPr id="27663" name="Line 69"/>
          <p:cNvSpPr>
            <a:spLocks noChangeShapeType="1"/>
          </p:cNvSpPr>
          <p:nvPr/>
        </p:nvSpPr>
        <p:spPr bwMode="auto">
          <a:xfrm rot="16200000" flipH="1">
            <a:off x="1167167" y="2433687"/>
            <a:ext cx="132556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4" name="Line 70"/>
          <p:cNvSpPr>
            <a:spLocks noChangeShapeType="1"/>
          </p:cNvSpPr>
          <p:nvPr/>
        </p:nvSpPr>
        <p:spPr bwMode="auto">
          <a:xfrm rot="16200000" flipH="1">
            <a:off x="3323786" y="2467818"/>
            <a:ext cx="13271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5" name="Line 71"/>
          <p:cNvSpPr>
            <a:spLocks noChangeShapeType="1"/>
          </p:cNvSpPr>
          <p:nvPr/>
        </p:nvSpPr>
        <p:spPr bwMode="auto">
          <a:xfrm>
            <a:off x="2858648" y="2875806"/>
            <a:ext cx="0" cy="484187"/>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666" name="Line 72"/>
          <p:cNvSpPr>
            <a:spLocks noChangeShapeType="1"/>
          </p:cNvSpPr>
          <p:nvPr/>
        </p:nvSpPr>
        <p:spPr bwMode="auto">
          <a:xfrm>
            <a:off x="2952311" y="3018681"/>
            <a:ext cx="0" cy="179387"/>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7667" name="Line 73"/>
          <p:cNvSpPr>
            <a:spLocks noChangeShapeType="1"/>
          </p:cNvSpPr>
          <p:nvPr/>
        </p:nvSpPr>
        <p:spPr bwMode="auto">
          <a:xfrm flipH="1">
            <a:off x="2985648" y="3110756"/>
            <a:ext cx="9763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7668" name="Text Box 74"/>
          <p:cNvSpPr txBox="1">
            <a:spLocks noChangeArrowheads="1"/>
          </p:cNvSpPr>
          <p:nvPr/>
        </p:nvSpPr>
        <p:spPr bwMode="auto">
          <a:xfrm>
            <a:off x="2728473" y="2414413"/>
            <a:ext cx="362955"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3333FF"/>
                </a:solidFill>
                <a:latin typeface="Comic Sans MS" panose="030F0702030302020204" pitchFamily="66" charset="0"/>
                <a:sym typeface="Symbol" panose="05050102010706020507" pitchFamily="18" charset="2"/>
              </a:rPr>
              <a:t>V</a:t>
            </a:r>
          </a:p>
        </p:txBody>
      </p:sp>
      <p:grpSp>
        <p:nvGrpSpPr>
          <p:cNvPr id="27669" name="Group 75"/>
          <p:cNvGrpSpPr>
            <a:grpSpLocks/>
          </p:cNvGrpSpPr>
          <p:nvPr/>
        </p:nvGrpSpPr>
        <p:grpSpPr bwMode="auto">
          <a:xfrm>
            <a:off x="1817248" y="1459756"/>
            <a:ext cx="1295400" cy="358775"/>
            <a:chOff x="2472" y="2949"/>
            <a:chExt cx="1099" cy="226"/>
          </a:xfrm>
        </p:grpSpPr>
        <p:sp>
          <p:nvSpPr>
            <p:cNvPr id="27701" name="Line 76"/>
            <p:cNvSpPr>
              <a:spLocks noChangeShapeType="1"/>
            </p:cNvSpPr>
            <p:nvPr/>
          </p:nvSpPr>
          <p:spPr bwMode="auto">
            <a:xfrm>
              <a:off x="2472" y="3152"/>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7702" name="Freeform 77"/>
            <p:cNvSpPr>
              <a:spLocks/>
            </p:cNvSpPr>
            <p:nvPr/>
          </p:nvSpPr>
          <p:spPr bwMode="auto">
            <a:xfrm>
              <a:off x="2702" y="2949"/>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3" name="Freeform 78"/>
            <p:cNvSpPr>
              <a:spLocks/>
            </p:cNvSpPr>
            <p:nvPr/>
          </p:nvSpPr>
          <p:spPr bwMode="auto">
            <a:xfrm>
              <a:off x="2918" y="2955"/>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4" name="Freeform 79"/>
            <p:cNvSpPr>
              <a:spLocks/>
            </p:cNvSpPr>
            <p:nvPr/>
          </p:nvSpPr>
          <p:spPr bwMode="auto">
            <a:xfrm>
              <a:off x="3134" y="2961"/>
              <a:ext cx="212" cy="214"/>
            </a:xfrm>
            <a:custGeom>
              <a:avLst/>
              <a:gdLst>
                <a:gd name="T0" fmla="*/ 0 w 180"/>
                <a:gd name="T1" fmla="*/ 194 h 214"/>
                <a:gd name="T2" fmla="*/ 3108 w 180"/>
                <a:gd name="T3" fmla="*/ 47 h 214"/>
                <a:gd name="T4" fmla="*/ 10284 w 180"/>
                <a:gd name="T5" fmla="*/ 5 h 214"/>
                <a:gd name="T6" fmla="*/ 16411 w 180"/>
                <a:gd name="T7" fmla="*/ 78 h 214"/>
                <a:gd name="T8" fmla="*/ 17431 w 180"/>
                <a:gd name="T9" fmla="*/ 214 h 214"/>
                <a:gd name="T10" fmla="*/ 0 60000 65536"/>
                <a:gd name="T11" fmla="*/ 0 60000 65536"/>
                <a:gd name="T12" fmla="*/ 0 60000 65536"/>
                <a:gd name="T13" fmla="*/ 0 60000 65536"/>
                <a:gd name="T14" fmla="*/ 0 60000 65536"/>
                <a:gd name="T15" fmla="*/ 0 w 180"/>
                <a:gd name="T16" fmla="*/ 0 h 214"/>
                <a:gd name="T17" fmla="*/ 180 w 180"/>
                <a:gd name="T18" fmla="*/ 214 h 214"/>
              </a:gdLst>
              <a:ahLst/>
              <a:cxnLst>
                <a:cxn ang="T10">
                  <a:pos x="T0" y="T1"/>
                </a:cxn>
                <a:cxn ang="T11">
                  <a:pos x="T2" y="T3"/>
                </a:cxn>
                <a:cxn ang="T12">
                  <a:pos x="T4" y="T5"/>
                </a:cxn>
                <a:cxn ang="T13">
                  <a:pos x="T6" y="T7"/>
                </a:cxn>
                <a:cxn ang="T14">
                  <a:pos x="T8" y="T9"/>
                </a:cxn>
              </a:cxnLst>
              <a:rect l="T15" t="T16" r="T17" b="T18"/>
              <a:pathLst>
                <a:path w="180" h="214">
                  <a:moveTo>
                    <a:pt x="0" y="194"/>
                  </a:moveTo>
                  <a:cubicBezTo>
                    <a:pt x="7" y="136"/>
                    <a:pt x="14" y="78"/>
                    <a:pt x="31" y="47"/>
                  </a:cubicBezTo>
                  <a:cubicBezTo>
                    <a:pt x="48" y="16"/>
                    <a:pt x="82" y="0"/>
                    <a:pt x="105" y="5"/>
                  </a:cubicBezTo>
                  <a:cubicBezTo>
                    <a:pt x="128" y="10"/>
                    <a:pt x="156" y="43"/>
                    <a:pt x="168" y="78"/>
                  </a:cubicBezTo>
                  <a:cubicBezTo>
                    <a:pt x="180" y="113"/>
                    <a:pt x="179" y="163"/>
                    <a:pt x="178" y="214"/>
                  </a:cubicBezTo>
                </a:path>
              </a:pathLst>
            </a:custGeom>
            <a:noFill/>
            <a:ln w="25400">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82800" rIns="90000" bIns="82800" anchorCtr="1">
              <a:spAutoFit/>
            </a:bodyPr>
            <a:lstStyle/>
            <a:p>
              <a:endParaRPr lang="en-GB"/>
            </a:p>
          </p:txBody>
        </p:sp>
        <p:sp>
          <p:nvSpPr>
            <p:cNvPr id="27705" name="Line 80"/>
            <p:cNvSpPr>
              <a:spLocks noChangeShapeType="1"/>
            </p:cNvSpPr>
            <p:nvPr/>
          </p:nvSpPr>
          <p:spPr bwMode="auto">
            <a:xfrm>
              <a:off x="3351" y="3161"/>
              <a:ext cx="22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27698" name="83 CuadroTexto"/>
          <p:cNvSpPr txBox="1">
            <a:spLocks noChangeArrowheads="1"/>
          </p:cNvSpPr>
          <p:nvPr/>
        </p:nvSpPr>
        <p:spPr bwMode="auto">
          <a:xfrm>
            <a:off x="1855438" y="1713192"/>
            <a:ext cx="1172116"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r>
              <a:rPr lang="es-ES" sz="2000" dirty="0">
                <a:solidFill>
                  <a:srgbClr val="FF0000"/>
                </a:solidFill>
                <a:latin typeface="Arial" panose="020B0604020202020204" pitchFamily="34" charset="0"/>
              </a:rPr>
              <a:t>          </a:t>
            </a:r>
            <a:r>
              <a:rPr lang="es-ES" sz="2400" dirty="0">
                <a:solidFill>
                  <a:srgbClr val="FF0000"/>
                </a:solidFill>
                <a:latin typeface="Arial" panose="020B0604020202020204" pitchFamily="34" charset="0"/>
              </a:rPr>
              <a:t>-</a:t>
            </a:r>
            <a:endParaRPr lang="es-ES" sz="2000" dirty="0">
              <a:solidFill>
                <a:srgbClr val="FF0000"/>
              </a:solidFill>
              <a:latin typeface="Arial" panose="020B0604020202020204" pitchFamily="34" charset="0"/>
            </a:endParaRPr>
          </a:p>
        </p:txBody>
      </p:sp>
      <p:grpSp>
        <p:nvGrpSpPr>
          <p:cNvPr id="13" name="Grupo 12"/>
          <p:cNvGrpSpPr/>
          <p:nvPr/>
        </p:nvGrpSpPr>
        <p:grpSpPr>
          <a:xfrm>
            <a:off x="2177417" y="1945009"/>
            <a:ext cx="662644" cy="553342"/>
            <a:chOff x="2695577" y="2077089"/>
            <a:chExt cx="662644" cy="553342"/>
          </a:xfrm>
        </p:grpSpPr>
        <p:cxnSp>
          <p:nvCxnSpPr>
            <p:cNvPr id="27697" name="82 Conector recto de flecha"/>
            <p:cNvCxnSpPr>
              <a:cxnSpLocks noChangeShapeType="1"/>
            </p:cNvCxnSpPr>
            <p:nvPr/>
          </p:nvCxnSpPr>
          <p:spPr bwMode="auto">
            <a:xfrm rot="10800000">
              <a:off x="2695577" y="2077089"/>
              <a:ext cx="532526" cy="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99" name="84 CuadroTexto"/>
            <p:cNvSpPr txBox="1">
              <a:spLocks noChangeArrowheads="1"/>
            </p:cNvSpPr>
            <p:nvPr/>
          </p:nvSpPr>
          <p:spPr bwMode="auto">
            <a:xfrm>
              <a:off x="2695860" y="2168765"/>
              <a:ext cx="66236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FF0000"/>
                  </a:solidFill>
                  <a:latin typeface="Arial" panose="020B0604020202020204" pitchFamily="34" charset="0"/>
                </a:rPr>
                <a:t>E</a:t>
              </a:r>
              <a:r>
                <a:rPr lang="es-ES" sz="2400" baseline="-25000" dirty="0" err="1">
                  <a:solidFill>
                    <a:srgbClr val="FF0000"/>
                  </a:solidFill>
                  <a:latin typeface="Arial" panose="020B0604020202020204" pitchFamily="34" charset="0"/>
                </a:rPr>
                <a:t>ind</a:t>
              </a:r>
              <a:endParaRPr lang="es-ES" sz="2400" baseline="-25000" dirty="0">
                <a:solidFill>
                  <a:srgbClr val="FF0000"/>
                </a:solidFill>
                <a:latin typeface="Arial" panose="020B0604020202020204" pitchFamily="34" charset="0"/>
              </a:endParaRPr>
            </a:p>
          </p:txBody>
        </p:sp>
        <p:cxnSp>
          <p:nvCxnSpPr>
            <p:cNvPr id="27700" name="86 Conector recto de flecha"/>
            <p:cNvCxnSpPr>
              <a:cxnSpLocks noChangeShapeType="1"/>
            </p:cNvCxnSpPr>
            <p:nvPr/>
          </p:nvCxnSpPr>
          <p:spPr bwMode="auto">
            <a:xfrm>
              <a:off x="2807804" y="2197380"/>
              <a:ext cx="207595" cy="158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52" name="Group 8"/>
          <p:cNvGrpSpPr>
            <a:grpSpLocks/>
          </p:cNvGrpSpPr>
          <p:nvPr/>
        </p:nvGrpSpPr>
        <p:grpSpPr bwMode="auto">
          <a:xfrm>
            <a:off x="6766560" y="1350379"/>
            <a:ext cx="1319393" cy="2178050"/>
            <a:chOff x="1416" y="2986"/>
            <a:chExt cx="794" cy="1372"/>
          </a:xfrm>
        </p:grpSpPr>
        <p:sp>
          <p:nvSpPr>
            <p:cNvPr id="53" name="Text Box 9"/>
            <p:cNvSpPr txBox="1">
              <a:spLocks noChangeArrowheads="1"/>
            </p:cNvSpPr>
            <p:nvPr/>
          </p:nvSpPr>
          <p:spPr bwMode="auto">
            <a:xfrm>
              <a:off x="1416" y="2986"/>
              <a:ext cx="79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Máxima</a:t>
              </a:r>
            </a:p>
          </p:txBody>
        </p:sp>
        <p:sp>
          <p:nvSpPr>
            <p:cNvPr id="54" name="Text Box 10"/>
            <p:cNvSpPr txBox="1">
              <a:spLocks noChangeArrowheads="1"/>
            </p:cNvSpPr>
            <p:nvPr/>
          </p:nvSpPr>
          <p:spPr bwMode="auto">
            <a:xfrm>
              <a:off x="1660" y="3314"/>
              <a:ext cx="24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V</a:t>
              </a:r>
            </a:p>
          </p:txBody>
        </p:sp>
        <p:sp>
          <p:nvSpPr>
            <p:cNvPr id="55" name="Text Box 11"/>
            <p:cNvSpPr txBox="1">
              <a:spLocks noChangeArrowheads="1"/>
            </p:cNvSpPr>
            <p:nvPr/>
          </p:nvSpPr>
          <p:spPr bwMode="auto">
            <a:xfrm>
              <a:off x="1665" y="3665"/>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0</a:t>
              </a:r>
            </a:p>
          </p:txBody>
        </p:sp>
        <p:sp>
          <p:nvSpPr>
            <p:cNvPr id="56" name="Text Box 12"/>
            <p:cNvSpPr txBox="1">
              <a:spLocks noChangeArrowheads="1"/>
            </p:cNvSpPr>
            <p:nvPr/>
          </p:nvSpPr>
          <p:spPr bwMode="auto">
            <a:xfrm>
              <a:off x="1664" y="4020"/>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0</a:t>
              </a:r>
            </a:p>
          </p:txBody>
        </p:sp>
      </p:grpSp>
      <p:grpSp>
        <p:nvGrpSpPr>
          <p:cNvPr id="57" name="Group 13"/>
          <p:cNvGrpSpPr>
            <a:grpSpLocks/>
          </p:cNvGrpSpPr>
          <p:nvPr/>
        </p:nvGrpSpPr>
        <p:grpSpPr bwMode="auto">
          <a:xfrm>
            <a:off x="9012843" y="1428005"/>
            <a:ext cx="695326" cy="2079625"/>
            <a:chOff x="2617" y="3001"/>
            <a:chExt cx="438" cy="1310"/>
          </a:xfrm>
        </p:grpSpPr>
        <p:sp>
          <p:nvSpPr>
            <p:cNvPr id="58" name="Text Box 14"/>
            <p:cNvSpPr txBox="1">
              <a:spLocks noChangeArrowheads="1"/>
            </p:cNvSpPr>
            <p:nvPr/>
          </p:nvSpPr>
          <p:spPr bwMode="auto">
            <a:xfrm>
              <a:off x="2696" y="3620"/>
              <a:ext cx="24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V</a:t>
              </a:r>
            </a:p>
          </p:txBody>
        </p:sp>
        <p:sp>
          <p:nvSpPr>
            <p:cNvPr id="59" name="Text Box 15"/>
            <p:cNvSpPr txBox="1">
              <a:spLocks noChangeArrowheads="1"/>
            </p:cNvSpPr>
            <p:nvPr/>
          </p:nvSpPr>
          <p:spPr bwMode="auto">
            <a:xfrm>
              <a:off x="2617" y="3973"/>
              <a:ext cx="4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V/R</a:t>
              </a:r>
            </a:p>
          </p:txBody>
        </p:sp>
        <p:sp>
          <p:nvSpPr>
            <p:cNvPr id="60" name="Text Box 16"/>
            <p:cNvSpPr txBox="1">
              <a:spLocks noChangeArrowheads="1"/>
            </p:cNvSpPr>
            <p:nvPr/>
          </p:nvSpPr>
          <p:spPr bwMode="auto">
            <a:xfrm>
              <a:off x="2705" y="3324"/>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0</a:t>
              </a:r>
            </a:p>
          </p:txBody>
        </p:sp>
        <p:sp>
          <p:nvSpPr>
            <p:cNvPr id="61" name="Text Box 17"/>
            <p:cNvSpPr txBox="1">
              <a:spLocks noChangeArrowheads="1"/>
            </p:cNvSpPr>
            <p:nvPr/>
          </p:nvSpPr>
          <p:spPr bwMode="auto">
            <a:xfrm>
              <a:off x="2704" y="3001"/>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0</a:t>
              </a:r>
              <a:endParaRPr lang="es-ES" sz="2800" dirty="0">
                <a:solidFill>
                  <a:srgbClr val="3333FF"/>
                </a:solidFill>
                <a:latin typeface="Arial" panose="020B0604020202020204" pitchFamily="34" charset="0"/>
                <a:sym typeface="Symbol" panose="05050102010706020507" pitchFamily="18" charset="2"/>
              </a:endParaRPr>
            </a:p>
          </p:txBody>
        </p:sp>
      </p:grpSp>
      <p:grpSp>
        <p:nvGrpSpPr>
          <p:cNvPr id="62" name="Group 18"/>
          <p:cNvGrpSpPr>
            <a:grpSpLocks/>
          </p:cNvGrpSpPr>
          <p:nvPr/>
        </p:nvGrpSpPr>
        <p:grpSpPr bwMode="auto">
          <a:xfrm>
            <a:off x="5435599" y="696597"/>
            <a:ext cx="4859338" cy="2786064"/>
            <a:chOff x="312" y="2762"/>
            <a:chExt cx="3061" cy="1755"/>
          </a:xfrm>
        </p:grpSpPr>
        <p:sp>
          <p:nvSpPr>
            <p:cNvPr id="63" name="Text Box 19"/>
            <p:cNvSpPr txBox="1">
              <a:spLocks noChangeArrowheads="1"/>
            </p:cNvSpPr>
            <p:nvPr/>
          </p:nvSpPr>
          <p:spPr bwMode="auto">
            <a:xfrm>
              <a:off x="968" y="2775"/>
              <a:ext cx="1073" cy="338"/>
            </a:xfrm>
            <a:prstGeom prst="rect">
              <a:avLst/>
            </a:prstGeom>
            <a:solidFill>
              <a:schemeClr val="bg2">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Arial" panose="020B0604020202020204" pitchFamily="34" charset="0"/>
                </a:rPr>
                <a:t>Inicio</a:t>
              </a:r>
            </a:p>
          </p:txBody>
        </p:sp>
        <p:sp>
          <p:nvSpPr>
            <p:cNvPr id="64" name="Text Box 20"/>
            <p:cNvSpPr txBox="1">
              <a:spLocks noChangeArrowheads="1"/>
            </p:cNvSpPr>
            <p:nvPr/>
          </p:nvSpPr>
          <p:spPr bwMode="auto">
            <a:xfrm>
              <a:off x="2168" y="2762"/>
              <a:ext cx="1139" cy="338"/>
            </a:xfrm>
            <a:prstGeom prst="rect">
              <a:avLst/>
            </a:prstGeom>
            <a:solidFill>
              <a:schemeClr val="bg2">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solidFill>
                    <a:srgbClr val="000000"/>
                  </a:solidFill>
                  <a:latin typeface="Arial" panose="020B0604020202020204" pitchFamily="34" charset="0"/>
                </a:rPr>
                <a:t>Continua</a:t>
              </a:r>
            </a:p>
          </p:txBody>
        </p:sp>
        <p:sp>
          <p:nvSpPr>
            <p:cNvPr id="65" name="Text Box 21"/>
            <p:cNvSpPr txBox="1">
              <a:spLocks noChangeArrowheads="1"/>
            </p:cNvSpPr>
            <p:nvPr/>
          </p:nvSpPr>
          <p:spPr bwMode="auto">
            <a:xfrm>
              <a:off x="314" y="3163"/>
              <a:ext cx="548"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d</a:t>
              </a:r>
              <a:r>
                <a:rPr lang="es-ES" sz="2400" dirty="0" err="1">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a:t>
              </a:r>
              <a:r>
                <a:rPr lang="es-ES" sz="2400" dirty="0" err="1">
                  <a:solidFill>
                    <a:srgbClr val="000000"/>
                  </a:solidFill>
                  <a:latin typeface="Arial" panose="020B0604020202020204" pitchFamily="34" charset="0"/>
                </a:rPr>
                <a:t>dt</a:t>
              </a:r>
              <a:endParaRPr lang="es-ES" sz="2400" dirty="0">
                <a:solidFill>
                  <a:srgbClr val="000000"/>
                </a:solidFill>
                <a:latin typeface="Arial" panose="020B0604020202020204" pitchFamily="34" charset="0"/>
              </a:endParaRPr>
            </a:p>
          </p:txBody>
        </p:sp>
        <p:sp>
          <p:nvSpPr>
            <p:cNvPr id="66" name="Text Box 22"/>
            <p:cNvSpPr txBox="1">
              <a:spLocks noChangeArrowheads="1"/>
            </p:cNvSpPr>
            <p:nvPr/>
          </p:nvSpPr>
          <p:spPr bwMode="auto">
            <a:xfrm>
              <a:off x="312" y="3483"/>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t>
              </a:r>
              <a:r>
                <a:rPr lang="es-ES" sz="2400" baseline="-25000">
                  <a:solidFill>
                    <a:srgbClr val="000000"/>
                  </a:solidFill>
                  <a:latin typeface="Arial" panose="020B0604020202020204" pitchFamily="34" charset="0"/>
                </a:rPr>
                <a:t>L</a:t>
              </a:r>
              <a:endParaRPr lang="es-ES" sz="2400">
                <a:solidFill>
                  <a:srgbClr val="000000"/>
                </a:solidFill>
                <a:latin typeface="Arial" panose="020B0604020202020204" pitchFamily="34" charset="0"/>
              </a:endParaRPr>
            </a:p>
          </p:txBody>
        </p:sp>
        <p:sp>
          <p:nvSpPr>
            <p:cNvPr id="67" name="Text Box 23"/>
            <p:cNvSpPr txBox="1">
              <a:spLocks noChangeArrowheads="1"/>
            </p:cNvSpPr>
            <p:nvPr/>
          </p:nvSpPr>
          <p:spPr bwMode="auto">
            <a:xfrm>
              <a:off x="312" y="3826"/>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t>
              </a:r>
              <a:r>
                <a:rPr lang="es-ES" sz="2400" baseline="-25000">
                  <a:solidFill>
                    <a:srgbClr val="000000"/>
                  </a:solidFill>
                  <a:latin typeface="Arial" panose="020B0604020202020204" pitchFamily="34" charset="0"/>
                </a:rPr>
                <a:t>R</a:t>
              </a:r>
              <a:endParaRPr lang="es-ES" sz="2400">
                <a:solidFill>
                  <a:srgbClr val="000000"/>
                </a:solidFill>
                <a:latin typeface="Arial" panose="020B0604020202020204" pitchFamily="34" charset="0"/>
              </a:endParaRPr>
            </a:p>
          </p:txBody>
        </p:sp>
        <p:sp>
          <p:nvSpPr>
            <p:cNvPr id="68" name="Text Box 24"/>
            <p:cNvSpPr txBox="1">
              <a:spLocks noChangeArrowheads="1"/>
            </p:cNvSpPr>
            <p:nvPr/>
          </p:nvSpPr>
          <p:spPr bwMode="auto">
            <a:xfrm>
              <a:off x="312" y="4179"/>
              <a:ext cx="550" cy="338"/>
            </a:xfrm>
            <a:prstGeom prst="rect">
              <a:avLst/>
            </a:prstGeom>
            <a:no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p>
          </p:txBody>
        </p:sp>
        <p:sp>
          <p:nvSpPr>
            <p:cNvPr id="69" name="Line 25"/>
            <p:cNvSpPr>
              <a:spLocks noChangeShapeType="1"/>
            </p:cNvSpPr>
            <p:nvPr/>
          </p:nvSpPr>
          <p:spPr bwMode="auto">
            <a:xfrm>
              <a:off x="312" y="3155"/>
              <a:ext cx="3061" cy="0"/>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0" name="Line 26"/>
            <p:cNvSpPr>
              <a:spLocks noChangeShapeType="1"/>
            </p:cNvSpPr>
            <p:nvPr/>
          </p:nvSpPr>
          <p:spPr bwMode="auto">
            <a:xfrm>
              <a:off x="911" y="2788"/>
              <a:ext cx="0" cy="1728"/>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1" name="Line 27"/>
            <p:cNvSpPr>
              <a:spLocks noChangeShapeType="1"/>
            </p:cNvSpPr>
            <p:nvPr/>
          </p:nvSpPr>
          <p:spPr bwMode="auto">
            <a:xfrm>
              <a:off x="2109" y="2770"/>
              <a:ext cx="0" cy="1728"/>
            </a:xfrm>
            <a:prstGeom prst="line">
              <a:avLst/>
            </a:prstGeom>
            <a:noFill/>
            <a:ln w="25400">
              <a:solidFill>
                <a:srgbClr val="008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74" name="Text Box 40"/>
          <p:cNvSpPr txBox="1">
            <a:spLocks noChangeArrowheads="1"/>
          </p:cNvSpPr>
          <p:nvPr/>
        </p:nvSpPr>
        <p:spPr bwMode="auto">
          <a:xfrm>
            <a:off x="5435099" y="4053096"/>
            <a:ext cx="2426699" cy="536575"/>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 equivalente?</a:t>
            </a:r>
          </a:p>
        </p:txBody>
      </p:sp>
      <p:grpSp>
        <p:nvGrpSpPr>
          <p:cNvPr id="8" name="Grupo 7"/>
          <p:cNvGrpSpPr/>
          <p:nvPr/>
        </p:nvGrpSpPr>
        <p:grpSpPr>
          <a:xfrm>
            <a:off x="8286620" y="3872003"/>
            <a:ext cx="1346754" cy="862012"/>
            <a:chOff x="8465296" y="3703641"/>
            <a:chExt cx="1346754" cy="862012"/>
          </a:xfrm>
        </p:grpSpPr>
        <p:sp>
          <p:nvSpPr>
            <p:cNvPr id="73" name="Rectangle 39"/>
            <p:cNvSpPr>
              <a:spLocks noChangeArrowheads="1"/>
            </p:cNvSpPr>
            <p:nvPr/>
          </p:nvSpPr>
          <p:spPr bwMode="auto">
            <a:xfrm>
              <a:off x="8465296" y="3703641"/>
              <a:ext cx="1346754" cy="86201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5" name="Text Box 41"/>
            <p:cNvSpPr txBox="1">
              <a:spLocks noChangeArrowheads="1"/>
            </p:cNvSpPr>
            <p:nvPr/>
          </p:nvSpPr>
          <p:spPr bwMode="auto">
            <a:xfrm>
              <a:off x="8636816" y="3933828"/>
              <a:ext cx="58285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L </a:t>
              </a:r>
              <a:r>
                <a:rPr lang="es-ES" sz="2400" dirty="0">
                  <a:latin typeface="Comic Sans MS" panose="030F0702030302020204" pitchFamily="66" charset="0"/>
                </a:rPr>
                <a:t>=</a:t>
              </a:r>
            </a:p>
          </p:txBody>
        </p:sp>
        <p:sp>
          <p:nvSpPr>
            <p:cNvPr id="76" name="Text Box 42"/>
            <p:cNvSpPr txBox="1">
              <a:spLocks noChangeArrowheads="1"/>
            </p:cNvSpPr>
            <p:nvPr/>
          </p:nvSpPr>
          <p:spPr bwMode="auto">
            <a:xfrm>
              <a:off x="9192670" y="3740153"/>
              <a:ext cx="40815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Comic Sans MS" panose="030F0702030302020204" pitchFamily="66" charset="0"/>
                </a:rPr>
                <a:t>V</a:t>
              </a:r>
              <a:r>
                <a:rPr lang="es-ES" sz="2400" baseline="-25000" dirty="0">
                  <a:latin typeface="Comic Sans MS" panose="030F0702030302020204" pitchFamily="66" charset="0"/>
                </a:rPr>
                <a:t>L</a:t>
              </a:r>
            </a:p>
          </p:txBody>
        </p:sp>
        <p:sp>
          <p:nvSpPr>
            <p:cNvPr id="77" name="Text Box 43"/>
            <p:cNvSpPr txBox="1">
              <a:spLocks noChangeArrowheads="1"/>
            </p:cNvSpPr>
            <p:nvPr/>
          </p:nvSpPr>
          <p:spPr bwMode="auto">
            <a:xfrm>
              <a:off x="9235550" y="4117978"/>
              <a:ext cx="38115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I</a:t>
              </a:r>
              <a:r>
                <a:rPr lang="es-ES" sz="2400" baseline="-25000">
                  <a:latin typeface="Comic Sans MS" panose="030F0702030302020204" pitchFamily="66" charset="0"/>
                </a:rPr>
                <a:t>L</a:t>
              </a:r>
            </a:p>
          </p:txBody>
        </p:sp>
        <p:sp>
          <p:nvSpPr>
            <p:cNvPr id="78" name="Line 44"/>
            <p:cNvSpPr>
              <a:spLocks noChangeShapeType="1"/>
            </p:cNvSpPr>
            <p:nvPr/>
          </p:nvSpPr>
          <p:spPr bwMode="auto">
            <a:xfrm>
              <a:off x="9241903" y="4176716"/>
              <a:ext cx="31127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lstStyle/>
            <a:p>
              <a:endParaRPr lang="en-GB"/>
            </a:p>
          </p:txBody>
        </p:sp>
      </p:grpSp>
      <p:grpSp>
        <p:nvGrpSpPr>
          <p:cNvPr id="5" name="Grupo 4"/>
          <p:cNvGrpSpPr/>
          <p:nvPr/>
        </p:nvGrpSpPr>
        <p:grpSpPr>
          <a:xfrm>
            <a:off x="5478207" y="4928421"/>
            <a:ext cx="1508948" cy="536549"/>
            <a:chOff x="5478207" y="4693288"/>
            <a:chExt cx="1508948" cy="536549"/>
          </a:xfrm>
        </p:grpSpPr>
        <p:sp>
          <p:nvSpPr>
            <p:cNvPr id="3" name="Rectángulo 2"/>
            <p:cNvSpPr/>
            <p:nvPr/>
          </p:nvSpPr>
          <p:spPr bwMode="auto">
            <a:xfrm>
              <a:off x="5478207" y="4726462"/>
              <a:ext cx="1508948" cy="472314"/>
            </a:xfrm>
            <a:prstGeom prst="rect">
              <a:avLst/>
            </a:prstGeom>
            <a:solidFill>
              <a:schemeClr val="bg2">
                <a:lumMod val="60000"/>
                <a:lumOff val="40000"/>
              </a:schemeClr>
            </a:solidFill>
            <a:ln w="25400" cap="flat" cmpd="sng" algn="ctr">
              <a:noFill/>
              <a:prstDash val="solid"/>
              <a:round/>
              <a:headEnd type="none" w="med" len="med"/>
              <a:tailEnd type="non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79" name="Text Box 45"/>
            <p:cNvSpPr txBox="1">
              <a:spLocks noChangeArrowheads="1"/>
            </p:cNvSpPr>
            <p:nvPr/>
          </p:nvSpPr>
          <p:spPr bwMode="auto">
            <a:xfrm>
              <a:off x="5495671" y="4693288"/>
              <a:ext cx="98646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Inicio:</a:t>
              </a:r>
              <a:endParaRPr lang="es-ES" sz="2400" dirty="0">
                <a:solidFill>
                  <a:srgbClr val="008000"/>
                </a:solidFill>
                <a:latin typeface="Arial" panose="020B0604020202020204" pitchFamily="34" charset="0"/>
              </a:endParaRPr>
            </a:p>
          </p:txBody>
        </p:sp>
      </p:grpSp>
      <p:sp>
        <p:nvSpPr>
          <p:cNvPr id="80" name="Text Box 99"/>
          <p:cNvSpPr txBox="1">
            <a:spLocks noChangeArrowheads="1"/>
          </p:cNvSpPr>
          <p:nvPr/>
        </p:nvSpPr>
        <p:spPr bwMode="auto">
          <a:xfrm>
            <a:off x="5429311" y="6192735"/>
            <a:ext cx="4859338" cy="905881"/>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defRPr/>
            </a:pPr>
            <a:r>
              <a:rPr lang="es-ES" sz="2400" dirty="0"/>
              <a:t>Visto como una </a:t>
            </a:r>
            <a:r>
              <a:rPr lang="es-ES" sz="2400"/>
              <a:t>situación alterna: </a:t>
            </a:r>
            <a:r>
              <a:rPr lang="es-ES" sz="2400" dirty="0">
                <a:solidFill>
                  <a:srgbClr val="FF0000"/>
                </a:solidFill>
              </a:rPr>
              <a:t>V</a:t>
            </a:r>
            <a:r>
              <a:rPr lang="es-ES" sz="2400" baseline="-25000" dirty="0">
                <a:solidFill>
                  <a:srgbClr val="FF0000"/>
                </a:solidFill>
              </a:rPr>
              <a:t>L</a:t>
            </a:r>
            <a:r>
              <a:rPr lang="es-ES" sz="2400" dirty="0">
                <a:solidFill>
                  <a:srgbClr val="FF0000"/>
                </a:solidFill>
              </a:rPr>
              <a:t> está 90º por delante de </a:t>
            </a:r>
            <a:r>
              <a:rPr lang="es-ES" sz="2400" dirty="0">
                <a:solidFill>
                  <a:srgbClr val="FF0000"/>
                </a:solidFill>
                <a:latin typeface="Comic Sans MS" panose="030F0702030302020204" pitchFamily="66" charset="0"/>
              </a:rPr>
              <a:t>I</a:t>
            </a:r>
          </a:p>
        </p:txBody>
      </p:sp>
      <p:grpSp>
        <p:nvGrpSpPr>
          <p:cNvPr id="81" name="Group 112"/>
          <p:cNvGrpSpPr>
            <a:grpSpLocks/>
          </p:cNvGrpSpPr>
          <p:nvPr/>
        </p:nvGrpSpPr>
        <p:grpSpPr bwMode="auto">
          <a:xfrm>
            <a:off x="7509828" y="2113597"/>
            <a:ext cx="1660526" cy="1646243"/>
            <a:chOff x="4769" y="1274"/>
            <a:chExt cx="1046" cy="1037"/>
          </a:xfrm>
        </p:grpSpPr>
        <p:sp>
          <p:nvSpPr>
            <p:cNvPr id="82" name="Line 101"/>
            <p:cNvSpPr>
              <a:spLocks noChangeShapeType="1"/>
            </p:cNvSpPr>
            <p:nvPr/>
          </p:nvSpPr>
          <p:spPr bwMode="auto">
            <a:xfrm>
              <a:off x="4914" y="1325"/>
              <a:ext cx="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1">
              <a:spAutoFit/>
            </a:bodyPr>
            <a:lstStyle/>
            <a:p>
              <a:endParaRPr lang="en-GB"/>
            </a:p>
          </p:txBody>
        </p:sp>
        <p:grpSp>
          <p:nvGrpSpPr>
            <p:cNvPr id="83" name="Group 106"/>
            <p:cNvGrpSpPr>
              <a:grpSpLocks/>
            </p:cNvGrpSpPr>
            <p:nvPr/>
          </p:nvGrpSpPr>
          <p:grpSpPr bwMode="auto">
            <a:xfrm>
              <a:off x="4769" y="1274"/>
              <a:ext cx="1046" cy="1037"/>
              <a:chOff x="4769" y="1386"/>
              <a:chExt cx="1046" cy="1037"/>
            </a:xfrm>
          </p:grpSpPr>
          <p:sp>
            <p:nvSpPr>
              <p:cNvPr id="84" name="Text Box 100"/>
              <p:cNvSpPr txBox="1">
                <a:spLocks noChangeArrowheads="1"/>
              </p:cNvSpPr>
              <p:nvPr/>
            </p:nvSpPr>
            <p:spPr bwMode="auto">
              <a:xfrm>
                <a:off x="4769" y="1386"/>
                <a:ext cx="96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máx.      0</a:t>
                </a:r>
                <a:endParaRPr lang="es-ES" sz="2400" dirty="0">
                  <a:solidFill>
                    <a:srgbClr val="FF0000"/>
                  </a:solidFill>
                </a:endParaRPr>
              </a:p>
            </p:txBody>
          </p:sp>
          <p:sp>
            <p:nvSpPr>
              <p:cNvPr id="87" name="Line 104"/>
              <p:cNvSpPr>
                <a:spLocks noChangeShapeType="1"/>
              </p:cNvSpPr>
              <p:nvPr/>
            </p:nvSpPr>
            <p:spPr bwMode="auto">
              <a:xfrm>
                <a:off x="4901" y="2115"/>
                <a:ext cx="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p>
                <a:endParaRPr lang="en-GB"/>
              </a:p>
            </p:txBody>
          </p:sp>
          <p:sp>
            <p:nvSpPr>
              <p:cNvPr id="88" name="Text Box 105"/>
              <p:cNvSpPr txBox="1">
                <a:spLocks noChangeArrowheads="1"/>
              </p:cNvSpPr>
              <p:nvPr/>
            </p:nvSpPr>
            <p:spPr bwMode="auto">
              <a:xfrm>
                <a:off x="4798" y="2085"/>
                <a:ext cx="1017"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0       máx</a:t>
                </a:r>
                <a:r>
                  <a:rPr lang="es-ES" sz="2400" dirty="0">
                    <a:solidFill>
                      <a:srgbClr val="FF0000"/>
                    </a:solidFill>
                  </a:rPr>
                  <a:t>.</a:t>
                </a:r>
              </a:p>
            </p:txBody>
          </p:sp>
        </p:grpSp>
      </p:grpSp>
      <p:grpSp>
        <p:nvGrpSpPr>
          <p:cNvPr id="6" name="Grupo 5"/>
          <p:cNvGrpSpPr/>
          <p:nvPr/>
        </p:nvGrpSpPr>
        <p:grpSpPr>
          <a:xfrm>
            <a:off x="5455476" y="5596879"/>
            <a:ext cx="1531680" cy="494051"/>
            <a:chOff x="5455476" y="5361746"/>
            <a:chExt cx="1531680" cy="494051"/>
          </a:xfrm>
        </p:grpSpPr>
        <p:sp>
          <p:nvSpPr>
            <p:cNvPr id="97" name="Rectángulo 96"/>
            <p:cNvSpPr/>
            <p:nvPr/>
          </p:nvSpPr>
          <p:spPr bwMode="auto">
            <a:xfrm>
              <a:off x="5455476" y="5361746"/>
              <a:ext cx="1531680" cy="472314"/>
            </a:xfrm>
            <a:prstGeom prst="rect">
              <a:avLst/>
            </a:prstGeom>
            <a:solidFill>
              <a:schemeClr val="bg2">
                <a:lumMod val="60000"/>
                <a:lumOff val="40000"/>
              </a:schemeClr>
            </a:solidFill>
            <a:ln w="25400" cap="flat" cmpd="sng" algn="ctr">
              <a:noFill/>
              <a:prstDash val="solid"/>
              <a:round/>
              <a:headEnd type="none" w="med" len="med"/>
              <a:tailEnd type="non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5" name="Text Box 46"/>
            <p:cNvSpPr txBox="1">
              <a:spLocks noChangeArrowheads="1"/>
            </p:cNvSpPr>
            <p:nvPr/>
          </p:nvSpPr>
          <p:spPr bwMode="auto">
            <a:xfrm>
              <a:off x="5466693" y="5385693"/>
              <a:ext cx="1520462" cy="47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Continua:</a:t>
              </a:r>
              <a:endParaRPr lang="es-ES" sz="2400" dirty="0">
                <a:solidFill>
                  <a:srgbClr val="008000"/>
                </a:solidFill>
                <a:latin typeface="Arial" panose="020B0604020202020204" pitchFamily="34" charset="0"/>
              </a:endParaRPr>
            </a:p>
          </p:txBody>
        </p:sp>
      </p:grpSp>
      <p:sp>
        <p:nvSpPr>
          <p:cNvPr id="90" name="88 CuadroTexto"/>
          <p:cNvSpPr txBox="1">
            <a:spLocks noChangeArrowheads="1"/>
          </p:cNvSpPr>
          <p:nvPr/>
        </p:nvSpPr>
        <p:spPr bwMode="auto">
          <a:xfrm>
            <a:off x="1458742" y="4902858"/>
            <a:ext cx="2493910" cy="1217050"/>
          </a:xfrm>
          <a:prstGeom prst="rect">
            <a:avLst/>
          </a:prstGeom>
          <a:solidFill>
            <a:schemeClr val="tx2">
              <a:lumMod val="25000"/>
              <a:lumOff val="75000"/>
            </a:schemeClr>
          </a:solidFill>
          <a:ln>
            <a:noFill/>
          </a:ln>
        </p:spPr>
        <p:txBody>
          <a:bodyPr wrap="square" tIns="36000" bIns="36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Para un condensador pasa lo contrario</a:t>
            </a:r>
          </a:p>
        </p:txBody>
      </p:sp>
      <p:grpSp>
        <p:nvGrpSpPr>
          <p:cNvPr id="9" name="Grupo 8"/>
          <p:cNvGrpSpPr/>
          <p:nvPr/>
        </p:nvGrpSpPr>
        <p:grpSpPr>
          <a:xfrm>
            <a:off x="4075294" y="5072170"/>
            <a:ext cx="1220998" cy="1994045"/>
            <a:chOff x="4075294" y="5112810"/>
            <a:chExt cx="1220998" cy="1994045"/>
          </a:xfrm>
        </p:grpSpPr>
        <p:sp>
          <p:nvSpPr>
            <p:cNvPr id="4" name="Abrir llave 3"/>
            <p:cNvSpPr/>
            <p:nvPr/>
          </p:nvSpPr>
          <p:spPr bwMode="auto">
            <a:xfrm>
              <a:off x="4843952" y="5112810"/>
              <a:ext cx="452340" cy="1994045"/>
            </a:xfrm>
            <a:prstGeom prst="leftBrace">
              <a:avLst>
                <a:gd name="adj1" fmla="val 8333"/>
                <a:gd name="adj2" fmla="val 23091"/>
              </a:avLst>
            </a:prstGeom>
            <a:noFill/>
            <a:ln w="38100" cap="flat" cmpd="sng" algn="ctr">
              <a:solidFill>
                <a:srgbClr val="008000"/>
              </a:solidFill>
              <a:prstDash val="solid"/>
              <a:round/>
              <a:headEnd type="none" w="med" len="med"/>
              <a:tailEnd type="none" w="lg" len="lg"/>
            </a:ln>
            <a:effectLst/>
          </p:spPr>
          <p:txBody>
            <a:bodyPr vert="horz" wrap="squar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 name="Flecha derecha 1"/>
            <p:cNvSpPr/>
            <p:nvPr/>
          </p:nvSpPr>
          <p:spPr bwMode="auto">
            <a:xfrm flipH="1">
              <a:off x="4075294" y="5381452"/>
              <a:ext cx="576659" cy="367862"/>
            </a:xfrm>
            <a:prstGeom prst="rightArrow">
              <a:avLst/>
            </a:prstGeom>
            <a:solidFill>
              <a:srgbClr val="008000"/>
            </a:solidFill>
            <a:ln w="25400" cap="flat" cmpd="sng" algn="ctr">
              <a:noFill/>
              <a:prstDash val="solid"/>
              <a:round/>
              <a:headEnd type="none" w="med" len="med"/>
              <a:tailEnd type="none" w="lg" len="lg"/>
            </a:ln>
            <a:effectLst/>
          </p:spPr>
          <p:txBody>
            <a:bodyPr vert="horz" wrap="none" lIns="90000" tIns="82800" rIns="90000" bIns="82800" numCol="1" rtlCol="0" anchor="t"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91" name="Text Box 6">
            <a:extLst>
              <a:ext uri="{FF2B5EF4-FFF2-40B4-BE49-F238E27FC236}">
                <a16:creationId xmlns:a16="http://schemas.microsoft.com/office/drawing/2014/main" id="{7BB51B18-ACB2-460E-8F38-74F2BF03ADF4}"/>
              </a:ext>
            </a:extLst>
          </p:cNvPr>
          <p:cNvSpPr txBox="1">
            <a:spLocks noChangeArrowheads="1"/>
          </p:cNvSpPr>
          <p:nvPr/>
        </p:nvSpPr>
        <p:spPr bwMode="auto">
          <a:xfrm>
            <a:off x="1814232" y="3601847"/>
            <a:ext cx="1698257"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V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L </a:t>
            </a:r>
            <a:r>
              <a:rPr lang="es-ES" sz="2400" dirty="0">
                <a:solidFill>
                  <a:srgbClr val="008000"/>
                </a:solidFill>
                <a:latin typeface="Comic Sans MS" panose="030F0702030302020204" pitchFamily="66" charset="0"/>
                <a:sym typeface="Symbol" panose="05050102010706020507" pitchFamily="18" charset="2"/>
              </a:rPr>
              <a:t>+ V</a:t>
            </a:r>
            <a:r>
              <a:rPr lang="es-ES" sz="2400" baseline="-25000" dirty="0">
                <a:solidFill>
                  <a:srgbClr val="008000"/>
                </a:solidFill>
                <a:latin typeface="Comic Sans MS" panose="030F0702030302020204" pitchFamily="66" charset="0"/>
                <a:sym typeface="Symbol" panose="05050102010706020507" pitchFamily="18" charset="2"/>
              </a:rPr>
              <a:t>R</a:t>
            </a:r>
          </a:p>
        </p:txBody>
      </p:sp>
      <p:sp>
        <p:nvSpPr>
          <p:cNvPr id="92" name="Text Box 7">
            <a:extLst>
              <a:ext uri="{FF2B5EF4-FFF2-40B4-BE49-F238E27FC236}">
                <a16:creationId xmlns:a16="http://schemas.microsoft.com/office/drawing/2014/main" id="{55B40755-E2C4-4139-8519-71DBF59696D3}"/>
              </a:ext>
            </a:extLst>
          </p:cNvPr>
          <p:cNvSpPr txBox="1">
            <a:spLocks noChangeArrowheads="1"/>
          </p:cNvSpPr>
          <p:nvPr/>
        </p:nvSpPr>
        <p:spPr bwMode="auto">
          <a:xfrm>
            <a:off x="1814232" y="4094021"/>
            <a:ext cx="2510979"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8000"/>
                </a:solidFill>
                <a:latin typeface="Comic Sans MS" panose="030F0702030302020204" pitchFamily="66" charset="0"/>
                <a:sym typeface="Symbol" panose="05050102010706020507" pitchFamily="18" charset="2"/>
              </a:rPr>
              <a:t>V </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L </a:t>
            </a:r>
            <a:r>
              <a:rPr lang="es-ES" sz="2400" dirty="0" err="1">
                <a:solidFill>
                  <a:srgbClr val="008000"/>
                </a:solidFill>
                <a:latin typeface="Comic Sans MS" panose="030F0702030302020204" pitchFamily="66" charset="0"/>
                <a:sym typeface="Symbol" panose="05050102010706020507" pitchFamily="18" charset="2"/>
              </a:rPr>
              <a:t>dI</a:t>
            </a:r>
            <a:r>
              <a:rPr lang="es-ES" sz="2400" dirty="0">
                <a:solidFill>
                  <a:srgbClr val="008000"/>
                </a:solidFill>
                <a:latin typeface="Comic Sans MS" panose="030F0702030302020204" pitchFamily="66" charset="0"/>
                <a:sym typeface="Symbol" panose="05050102010706020507" pitchFamily="18" charset="2"/>
              </a:rPr>
              <a:t>/</a:t>
            </a:r>
            <a:r>
              <a:rPr lang="es-ES" sz="2400" dirty="0" err="1">
                <a:solidFill>
                  <a:srgbClr val="008000"/>
                </a:solidFill>
                <a:latin typeface="Comic Sans MS" panose="030F0702030302020204" pitchFamily="66" charset="0"/>
                <a:sym typeface="Symbol" panose="05050102010706020507" pitchFamily="18" charset="2"/>
              </a:rPr>
              <a:t>dt</a:t>
            </a:r>
            <a:r>
              <a:rPr lang="es-ES" sz="2400" baseline="-25000" dirty="0">
                <a:solidFill>
                  <a:srgbClr val="008000"/>
                </a:solidFill>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sym typeface="Symbol" panose="05050102010706020507" pitchFamily="18" charset="2"/>
              </a:rPr>
              <a:t>+ RI</a:t>
            </a:r>
            <a:endParaRPr lang="es-ES" sz="2400" baseline="-25000" dirty="0">
              <a:solidFill>
                <a:srgbClr val="008000"/>
              </a:solidFill>
              <a:latin typeface="Comic Sans MS" panose="030F0702030302020204" pitchFamily="66" charset="0"/>
              <a:sym typeface="Symbol" panose="05050102010706020507" pitchFamily="18" charset="2"/>
            </a:endParaRPr>
          </a:p>
        </p:txBody>
      </p:sp>
      <p:sp>
        <p:nvSpPr>
          <p:cNvPr id="96" name="Text Box 45">
            <a:extLst>
              <a:ext uri="{FF2B5EF4-FFF2-40B4-BE49-F238E27FC236}">
                <a16:creationId xmlns:a16="http://schemas.microsoft.com/office/drawing/2014/main" id="{D7659E4B-32D2-4B11-9AFF-E35828027B12}"/>
              </a:ext>
            </a:extLst>
          </p:cNvPr>
          <p:cNvSpPr txBox="1">
            <a:spLocks noChangeArrowheads="1"/>
          </p:cNvSpPr>
          <p:nvPr/>
        </p:nvSpPr>
        <p:spPr bwMode="auto">
          <a:xfrm>
            <a:off x="7200515" y="4930590"/>
            <a:ext cx="2637943"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R</a:t>
            </a:r>
            <a:r>
              <a:rPr lang="es-ES" sz="2400" baseline="-25000" dirty="0">
                <a:solidFill>
                  <a:srgbClr val="3333FF"/>
                </a:solidFill>
                <a:latin typeface="Arial" panose="020B0604020202020204" pitchFamily="34" charset="0"/>
              </a:rPr>
              <a:t>L</a:t>
            </a:r>
            <a:r>
              <a:rPr lang="es-ES" sz="2400" dirty="0">
                <a:solidFill>
                  <a:srgbClr val="3333FF"/>
                </a:solidFill>
                <a:latin typeface="Arial" panose="020B0604020202020204" pitchFamily="34" charset="0"/>
              </a:rPr>
              <a:t> = </a:t>
            </a:r>
            <a:r>
              <a:rPr lang="es-ES" sz="2400" dirty="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Arial" panose="020B0604020202020204" pitchFamily="34" charset="0"/>
              </a:rPr>
              <a:t>   </a:t>
            </a:r>
            <a:r>
              <a:rPr lang="es-ES" sz="2400" dirty="0">
                <a:solidFill>
                  <a:srgbClr val="008000"/>
                </a:solidFill>
                <a:latin typeface="Arial" panose="020B0604020202020204" pitchFamily="34" charset="0"/>
              </a:rPr>
              <a:t>(bloqueo)</a:t>
            </a:r>
          </a:p>
        </p:txBody>
      </p:sp>
      <p:sp>
        <p:nvSpPr>
          <p:cNvPr id="100" name="Text Box 46">
            <a:extLst>
              <a:ext uri="{FF2B5EF4-FFF2-40B4-BE49-F238E27FC236}">
                <a16:creationId xmlns:a16="http://schemas.microsoft.com/office/drawing/2014/main" id="{83F39BF2-DAB6-41FD-B9EB-6704299ABB71}"/>
              </a:ext>
            </a:extLst>
          </p:cNvPr>
          <p:cNvSpPr txBox="1">
            <a:spLocks noChangeArrowheads="1"/>
          </p:cNvSpPr>
          <p:nvPr/>
        </p:nvSpPr>
        <p:spPr bwMode="auto">
          <a:xfrm>
            <a:off x="7211849" y="5559866"/>
            <a:ext cx="2894025" cy="47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R</a:t>
            </a:r>
            <a:r>
              <a:rPr lang="es-ES" sz="2400" baseline="-25000" dirty="0">
                <a:solidFill>
                  <a:srgbClr val="3333FF"/>
                </a:solidFill>
                <a:latin typeface="Arial" panose="020B0604020202020204" pitchFamily="34" charset="0"/>
              </a:rPr>
              <a:t>L</a:t>
            </a:r>
            <a:r>
              <a:rPr lang="es-ES" sz="2400" dirty="0">
                <a:solidFill>
                  <a:srgbClr val="3333FF"/>
                </a:solidFill>
                <a:latin typeface="Arial" panose="020B0604020202020204" pitchFamily="34" charset="0"/>
              </a:rPr>
              <a:t> = </a:t>
            </a:r>
            <a:r>
              <a:rPr lang="es-ES" sz="2400" dirty="0">
                <a:solidFill>
                  <a:srgbClr val="3333FF"/>
                </a:solidFill>
                <a:latin typeface="Arial" panose="020B0604020202020204" pitchFamily="34" charset="0"/>
                <a:sym typeface="Symbol" panose="05050102010706020507" pitchFamily="18" charset="2"/>
              </a:rPr>
              <a:t>0  </a:t>
            </a:r>
            <a:r>
              <a:rPr lang="es-ES" sz="2400" dirty="0">
                <a:solidFill>
                  <a:srgbClr val="3333FF"/>
                </a:solidFill>
                <a:latin typeface="Arial" panose="020B0604020202020204" pitchFamily="34" charset="0"/>
              </a:rPr>
              <a:t>  </a:t>
            </a:r>
            <a:r>
              <a:rPr lang="es-ES" sz="2400" dirty="0">
                <a:solidFill>
                  <a:srgbClr val="008000"/>
                </a:solidFill>
                <a:latin typeface="Arial" panose="020B0604020202020204" pitchFamily="34" charset="0"/>
              </a:rPr>
              <a:t>(cable ideal)</a:t>
            </a:r>
          </a:p>
        </p:txBody>
      </p:sp>
      <p:sp>
        <p:nvSpPr>
          <p:cNvPr id="93" name="Text Box 3">
            <a:extLst>
              <a:ext uri="{FF2B5EF4-FFF2-40B4-BE49-F238E27FC236}">
                <a16:creationId xmlns:a16="http://schemas.microsoft.com/office/drawing/2014/main" id="{A68395BF-B5DA-430A-8085-624EB4A9DF40}"/>
              </a:ext>
            </a:extLst>
          </p:cNvPr>
          <p:cNvSpPr txBox="1">
            <a:spLocks noChangeArrowheads="1"/>
          </p:cNvSpPr>
          <p:nvPr/>
        </p:nvSpPr>
        <p:spPr bwMode="auto">
          <a:xfrm>
            <a:off x="3802381" y="328703"/>
            <a:ext cx="2170113" cy="536576"/>
          </a:xfrm>
          <a:prstGeom prst="rect">
            <a:avLst/>
          </a:prstGeom>
          <a:solidFill>
            <a:srgbClr val="00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con generador</a:t>
            </a:r>
          </a:p>
        </p:txBody>
      </p:sp>
      <p:sp>
        <p:nvSpPr>
          <p:cNvPr id="94" name="Rectangle 82">
            <a:extLst>
              <a:ext uri="{FF2B5EF4-FFF2-40B4-BE49-F238E27FC236}">
                <a16:creationId xmlns:a16="http://schemas.microsoft.com/office/drawing/2014/main" id="{9326DB65-6BBF-47A4-B262-063E1E38E6F8}"/>
              </a:ext>
            </a:extLst>
          </p:cNvPr>
          <p:cNvSpPr>
            <a:spLocks noChangeArrowheads="1"/>
          </p:cNvSpPr>
          <p:nvPr/>
        </p:nvSpPr>
        <p:spPr bwMode="auto">
          <a:xfrm>
            <a:off x="1144847" y="350955"/>
            <a:ext cx="2809933"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6.2 CIRCUITO RL</a:t>
            </a:r>
          </a:p>
        </p:txBody>
      </p:sp>
      <p:sp>
        <p:nvSpPr>
          <p:cNvPr id="98" name="Text Box 46">
            <a:extLst>
              <a:ext uri="{FF2B5EF4-FFF2-40B4-BE49-F238E27FC236}">
                <a16:creationId xmlns:a16="http://schemas.microsoft.com/office/drawing/2014/main" id="{7DE5CD7E-6244-45E5-923B-F82B87EB0C55}"/>
              </a:ext>
            </a:extLst>
          </p:cNvPr>
          <p:cNvSpPr txBox="1">
            <a:spLocks noChangeArrowheads="1"/>
          </p:cNvSpPr>
          <p:nvPr/>
        </p:nvSpPr>
        <p:spPr bwMode="auto">
          <a:xfrm>
            <a:off x="1049556" y="6049375"/>
            <a:ext cx="3325138"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Arial" panose="020B0604020202020204" pitchFamily="34" charset="0"/>
              </a:rPr>
              <a:t>Un C en </a:t>
            </a:r>
            <a:r>
              <a:rPr lang="es-ES" sz="2400" dirty="0">
                <a:solidFill>
                  <a:srgbClr val="FF0000"/>
                </a:solidFill>
                <a:latin typeface="Arial" panose="020B0604020202020204" pitchFamily="34" charset="0"/>
              </a:rPr>
              <a:t>continua no deja pasar corriente</a:t>
            </a:r>
          </a:p>
        </p:txBody>
      </p:sp>
    </p:spTree>
    <p:extLst>
      <p:ext uri="{BB962C8B-B14F-4D97-AF65-F5344CB8AC3E}">
        <p14:creationId xmlns:p14="http://schemas.microsoft.com/office/powerpoint/2010/main" val="2214763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par>
                                <p:cTn id="13" presetID="22" presetClass="entr" presetSubtype="1"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barn(outVertical)">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wipe(left)">
                                      <p:cBhvr>
                                        <p:cTn id="36" dur="500"/>
                                        <p:tgtEl>
                                          <p:spTgt spid="9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p:tgtEl>
                                          <p:spTgt spid="6"/>
                                        </p:tgtEl>
                                        <p:attrNameLst>
                                          <p:attrName>ppt_y</p:attrName>
                                        </p:attrNameLst>
                                      </p:cBhvr>
                                      <p:tavLst>
                                        <p:tav tm="0">
                                          <p:val>
                                            <p:strVal val="#ppt_y+#ppt_h*1.125000"/>
                                          </p:val>
                                        </p:tav>
                                        <p:tav tm="100000">
                                          <p:val>
                                            <p:strVal val="#ppt_y"/>
                                          </p:val>
                                        </p:tav>
                                      </p:tavLst>
                                    </p:anim>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wipe(left)">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up)">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wipe(up)">
                                      <p:cBhvr>
                                        <p:cTn id="66" dur="500"/>
                                        <p:tgtEl>
                                          <p:spTgt spid="90"/>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 calcmode="lin" valueType="num">
                                      <p:cBhvr additive="base">
                                        <p:cTn id="71" dur="500"/>
                                        <p:tgtEl>
                                          <p:spTgt spid="98"/>
                                        </p:tgtEl>
                                        <p:attrNameLst>
                                          <p:attrName>ppt_y</p:attrName>
                                        </p:attrNameLst>
                                      </p:cBhvr>
                                      <p:tavLst>
                                        <p:tav tm="0">
                                          <p:val>
                                            <p:strVal val="#ppt_y-#ppt_h*1.125000"/>
                                          </p:val>
                                        </p:tav>
                                        <p:tav tm="100000">
                                          <p:val>
                                            <p:strVal val="#ppt_y"/>
                                          </p:val>
                                        </p:tav>
                                      </p:tavLst>
                                    </p:anim>
                                    <p:animEffect transition="in" filter="wipe(down)">
                                      <p:cBhvr>
                                        <p:cTn id="7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0" grpId="0" animBg="1"/>
      <p:bldP spid="90" grpId="0" animBg="1"/>
      <p:bldP spid="96" grpId="0"/>
      <p:bldP spid="100"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227654" y="2663758"/>
            <a:ext cx="3140076" cy="2389188"/>
            <a:chOff x="4296" y="1809"/>
            <a:chExt cx="1978" cy="1505"/>
          </a:xfrm>
        </p:grpSpPr>
        <p:sp>
          <p:nvSpPr>
            <p:cNvPr id="29734" name="Rectangle 3"/>
            <p:cNvSpPr>
              <a:spLocks noChangeArrowheads="1"/>
            </p:cNvSpPr>
            <p:nvPr/>
          </p:nvSpPr>
          <p:spPr bwMode="auto">
            <a:xfrm>
              <a:off x="4296" y="1809"/>
              <a:ext cx="1939" cy="1488"/>
            </a:xfrm>
            <a:prstGeom prst="rect">
              <a:avLst/>
            </a:prstGeom>
            <a:solidFill>
              <a:srgbClr val="C0C0C0"/>
            </a:solidFill>
            <a:ln w="12700" algn="ctr">
              <a:solidFill>
                <a:srgbClr val="C0C0C0"/>
              </a:solidFill>
              <a:miter lim="800000"/>
              <a:headEnd/>
              <a:tailEnd/>
            </a:ln>
          </p:spPr>
          <p:txBody>
            <a:bodyPr wrap="none" lIns="79200" tIns="39600" rIns="79200" bIns="396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35" name="Line 4"/>
            <p:cNvSpPr>
              <a:spLocks noChangeShapeType="1"/>
            </p:cNvSpPr>
            <p:nvPr/>
          </p:nvSpPr>
          <p:spPr bwMode="auto">
            <a:xfrm>
              <a:off x="4651" y="2012"/>
              <a:ext cx="0" cy="1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36" name="Line 5"/>
            <p:cNvSpPr>
              <a:spLocks noChangeShapeType="1"/>
            </p:cNvSpPr>
            <p:nvPr/>
          </p:nvSpPr>
          <p:spPr bwMode="auto">
            <a:xfrm rot="5400000">
              <a:off x="5241" y="2499"/>
              <a:ext cx="0" cy="1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9737" name="Text Box 6"/>
            <p:cNvSpPr txBox="1">
              <a:spLocks noChangeArrowheads="1"/>
            </p:cNvSpPr>
            <p:nvPr/>
          </p:nvSpPr>
          <p:spPr bwMode="auto">
            <a:xfrm>
              <a:off x="5827" y="2963"/>
              <a:ext cx="17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t</a:t>
              </a:r>
            </a:p>
          </p:txBody>
        </p:sp>
        <p:sp>
          <p:nvSpPr>
            <p:cNvPr id="29738" name="Text Box 7"/>
            <p:cNvSpPr txBox="1">
              <a:spLocks noChangeArrowheads="1"/>
            </p:cNvSpPr>
            <p:nvPr/>
          </p:nvSpPr>
          <p:spPr bwMode="auto">
            <a:xfrm>
              <a:off x="4413" y="1849"/>
              <a:ext cx="74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V</a:t>
              </a:r>
              <a:r>
                <a:rPr lang="es-ES" sz="2000" baseline="-25000" dirty="0">
                  <a:latin typeface="Comic Sans MS" panose="030F0702030302020204" pitchFamily="66" charset="0"/>
                </a:rPr>
                <a:t>L</a:t>
              </a:r>
              <a:r>
                <a:rPr lang="es-ES" sz="2000" dirty="0">
                  <a:latin typeface="Comic Sans MS" panose="030F0702030302020204" pitchFamily="66" charset="0"/>
                </a:rPr>
                <a:t> </a:t>
              </a:r>
              <a:r>
                <a:rPr lang="es-ES" sz="2000" dirty="0" err="1">
                  <a:latin typeface="Comic Sans MS" panose="030F0702030302020204" pitchFamily="66" charset="0"/>
                </a:rPr>
                <a:t>dI</a:t>
              </a:r>
              <a:r>
                <a:rPr lang="es-ES" sz="2000" dirty="0">
                  <a:latin typeface="Comic Sans MS" panose="030F0702030302020204" pitchFamily="66" charset="0"/>
                </a:rPr>
                <a:t>/</a:t>
              </a:r>
              <a:r>
                <a:rPr lang="es-ES" sz="2000" dirty="0" err="1">
                  <a:latin typeface="Comic Sans MS" panose="030F0702030302020204" pitchFamily="66" charset="0"/>
                </a:rPr>
                <a:t>dt</a:t>
              </a:r>
              <a:endParaRPr lang="es-ES" sz="2000" dirty="0">
                <a:latin typeface="Comic Sans MS" panose="030F0702030302020204" pitchFamily="66" charset="0"/>
              </a:endParaRPr>
            </a:p>
          </p:txBody>
        </p:sp>
        <p:sp>
          <p:nvSpPr>
            <p:cNvPr id="29739" name="Line 8"/>
            <p:cNvSpPr>
              <a:spLocks noChangeShapeType="1"/>
            </p:cNvSpPr>
            <p:nvPr/>
          </p:nvSpPr>
          <p:spPr bwMode="auto">
            <a:xfrm>
              <a:off x="4617" y="2238"/>
              <a:ext cx="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0" name="Freeform 9"/>
            <p:cNvSpPr>
              <a:spLocks/>
            </p:cNvSpPr>
            <p:nvPr/>
          </p:nvSpPr>
          <p:spPr bwMode="auto">
            <a:xfrm>
              <a:off x="4651" y="2226"/>
              <a:ext cx="983" cy="820"/>
            </a:xfrm>
            <a:custGeom>
              <a:avLst/>
              <a:gdLst>
                <a:gd name="T0" fmla="*/ 0 w 6000"/>
                <a:gd name="T1" fmla="*/ 0 h 4560"/>
                <a:gd name="T2" fmla="*/ 0 w 6000"/>
                <a:gd name="T3" fmla="*/ 0 h 4560"/>
                <a:gd name="T4" fmla="*/ 0 w 6000"/>
                <a:gd name="T5" fmla="*/ 0 h 4560"/>
                <a:gd name="T6" fmla="*/ 0 w 6000"/>
                <a:gd name="T7" fmla="*/ 0 h 4560"/>
                <a:gd name="T8" fmla="*/ 0 w 6000"/>
                <a:gd name="T9" fmla="*/ 0 h 4560"/>
                <a:gd name="T10" fmla="*/ 0 w 6000"/>
                <a:gd name="T11" fmla="*/ 0 h 4560"/>
                <a:gd name="T12" fmla="*/ 0 60000 65536"/>
                <a:gd name="T13" fmla="*/ 0 60000 65536"/>
                <a:gd name="T14" fmla="*/ 0 60000 65536"/>
                <a:gd name="T15" fmla="*/ 0 60000 65536"/>
                <a:gd name="T16" fmla="*/ 0 60000 65536"/>
                <a:gd name="T17" fmla="*/ 0 60000 65536"/>
                <a:gd name="T18" fmla="*/ 0 w 6000"/>
                <a:gd name="T19" fmla="*/ 0 h 4560"/>
                <a:gd name="T20" fmla="*/ 6000 w 6000"/>
                <a:gd name="T21" fmla="*/ 4560 h 4560"/>
              </a:gdLst>
              <a:ahLst/>
              <a:cxnLst>
                <a:cxn ang="T12">
                  <a:pos x="T0" y="T1"/>
                </a:cxn>
                <a:cxn ang="T13">
                  <a:pos x="T2" y="T3"/>
                </a:cxn>
                <a:cxn ang="T14">
                  <a:pos x="T4" y="T5"/>
                </a:cxn>
                <a:cxn ang="T15">
                  <a:pos x="T6" y="T7"/>
                </a:cxn>
                <a:cxn ang="T16">
                  <a:pos x="T8" y="T9"/>
                </a:cxn>
                <a:cxn ang="T17">
                  <a:pos x="T10" y="T11"/>
                </a:cxn>
              </a:cxnLst>
              <a:rect l="T18" t="T19" r="T20" b="T21"/>
              <a:pathLst>
                <a:path w="6000" h="4560">
                  <a:moveTo>
                    <a:pt x="0" y="0"/>
                  </a:moveTo>
                  <a:cubicBezTo>
                    <a:pt x="448" y="1076"/>
                    <a:pt x="896" y="2152"/>
                    <a:pt x="1296" y="2784"/>
                  </a:cubicBezTo>
                  <a:cubicBezTo>
                    <a:pt x="1696" y="3416"/>
                    <a:pt x="2032" y="3552"/>
                    <a:pt x="2400" y="3792"/>
                  </a:cubicBezTo>
                  <a:cubicBezTo>
                    <a:pt x="2768" y="4032"/>
                    <a:pt x="3104" y="4120"/>
                    <a:pt x="3504" y="4224"/>
                  </a:cubicBezTo>
                  <a:cubicBezTo>
                    <a:pt x="3904" y="4328"/>
                    <a:pt x="4384" y="4360"/>
                    <a:pt x="4800" y="4416"/>
                  </a:cubicBezTo>
                  <a:cubicBezTo>
                    <a:pt x="5216" y="4472"/>
                    <a:pt x="5608" y="4516"/>
                    <a:pt x="6000" y="4560"/>
                  </a:cubicBezTo>
                </a:path>
              </a:pathLst>
            </a:custGeom>
            <a:noFill/>
            <a:ln w="38100">
              <a:solidFill>
                <a:srgbClr val="3333FF"/>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nchor="ctr" anchorCtr="1">
              <a:spAutoFit/>
            </a:bodyPr>
            <a:lstStyle/>
            <a:p>
              <a:endParaRPr lang="en-GB"/>
            </a:p>
          </p:txBody>
        </p:sp>
        <p:sp>
          <p:nvSpPr>
            <p:cNvPr id="29741" name="Line 10"/>
            <p:cNvSpPr>
              <a:spLocks noChangeShapeType="1"/>
            </p:cNvSpPr>
            <p:nvPr/>
          </p:nvSpPr>
          <p:spPr bwMode="auto">
            <a:xfrm>
              <a:off x="4848" y="2012"/>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2" name="Text Box 11"/>
            <p:cNvSpPr txBox="1">
              <a:spLocks noChangeArrowheads="1"/>
            </p:cNvSpPr>
            <p:nvPr/>
          </p:nvSpPr>
          <p:spPr bwMode="auto">
            <a:xfrm>
              <a:off x="4743" y="3069"/>
              <a:ext cx="24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1</a:t>
              </a:r>
              <a:r>
                <a:rPr lang="es-ES" sz="2000">
                  <a:latin typeface="Comic Sans MS" panose="030F0702030302020204" pitchFamily="66" charset="0"/>
                  <a:sym typeface="Symbol" panose="05050102010706020507" pitchFamily="18" charset="2"/>
                </a:rPr>
                <a:t></a:t>
              </a:r>
            </a:p>
          </p:txBody>
        </p:sp>
        <p:sp>
          <p:nvSpPr>
            <p:cNvPr id="29743" name="Text Box 12"/>
            <p:cNvSpPr txBox="1">
              <a:spLocks noChangeArrowheads="1"/>
            </p:cNvSpPr>
            <p:nvPr/>
          </p:nvSpPr>
          <p:spPr bwMode="auto">
            <a:xfrm>
              <a:off x="4876" y="2569"/>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36,8 %</a:t>
              </a:r>
            </a:p>
          </p:txBody>
        </p:sp>
        <p:sp>
          <p:nvSpPr>
            <p:cNvPr id="29744" name="Line 13"/>
            <p:cNvSpPr>
              <a:spLocks noChangeShapeType="1"/>
            </p:cNvSpPr>
            <p:nvPr/>
          </p:nvSpPr>
          <p:spPr bwMode="auto">
            <a:xfrm>
              <a:off x="5634" y="2012"/>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5" name="Text Box 14"/>
            <p:cNvSpPr txBox="1">
              <a:spLocks noChangeArrowheads="1"/>
            </p:cNvSpPr>
            <p:nvPr/>
          </p:nvSpPr>
          <p:spPr bwMode="auto">
            <a:xfrm>
              <a:off x="5517" y="3060"/>
              <a:ext cx="26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5</a:t>
              </a:r>
              <a:r>
                <a:rPr lang="es-ES" sz="2000">
                  <a:latin typeface="Comic Sans MS" panose="030F0702030302020204" pitchFamily="66" charset="0"/>
                  <a:sym typeface="Symbol" panose="05050102010706020507" pitchFamily="18" charset="2"/>
                </a:rPr>
                <a:t></a:t>
              </a:r>
            </a:p>
          </p:txBody>
        </p:sp>
        <p:sp>
          <p:nvSpPr>
            <p:cNvPr id="29746" name="Text Box 15"/>
            <p:cNvSpPr txBox="1">
              <a:spLocks noChangeArrowheads="1"/>
            </p:cNvSpPr>
            <p:nvPr/>
          </p:nvSpPr>
          <p:spPr bwMode="auto">
            <a:xfrm>
              <a:off x="5655" y="2564"/>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0,67 %</a:t>
              </a:r>
            </a:p>
          </p:txBody>
        </p:sp>
      </p:grpSp>
      <p:grpSp>
        <p:nvGrpSpPr>
          <p:cNvPr id="3" name="Group 16"/>
          <p:cNvGrpSpPr>
            <a:grpSpLocks/>
          </p:cNvGrpSpPr>
          <p:nvPr/>
        </p:nvGrpSpPr>
        <p:grpSpPr bwMode="auto">
          <a:xfrm>
            <a:off x="1299471" y="2657409"/>
            <a:ext cx="3149601" cy="2397126"/>
            <a:chOff x="3642" y="2319"/>
            <a:chExt cx="1984" cy="1510"/>
          </a:xfrm>
        </p:grpSpPr>
        <p:sp>
          <p:nvSpPr>
            <p:cNvPr id="29721" name="Rectangle 17"/>
            <p:cNvSpPr>
              <a:spLocks noChangeArrowheads="1"/>
            </p:cNvSpPr>
            <p:nvPr/>
          </p:nvSpPr>
          <p:spPr bwMode="auto">
            <a:xfrm>
              <a:off x="3642" y="2319"/>
              <a:ext cx="1939" cy="1488"/>
            </a:xfrm>
            <a:prstGeom prst="rect">
              <a:avLst/>
            </a:prstGeom>
            <a:solidFill>
              <a:srgbClr val="C0C0C0"/>
            </a:solidFill>
            <a:ln w="12700" algn="ctr">
              <a:solidFill>
                <a:srgbClr val="C0C0C0"/>
              </a:solidFill>
              <a:miter lim="800000"/>
              <a:headEnd/>
              <a:tailEnd/>
            </a:ln>
          </p:spPr>
          <p:txBody>
            <a:bodyPr wrap="none" lIns="79200" tIns="39600" rIns="79200" bIns="396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22" name="Line 18"/>
            <p:cNvSpPr>
              <a:spLocks noChangeShapeType="1"/>
            </p:cNvSpPr>
            <p:nvPr/>
          </p:nvSpPr>
          <p:spPr bwMode="auto">
            <a:xfrm>
              <a:off x="3997" y="2515"/>
              <a:ext cx="0" cy="1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3" name="Line 19"/>
            <p:cNvSpPr>
              <a:spLocks noChangeShapeType="1"/>
            </p:cNvSpPr>
            <p:nvPr/>
          </p:nvSpPr>
          <p:spPr bwMode="auto">
            <a:xfrm rot="5400000">
              <a:off x="4587" y="3002"/>
              <a:ext cx="0" cy="1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9724" name="Text Box 20"/>
            <p:cNvSpPr txBox="1">
              <a:spLocks noChangeArrowheads="1"/>
            </p:cNvSpPr>
            <p:nvPr/>
          </p:nvSpPr>
          <p:spPr bwMode="auto">
            <a:xfrm>
              <a:off x="5173" y="3466"/>
              <a:ext cx="17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t</a:t>
              </a:r>
            </a:p>
          </p:txBody>
        </p:sp>
        <p:sp>
          <p:nvSpPr>
            <p:cNvPr id="29725" name="Text Box 21"/>
            <p:cNvSpPr txBox="1">
              <a:spLocks noChangeArrowheads="1"/>
            </p:cNvSpPr>
            <p:nvPr/>
          </p:nvSpPr>
          <p:spPr bwMode="auto">
            <a:xfrm>
              <a:off x="3739" y="2359"/>
              <a:ext cx="45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V</a:t>
              </a:r>
              <a:r>
                <a:rPr lang="es-ES" sz="2000" baseline="-25000" dirty="0">
                  <a:latin typeface="Comic Sans MS" panose="030F0702030302020204" pitchFamily="66" charset="0"/>
                </a:rPr>
                <a:t>R</a:t>
              </a:r>
              <a:r>
                <a:rPr lang="es-ES" sz="2000" dirty="0">
                  <a:latin typeface="Comic Sans MS" panose="030F0702030302020204" pitchFamily="66" charset="0"/>
                </a:rPr>
                <a:t>  I</a:t>
              </a:r>
            </a:p>
          </p:txBody>
        </p:sp>
        <p:sp>
          <p:nvSpPr>
            <p:cNvPr id="29726" name="Line 22"/>
            <p:cNvSpPr>
              <a:spLocks noChangeShapeType="1"/>
            </p:cNvSpPr>
            <p:nvPr/>
          </p:nvSpPr>
          <p:spPr bwMode="auto">
            <a:xfrm>
              <a:off x="3956" y="2756"/>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7" name="Freeform 23"/>
            <p:cNvSpPr>
              <a:spLocks/>
            </p:cNvSpPr>
            <p:nvPr/>
          </p:nvSpPr>
          <p:spPr bwMode="auto">
            <a:xfrm flipV="1">
              <a:off x="3997" y="2774"/>
              <a:ext cx="983" cy="820"/>
            </a:xfrm>
            <a:custGeom>
              <a:avLst/>
              <a:gdLst>
                <a:gd name="T0" fmla="*/ 0 w 6000"/>
                <a:gd name="T1" fmla="*/ 0 h 4560"/>
                <a:gd name="T2" fmla="*/ 0 w 6000"/>
                <a:gd name="T3" fmla="*/ 0 h 4560"/>
                <a:gd name="T4" fmla="*/ 0 w 6000"/>
                <a:gd name="T5" fmla="*/ 0 h 4560"/>
                <a:gd name="T6" fmla="*/ 0 w 6000"/>
                <a:gd name="T7" fmla="*/ 0 h 4560"/>
                <a:gd name="T8" fmla="*/ 0 w 6000"/>
                <a:gd name="T9" fmla="*/ 0 h 4560"/>
                <a:gd name="T10" fmla="*/ 0 w 6000"/>
                <a:gd name="T11" fmla="*/ 0 h 4560"/>
                <a:gd name="T12" fmla="*/ 0 60000 65536"/>
                <a:gd name="T13" fmla="*/ 0 60000 65536"/>
                <a:gd name="T14" fmla="*/ 0 60000 65536"/>
                <a:gd name="T15" fmla="*/ 0 60000 65536"/>
                <a:gd name="T16" fmla="*/ 0 60000 65536"/>
                <a:gd name="T17" fmla="*/ 0 60000 65536"/>
                <a:gd name="T18" fmla="*/ 0 w 6000"/>
                <a:gd name="T19" fmla="*/ 0 h 4560"/>
                <a:gd name="T20" fmla="*/ 6000 w 6000"/>
                <a:gd name="T21" fmla="*/ 4560 h 4560"/>
              </a:gdLst>
              <a:ahLst/>
              <a:cxnLst>
                <a:cxn ang="T12">
                  <a:pos x="T0" y="T1"/>
                </a:cxn>
                <a:cxn ang="T13">
                  <a:pos x="T2" y="T3"/>
                </a:cxn>
                <a:cxn ang="T14">
                  <a:pos x="T4" y="T5"/>
                </a:cxn>
                <a:cxn ang="T15">
                  <a:pos x="T6" y="T7"/>
                </a:cxn>
                <a:cxn ang="T16">
                  <a:pos x="T8" y="T9"/>
                </a:cxn>
                <a:cxn ang="T17">
                  <a:pos x="T10" y="T11"/>
                </a:cxn>
              </a:cxnLst>
              <a:rect l="T18" t="T19" r="T20" b="T21"/>
              <a:pathLst>
                <a:path w="6000" h="4560">
                  <a:moveTo>
                    <a:pt x="0" y="0"/>
                  </a:moveTo>
                  <a:cubicBezTo>
                    <a:pt x="448" y="1076"/>
                    <a:pt x="896" y="2152"/>
                    <a:pt x="1296" y="2784"/>
                  </a:cubicBezTo>
                  <a:cubicBezTo>
                    <a:pt x="1696" y="3416"/>
                    <a:pt x="2032" y="3552"/>
                    <a:pt x="2400" y="3792"/>
                  </a:cubicBezTo>
                  <a:cubicBezTo>
                    <a:pt x="2768" y="4032"/>
                    <a:pt x="3104" y="4120"/>
                    <a:pt x="3504" y="4224"/>
                  </a:cubicBezTo>
                  <a:cubicBezTo>
                    <a:pt x="3904" y="4328"/>
                    <a:pt x="4384" y="4360"/>
                    <a:pt x="4800" y="4416"/>
                  </a:cubicBezTo>
                  <a:cubicBezTo>
                    <a:pt x="5216" y="4472"/>
                    <a:pt x="5608" y="4516"/>
                    <a:pt x="6000" y="4560"/>
                  </a:cubicBezTo>
                </a:path>
              </a:pathLst>
            </a:custGeom>
            <a:noFill/>
            <a:ln w="381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nchor="ctr" anchorCtr="1">
              <a:spAutoFit/>
            </a:bodyPr>
            <a:lstStyle/>
            <a:p>
              <a:endParaRPr lang="en-GB"/>
            </a:p>
          </p:txBody>
        </p:sp>
        <p:sp>
          <p:nvSpPr>
            <p:cNvPr id="29728" name="Line 24"/>
            <p:cNvSpPr>
              <a:spLocks noChangeShapeType="1"/>
            </p:cNvSpPr>
            <p:nvPr/>
          </p:nvSpPr>
          <p:spPr bwMode="auto">
            <a:xfrm>
              <a:off x="4194" y="2515"/>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9" name="Text Box 25"/>
            <p:cNvSpPr txBox="1">
              <a:spLocks noChangeArrowheads="1"/>
            </p:cNvSpPr>
            <p:nvPr/>
          </p:nvSpPr>
          <p:spPr bwMode="auto">
            <a:xfrm>
              <a:off x="4089" y="3584"/>
              <a:ext cx="24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1</a:t>
              </a:r>
              <a:r>
                <a:rPr lang="es-ES" sz="2000">
                  <a:latin typeface="Comic Sans MS" panose="030F0702030302020204" pitchFamily="66" charset="0"/>
                  <a:sym typeface="Symbol" panose="05050102010706020507" pitchFamily="18" charset="2"/>
                </a:rPr>
                <a:t></a:t>
              </a:r>
            </a:p>
          </p:txBody>
        </p:sp>
        <p:sp>
          <p:nvSpPr>
            <p:cNvPr id="29730" name="Text Box 26"/>
            <p:cNvSpPr txBox="1">
              <a:spLocks noChangeArrowheads="1"/>
            </p:cNvSpPr>
            <p:nvPr/>
          </p:nvSpPr>
          <p:spPr bwMode="auto">
            <a:xfrm>
              <a:off x="4228" y="3055"/>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63,2 %</a:t>
              </a:r>
            </a:p>
          </p:txBody>
        </p:sp>
        <p:sp>
          <p:nvSpPr>
            <p:cNvPr id="29731" name="Line 27"/>
            <p:cNvSpPr>
              <a:spLocks noChangeShapeType="1"/>
            </p:cNvSpPr>
            <p:nvPr/>
          </p:nvSpPr>
          <p:spPr bwMode="auto">
            <a:xfrm>
              <a:off x="4980" y="2515"/>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32" name="Text Box 28"/>
            <p:cNvSpPr txBox="1">
              <a:spLocks noChangeArrowheads="1"/>
            </p:cNvSpPr>
            <p:nvPr/>
          </p:nvSpPr>
          <p:spPr bwMode="auto">
            <a:xfrm>
              <a:off x="4863" y="3575"/>
              <a:ext cx="26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5</a:t>
              </a:r>
              <a:r>
                <a:rPr lang="es-ES" sz="2000">
                  <a:latin typeface="Comic Sans MS" panose="030F0702030302020204" pitchFamily="66" charset="0"/>
                  <a:sym typeface="Symbol" panose="05050102010706020507" pitchFamily="18" charset="2"/>
                </a:rPr>
                <a:t></a:t>
              </a:r>
            </a:p>
          </p:txBody>
        </p:sp>
        <p:sp>
          <p:nvSpPr>
            <p:cNvPr id="29733" name="Text Box 29"/>
            <p:cNvSpPr txBox="1">
              <a:spLocks noChangeArrowheads="1"/>
            </p:cNvSpPr>
            <p:nvPr/>
          </p:nvSpPr>
          <p:spPr bwMode="auto">
            <a:xfrm>
              <a:off x="5007" y="3049"/>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99,3 %</a:t>
              </a:r>
            </a:p>
          </p:txBody>
        </p:sp>
      </p:grpSp>
      <p:sp>
        <p:nvSpPr>
          <p:cNvPr id="28676" name="Text Box 30"/>
          <p:cNvSpPr txBox="1">
            <a:spLocks noChangeArrowheads="1"/>
          </p:cNvSpPr>
          <p:nvPr/>
        </p:nvSpPr>
        <p:spPr bwMode="auto">
          <a:xfrm>
            <a:off x="1453459" y="370359"/>
            <a:ext cx="1984944"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¿Transitorio?</a:t>
            </a:r>
          </a:p>
        </p:txBody>
      </p:sp>
      <p:sp>
        <p:nvSpPr>
          <p:cNvPr id="811039" name="Text Box 31"/>
          <p:cNvSpPr txBox="1">
            <a:spLocks noChangeArrowheads="1"/>
          </p:cNvSpPr>
          <p:nvPr/>
        </p:nvSpPr>
        <p:spPr bwMode="auto">
          <a:xfrm>
            <a:off x="5209428" y="2186487"/>
            <a:ext cx="1254037" cy="565146"/>
          </a:xfrm>
          <a:prstGeom prst="rect">
            <a:avLst/>
          </a:prstGeom>
          <a:solidFill>
            <a:srgbClr val="99CCFF"/>
          </a:solidFill>
          <a:ln w="12700">
            <a:solidFill>
              <a:srgbClr val="99CCFF"/>
            </a:solidFill>
            <a:miter lim="800000"/>
            <a:headEnd/>
            <a:tailEnd/>
          </a:ln>
        </p:spPr>
        <p:txBody>
          <a:bodyPr wrap="square" lIns="108000" tIns="0" rIns="108000" bIns="72000" anchor="t"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32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 L/R</a:t>
            </a:r>
            <a:endParaRPr lang="es-ES" sz="2400" dirty="0">
              <a:latin typeface="Comic Sans MS" panose="030F0702030302020204" pitchFamily="66" charset="0"/>
            </a:endParaRPr>
          </a:p>
        </p:txBody>
      </p:sp>
      <p:grpSp>
        <p:nvGrpSpPr>
          <p:cNvPr id="4" name="Group 32"/>
          <p:cNvGrpSpPr>
            <a:grpSpLocks/>
          </p:cNvGrpSpPr>
          <p:nvPr/>
        </p:nvGrpSpPr>
        <p:grpSpPr bwMode="auto">
          <a:xfrm>
            <a:off x="1419817" y="1109663"/>
            <a:ext cx="2540000" cy="1092200"/>
            <a:chOff x="1146" y="991"/>
            <a:chExt cx="1600" cy="688"/>
          </a:xfrm>
        </p:grpSpPr>
        <p:sp>
          <p:nvSpPr>
            <p:cNvPr id="29719" name="Text Box 33"/>
            <p:cNvSpPr txBox="1">
              <a:spLocks noChangeArrowheads="1"/>
            </p:cNvSpPr>
            <p:nvPr/>
          </p:nvSpPr>
          <p:spPr bwMode="auto">
            <a:xfrm>
              <a:off x="1280" y="1399"/>
              <a:ext cx="14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I = I</a:t>
              </a:r>
              <a:r>
                <a:rPr lang="es-ES" sz="2400" baseline="-25000">
                  <a:latin typeface="Comic Sans MS" panose="030F0702030302020204" pitchFamily="66" charset="0"/>
                </a:rPr>
                <a:t>f</a:t>
              </a:r>
              <a:r>
                <a:rPr lang="es-ES" sz="2400">
                  <a:latin typeface="Comic Sans MS" panose="030F0702030302020204" pitchFamily="66" charset="0"/>
                </a:rPr>
                <a:t> (1 - e</a:t>
              </a:r>
              <a:r>
                <a:rPr lang="es-ES" sz="2400" baseline="30000">
                  <a:latin typeface="Comic Sans MS" panose="030F0702030302020204" pitchFamily="66" charset="0"/>
                </a:rPr>
                <a:t>-t/</a:t>
              </a:r>
              <a:r>
                <a:rPr lang="es-ES" sz="2400" baseline="30000">
                  <a:latin typeface="Comic Sans MS" panose="030F0702030302020204" pitchFamily="66" charset="0"/>
                  <a:sym typeface="Symbol" panose="05050102010706020507" pitchFamily="18" charset="2"/>
                </a:rPr>
                <a:t></a:t>
              </a:r>
              <a:r>
                <a:rPr lang="es-ES" sz="2400">
                  <a:latin typeface="Comic Sans MS" panose="030F0702030302020204" pitchFamily="66" charset="0"/>
                  <a:sym typeface="Symbol" panose="05050102010706020507" pitchFamily="18" charset="2"/>
                </a:rPr>
                <a:t>)</a:t>
              </a:r>
              <a:endParaRPr lang="es-ES" sz="2400">
                <a:latin typeface="Comic Sans MS" panose="030F0702030302020204" pitchFamily="66" charset="0"/>
              </a:endParaRPr>
            </a:p>
          </p:txBody>
        </p:sp>
        <p:sp>
          <p:nvSpPr>
            <p:cNvPr id="29720" name="Text Box 34"/>
            <p:cNvSpPr txBox="1">
              <a:spLocks noChangeArrowheads="1"/>
            </p:cNvSpPr>
            <p:nvPr/>
          </p:nvSpPr>
          <p:spPr bwMode="auto">
            <a:xfrm>
              <a:off x="1146" y="991"/>
              <a:ext cx="16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V</a:t>
              </a:r>
              <a:r>
                <a:rPr lang="es-ES" sz="2400" baseline="-25000">
                  <a:latin typeface="Comic Sans MS" panose="030F0702030302020204" pitchFamily="66" charset="0"/>
                </a:rPr>
                <a:t>R</a:t>
              </a:r>
              <a:r>
                <a:rPr lang="es-ES" sz="2400">
                  <a:latin typeface="Comic Sans MS" panose="030F0702030302020204" pitchFamily="66" charset="0"/>
                </a:rPr>
                <a:t> = V</a:t>
              </a:r>
              <a:r>
                <a:rPr lang="es-ES" sz="2400" baseline="-25000">
                  <a:latin typeface="Comic Sans MS" panose="030F0702030302020204" pitchFamily="66" charset="0"/>
                </a:rPr>
                <a:t>Rf</a:t>
              </a:r>
              <a:r>
                <a:rPr lang="es-ES" sz="2400">
                  <a:latin typeface="Comic Sans MS" panose="030F0702030302020204" pitchFamily="66" charset="0"/>
                </a:rPr>
                <a:t> (1 - e</a:t>
              </a:r>
              <a:r>
                <a:rPr lang="es-ES" sz="2400" baseline="30000">
                  <a:latin typeface="Comic Sans MS" panose="030F0702030302020204" pitchFamily="66" charset="0"/>
                </a:rPr>
                <a:t>-t/</a:t>
              </a:r>
              <a:r>
                <a:rPr lang="es-ES" sz="2400" baseline="30000">
                  <a:latin typeface="Comic Sans MS" panose="030F0702030302020204" pitchFamily="66" charset="0"/>
                  <a:sym typeface="Symbol" panose="05050102010706020507" pitchFamily="18" charset="2"/>
                </a:rPr>
                <a:t></a:t>
              </a:r>
              <a:r>
                <a:rPr lang="es-ES" sz="2400">
                  <a:latin typeface="Comic Sans MS" panose="030F0702030302020204" pitchFamily="66" charset="0"/>
                  <a:sym typeface="Symbol" panose="05050102010706020507" pitchFamily="18" charset="2"/>
                </a:rPr>
                <a:t>)</a:t>
              </a:r>
              <a:endParaRPr lang="es-ES" sz="2400">
                <a:latin typeface="Comic Sans MS" panose="030F0702030302020204" pitchFamily="66" charset="0"/>
              </a:endParaRPr>
            </a:p>
          </p:txBody>
        </p:sp>
      </p:grpSp>
      <p:sp>
        <p:nvSpPr>
          <p:cNvPr id="811044" name="Text Box 36"/>
          <p:cNvSpPr txBox="1">
            <a:spLocks noChangeArrowheads="1"/>
          </p:cNvSpPr>
          <p:nvPr/>
        </p:nvSpPr>
        <p:spPr bwMode="auto">
          <a:xfrm>
            <a:off x="4261904" y="1219453"/>
            <a:ext cx="3023882" cy="905881"/>
          </a:xfrm>
          <a:prstGeom prst="rect">
            <a:avLst/>
          </a:prstGeom>
          <a:solidFill>
            <a:schemeClr val="bg2">
              <a:lumMod val="60000"/>
              <a:lumOff val="40000"/>
            </a:schemeClr>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Constante de tiempo</a:t>
            </a:r>
          </a:p>
          <a:p>
            <a:pPr algn="ctr" eaLnBrk="1" hangingPunct="1">
              <a:spcBef>
                <a:spcPts val="0"/>
              </a:spcBef>
              <a:buFontTx/>
              <a:buNone/>
            </a:pPr>
            <a:r>
              <a:rPr lang="es-ES" sz="2400" dirty="0">
                <a:latin typeface="Arial" panose="020B0604020202020204" pitchFamily="34" charset="0"/>
                <a:sym typeface="Symbol" panose="05050102010706020507" pitchFamily="18" charset="2"/>
              </a:rPr>
              <a:t>del Circuito RL</a:t>
            </a:r>
          </a:p>
        </p:txBody>
      </p:sp>
      <p:sp>
        <p:nvSpPr>
          <p:cNvPr id="811045" name="Text Box 37"/>
          <p:cNvSpPr txBox="1">
            <a:spLocks noChangeArrowheads="1"/>
          </p:cNvSpPr>
          <p:nvPr/>
        </p:nvSpPr>
        <p:spPr bwMode="auto">
          <a:xfrm>
            <a:off x="1148719" y="5780505"/>
            <a:ext cx="8165273" cy="96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sym typeface="Symbol" panose="05050102010706020507" pitchFamily="18" charset="2"/>
              </a:rPr>
              <a:t> </a:t>
            </a:r>
            <a:r>
              <a:rPr lang="es-ES" sz="2400" dirty="0">
                <a:latin typeface="Arial" panose="020B0604020202020204" pitchFamily="34" charset="0"/>
                <a:sym typeface="Symbol" panose="05050102010706020507" pitchFamily="18" charset="2"/>
              </a:rPr>
              <a:t>Hace falta un t =  para alcanzar un régimen continuo,</a:t>
            </a:r>
          </a:p>
          <a:p>
            <a:pPr eaLnBrk="1" hangingPunct="1">
              <a:spcBef>
                <a:spcPts val="0"/>
              </a:spcBef>
              <a:buNone/>
            </a:pPr>
            <a:r>
              <a:rPr lang="es-ES" sz="2400" dirty="0">
                <a:latin typeface="Arial" panose="020B0604020202020204" pitchFamily="34" charset="0"/>
                <a:sym typeface="Symbol" panose="05050102010706020507" pitchFamily="18" charset="2"/>
              </a:rPr>
              <a:t>   en t = 5</a:t>
            </a: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se considera que se tiene</a:t>
            </a:r>
            <a:endParaRPr lang="es-ES" sz="2800" dirty="0">
              <a:latin typeface="Arial" panose="020B0604020202020204" pitchFamily="34" charset="0"/>
              <a:sym typeface="Symbol" panose="05050102010706020507" pitchFamily="18" charset="2"/>
            </a:endParaRPr>
          </a:p>
        </p:txBody>
      </p:sp>
      <p:grpSp>
        <p:nvGrpSpPr>
          <p:cNvPr id="5" name="Group 43"/>
          <p:cNvGrpSpPr>
            <a:grpSpLocks/>
          </p:cNvGrpSpPr>
          <p:nvPr/>
        </p:nvGrpSpPr>
        <p:grpSpPr bwMode="auto">
          <a:xfrm>
            <a:off x="7499329" y="1122363"/>
            <a:ext cx="2873375" cy="1049337"/>
            <a:chOff x="4383" y="999"/>
            <a:chExt cx="1810" cy="661"/>
          </a:xfrm>
        </p:grpSpPr>
        <p:sp>
          <p:nvSpPr>
            <p:cNvPr id="29717" name="Text Box 44"/>
            <p:cNvSpPr txBox="1">
              <a:spLocks noChangeArrowheads="1"/>
            </p:cNvSpPr>
            <p:nvPr/>
          </p:nvSpPr>
          <p:spPr bwMode="auto">
            <a:xfrm>
              <a:off x="4716" y="999"/>
              <a:ext cx="11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Comic Sans MS" panose="030F0702030302020204" pitchFamily="66" charset="0"/>
                </a:rPr>
                <a:t>V</a:t>
              </a:r>
              <a:r>
                <a:rPr lang="es-ES" sz="2400" baseline="-25000" dirty="0">
                  <a:latin typeface="Comic Sans MS" panose="030F0702030302020204" pitchFamily="66" charset="0"/>
                </a:rPr>
                <a:t>L</a:t>
              </a:r>
              <a:r>
                <a:rPr lang="es-ES" sz="2400" dirty="0">
                  <a:latin typeface="Comic Sans MS" panose="030F0702030302020204" pitchFamily="66" charset="0"/>
                </a:rPr>
                <a:t> = </a:t>
              </a:r>
              <a:r>
                <a:rPr lang="es-ES" sz="2400" dirty="0" err="1">
                  <a:latin typeface="Comic Sans MS" panose="030F0702030302020204" pitchFamily="66" charset="0"/>
                </a:rPr>
                <a:t>V</a:t>
              </a:r>
              <a:r>
                <a:rPr lang="es-ES" sz="2400" baseline="-25000" dirty="0" err="1">
                  <a:latin typeface="Comic Sans MS" panose="030F0702030302020204" pitchFamily="66" charset="0"/>
                </a:rPr>
                <a:t>Lo</a:t>
              </a:r>
              <a:r>
                <a:rPr lang="es-ES" sz="2400" dirty="0">
                  <a:latin typeface="Comic Sans MS" panose="030F0702030302020204" pitchFamily="66" charset="0"/>
                </a:rPr>
                <a:t> e</a:t>
              </a:r>
              <a:r>
                <a:rPr lang="es-ES" sz="2400" baseline="30000" dirty="0">
                  <a:latin typeface="Comic Sans MS" panose="030F0702030302020204" pitchFamily="66" charset="0"/>
                </a:rPr>
                <a:t>-t/</a:t>
              </a:r>
              <a:r>
                <a:rPr lang="es-ES" sz="2400" baseline="30000" dirty="0">
                  <a:latin typeface="Comic Sans MS" panose="030F0702030302020204" pitchFamily="66" charset="0"/>
                  <a:sym typeface="Symbol" panose="05050102010706020507" pitchFamily="18" charset="2"/>
                </a:rPr>
                <a:t></a:t>
              </a:r>
              <a:endParaRPr lang="es-ES" sz="2400" baseline="30000" dirty="0">
                <a:latin typeface="Comic Sans MS" panose="030F0702030302020204" pitchFamily="66" charset="0"/>
              </a:endParaRPr>
            </a:p>
          </p:txBody>
        </p:sp>
        <p:sp>
          <p:nvSpPr>
            <p:cNvPr id="29718" name="Text Box 45"/>
            <p:cNvSpPr txBox="1">
              <a:spLocks noChangeArrowheads="1"/>
            </p:cNvSpPr>
            <p:nvPr/>
          </p:nvSpPr>
          <p:spPr bwMode="auto">
            <a:xfrm>
              <a:off x="4383" y="1380"/>
              <a:ext cx="181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err="1">
                  <a:latin typeface="Comic Sans MS" panose="030F0702030302020204" pitchFamily="66" charset="0"/>
                </a:rPr>
                <a:t>dI</a:t>
              </a:r>
              <a:r>
                <a:rPr lang="es-ES" sz="2400" dirty="0">
                  <a:latin typeface="Comic Sans MS" panose="030F0702030302020204" pitchFamily="66" charset="0"/>
                </a:rPr>
                <a:t>/</a:t>
              </a:r>
              <a:r>
                <a:rPr lang="es-ES" sz="2400" dirty="0" err="1">
                  <a:latin typeface="Comic Sans MS" panose="030F0702030302020204" pitchFamily="66" charset="0"/>
                </a:rPr>
                <a:t>dt</a:t>
              </a:r>
              <a:r>
                <a:rPr lang="es-ES" sz="2400" dirty="0">
                  <a:latin typeface="Comic Sans MS" panose="030F0702030302020204" pitchFamily="66" charset="0"/>
                </a:rPr>
                <a:t> = </a:t>
              </a:r>
              <a:r>
                <a:rPr lang="es-ES" sz="2400" dirty="0" err="1">
                  <a:latin typeface="Comic Sans MS" panose="030F0702030302020204" pitchFamily="66" charset="0"/>
                </a:rPr>
                <a:t>dI</a:t>
              </a:r>
              <a:r>
                <a:rPr lang="es-ES" sz="2400" dirty="0">
                  <a:latin typeface="Comic Sans MS" panose="030F0702030302020204" pitchFamily="66" charset="0"/>
                </a:rPr>
                <a:t>/</a:t>
              </a:r>
              <a:r>
                <a:rPr lang="es-ES" sz="2400" dirty="0" err="1">
                  <a:latin typeface="Comic Sans MS" panose="030F0702030302020204" pitchFamily="66" charset="0"/>
                </a:rPr>
                <a:t>dt</a:t>
              </a:r>
              <a:r>
                <a:rPr lang="es-ES" sz="2400" baseline="-25000" dirty="0" err="1">
                  <a:latin typeface="Comic Sans MS" panose="030F0702030302020204" pitchFamily="66" charset="0"/>
                </a:rPr>
                <a:t>o</a:t>
              </a:r>
              <a:r>
                <a:rPr lang="es-ES" sz="2400" dirty="0">
                  <a:latin typeface="Comic Sans MS" panose="030F0702030302020204" pitchFamily="66" charset="0"/>
                </a:rPr>
                <a:t> e</a:t>
              </a:r>
              <a:r>
                <a:rPr lang="es-ES" sz="2400" baseline="30000" dirty="0">
                  <a:latin typeface="Comic Sans MS" panose="030F0702030302020204" pitchFamily="66" charset="0"/>
                </a:rPr>
                <a:t>-t/</a:t>
              </a:r>
              <a:r>
                <a:rPr lang="es-ES" sz="2400" baseline="30000" dirty="0">
                  <a:latin typeface="Comic Sans MS" panose="030F0702030302020204" pitchFamily="66" charset="0"/>
                  <a:sym typeface="Symbol" panose="05050102010706020507" pitchFamily="18" charset="2"/>
                </a:rPr>
                <a:t></a:t>
              </a:r>
              <a:endParaRPr lang="es-ES" sz="2400" baseline="30000" dirty="0">
                <a:latin typeface="Comic Sans MS" panose="030F0702030302020204" pitchFamily="66" charset="0"/>
              </a:endParaRPr>
            </a:p>
          </p:txBody>
        </p:sp>
      </p:grpSp>
      <p:sp>
        <p:nvSpPr>
          <p:cNvPr id="29713" name="Text Box 31"/>
          <p:cNvSpPr txBox="1">
            <a:spLocks noChangeArrowheads="1"/>
          </p:cNvSpPr>
          <p:nvPr/>
        </p:nvSpPr>
        <p:spPr bwMode="auto">
          <a:xfrm>
            <a:off x="5209428" y="3386607"/>
            <a:ext cx="1254037" cy="528794"/>
          </a:xfrm>
          <a:prstGeom prst="rect">
            <a:avLst/>
          </a:prstGeom>
          <a:solidFill>
            <a:srgbClr val="99CCFF"/>
          </a:solidFill>
          <a:ln w="12700">
            <a:solidFill>
              <a:srgbClr val="99CCFF"/>
            </a:solidFill>
            <a:miter lim="800000"/>
            <a:headEnd/>
            <a:tailEnd/>
          </a:ln>
        </p:spPr>
        <p:txBody>
          <a:bodyPr wrap="square" lIns="108000" tIns="0" rIns="108000" bIns="36000"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32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 RC</a:t>
            </a:r>
            <a:endParaRPr lang="es-ES" sz="2400" dirty="0">
              <a:latin typeface="Comic Sans MS" panose="030F0702030302020204" pitchFamily="66" charset="0"/>
            </a:endParaRPr>
          </a:p>
        </p:txBody>
      </p:sp>
      <p:grpSp>
        <p:nvGrpSpPr>
          <p:cNvPr id="9" name="Grupo 8">
            <a:extLst>
              <a:ext uri="{FF2B5EF4-FFF2-40B4-BE49-F238E27FC236}">
                <a16:creationId xmlns:a16="http://schemas.microsoft.com/office/drawing/2014/main" id="{D904CB26-2E74-4052-A16D-2215436ECE7E}"/>
              </a:ext>
            </a:extLst>
          </p:cNvPr>
          <p:cNvGrpSpPr/>
          <p:nvPr/>
        </p:nvGrpSpPr>
        <p:grpSpPr>
          <a:xfrm>
            <a:off x="4761931" y="2836046"/>
            <a:ext cx="2023829" cy="2183565"/>
            <a:chOff x="4761931" y="2836046"/>
            <a:chExt cx="2023829" cy="2183565"/>
          </a:xfrm>
        </p:grpSpPr>
        <p:sp>
          <p:nvSpPr>
            <p:cNvPr id="29712" name="50 Rectángulo"/>
            <p:cNvSpPr>
              <a:spLocks noChangeArrowheads="1"/>
            </p:cNvSpPr>
            <p:nvPr/>
          </p:nvSpPr>
          <p:spPr bwMode="auto">
            <a:xfrm>
              <a:off x="4761931" y="3047246"/>
              <a:ext cx="2023829" cy="1972365"/>
            </a:xfrm>
            <a:prstGeom prst="rect">
              <a:avLst/>
            </a:prstGeom>
            <a:noFill/>
            <a:ln w="25400" algn="ctr">
              <a:solidFill>
                <a:srgbClr val="0099FF"/>
              </a:solidFill>
              <a:round/>
              <a:headEnd/>
              <a:tailEnd type="none" w="lg" len="lg"/>
            </a:ln>
            <a:extLst>
              <a:ext uri="{909E8E84-426E-40DD-AFC4-6F175D3DCCD1}">
                <a14:hiddenFill xmlns:a14="http://schemas.microsoft.com/office/drawing/2010/main">
                  <a:solidFill>
                    <a:srgbClr val="FFFFFF"/>
                  </a:solidFill>
                </a14:hiddenFill>
              </a:ext>
            </a:extLst>
          </p:spPr>
          <p:txBody>
            <a:bodyPr wrap="square" lIns="90000" tIns="82800" rIns="90000" bIns="82800"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14" name="47 CuadroTexto"/>
            <p:cNvSpPr txBox="1">
              <a:spLocks noChangeArrowheads="1"/>
            </p:cNvSpPr>
            <p:nvPr/>
          </p:nvSpPr>
          <p:spPr bwMode="auto">
            <a:xfrm>
              <a:off x="4901723" y="2836046"/>
              <a:ext cx="1760419" cy="461665"/>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r>
                <a:rPr lang="es-ES" sz="2400">
                  <a:solidFill>
                    <a:schemeClr val="tx1"/>
                  </a:solidFill>
                </a:rPr>
                <a:t>Circuito RC</a:t>
              </a:r>
            </a:p>
          </p:txBody>
        </p:sp>
      </p:grpSp>
      <p:sp>
        <p:nvSpPr>
          <p:cNvPr id="29715" name="48 CuadroTexto"/>
          <p:cNvSpPr txBox="1">
            <a:spLocks noChangeArrowheads="1"/>
          </p:cNvSpPr>
          <p:nvPr/>
        </p:nvSpPr>
        <p:spPr bwMode="auto">
          <a:xfrm>
            <a:off x="4911085" y="4103957"/>
            <a:ext cx="1334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Q, V</a:t>
            </a:r>
            <a:r>
              <a:rPr lang="es-ES" sz="2400" baseline="-25000" dirty="0">
                <a:solidFill>
                  <a:srgbClr val="000000"/>
                </a:solidFill>
                <a:latin typeface="Arial" panose="020B0604020202020204" pitchFamily="34" charset="0"/>
              </a:rPr>
              <a:t>C</a:t>
            </a:r>
            <a:endParaRPr lang="es-ES" sz="2400" dirty="0">
              <a:solidFill>
                <a:srgbClr val="000000"/>
              </a:solidFill>
              <a:latin typeface="Arial" panose="020B0604020202020204" pitchFamily="34" charset="0"/>
            </a:endParaRPr>
          </a:p>
        </p:txBody>
      </p:sp>
      <p:sp>
        <p:nvSpPr>
          <p:cNvPr id="29716" name="49 CuadroTexto"/>
          <p:cNvSpPr txBox="1">
            <a:spLocks noChangeArrowheads="1"/>
          </p:cNvSpPr>
          <p:nvPr/>
        </p:nvSpPr>
        <p:spPr bwMode="auto">
          <a:xfrm>
            <a:off x="5366511" y="4537850"/>
            <a:ext cx="1263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 V</a:t>
            </a:r>
            <a:r>
              <a:rPr lang="es-ES" sz="2400" baseline="-25000" dirty="0">
                <a:solidFill>
                  <a:srgbClr val="000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a:t>
            </a:r>
            <a:endParaRPr lang="es-ES" sz="2400" dirty="0">
              <a:solidFill>
                <a:srgbClr val="000000"/>
              </a:solidFill>
              <a:latin typeface="Arial" panose="020B0604020202020204" pitchFamily="34" charset="0"/>
            </a:endParaRPr>
          </a:p>
        </p:txBody>
      </p:sp>
      <p:sp>
        <p:nvSpPr>
          <p:cNvPr id="7" name="CuadroTexto 6"/>
          <p:cNvSpPr txBox="1">
            <a:spLocks noChangeArrowheads="1"/>
          </p:cNvSpPr>
          <p:nvPr/>
        </p:nvSpPr>
        <p:spPr bwMode="auto">
          <a:xfrm>
            <a:off x="2988735" y="428779"/>
            <a:ext cx="524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chemeClr val="tx1"/>
                </a:solidFill>
              </a:rPr>
              <a:t>Resolviendo la </a:t>
            </a:r>
            <a:r>
              <a:rPr lang="es-ES" sz="2400" dirty="0" err="1">
                <a:solidFill>
                  <a:schemeClr val="tx1"/>
                </a:solidFill>
              </a:rPr>
              <a:t>ec</a:t>
            </a:r>
            <a:r>
              <a:rPr lang="es-ES" sz="2400" dirty="0">
                <a:solidFill>
                  <a:schemeClr val="tx1"/>
                </a:solidFill>
              </a:rPr>
              <a:t>. diferencial:</a:t>
            </a:r>
          </a:p>
        </p:txBody>
      </p:sp>
      <p:sp>
        <p:nvSpPr>
          <p:cNvPr id="8" name="CuadroTexto 7"/>
          <p:cNvSpPr txBox="1">
            <a:spLocks noChangeArrowheads="1"/>
          </p:cNvSpPr>
          <p:nvPr/>
        </p:nvSpPr>
        <p:spPr bwMode="auto">
          <a:xfrm>
            <a:off x="1348655" y="5292660"/>
            <a:ext cx="6875280" cy="461665"/>
          </a:xfrm>
          <a:prstGeom prst="rect">
            <a:avLst/>
          </a:prstGeom>
          <a:noFill/>
          <a:ln>
            <a:noFill/>
          </a:ln>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ym typeface="Symbol" panose="05050102010706020507" pitchFamily="18" charset="2"/>
              </a:rPr>
              <a:t> </a:t>
            </a:r>
            <a:r>
              <a:rPr lang="es-ES" sz="2400" dirty="0"/>
              <a:t>A menor </a:t>
            </a: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rPr>
              <a:t>(tau)</a:t>
            </a:r>
            <a:r>
              <a:rPr lang="es-ES" sz="2400" dirty="0"/>
              <a:t>, más rápido ocurren las cosas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p:tgtEl>
                                          <p:spTgt spid="28676"/>
                                        </p:tgtEl>
                                        <p:attrNameLst>
                                          <p:attrName>ppt_y</p:attrName>
                                        </p:attrNameLst>
                                      </p:cBhvr>
                                      <p:tavLst>
                                        <p:tav tm="0">
                                          <p:val>
                                            <p:strVal val="#ppt_y-#ppt_h*1.125000"/>
                                          </p:val>
                                        </p:tav>
                                        <p:tav tm="100000">
                                          <p:val>
                                            <p:strVal val="#ppt_y"/>
                                          </p:val>
                                        </p:tav>
                                      </p:tavLst>
                                    </p:anim>
                                    <p:animEffect transition="in" filter="wipe(down)">
                                      <p:cBhvr>
                                        <p:cTn id="8" dur="500"/>
                                        <p:tgtEl>
                                          <p:spTgt spid="2867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811044"/>
                                        </p:tgtEl>
                                        <p:attrNameLst>
                                          <p:attrName>style.visibility</p:attrName>
                                        </p:attrNameLst>
                                      </p:cBhvr>
                                      <p:to>
                                        <p:strVal val="visible"/>
                                      </p:to>
                                    </p:set>
                                    <p:animEffect transition="in" filter="wipe(up)">
                                      <p:cBhvr>
                                        <p:cTn id="38" dur="500"/>
                                        <p:tgtEl>
                                          <p:spTgt spid="811044"/>
                                        </p:tgtEl>
                                      </p:cBhvr>
                                    </p:animEffect>
                                  </p:childTnLst>
                                </p:cTn>
                              </p:par>
                            </p:childTnLst>
                          </p:cTn>
                        </p:par>
                        <p:par>
                          <p:cTn id="39" fill="hold">
                            <p:stCondLst>
                              <p:cond delay="500"/>
                            </p:stCondLst>
                            <p:childTnLst>
                              <p:par>
                                <p:cTn id="40" presetID="23" presetClass="entr" presetSubtype="272" fill="hold" grpId="0" nodeType="afterEffect">
                                  <p:stCondLst>
                                    <p:cond delay="0"/>
                                  </p:stCondLst>
                                  <p:childTnLst>
                                    <p:set>
                                      <p:cBhvr>
                                        <p:cTn id="41" dur="1" fill="hold">
                                          <p:stCondLst>
                                            <p:cond delay="0"/>
                                          </p:stCondLst>
                                        </p:cTn>
                                        <p:tgtEl>
                                          <p:spTgt spid="811039"/>
                                        </p:tgtEl>
                                        <p:attrNameLst>
                                          <p:attrName>style.visibility</p:attrName>
                                        </p:attrNameLst>
                                      </p:cBhvr>
                                      <p:to>
                                        <p:strVal val="visible"/>
                                      </p:to>
                                    </p:set>
                                    <p:anim calcmode="lin" valueType="num">
                                      <p:cBhvr>
                                        <p:cTn id="42" dur="500" fill="hold"/>
                                        <p:tgtEl>
                                          <p:spTgt spid="811039"/>
                                        </p:tgtEl>
                                        <p:attrNameLst>
                                          <p:attrName>ppt_w</p:attrName>
                                        </p:attrNameLst>
                                      </p:cBhvr>
                                      <p:tavLst>
                                        <p:tav tm="0">
                                          <p:val>
                                            <p:strVal val="2/3*#ppt_w"/>
                                          </p:val>
                                        </p:tav>
                                        <p:tav tm="100000">
                                          <p:val>
                                            <p:strVal val="#ppt_w"/>
                                          </p:val>
                                        </p:tav>
                                      </p:tavLst>
                                    </p:anim>
                                    <p:anim calcmode="lin" valueType="num">
                                      <p:cBhvr>
                                        <p:cTn id="43" dur="500" fill="hold"/>
                                        <p:tgtEl>
                                          <p:spTgt spid="811039"/>
                                        </p:tgtEl>
                                        <p:attrNameLst>
                                          <p:attrName>ppt_h</p:attrName>
                                        </p:attrNameLst>
                                      </p:cBhvr>
                                      <p:tavLst>
                                        <p:tav tm="0">
                                          <p:val>
                                            <p:strVal val="2/3*#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outVertic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272" fill="hold" grpId="0" nodeType="clickEffect">
                                  <p:stCondLst>
                                    <p:cond delay="0"/>
                                  </p:stCondLst>
                                  <p:childTnLst>
                                    <p:set>
                                      <p:cBhvr>
                                        <p:cTn id="52" dur="1" fill="hold">
                                          <p:stCondLst>
                                            <p:cond delay="0"/>
                                          </p:stCondLst>
                                        </p:cTn>
                                        <p:tgtEl>
                                          <p:spTgt spid="29713"/>
                                        </p:tgtEl>
                                        <p:attrNameLst>
                                          <p:attrName>style.visibility</p:attrName>
                                        </p:attrNameLst>
                                      </p:cBhvr>
                                      <p:to>
                                        <p:strVal val="visible"/>
                                      </p:to>
                                    </p:set>
                                    <p:anim calcmode="lin" valueType="num">
                                      <p:cBhvr>
                                        <p:cTn id="53" dur="500" fill="hold"/>
                                        <p:tgtEl>
                                          <p:spTgt spid="29713"/>
                                        </p:tgtEl>
                                        <p:attrNameLst>
                                          <p:attrName>ppt_w</p:attrName>
                                        </p:attrNameLst>
                                      </p:cBhvr>
                                      <p:tavLst>
                                        <p:tav tm="0">
                                          <p:val>
                                            <p:strVal val="2/3*#ppt_w"/>
                                          </p:val>
                                        </p:tav>
                                        <p:tav tm="100000">
                                          <p:val>
                                            <p:strVal val="#ppt_w"/>
                                          </p:val>
                                        </p:tav>
                                      </p:tavLst>
                                    </p:anim>
                                    <p:anim calcmode="lin" valueType="num">
                                      <p:cBhvr>
                                        <p:cTn id="54" dur="500" fill="hold"/>
                                        <p:tgtEl>
                                          <p:spTgt spid="29713"/>
                                        </p:tgtEl>
                                        <p:attrNameLst>
                                          <p:attrName>ppt_h</p:attrName>
                                        </p:attrNameLst>
                                      </p:cBhvr>
                                      <p:tavLst>
                                        <p:tav tm="0">
                                          <p:val>
                                            <p:strVal val="2/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29715"/>
                                        </p:tgtEl>
                                        <p:attrNameLst>
                                          <p:attrName>style.visibility</p:attrName>
                                        </p:attrNameLst>
                                      </p:cBhvr>
                                      <p:to>
                                        <p:strVal val="visible"/>
                                      </p:to>
                                    </p:set>
                                    <p:animEffect transition="in" filter="wipe(right)">
                                      <p:cBhvr>
                                        <p:cTn id="59" dur="500"/>
                                        <p:tgtEl>
                                          <p:spTgt spid="297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9716"/>
                                        </p:tgtEl>
                                        <p:attrNameLst>
                                          <p:attrName>style.visibility</p:attrName>
                                        </p:attrNameLst>
                                      </p:cBhvr>
                                      <p:to>
                                        <p:strVal val="visible"/>
                                      </p:to>
                                    </p:set>
                                    <p:animEffect transition="in" filter="wipe(left)">
                                      <p:cBhvr>
                                        <p:cTn id="64" dur="500"/>
                                        <p:tgtEl>
                                          <p:spTgt spid="297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11045"/>
                                        </p:tgtEl>
                                        <p:attrNameLst>
                                          <p:attrName>style.visibility</p:attrName>
                                        </p:attrNameLst>
                                      </p:cBhvr>
                                      <p:to>
                                        <p:strVal val="visible"/>
                                      </p:to>
                                    </p:set>
                                    <p:animEffect transition="in" filter="wipe(up)">
                                      <p:cBhvr>
                                        <p:cTn id="74" dur="500"/>
                                        <p:tgtEl>
                                          <p:spTgt spid="811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811039" grpId="0" animBg="1"/>
      <p:bldP spid="811044" grpId="0" animBg="1"/>
      <p:bldP spid="811045" grpId="0"/>
      <p:bldP spid="29713" grpId="0" animBg="1"/>
      <p:bldP spid="29715" grpId="0"/>
      <p:bldP spid="2971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227654" y="2663758"/>
            <a:ext cx="3140076" cy="2389188"/>
            <a:chOff x="4296" y="1809"/>
            <a:chExt cx="1978" cy="1505"/>
          </a:xfrm>
        </p:grpSpPr>
        <p:sp>
          <p:nvSpPr>
            <p:cNvPr id="29734" name="Rectangle 3"/>
            <p:cNvSpPr>
              <a:spLocks noChangeArrowheads="1"/>
            </p:cNvSpPr>
            <p:nvPr/>
          </p:nvSpPr>
          <p:spPr bwMode="auto">
            <a:xfrm>
              <a:off x="4296" y="1809"/>
              <a:ext cx="1939" cy="1488"/>
            </a:xfrm>
            <a:prstGeom prst="rect">
              <a:avLst/>
            </a:prstGeom>
            <a:solidFill>
              <a:srgbClr val="C0C0C0"/>
            </a:solidFill>
            <a:ln w="12700" algn="ctr">
              <a:solidFill>
                <a:srgbClr val="C0C0C0"/>
              </a:solidFill>
              <a:miter lim="800000"/>
              <a:headEnd/>
              <a:tailEnd/>
            </a:ln>
          </p:spPr>
          <p:txBody>
            <a:bodyPr wrap="none" lIns="79200" tIns="39600" rIns="79200" bIns="396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35" name="Line 4"/>
            <p:cNvSpPr>
              <a:spLocks noChangeShapeType="1"/>
            </p:cNvSpPr>
            <p:nvPr/>
          </p:nvSpPr>
          <p:spPr bwMode="auto">
            <a:xfrm>
              <a:off x="4651" y="2012"/>
              <a:ext cx="0" cy="1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36" name="Line 5"/>
            <p:cNvSpPr>
              <a:spLocks noChangeShapeType="1"/>
            </p:cNvSpPr>
            <p:nvPr/>
          </p:nvSpPr>
          <p:spPr bwMode="auto">
            <a:xfrm rot="5400000">
              <a:off x="5241" y="2499"/>
              <a:ext cx="0" cy="1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9737" name="Text Box 6"/>
            <p:cNvSpPr txBox="1">
              <a:spLocks noChangeArrowheads="1"/>
            </p:cNvSpPr>
            <p:nvPr/>
          </p:nvSpPr>
          <p:spPr bwMode="auto">
            <a:xfrm>
              <a:off x="5827" y="2963"/>
              <a:ext cx="17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t</a:t>
              </a:r>
            </a:p>
          </p:txBody>
        </p:sp>
        <p:sp>
          <p:nvSpPr>
            <p:cNvPr id="29738" name="Text Box 7"/>
            <p:cNvSpPr txBox="1">
              <a:spLocks noChangeArrowheads="1"/>
            </p:cNvSpPr>
            <p:nvPr/>
          </p:nvSpPr>
          <p:spPr bwMode="auto">
            <a:xfrm>
              <a:off x="4413" y="1849"/>
              <a:ext cx="74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V</a:t>
              </a:r>
              <a:r>
                <a:rPr lang="es-ES" sz="2000" baseline="-25000" dirty="0">
                  <a:latin typeface="Comic Sans MS" panose="030F0702030302020204" pitchFamily="66" charset="0"/>
                </a:rPr>
                <a:t>L</a:t>
              </a:r>
              <a:r>
                <a:rPr lang="es-ES" sz="2000" dirty="0">
                  <a:latin typeface="Comic Sans MS" panose="030F0702030302020204" pitchFamily="66" charset="0"/>
                </a:rPr>
                <a:t> </a:t>
              </a:r>
              <a:r>
                <a:rPr lang="es-ES" sz="2000" dirty="0" err="1">
                  <a:latin typeface="Comic Sans MS" panose="030F0702030302020204" pitchFamily="66" charset="0"/>
                </a:rPr>
                <a:t>dI</a:t>
              </a:r>
              <a:r>
                <a:rPr lang="es-ES" sz="2000" dirty="0">
                  <a:latin typeface="Comic Sans MS" panose="030F0702030302020204" pitchFamily="66" charset="0"/>
                </a:rPr>
                <a:t>/</a:t>
              </a:r>
              <a:r>
                <a:rPr lang="es-ES" sz="2000" dirty="0" err="1">
                  <a:latin typeface="Comic Sans MS" panose="030F0702030302020204" pitchFamily="66" charset="0"/>
                </a:rPr>
                <a:t>dt</a:t>
              </a:r>
              <a:endParaRPr lang="es-ES" sz="2000" dirty="0">
                <a:latin typeface="Comic Sans MS" panose="030F0702030302020204" pitchFamily="66" charset="0"/>
              </a:endParaRPr>
            </a:p>
          </p:txBody>
        </p:sp>
        <p:sp>
          <p:nvSpPr>
            <p:cNvPr id="29739" name="Line 8"/>
            <p:cNvSpPr>
              <a:spLocks noChangeShapeType="1"/>
            </p:cNvSpPr>
            <p:nvPr/>
          </p:nvSpPr>
          <p:spPr bwMode="auto">
            <a:xfrm>
              <a:off x="4617" y="2238"/>
              <a:ext cx="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0" name="Freeform 9"/>
            <p:cNvSpPr>
              <a:spLocks/>
            </p:cNvSpPr>
            <p:nvPr/>
          </p:nvSpPr>
          <p:spPr bwMode="auto">
            <a:xfrm>
              <a:off x="4651" y="2226"/>
              <a:ext cx="983" cy="820"/>
            </a:xfrm>
            <a:custGeom>
              <a:avLst/>
              <a:gdLst>
                <a:gd name="T0" fmla="*/ 0 w 6000"/>
                <a:gd name="T1" fmla="*/ 0 h 4560"/>
                <a:gd name="T2" fmla="*/ 0 w 6000"/>
                <a:gd name="T3" fmla="*/ 0 h 4560"/>
                <a:gd name="T4" fmla="*/ 0 w 6000"/>
                <a:gd name="T5" fmla="*/ 0 h 4560"/>
                <a:gd name="T6" fmla="*/ 0 w 6000"/>
                <a:gd name="T7" fmla="*/ 0 h 4560"/>
                <a:gd name="T8" fmla="*/ 0 w 6000"/>
                <a:gd name="T9" fmla="*/ 0 h 4560"/>
                <a:gd name="T10" fmla="*/ 0 w 6000"/>
                <a:gd name="T11" fmla="*/ 0 h 4560"/>
                <a:gd name="T12" fmla="*/ 0 60000 65536"/>
                <a:gd name="T13" fmla="*/ 0 60000 65536"/>
                <a:gd name="T14" fmla="*/ 0 60000 65536"/>
                <a:gd name="T15" fmla="*/ 0 60000 65536"/>
                <a:gd name="T16" fmla="*/ 0 60000 65536"/>
                <a:gd name="T17" fmla="*/ 0 60000 65536"/>
                <a:gd name="T18" fmla="*/ 0 w 6000"/>
                <a:gd name="T19" fmla="*/ 0 h 4560"/>
                <a:gd name="T20" fmla="*/ 6000 w 6000"/>
                <a:gd name="T21" fmla="*/ 4560 h 4560"/>
              </a:gdLst>
              <a:ahLst/>
              <a:cxnLst>
                <a:cxn ang="T12">
                  <a:pos x="T0" y="T1"/>
                </a:cxn>
                <a:cxn ang="T13">
                  <a:pos x="T2" y="T3"/>
                </a:cxn>
                <a:cxn ang="T14">
                  <a:pos x="T4" y="T5"/>
                </a:cxn>
                <a:cxn ang="T15">
                  <a:pos x="T6" y="T7"/>
                </a:cxn>
                <a:cxn ang="T16">
                  <a:pos x="T8" y="T9"/>
                </a:cxn>
                <a:cxn ang="T17">
                  <a:pos x="T10" y="T11"/>
                </a:cxn>
              </a:cxnLst>
              <a:rect l="T18" t="T19" r="T20" b="T21"/>
              <a:pathLst>
                <a:path w="6000" h="4560">
                  <a:moveTo>
                    <a:pt x="0" y="0"/>
                  </a:moveTo>
                  <a:cubicBezTo>
                    <a:pt x="448" y="1076"/>
                    <a:pt x="896" y="2152"/>
                    <a:pt x="1296" y="2784"/>
                  </a:cubicBezTo>
                  <a:cubicBezTo>
                    <a:pt x="1696" y="3416"/>
                    <a:pt x="2032" y="3552"/>
                    <a:pt x="2400" y="3792"/>
                  </a:cubicBezTo>
                  <a:cubicBezTo>
                    <a:pt x="2768" y="4032"/>
                    <a:pt x="3104" y="4120"/>
                    <a:pt x="3504" y="4224"/>
                  </a:cubicBezTo>
                  <a:cubicBezTo>
                    <a:pt x="3904" y="4328"/>
                    <a:pt x="4384" y="4360"/>
                    <a:pt x="4800" y="4416"/>
                  </a:cubicBezTo>
                  <a:cubicBezTo>
                    <a:pt x="5216" y="4472"/>
                    <a:pt x="5608" y="4516"/>
                    <a:pt x="6000" y="4560"/>
                  </a:cubicBezTo>
                </a:path>
              </a:pathLst>
            </a:custGeom>
            <a:noFill/>
            <a:ln w="38100">
              <a:solidFill>
                <a:srgbClr val="3333FF"/>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nchor="ctr" anchorCtr="1">
              <a:spAutoFit/>
            </a:bodyPr>
            <a:lstStyle/>
            <a:p>
              <a:endParaRPr lang="en-GB"/>
            </a:p>
          </p:txBody>
        </p:sp>
        <p:sp>
          <p:nvSpPr>
            <p:cNvPr id="29741" name="Line 10"/>
            <p:cNvSpPr>
              <a:spLocks noChangeShapeType="1"/>
            </p:cNvSpPr>
            <p:nvPr/>
          </p:nvSpPr>
          <p:spPr bwMode="auto">
            <a:xfrm>
              <a:off x="4848" y="2012"/>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2" name="Text Box 11"/>
            <p:cNvSpPr txBox="1">
              <a:spLocks noChangeArrowheads="1"/>
            </p:cNvSpPr>
            <p:nvPr/>
          </p:nvSpPr>
          <p:spPr bwMode="auto">
            <a:xfrm>
              <a:off x="4743" y="3069"/>
              <a:ext cx="24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1</a:t>
              </a:r>
              <a:r>
                <a:rPr lang="es-ES" sz="2000">
                  <a:latin typeface="Comic Sans MS" panose="030F0702030302020204" pitchFamily="66" charset="0"/>
                  <a:sym typeface="Symbol" panose="05050102010706020507" pitchFamily="18" charset="2"/>
                </a:rPr>
                <a:t></a:t>
              </a:r>
            </a:p>
          </p:txBody>
        </p:sp>
        <p:sp>
          <p:nvSpPr>
            <p:cNvPr id="29743" name="Text Box 12"/>
            <p:cNvSpPr txBox="1">
              <a:spLocks noChangeArrowheads="1"/>
            </p:cNvSpPr>
            <p:nvPr/>
          </p:nvSpPr>
          <p:spPr bwMode="auto">
            <a:xfrm>
              <a:off x="4876" y="2569"/>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36,8 %</a:t>
              </a:r>
            </a:p>
          </p:txBody>
        </p:sp>
        <p:sp>
          <p:nvSpPr>
            <p:cNvPr id="29744" name="Line 13"/>
            <p:cNvSpPr>
              <a:spLocks noChangeShapeType="1"/>
            </p:cNvSpPr>
            <p:nvPr/>
          </p:nvSpPr>
          <p:spPr bwMode="auto">
            <a:xfrm>
              <a:off x="5634" y="2012"/>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45" name="Text Box 14"/>
            <p:cNvSpPr txBox="1">
              <a:spLocks noChangeArrowheads="1"/>
            </p:cNvSpPr>
            <p:nvPr/>
          </p:nvSpPr>
          <p:spPr bwMode="auto">
            <a:xfrm>
              <a:off x="5517" y="3060"/>
              <a:ext cx="26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5</a:t>
              </a:r>
              <a:r>
                <a:rPr lang="es-ES" sz="2000">
                  <a:latin typeface="Comic Sans MS" panose="030F0702030302020204" pitchFamily="66" charset="0"/>
                  <a:sym typeface="Symbol" panose="05050102010706020507" pitchFamily="18" charset="2"/>
                </a:rPr>
                <a:t></a:t>
              </a:r>
            </a:p>
          </p:txBody>
        </p:sp>
        <p:sp>
          <p:nvSpPr>
            <p:cNvPr id="29746" name="Text Box 15"/>
            <p:cNvSpPr txBox="1">
              <a:spLocks noChangeArrowheads="1"/>
            </p:cNvSpPr>
            <p:nvPr/>
          </p:nvSpPr>
          <p:spPr bwMode="auto">
            <a:xfrm>
              <a:off x="5655" y="2564"/>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0,67 %</a:t>
              </a:r>
            </a:p>
          </p:txBody>
        </p:sp>
      </p:grpSp>
      <p:grpSp>
        <p:nvGrpSpPr>
          <p:cNvPr id="3" name="Group 16"/>
          <p:cNvGrpSpPr>
            <a:grpSpLocks/>
          </p:cNvGrpSpPr>
          <p:nvPr/>
        </p:nvGrpSpPr>
        <p:grpSpPr bwMode="auto">
          <a:xfrm>
            <a:off x="1299471" y="2657409"/>
            <a:ext cx="3149601" cy="2397126"/>
            <a:chOff x="3642" y="2319"/>
            <a:chExt cx="1984" cy="1510"/>
          </a:xfrm>
        </p:grpSpPr>
        <p:sp>
          <p:nvSpPr>
            <p:cNvPr id="29721" name="Rectangle 17"/>
            <p:cNvSpPr>
              <a:spLocks noChangeArrowheads="1"/>
            </p:cNvSpPr>
            <p:nvPr/>
          </p:nvSpPr>
          <p:spPr bwMode="auto">
            <a:xfrm>
              <a:off x="3642" y="2319"/>
              <a:ext cx="1939" cy="1488"/>
            </a:xfrm>
            <a:prstGeom prst="rect">
              <a:avLst/>
            </a:prstGeom>
            <a:solidFill>
              <a:srgbClr val="C0C0C0"/>
            </a:solidFill>
            <a:ln w="12700" algn="ctr">
              <a:solidFill>
                <a:srgbClr val="C0C0C0"/>
              </a:solidFill>
              <a:miter lim="800000"/>
              <a:headEnd/>
              <a:tailEnd/>
            </a:ln>
          </p:spPr>
          <p:txBody>
            <a:bodyPr wrap="none" lIns="79200" tIns="39600" rIns="79200" bIns="396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22" name="Line 18"/>
            <p:cNvSpPr>
              <a:spLocks noChangeShapeType="1"/>
            </p:cNvSpPr>
            <p:nvPr/>
          </p:nvSpPr>
          <p:spPr bwMode="auto">
            <a:xfrm>
              <a:off x="3997" y="2515"/>
              <a:ext cx="0" cy="1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3" name="Line 19"/>
            <p:cNvSpPr>
              <a:spLocks noChangeShapeType="1"/>
            </p:cNvSpPr>
            <p:nvPr/>
          </p:nvSpPr>
          <p:spPr bwMode="auto">
            <a:xfrm rot="5400000">
              <a:off x="4587" y="3002"/>
              <a:ext cx="0" cy="1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nchorCtr="1">
              <a:spAutoFit/>
            </a:bodyPr>
            <a:lstStyle/>
            <a:p>
              <a:endParaRPr lang="en-GB"/>
            </a:p>
          </p:txBody>
        </p:sp>
        <p:sp>
          <p:nvSpPr>
            <p:cNvPr id="29724" name="Text Box 20"/>
            <p:cNvSpPr txBox="1">
              <a:spLocks noChangeArrowheads="1"/>
            </p:cNvSpPr>
            <p:nvPr/>
          </p:nvSpPr>
          <p:spPr bwMode="auto">
            <a:xfrm>
              <a:off x="5173" y="3466"/>
              <a:ext cx="17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t</a:t>
              </a:r>
            </a:p>
          </p:txBody>
        </p:sp>
        <p:sp>
          <p:nvSpPr>
            <p:cNvPr id="29725" name="Text Box 21"/>
            <p:cNvSpPr txBox="1">
              <a:spLocks noChangeArrowheads="1"/>
            </p:cNvSpPr>
            <p:nvPr/>
          </p:nvSpPr>
          <p:spPr bwMode="auto">
            <a:xfrm>
              <a:off x="3739" y="2359"/>
              <a:ext cx="45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V</a:t>
              </a:r>
              <a:r>
                <a:rPr lang="es-ES" sz="2000" baseline="-25000" dirty="0">
                  <a:latin typeface="Comic Sans MS" panose="030F0702030302020204" pitchFamily="66" charset="0"/>
                </a:rPr>
                <a:t>R</a:t>
              </a:r>
              <a:r>
                <a:rPr lang="es-ES" sz="2000" dirty="0">
                  <a:latin typeface="Comic Sans MS" panose="030F0702030302020204" pitchFamily="66" charset="0"/>
                </a:rPr>
                <a:t>  I</a:t>
              </a:r>
            </a:p>
          </p:txBody>
        </p:sp>
        <p:sp>
          <p:nvSpPr>
            <p:cNvPr id="29726" name="Line 22"/>
            <p:cNvSpPr>
              <a:spLocks noChangeShapeType="1"/>
            </p:cNvSpPr>
            <p:nvPr/>
          </p:nvSpPr>
          <p:spPr bwMode="auto">
            <a:xfrm>
              <a:off x="3956" y="2756"/>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7" name="Freeform 23"/>
            <p:cNvSpPr>
              <a:spLocks/>
            </p:cNvSpPr>
            <p:nvPr/>
          </p:nvSpPr>
          <p:spPr bwMode="auto">
            <a:xfrm flipV="1">
              <a:off x="3997" y="2774"/>
              <a:ext cx="983" cy="820"/>
            </a:xfrm>
            <a:custGeom>
              <a:avLst/>
              <a:gdLst>
                <a:gd name="T0" fmla="*/ 0 w 6000"/>
                <a:gd name="T1" fmla="*/ 0 h 4560"/>
                <a:gd name="T2" fmla="*/ 0 w 6000"/>
                <a:gd name="T3" fmla="*/ 0 h 4560"/>
                <a:gd name="T4" fmla="*/ 0 w 6000"/>
                <a:gd name="T5" fmla="*/ 0 h 4560"/>
                <a:gd name="T6" fmla="*/ 0 w 6000"/>
                <a:gd name="T7" fmla="*/ 0 h 4560"/>
                <a:gd name="T8" fmla="*/ 0 w 6000"/>
                <a:gd name="T9" fmla="*/ 0 h 4560"/>
                <a:gd name="T10" fmla="*/ 0 w 6000"/>
                <a:gd name="T11" fmla="*/ 0 h 4560"/>
                <a:gd name="T12" fmla="*/ 0 60000 65536"/>
                <a:gd name="T13" fmla="*/ 0 60000 65536"/>
                <a:gd name="T14" fmla="*/ 0 60000 65536"/>
                <a:gd name="T15" fmla="*/ 0 60000 65536"/>
                <a:gd name="T16" fmla="*/ 0 60000 65536"/>
                <a:gd name="T17" fmla="*/ 0 60000 65536"/>
                <a:gd name="T18" fmla="*/ 0 w 6000"/>
                <a:gd name="T19" fmla="*/ 0 h 4560"/>
                <a:gd name="T20" fmla="*/ 6000 w 6000"/>
                <a:gd name="T21" fmla="*/ 4560 h 4560"/>
              </a:gdLst>
              <a:ahLst/>
              <a:cxnLst>
                <a:cxn ang="T12">
                  <a:pos x="T0" y="T1"/>
                </a:cxn>
                <a:cxn ang="T13">
                  <a:pos x="T2" y="T3"/>
                </a:cxn>
                <a:cxn ang="T14">
                  <a:pos x="T4" y="T5"/>
                </a:cxn>
                <a:cxn ang="T15">
                  <a:pos x="T6" y="T7"/>
                </a:cxn>
                <a:cxn ang="T16">
                  <a:pos x="T8" y="T9"/>
                </a:cxn>
                <a:cxn ang="T17">
                  <a:pos x="T10" y="T11"/>
                </a:cxn>
              </a:cxnLst>
              <a:rect l="T18" t="T19" r="T20" b="T21"/>
              <a:pathLst>
                <a:path w="6000" h="4560">
                  <a:moveTo>
                    <a:pt x="0" y="0"/>
                  </a:moveTo>
                  <a:cubicBezTo>
                    <a:pt x="448" y="1076"/>
                    <a:pt x="896" y="2152"/>
                    <a:pt x="1296" y="2784"/>
                  </a:cubicBezTo>
                  <a:cubicBezTo>
                    <a:pt x="1696" y="3416"/>
                    <a:pt x="2032" y="3552"/>
                    <a:pt x="2400" y="3792"/>
                  </a:cubicBezTo>
                  <a:cubicBezTo>
                    <a:pt x="2768" y="4032"/>
                    <a:pt x="3104" y="4120"/>
                    <a:pt x="3504" y="4224"/>
                  </a:cubicBezTo>
                  <a:cubicBezTo>
                    <a:pt x="3904" y="4328"/>
                    <a:pt x="4384" y="4360"/>
                    <a:pt x="4800" y="4416"/>
                  </a:cubicBezTo>
                  <a:cubicBezTo>
                    <a:pt x="5216" y="4472"/>
                    <a:pt x="5608" y="4516"/>
                    <a:pt x="6000" y="4560"/>
                  </a:cubicBezTo>
                </a:path>
              </a:pathLst>
            </a:custGeom>
            <a:noFill/>
            <a:ln w="381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nchor="ctr" anchorCtr="1">
              <a:spAutoFit/>
            </a:bodyPr>
            <a:lstStyle/>
            <a:p>
              <a:endParaRPr lang="en-GB"/>
            </a:p>
          </p:txBody>
        </p:sp>
        <p:sp>
          <p:nvSpPr>
            <p:cNvPr id="29728" name="Line 24"/>
            <p:cNvSpPr>
              <a:spLocks noChangeShapeType="1"/>
            </p:cNvSpPr>
            <p:nvPr/>
          </p:nvSpPr>
          <p:spPr bwMode="auto">
            <a:xfrm>
              <a:off x="4194" y="2515"/>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29" name="Text Box 25"/>
            <p:cNvSpPr txBox="1">
              <a:spLocks noChangeArrowheads="1"/>
            </p:cNvSpPr>
            <p:nvPr/>
          </p:nvSpPr>
          <p:spPr bwMode="auto">
            <a:xfrm>
              <a:off x="4089" y="3584"/>
              <a:ext cx="24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1</a:t>
              </a:r>
              <a:r>
                <a:rPr lang="es-ES" sz="2000">
                  <a:latin typeface="Comic Sans MS" panose="030F0702030302020204" pitchFamily="66" charset="0"/>
                  <a:sym typeface="Symbol" panose="05050102010706020507" pitchFamily="18" charset="2"/>
                </a:rPr>
                <a:t></a:t>
              </a:r>
            </a:p>
          </p:txBody>
        </p:sp>
        <p:sp>
          <p:nvSpPr>
            <p:cNvPr id="29730" name="Text Box 26"/>
            <p:cNvSpPr txBox="1">
              <a:spLocks noChangeArrowheads="1"/>
            </p:cNvSpPr>
            <p:nvPr/>
          </p:nvSpPr>
          <p:spPr bwMode="auto">
            <a:xfrm>
              <a:off x="4228" y="3055"/>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63,2 %</a:t>
              </a:r>
            </a:p>
          </p:txBody>
        </p:sp>
        <p:sp>
          <p:nvSpPr>
            <p:cNvPr id="29731" name="Line 27"/>
            <p:cNvSpPr>
              <a:spLocks noChangeShapeType="1"/>
            </p:cNvSpPr>
            <p:nvPr/>
          </p:nvSpPr>
          <p:spPr bwMode="auto">
            <a:xfrm>
              <a:off x="4980" y="2515"/>
              <a:ext cx="0" cy="1077"/>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nchorCtr="1">
              <a:spAutoFit/>
            </a:bodyPr>
            <a:lstStyle/>
            <a:p>
              <a:endParaRPr lang="en-GB"/>
            </a:p>
          </p:txBody>
        </p:sp>
        <p:sp>
          <p:nvSpPr>
            <p:cNvPr id="29732" name="Text Box 28"/>
            <p:cNvSpPr txBox="1">
              <a:spLocks noChangeArrowheads="1"/>
            </p:cNvSpPr>
            <p:nvPr/>
          </p:nvSpPr>
          <p:spPr bwMode="auto">
            <a:xfrm>
              <a:off x="4863" y="3575"/>
              <a:ext cx="26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latin typeface="Comic Sans MS" panose="030F0702030302020204" pitchFamily="66" charset="0"/>
                </a:rPr>
                <a:t>5</a:t>
              </a:r>
              <a:r>
                <a:rPr lang="es-ES" sz="2000">
                  <a:latin typeface="Comic Sans MS" panose="030F0702030302020204" pitchFamily="66" charset="0"/>
                  <a:sym typeface="Symbol" panose="05050102010706020507" pitchFamily="18" charset="2"/>
                </a:rPr>
                <a:t></a:t>
              </a:r>
            </a:p>
          </p:txBody>
        </p:sp>
        <p:sp>
          <p:nvSpPr>
            <p:cNvPr id="29733" name="Text Box 29"/>
            <p:cNvSpPr txBox="1">
              <a:spLocks noChangeArrowheads="1"/>
            </p:cNvSpPr>
            <p:nvPr/>
          </p:nvSpPr>
          <p:spPr bwMode="auto">
            <a:xfrm>
              <a:off x="5007" y="3049"/>
              <a:ext cx="6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latin typeface="Comic Sans MS" panose="030F0702030302020204" pitchFamily="66" charset="0"/>
                </a:rPr>
                <a:t>99,3 %</a:t>
              </a:r>
            </a:p>
          </p:txBody>
        </p:sp>
      </p:grpSp>
      <p:sp>
        <p:nvSpPr>
          <p:cNvPr id="811039" name="Text Box 31"/>
          <p:cNvSpPr txBox="1">
            <a:spLocks noChangeArrowheads="1"/>
          </p:cNvSpPr>
          <p:nvPr/>
        </p:nvSpPr>
        <p:spPr bwMode="auto">
          <a:xfrm>
            <a:off x="5209428" y="2186487"/>
            <a:ext cx="1254037" cy="565146"/>
          </a:xfrm>
          <a:prstGeom prst="rect">
            <a:avLst/>
          </a:prstGeom>
          <a:solidFill>
            <a:srgbClr val="99CCFF"/>
          </a:solidFill>
          <a:ln w="12700">
            <a:solidFill>
              <a:srgbClr val="99CCFF"/>
            </a:solidFill>
            <a:miter lim="800000"/>
            <a:headEnd/>
            <a:tailEnd/>
          </a:ln>
        </p:spPr>
        <p:txBody>
          <a:bodyPr wrap="square" lIns="108000" tIns="0" rIns="108000" bIns="72000" anchor="t"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32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 L/R</a:t>
            </a:r>
            <a:endParaRPr lang="es-ES" sz="2400" dirty="0">
              <a:latin typeface="Comic Sans MS" panose="030F0702030302020204" pitchFamily="66" charset="0"/>
            </a:endParaRPr>
          </a:p>
        </p:txBody>
      </p:sp>
      <p:grpSp>
        <p:nvGrpSpPr>
          <p:cNvPr id="4" name="Group 32"/>
          <p:cNvGrpSpPr>
            <a:grpSpLocks/>
          </p:cNvGrpSpPr>
          <p:nvPr/>
        </p:nvGrpSpPr>
        <p:grpSpPr bwMode="auto">
          <a:xfrm>
            <a:off x="1419817" y="1109663"/>
            <a:ext cx="2540000" cy="1092200"/>
            <a:chOff x="1146" y="991"/>
            <a:chExt cx="1600" cy="688"/>
          </a:xfrm>
        </p:grpSpPr>
        <p:sp>
          <p:nvSpPr>
            <p:cNvPr id="29719" name="Text Box 33"/>
            <p:cNvSpPr txBox="1">
              <a:spLocks noChangeArrowheads="1"/>
            </p:cNvSpPr>
            <p:nvPr/>
          </p:nvSpPr>
          <p:spPr bwMode="auto">
            <a:xfrm>
              <a:off x="1280" y="1399"/>
              <a:ext cx="14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I = I</a:t>
              </a:r>
              <a:r>
                <a:rPr lang="es-ES" sz="2400" baseline="-25000">
                  <a:latin typeface="Comic Sans MS" panose="030F0702030302020204" pitchFamily="66" charset="0"/>
                </a:rPr>
                <a:t>f</a:t>
              </a:r>
              <a:r>
                <a:rPr lang="es-ES" sz="2400">
                  <a:latin typeface="Comic Sans MS" panose="030F0702030302020204" pitchFamily="66" charset="0"/>
                </a:rPr>
                <a:t> (1 - e</a:t>
              </a:r>
              <a:r>
                <a:rPr lang="es-ES" sz="2400" baseline="30000">
                  <a:latin typeface="Comic Sans MS" panose="030F0702030302020204" pitchFamily="66" charset="0"/>
                </a:rPr>
                <a:t>-t/</a:t>
              </a:r>
              <a:r>
                <a:rPr lang="es-ES" sz="2400" baseline="30000">
                  <a:latin typeface="Comic Sans MS" panose="030F0702030302020204" pitchFamily="66" charset="0"/>
                  <a:sym typeface="Symbol" panose="05050102010706020507" pitchFamily="18" charset="2"/>
                </a:rPr>
                <a:t></a:t>
              </a:r>
              <a:r>
                <a:rPr lang="es-ES" sz="2400">
                  <a:latin typeface="Comic Sans MS" panose="030F0702030302020204" pitchFamily="66" charset="0"/>
                  <a:sym typeface="Symbol" panose="05050102010706020507" pitchFamily="18" charset="2"/>
                </a:rPr>
                <a:t>)</a:t>
              </a:r>
              <a:endParaRPr lang="es-ES" sz="2400">
                <a:latin typeface="Comic Sans MS" panose="030F0702030302020204" pitchFamily="66" charset="0"/>
              </a:endParaRPr>
            </a:p>
          </p:txBody>
        </p:sp>
        <p:sp>
          <p:nvSpPr>
            <p:cNvPr id="29720" name="Text Box 34"/>
            <p:cNvSpPr txBox="1">
              <a:spLocks noChangeArrowheads="1"/>
            </p:cNvSpPr>
            <p:nvPr/>
          </p:nvSpPr>
          <p:spPr bwMode="auto">
            <a:xfrm>
              <a:off x="1146" y="991"/>
              <a:ext cx="16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V</a:t>
              </a:r>
              <a:r>
                <a:rPr lang="es-ES" sz="2400" baseline="-25000">
                  <a:latin typeface="Comic Sans MS" panose="030F0702030302020204" pitchFamily="66" charset="0"/>
                </a:rPr>
                <a:t>R</a:t>
              </a:r>
              <a:r>
                <a:rPr lang="es-ES" sz="2400">
                  <a:latin typeface="Comic Sans MS" panose="030F0702030302020204" pitchFamily="66" charset="0"/>
                </a:rPr>
                <a:t> = V</a:t>
              </a:r>
              <a:r>
                <a:rPr lang="es-ES" sz="2400" baseline="-25000">
                  <a:latin typeface="Comic Sans MS" panose="030F0702030302020204" pitchFamily="66" charset="0"/>
                </a:rPr>
                <a:t>Rf</a:t>
              </a:r>
              <a:r>
                <a:rPr lang="es-ES" sz="2400">
                  <a:latin typeface="Comic Sans MS" panose="030F0702030302020204" pitchFamily="66" charset="0"/>
                </a:rPr>
                <a:t> (1 - e</a:t>
              </a:r>
              <a:r>
                <a:rPr lang="es-ES" sz="2400" baseline="30000">
                  <a:latin typeface="Comic Sans MS" panose="030F0702030302020204" pitchFamily="66" charset="0"/>
                </a:rPr>
                <a:t>-t/</a:t>
              </a:r>
              <a:r>
                <a:rPr lang="es-ES" sz="2400" baseline="30000">
                  <a:latin typeface="Comic Sans MS" panose="030F0702030302020204" pitchFamily="66" charset="0"/>
                  <a:sym typeface="Symbol" panose="05050102010706020507" pitchFamily="18" charset="2"/>
                </a:rPr>
                <a:t></a:t>
              </a:r>
              <a:r>
                <a:rPr lang="es-ES" sz="2400">
                  <a:latin typeface="Comic Sans MS" panose="030F0702030302020204" pitchFamily="66" charset="0"/>
                  <a:sym typeface="Symbol" panose="05050102010706020507" pitchFamily="18" charset="2"/>
                </a:rPr>
                <a:t>)</a:t>
              </a:r>
              <a:endParaRPr lang="es-ES" sz="2400">
                <a:latin typeface="Comic Sans MS" panose="030F0702030302020204" pitchFamily="66" charset="0"/>
              </a:endParaRPr>
            </a:p>
          </p:txBody>
        </p:sp>
      </p:grpSp>
      <p:sp>
        <p:nvSpPr>
          <p:cNvPr id="811044" name="Text Box 36"/>
          <p:cNvSpPr txBox="1">
            <a:spLocks noChangeArrowheads="1"/>
          </p:cNvSpPr>
          <p:nvPr/>
        </p:nvSpPr>
        <p:spPr bwMode="auto">
          <a:xfrm>
            <a:off x="4261904" y="1219453"/>
            <a:ext cx="3023882" cy="905881"/>
          </a:xfrm>
          <a:prstGeom prst="rect">
            <a:avLst/>
          </a:prstGeom>
          <a:solidFill>
            <a:schemeClr val="bg2">
              <a:lumMod val="60000"/>
              <a:lumOff val="40000"/>
            </a:schemeClr>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Constante de tiempo</a:t>
            </a:r>
          </a:p>
          <a:p>
            <a:pPr algn="ctr" eaLnBrk="1" hangingPunct="1">
              <a:spcBef>
                <a:spcPts val="0"/>
              </a:spcBef>
              <a:buFontTx/>
              <a:buNone/>
            </a:pPr>
            <a:r>
              <a:rPr lang="es-ES" sz="2400" dirty="0">
                <a:latin typeface="Arial" panose="020B0604020202020204" pitchFamily="34" charset="0"/>
                <a:sym typeface="Symbol" panose="05050102010706020507" pitchFamily="18" charset="2"/>
              </a:rPr>
              <a:t>del Circuito RL</a:t>
            </a:r>
          </a:p>
        </p:txBody>
      </p:sp>
      <p:grpSp>
        <p:nvGrpSpPr>
          <p:cNvPr id="5" name="Group 43"/>
          <p:cNvGrpSpPr>
            <a:grpSpLocks/>
          </p:cNvGrpSpPr>
          <p:nvPr/>
        </p:nvGrpSpPr>
        <p:grpSpPr bwMode="auto">
          <a:xfrm>
            <a:off x="7499329" y="1122363"/>
            <a:ext cx="2873375" cy="1049337"/>
            <a:chOff x="4383" y="999"/>
            <a:chExt cx="1810" cy="661"/>
          </a:xfrm>
        </p:grpSpPr>
        <p:sp>
          <p:nvSpPr>
            <p:cNvPr id="29717" name="Text Box 44"/>
            <p:cNvSpPr txBox="1">
              <a:spLocks noChangeArrowheads="1"/>
            </p:cNvSpPr>
            <p:nvPr/>
          </p:nvSpPr>
          <p:spPr bwMode="auto">
            <a:xfrm>
              <a:off x="4716" y="999"/>
              <a:ext cx="11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Comic Sans MS" panose="030F0702030302020204" pitchFamily="66" charset="0"/>
                </a:rPr>
                <a:t>V</a:t>
              </a:r>
              <a:r>
                <a:rPr lang="es-ES" sz="2400" baseline="-25000" dirty="0">
                  <a:latin typeface="Comic Sans MS" panose="030F0702030302020204" pitchFamily="66" charset="0"/>
                </a:rPr>
                <a:t>L</a:t>
              </a:r>
              <a:r>
                <a:rPr lang="es-ES" sz="2400" dirty="0">
                  <a:latin typeface="Comic Sans MS" panose="030F0702030302020204" pitchFamily="66" charset="0"/>
                </a:rPr>
                <a:t> = </a:t>
              </a:r>
              <a:r>
                <a:rPr lang="es-ES" sz="2400" dirty="0" err="1">
                  <a:latin typeface="Comic Sans MS" panose="030F0702030302020204" pitchFamily="66" charset="0"/>
                </a:rPr>
                <a:t>V</a:t>
              </a:r>
              <a:r>
                <a:rPr lang="es-ES" sz="2400" baseline="-25000" dirty="0" err="1">
                  <a:latin typeface="Comic Sans MS" panose="030F0702030302020204" pitchFamily="66" charset="0"/>
                </a:rPr>
                <a:t>Lo</a:t>
              </a:r>
              <a:r>
                <a:rPr lang="es-ES" sz="2400" dirty="0">
                  <a:latin typeface="Comic Sans MS" panose="030F0702030302020204" pitchFamily="66" charset="0"/>
                </a:rPr>
                <a:t> e</a:t>
              </a:r>
              <a:r>
                <a:rPr lang="es-ES" sz="2400" baseline="30000" dirty="0">
                  <a:latin typeface="Comic Sans MS" panose="030F0702030302020204" pitchFamily="66" charset="0"/>
                </a:rPr>
                <a:t>-t/</a:t>
              </a:r>
              <a:r>
                <a:rPr lang="es-ES" sz="2400" baseline="30000" dirty="0">
                  <a:latin typeface="Comic Sans MS" panose="030F0702030302020204" pitchFamily="66" charset="0"/>
                  <a:sym typeface="Symbol" panose="05050102010706020507" pitchFamily="18" charset="2"/>
                </a:rPr>
                <a:t></a:t>
              </a:r>
              <a:endParaRPr lang="es-ES" sz="2400" baseline="30000" dirty="0">
                <a:latin typeface="Comic Sans MS" panose="030F0702030302020204" pitchFamily="66" charset="0"/>
              </a:endParaRPr>
            </a:p>
          </p:txBody>
        </p:sp>
        <p:sp>
          <p:nvSpPr>
            <p:cNvPr id="29718" name="Text Box 45"/>
            <p:cNvSpPr txBox="1">
              <a:spLocks noChangeArrowheads="1"/>
            </p:cNvSpPr>
            <p:nvPr/>
          </p:nvSpPr>
          <p:spPr bwMode="auto">
            <a:xfrm>
              <a:off x="4383" y="1380"/>
              <a:ext cx="181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err="1">
                  <a:latin typeface="Comic Sans MS" panose="030F0702030302020204" pitchFamily="66" charset="0"/>
                </a:rPr>
                <a:t>dI</a:t>
              </a:r>
              <a:r>
                <a:rPr lang="es-ES" sz="2400" dirty="0">
                  <a:latin typeface="Comic Sans MS" panose="030F0702030302020204" pitchFamily="66" charset="0"/>
                </a:rPr>
                <a:t>/</a:t>
              </a:r>
              <a:r>
                <a:rPr lang="es-ES" sz="2400" dirty="0" err="1">
                  <a:latin typeface="Comic Sans MS" panose="030F0702030302020204" pitchFamily="66" charset="0"/>
                </a:rPr>
                <a:t>dt</a:t>
              </a:r>
              <a:r>
                <a:rPr lang="es-ES" sz="2400" dirty="0">
                  <a:latin typeface="Comic Sans MS" panose="030F0702030302020204" pitchFamily="66" charset="0"/>
                </a:rPr>
                <a:t> = </a:t>
              </a:r>
              <a:r>
                <a:rPr lang="es-ES" sz="2400" dirty="0" err="1">
                  <a:latin typeface="Comic Sans MS" panose="030F0702030302020204" pitchFamily="66" charset="0"/>
                </a:rPr>
                <a:t>dI</a:t>
              </a:r>
              <a:r>
                <a:rPr lang="es-ES" sz="2400" dirty="0">
                  <a:latin typeface="Comic Sans MS" panose="030F0702030302020204" pitchFamily="66" charset="0"/>
                </a:rPr>
                <a:t>/</a:t>
              </a:r>
              <a:r>
                <a:rPr lang="es-ES" sz="2400" dirty="0" err="1">
                  <a:latin typeface="Comic Sans MS" panose="030F0702030302020204" pitchFamily="66" charset="0"/>
                </a:rPr>
                <a:t>dt</a:t>
              </a:r>
              <a:r>
                <a:rPr lang="es-ES" sz="2400" baseline="-25000" dirty="0" err="1">
                  <a:latin typeface="Comic Sans MS" panose="030F0702030302020204" pitchFamily="66" charset="0"/>
                </a:rPr>
                <a:t>o</a:t>
              </a:r>
              <a:r>
                <a:rPr lang="es-ES" sz="2400" dirty="0">
                  <a:latin typeface="Comic Sans MS" panose="030F0702030302020204" pitchFamily="66" charset="0"/>
                </a:rPr>
                <a:t> e</a:t>
              </a:r>
              <a:r>
                <a:rPr lang="es-ES" sz="2400" baseline="30000" dirty="0">
                  <a:latin typeface="Comic Sans MS" panose="030F0702030302020204" pitchFamily="66" charset="0"/>
                </a:rPr>
                <a:t>-t/</a:t>
              </a:r>
              <a:r>
                <a:rPr lang="es-ES" sz="2400" baseline="30000" dirty="0">
                  <a:latin typeface="Comic Sans MS" panose="030F0702030302020204" pitchFamily="66" charset="0"/>
                  <a:sym typeface="Symbol" panose="05050102010706020507" pitchFamily="18" charset="2"/>
                </a:rPr>
                <a:t></a:t>
              </a:r>
              <a:endParaRPr lang="es-ES" sz="2400" baseline="30000" dirty="0">
                <a:latin typeface="Comic Sans MS" panose="030F0702030302020204" pitchFamily="66" charset="0"/>
              </a:endParaRPr>
            </a:p>
          </p:txBody>
        </p:sp>
      </p:grpSp>
      <p:sp>
        <p:nvSpPr>
          <p:cNvPr id="29713" name="Text Box 31"/>
          <p:cNvSpPr txBox="1">
            <a:spLocks noChangeArrowheads="1"/>
          </p:cNvSpPr>
          <p:nvPr/>
        </p:nvSpPr>
        <p:spPr bwMode="auto">
          <a:xfrm>
            <a:off x="5209428" y="3386607"/>
            <a:ext cx="1254037" cy="528794"/>
          </a:xfrm>
          <a:prstGeom prst="rect">
            <a:avLst/>
          </a:prstGeom>
          <a:solidFill>
            <a:srgbClr val="99CCFF"/>
          </a:solidFill>
          <a:ln w="12700">
            <a:solidFill>
              <a:srgbClr val="99CCFF"/>
            </a:solidFill>
            <a:miter lim="800000"/>
            <a:headEnd/>
            <a:tailEnd/>
          </a:ln>
        </p:spPr>
        <p:txBody>
          <a:bodyPr wrap="square" lIns="108000" tIns="0" rIns="108000" bIns="36000"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3200"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 RC</a:t>
            </a:r>
            <a:endParaRPr lang="es-ES" sz="2400" dirty="0">
              <a:latin typeface="Comic Sans MS" panose="030F0702030302020204" pitchFamily="66" charset="0"/>
            </a:endParaRPr>
          </a:p>
        </p:txBody>
      </p:sp>
      <p:grpSp>
        <p:nvGrpSpPr>
          <p:cNvPr id="9" name="Grupo 8">
            <a:extLst>
              <a:ext uri="{FF2B5EF4-FFF2-40B4-BE49-F238E27FC236}">
                <a16:creationId xmlns:a16="http://schemas.microsoft.com/office/drawing/2014/main" id="{D904CB26-2E74-4052-A16D-2215436ECE7E}"/>
              </a:ext>
            </a:extLst>
          </p:cNvPr>
          <p:cNvGrpSpPr/>
          <p:nvPr/>
        </p:nvGrpSpPr>
        <p:grpSpPr>
          <a:xfrm>
            <a:off x="4761931" y="2836046"/>
            <a:ext cx="2023829" cy="2183565"/>
            <a:chOff x="4761931" y="2836046"/>
            <a:chExt cx="2023829" cy="2183565"/>
          </a:xfrm>
        </p:grpSpPr>
        <p:sp>
          <p:nvSpPr>
            <p:cNvPr id="29712" name="50 Rectángulo"/>
            <p:cNvSpPr>
              <a:spLocks noChangeArrowheads="1"/>
            </p:cNvSpPr>
            <p:nvPr/>
          </p:nvSpPr>
          <p:spPr bwMode="auto">
            <a:xfrm>
              <a:off x="4761931" y="3047246"/>
              <a:ext cx="2023829" cy="1972365"/>
            </a:xfrm>
            <a:prstGeom prst="rect">
              <a:avLst/>
            </a:prstGeom>
            <a:noFill/>
            <a:ln w="25400" algn="ctr">
              <a:solidFill>
                <a:srgbClr val="0099FF"/>
              </a:solidFill>
              <a:round/>
              <a:headEnd/>
              <a:tailEnd type="none" w="lg" len="lg"/>
            </a:ln>
            <a:extLst>
              <a:ext uri="{909E8E84-426E-40DD-AFC4-6F175D3DCCD1}">
                <a14:hiddenFill xmlns:a14="http://schemas.microsoft.com/office/drawing/2010/main">
                  <a:solidFill>
                    <a:srgbClr val="FFFFFF"/>
                  </a:solidFill>
                </a14:hiddenFill>
              </a:ext>
            </a:extLst>
          </p:spPr>
          <p:txBody>
            <a:bodyPr wrap="square" lIns="90000" tIns="82800" rIns="90000" bIns="82800"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9714" name="47 CuadroTexto"/>
            <p:cNvSpPr txBox="1">
              <a:spLocks noChangeArrowheads="1"/>
            </p:cNvSpPr>
            <p:nvPr/>
          </p:nvSpPr>
          <p:spPr bwMode="auto">
            <a:xfrm>
              <a:off x="4901723" y="2836046"/>
              <a:ext cx="1760419" cy="461665"/>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ct val="50000"/>
                </a:spcBef>
              </a:pPr>
              <a:r>
                <a:rPr lang="es-ES" sz="2400">
                  <a:solidFill>
                    <a:schemeClr val="tx1"/>
                  </a:solidFill>
                </a:rPr>
                <a:t>Circuito RC</a:t>
              </a:r>
            </a:p>
          </p:txBody>
        </p:sp>
      </p:grpSp>
      <p:sp>
        <p:nvSpPr>
          <p:cNvPr id="29715" name="48 CuadroTexto"/>
          <p:cNvSpPr txBox="1">
            <a:spLocks noChangeArrowheads="1"/>
          </p:cNvSpPr>
          <p:nvPr/>
        </p:nvSpPr>
        <p:spPr bwMode="auto">
          <a:xfrm>
            <a:off x="4911085" y="4103957"/>
            <a:ext cx="1334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Q, V</a:t>
            </a:r>
            <a:r>
              <a:rPr lang="es-ES" sz="2400" baseline="-25000" dirty="0">
                <a:solidFill>
                  <a:srgbClr val="000000"/>
                </a:solidFill>
                <a:latin typeface="Arial" panose="020B0604020202020204" pitchFamily="34" charset="0"/>
              </a:rPr>
              <a:t>C</a:t>
            </a:r>
            <a:endParaRPr lang="es-ES" sz="2400" dirty="0">
              <a:solidFill>
                <a:srgbClr val="000000"/>
              </a:solidFill>
              <a:latin typeface="Arial" panose="020B0604020202020204" pitchFamily="34" charset="0"/>
            </a:endParaRPr>
          </a:p>
        </p:txBody>
      </p:sp>
      <p:sp>
        <p:nvSpPr>
          <p:cNvPr id="29716" name="49 CuadroTexto"/>
          <p:cNvSpPr txBox="1">
            <a:spLocks noChangeArrowheads="1"/>
          </p:cNvSpPr>
          <p:nvPr/>
        </p:nvSpPr>
        <p:spPr bwMode="auto">
          <a:xfrm>
            <a:off x="5366511" y="4537850"/>
            <a:ext cx="1263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 V</a:t>
            </a:r>
            <a:r>
              <a:rPr lang="es-ES" sz="2400" baseline="-25000" dirty="0">
                <a:solidFill>
                  <a:srgbClr val="000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a:t>
            </a:r>
            <a:endParaRPr lang="es-ES" sz="2400" dirty="0">
              <a:solidFill>
                <a:srgbClr val="000000"/>
              </a:solidFill>
              <a:latin typeface="Arial" panose="020B0604020202020204" pitchFamily="34" charset="0"/>
            </a:endParaRPr>
          </a:p>
        </p:txBody>
      </p:sp>
      <p:sp>
        <p:nvSpPr>
          <p:cNvPr id="48" name="Text Box 39">
            <a:extLst>
              <a:ext uri="{FF2B5EF4-FFF2-40B4-BE49-F238E27FC236}">
                <a16:creationId xmlns:a16="http://schemas.microsoft.com/office/drawing/2014/main" id="{5B907653-59C3-429F-8180-56D7ABD2A396}"/>
              </a:ext>
            </a:extLst>
          </p:cNvPr>
          <p:cNvSpPr txBox="1">
            <a:spLocks noChangeArrowheads="1"/>
          </p:cNvSpPr>
          <p:nvPr/>
        </p:nvSpPr>
        <p:spPr bwMode="auto">
          <a:xfrm>
            <a:off x="1632542" y="5247893"/>
            <a:ext cx="8085596" cy="164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Si </a:t>
            </a:r>
            <a:r>
              <a:rPr lang="es-ES" sz="2400" dirty="0" err="1">
                <a:latin typeface="Comic Sans MS" panose="030F0702030302020204" pitchFamily="66" charset="0"/>
                <a:sym typeface="Symbol" panose="05050102010706020507" pitchFamily="18" charset="2"/>
              </a:rPr>
              <a:t>I</a:t>
            </a:r>
            <a:r>
              <a:rPr lang="es-ES" sz="2400" baseline="-25000" dirty="0" err="1">
                <a:latin typeface="Arial" panose="020B0604020202020204" pitchFamily="34" charset="0"/>
                <a:sym typeface="Symbol" panose="05050102010706020507" pitchFamily="18" charset="2"/>
              </a:rPr>
              <a:t>o</a:t>
            </a:r>
            <a:r>
              <a:rPr lang="es-ES" sz="2400" dirty="0">
                <a:latin typeface="Arial" panose="020B0604020202020204" pitchFamily="34" charset="0"/>
                <a:sym typeface="Symbol" panose="05050102010706020507" pitchFamily="18" charset="2"/>
              </a:rPr>
              <a:t> 0 (Q</a:t>
            </a:r>
            <a:r>
              <a:rPr lang="es-ES" sz="2400" baseline="-25000" dirty="0">
                <a:latin typeface="Arial" panose="020B0604020202020204" pitchFamily="34" charset="0"/>
                <a:sym typeface="Symbol" panose="05050102010706020507" pitchFamily="18" charset="2"/>
              </a:rPr>
              <a:t>0</a:t>
            </a:r>
            <a:r>
              <a:rPr lang="es-ES" sz="2400" dirty="0">
                <a:latin typeface="Arial" panose="020B0604020202020204" pitchFamily="34" charset="0"/>
                <a:sym typeface="Symbol" panose="05050102010706020507" pitchFamily="18" charset="2"/>
              </a:rPr>
              <a:t>  0 en RC): Se llega al mismo régimen continuo de una forma similar, al ser el mismo circuito.  Las ecuaciones tienen un término adicional que da cuenta del valor inicial no nulo de corriente (o carga)</a:t>
            </a:r>
          </a:p>
        </p:txBody>
      </p:sp>
      <p:sp>
        <p:nvSpPr>
          <p:cNvPr id="47" name="Text Box 30">
            <a:extLst>
              <a:ext uri="{FF2B5EF4-FFF2-40B4-BE49-F238E27FC236}">
                <a16:creationId xmlns:a16="http://schemas.microsoft.com/office/drawing/2014/main" id="{A5C2D93A-5868-4090-B133-9ED187167D01}"/>
              </a:ext>
            </a:extLst>
          </p:cNvPr>
          <p:cNvSpPr txBox="1">
            <a:spLocks noChangeArrowheads="1"/>
          </p:cNvSpPr>
          <p:nvPr/>
        </p:nvSpPr>
        <p:spPr bwMode="auto">
          <a:xfrm>
            <a:off x="1453459" y="370359"/>
            <a:ext cx="1984944"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¿Transitorio?</a:t>
            </a:r>
          </a:p>
        </p:txBody>
      </p:sp>
      <p:sp>
        <p:nvSpPr>
          <p:cNvPr id="49" name="CuadroTexto 48">
            <a:extLst>
              <a:ext uri="{FF2B5EF4-FFF2-40B4-BE49-F238E27FC236}">
                <a16:creationId xmlns:a16="http://schemas.microsoft.com/office/drawing/2014/main" id="{2545047E-E4F1-496F-9C5C-AB448AC13534}"/>
              </a:ext>
            </a:extLst>
          </p:cNvPr>
          <p:cNvSpPr txBox="1">
            <a:spLocks noChangeArrowheads="1"/>
          </p:cNvSpPr>
          <p:nvPr/>
        </p:nvSpPr>
        <p:spPr bwMode="auto">
          <a:xfrm>
            <a:off x="2988735" y="428779"/>
            <a:ext cx="524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chemeClr val="tx1"/>
                </a:solidFill>
              </a:rPr>
              <a:t>Resolviendo la </a:t>
            </a:r>
            <a:r>
              <a:rPr lang="es-ES" sz="2400" dirty="0" err="1">
                <a:solidFill>
                  <a:schemeClr val="tx1"/>
                </a:solidFill>
              </a:rPr>
              <a:t>ec</a:t>
            </a:r>
            <a:r>
              <a:rPr lang="es-ES" sz="2400" dirty="0">
                <a:solidFill>
                  <a:schemeClr val="tx1"/>
                </a:solidFill>
              </a:rPr>
              <a:t>. diferencial:</a:t>
            </a:r>
          </a:p>
        </p:txBody>
      </p:sp>
    </p:spTree>
    <p:extLst>
      <p:ext uri="{BB962C8B-B14F-4D97-AF65-F5344CB8AC3E}">
        <p14:creationId xmlns:p14="http://schemas.microsoft.com/office/powerpoint/2010/main" val="1784102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lg"/>
        </a:ln>
        <a:effectLst/>
      </a:spPr>
      <a:bodyPr vert="horz" wrap="none" lIns="90000" tIns="82800" rIns="90000" bIns="82800" numCol="1" anchor="t" anchorCtr="1"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lg"/>
        </a:ln>
        <a:effectLst/>
      </a:spPr>
      <a:bodyPr vert="horz" wrap="none" lIns="90000" tIns="82800" rIns="90000" bIns="82800" numCol="1" anchor="t" anchorCtr="1"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14995</TotalTime>
  <Words>1454</Words>
  <Application>Microsoft Office PowerPoint</Application>
  <PresentationFormat>Personalizado</PresentationFormat>
  <Paragraphs>226</Paragraphs>
  <Slides>13</Slides>
  <Notes>11</Notes>
  <HiddenSlides>3</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Bahnschrift</vt:lpstr>
      <vt:lpstr>Comic Sans MS</vt:lpstr>
      <vt:lpstr>Symbol</vt:lpstr>
      <vt:lpstr>Times New Roman</vt:lpstr>
      <vt:lpstr>Trebuchet MS</vt:lpstr>
      <vt:lpstr>FNT_2012_TEMA1_1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Jose Enrique Martin Dominguez</cp:lastModifiedBy>
  <cp:revision>2137</cp:revision>
  <dcterms:created xsi:type="dcterms:W3CDTF">2012-02-20T13:06:36Z</dcterms:created>
  <dcterms:modified xsi:type="dcterms:W3CDTF">2021-01-08T16:11:27Z</dcterms:modified>
</cp:coreProperties>
</file>