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654" r:id="rId2"/>
    <p:sldId id="543" r:id="rId3"/>
    <p:sldId id="655" r:id="rId4"/>
    <p:sldId id="670" r:id="rId5"/>
    <p:sldId id="685" r:id="rId6"/>
    <p:sldId id="684" r:id="rId7"/>
    <p:sldId id="689" r:id="rId8"/>
    <p:sldId id="690" r:id="rId9"/>
    <p:sldId id="703" r:id="rId10"/>
    <p:sldId id="644" r:id="rId11"/>
    <p:sldId id="656" r:id="rId12"/>
    <p:sldId id="692" r:id="rId13"/>
    <p:sldId id="645" r:id="rId14"/>
    <p:sldId id="702" r:id="rId15"/>
    <p:sldId id="672" r:id="rId16"/>
    <p:sldId id="694" r:id="rId17"/>
    <p:sldId id="646" r:id="rId18"/>
    <p:sldId id="647" r:id="rId19"/>
    <p:sldId id="648" r:id="rId20"/>
    <p:sldId id="674" r:id="rId21"/>
    <p:sldId id="649" r:id="rId22"/>
    <p:sldId id="675" r:id="rId23"/>
    <p:sldId id="650" r:id="rId24"/>
    <p:sldId id="651" r:id="rId25"/>
    <p:sldId id="652" r:id="rId26"/>
    <p:sldId id="676" r:id="rId27"/>
    <p:sldId id="699" r:id="rId28"/>
    <p:sldId id="638" r:id="rId29"/>
    <p:sldId id="686" r:id="rId30"/>
    <p:sldId id="687" r:id="rId31"/>
    <p:sldId id="682" r:id="rId32"/>
    <p:sldId id="641" r:id="rId33"/>
    <p:sldId id="667" r:id="rId34"/>
    <p:sldId id="698" r:id="rId35"/>
    <p:sldId id="544" r:id="rId36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29" userDrawn="1">
          <p15:clr>
            <a:srgbClr val="A4A3A4"/>
          </p15:clr>
        </p15:guide>
        <p15:guide id="3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  <a:srgbClr val="D60093"/>
    <a:srgbClr val="FF00FF"/>
    <a:srgbClr val="FFFF99"/>
    <a:srgbClr val="99CCFF"/>
    <a:srgbClr val="FF0000"/>
    <a:srgbClr val="FFFFFF"/>
    <a:srgbClr val="6666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0" autoAdjust="0"/>
    <p:restoredTop sz="96357" autoAdjust="0"/>
  </p:normalViewPr>
  <p:slideViewPr>
    <p:cSldViewPr snapToGrid="0" showGuides="1">
      <p:cViewPr varScale="1">
        <p:scale>
          <a:sx n="105" d="100"/>
          <a:sy n="105" d="100"/>
        </p:scale>
        <p:origin x="1386" y="108"/>
      </p:cViewPr>
      <p:guideLst>
        <p:guide pos="3629"/>
        <p:guide orient="horz"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02064D-E1EE-4B69-AF87-38902ED8E9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7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8C9859-05A1-4603-9B55-F5C2492AE0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2638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FDADA36-6D9A-4D4A-B499-0BC5669963D1}" type="slidenum">
              <a:rPr lang="es-ES"/>
              <a:pPr algn="r" eaLnBrk="1" hangingPunct="1"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10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3EF2AF8-FC4C-4845-B981-B4F65285A8C7}" type="slidenum">
              <a:rPr lang="es-ES"/>
              <a:pPr algn="r" eaLnBrk="1" hangingPunct="1"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1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EB6DBC-AD35-4E69-B110-E10B168E0340}" type="slidenum">
              <a:rPr lang="es-ES"/>
              <a:pPr algn="r" eaLnBrk="1" hangingPunct="1"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5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6779D2-7283-4ABE-8DAC-CE03A2CD2D5B}" type="slidenum">
              <a:rPr lang="es-ES"/>
              <a:pPr algn="r" eaLnBrk="1" hangingPunct="1"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5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D9F27-9A10-4DC8-A2FC-F83F44BF4219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D9F27-9A10-4DC8-A2FC-F83F44BF4219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7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D9F27-9A10-4DC8-A2FC-F83F44BF4219}" type="slidenum">
              <a:rPr lang="es-ES"/>
              <a:pPr algn="r" eaLnBrk="1" hangingPunct="1"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1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D9F27-9A10-4DC8-A2FC-F83F44BF4219}" type="slidenum">
              <a:rPr lang="es-ES"/>
              <a:pPr algn="r" eaLnBrk="1" hangingPunct="1"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B6FA96-2132-4245-850B-16F4B86011AE}" type="slidenum">
              <a:rPr lang="es-ES"/>
              <a:pPr algn="r" eaLnBrk="1" hangingPunct="1"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39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EC5936-F598-44BC-951C-DF1296E2C692}" type="slidenum">
              <a:rPr lang="es-ES"/>
              <a:pPr algn="r" eaLnBrk="1" hangingPunct="1"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01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88C80-48E0-40C7-B1B4-FDA12A4A5623}" type="slidenum">
              <a:rPr lang="es-ES"/>
              <a:pPr algn="r" eaLnBrk="1" hangingPunct="1"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8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33B40F-C1AB-4521-8C8F-870DD448BD9D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2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88C80-48E0-40C7-B1B4-FDA12A4A5623}" type="slidenum">
              <a:rPr lang="es-ES"/>
              <a:pPr algn="r" eaLnBrk="1" hangingPunct="1"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9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A3C802-C61A-4964-92AD-1E2D62D9AEEE}" type="slidenum">
              <a:rPr lang="es-ES"/>
              <a:pPr algn="r" eaLnBrk="1" hangingPunct="1"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8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A3C802-C61A-4964-92AD-1E2D62D9AEEE}" type="slidenum">
              <a:rPr lang="es-ES"/>
              <a:pPr algn="r" eaLnBrk="1" hangingPunct="1"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60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F46719-565E-4847-B38D-E0EC2F996BBE}" type="slidenum">
              <a:rPr lang="es-ES"/>
              <a:pPr algn="r" eaLnBrk="1" hangingPunct="1"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65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35A97B-C8D8-459F-939D-9058C2E7FDD5}" type="slidenum">
              <a:rPr lang="es-ES"/>
              <a:pPr algn="r" eaLnBrk="1" hangingPunct="1"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69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3CE77B-448F-4F2A-94D5-7722025869A9}" type="slidenum">
              <a:rPr lang="es-ES"/>
              <a:pPr algn="r" eaLnBrk="1" hangingPunct="1"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1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3CE77B-448F-4F2A-94D5-7722025869A9}" type="slidenum">
              <a:rPr lang="es-ES"/>
              <a:pPr algn="r" eaLnBrk="1" hangingPunct="1"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35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3CE77B-448F-4F2A-94D5-7722025869A9}" type="slidenum">
              <a:rPr lang="es-ES"/>
              <a:pPr algn="r" eaLnBrk="1" hangingPunct="1">
                <a:spcBef>
                  <a:spcPct val="0"/>
                </a:spcBef>
              </a:pPr>
              <a:t>27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57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AFDAF3-03E9-423D-AFE3-0846CFF065BA}" type="slidenum">
              <a:rPr lang="es-ES"/>
              <a:pPr algn="r" eaLnBrk="1" hangingPunct="1">
                <a:spcBef>
                  <a:spcPct val="0"/>
                </a:spcBef>
              </a:pPr>
              <a:t>28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85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505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4064F7-8206-4AF5-873C-8CDEB89D4ADC}" type="slidenum">
              <a:rPr lang="es-ES"/>
              <a:pPr algn="r" eaLnBrk="1" hangingPunct="1">
                <a:spcBef>
                  <a:spcPct val="0"/>
                </a:spcBef>
              </a:pPr>
              <a:t>29</a:t>
            </a:fld>
            <a:endParaRPr lang="es-E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9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041B40-3801-4581-8BC5-AED25F6B0444}" type="slidenum">
              <a:rPr lang="es-ES"/>
              <a:pPr algn="r" eaLnBrk="1" hangingPunct="1"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i="1">
              <a:latin typeface="Arial" panose="020B0604020202020204" pitchFamily="34" charset="0"/>
            </a:endParaRPr>
          </a:p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06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505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4064F7-8206-4AF5-873C-8CDEB89D4ADC}" type="slidenum">
              <a:rPr lang="es-ES"/>
              <a:pPr algn="r" eaLnBrk="1" hangingPunct="1">
                <a:spcBef>
                  <a:spcPct val="0"/>
                </a:spcBef>
              </a:pPr>
              <a:t>30</a:t>
            </a:fld>
            <a:endParaRPr lang="es-E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28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505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4064F7-8206-4AF5-873C-8CDEB89D4ADC}" type="slidenum">
              <a:rPr lang="es-ES"/>
              <a:pPr algn="r" eaLnBrk="1" hangingPunct="1">
                <a:spcBef>
                  <a:spcPct val="0"/>
                </a:spcBef>
              </a:pPr>
              <a:t>31</a:t>
            </a:fld>
            <a:endParaRPr lang="es-E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4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915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915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ACF226-221E-443E-B032-01E5C6D46139}" type="slidenum">
              <a:rPr lang="es-ES"/>
              <a:pPr algn="r" eaLnBrk="1" hangingPunct="1">
                <a:spcBef>
                  <a:spcPct val="0"/>
                </a:spcBef>
              </a:pPr>
              <a:t>32</a:t>
            </a:fld>
            <a:endParaRPr lang="es-E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42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A4C5D2-DE29-42BC-A0AF-49F056BCB475}" type="slidenum">
              <a:rPr lang="es-ES" smtClean="0"/>
              <a:pPr>
                <a:spcBef>
                  <a:spcPct val="0"/>
                </a:spcBef>
              </a:pPr>
              <a:t>33</a:t>
            </a:fld>
            <a:endParaRPr lang="es-ES"/>
          </a:p>
        </p:txBody>
      </p:sp>
      <p:sp>
        <p:nvSpPr>
          <p:cNvPr id="5120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1206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1207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AF26ED-AC2D-4F88-B9F0-99242F4BFF14}" type="slidenum">
              <a:rPr lang="es-ES"/>
              <a:pPr algn="r" eaLnBrk="1" hangingPunct="1">
                <a:spcBef>
                  <a:spcPct val="0"/>
                </a:spcBef>
              </a:pPr>
              <a:t>33</a:t>
            </a:fld>
            <a:endParaRPr lang="es-ES"/>
          </a:p>
        </p:txBody>
      </p:sp>
      <p:sp>
        <p:nvSpPr>
          <p:cNvPr id="512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98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9CD619-987B-419B-94D7-D3D29E681374}" type="slidenum">
              <a:rPr lang="es-ES" smtClean="0"/>
              <a:pPr>
                <a:spcBef>
                  <a:spcPct val="0"/>
                </a:spcBef>
              </a:pPr>
              <a:t>34</a:t>
            </a:fld>
            <a:endParaRPr lang="es-ES"/>
          </a:p>
        </p:txBody>
      </p:sp>
      <p:sp>
        <p:nvSpPr>
          <p:cNvPr id="5530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5302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5303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71D5B8-0693-45C8-A79E-863DCB7E5FFF}" type="slidenum">
              <a:rPr lang="es-ES"/>
              <a:pPr algn="r" eaLnBrk="1" hangingPunct="1">
                <a:spcBef>
                  <a:spcPct val="0"/>
                </a:spcBef>
              </a:pPr>
              <a:t>34</a:t>
            </a:fld>
            <a:endParaRPr lang="es-ES"/>
          </a:p>
        </p:txBody>
      </p:sp>
      <p:sp>
        <p:nvSpPr>
          <p:cNvPr id="553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0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041B40-3801-4581-8BC5-AED25F6B0444}" type="slidenum">
              <a:rPr lang="es-ES"/>
              <a:pPr algn="r" eaLnBrk="1" hangingPunct="1"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1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447E84-337C-4A09-B05E-1905FF3FEAD1}" type="slidenum">
              <a:rPr lang="es-ES"/>
              <a:pPr algn="r" eaLnBrk="1" hangingPunct="1"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0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447E84-337C-4A09-B05E-1905FF3FEAD1}" type="slidenum">
              <a:rPr lang="es-ES"/>
              <a:pPr algn="r" eaLnBrk="1" hangingPunct="1"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447E84-337C-4A09-B05E-1905FF3FEAD1}" type="slidenum">
              <a:rPr lang="es-ES"/>
              <a:pPr algn="r" eaLnBrk="1" hangingPunct="1"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447E84-337C-4A09-B05E-1905FF3FEAD1}" type="slidenum">
              <a:rPr lang="es-ES"/>
              <a:pPr algn="r" eaLnBrk="1" hangingPunct="1"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447E84-337C-4A09-B05E-1905FF3FEAD1}" type="slidenum">
              <a:rPr lang="es-ES"/>
              <a:pPr algn="r" eaLnBrk="1" hangingPunct="1"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AB774-CC42-4BFE-801E-11C5CD2E78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2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399CF-D89F-4B22-A575-C837C7C172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6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F290B-168B-4650-98B4-D236332714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1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979E2-B6B2-4CC3-966D-91AB298F6E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21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17B06-44E3-44ED-9E88-7E77302379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82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162E4-9752-4224-834C-100C29FC2B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46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14A52-4111-431E-970C-8FAECAFE2A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54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F954C-AEA7-4833-965C-A6800B9DC2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9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8FC6D-5D6D-4E84-9B4B-32A9910CE8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0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CE54-E3CE-4C80-BF25-9085C269BB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8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6951-7514-4B85-B9F8-5CCAAE4C3F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9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5967F-8F4E-4CB0-91DB-C15FDEA844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21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B7E873C-7AD9-47D8-B457-3C66B5D608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97225" y="3303588"/>
            <a:ext cx="5149850" cy="53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SEMICONDUCTORES Y DIODOS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246688" y="4805363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(1/2)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065713" y="229870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9</a:t>
            </a: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7875895" y="4766986"/>
            <a:ext cx="2574925" cy="2143125"/>
            <a:chOff x="4896" y="2935"/>
            <a:chExt cx="1622" cy="1350"/>
          </a:xfrm>
        </p:grpSpPr>
        <p:sp>
          <p:nvSpPr>
            <p:cNvPr id="17" name="AutoShape 1056"/>
            <p:cNvSpPr>
              <a:spLocks noChangeArrowheads="1"/>
            </p:cNvSpPr>
            <p:nvPr/>
          </p:nvSpPr>
          <p:spPr bwMode="auto">
            <a:xfrm>
              <a:off x="4896" y="2935"/>
              <a:ext cx="1622" cy="135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8" name="Text Box 1057"/>
            <p:cNvSpPr txBox="1">
              <a:spLocks noChangeArrowheads="1"/>
            </p:cNvSpPr>
            <p:nvPr/>
          </p:nvSpPr>
          <p:spPr bwMode="auto">
            <a:xfrm>
              <a:off x="5044" y="3079"/>
              <a:ext cx="1330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BOLETÍN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PROBLEMAS</a:t>
              </a:r>
            </a:p>
          </p:txBody>
        </p:sp>
        <p:sp>
          <p:nvSpPr>
            <p:cNvPr id="19" name="Text Box 1058"/>
            <p:cNvSpPr txBox="1">
              <a:spLocks noChangeArrowheads="1"/>
            </p:cNvSpPr>
            <p:nvPr/>
          </p:nvSpPr>
          <p:spPr bwMode="auto">
            <a:xfrm>
              <a:off x="5498" y="3537"/>
              <a:ext cx="3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4800">
                  <a:solidFill>
                    <a:srgbClr val="3333FF"/>
                  </a:solidFill>
                  <a:latin typeface="Trebuchet MS" panose="020B0603020202020204" pitchFamily="34" charset="0"/>
                  <a:sym typeface="Wingdings" panose="05000000000000000000" pitchFamily="2" charset="2"/>
                </a:rPr>
                <a:t></a:t>
              </a:r>
            </a:p>
          </p:txBody>
        </p:sp>
        <p:sp>
          <p:nvSpPr>
            <p:cNvPr id="20" name="Text Box 1062"/>
            <p:cNvSpPr txBox="1">
              <a:spLocks noChangeArrowheads="1"/>
            </p:cNvSpPr>
            <p:nvPr/>
          </p:nvSpPr>
          <p:spPr bwMode="auto">
            <a:xfrm>
              <a:off x="5267" y="3951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3197225" y="3929345"/>
            <a:ext cx="5149850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FÍSICA DEL ESTADO SÓLIDO</a:t>
            </a: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FCDDA5C-50D6-4B38-A717-C2224CEE513A}"/>
              </a:ext>
            </a:extLst>
          </p:cNvPr>
          <p:cNvGrpSpPr>
            <a:grpSpLocks/>
          </p:cNvGrpSpPr>
          <p:nvPr/>
        </p:nvGrpSpPr>
        <p:grpSpPr bwMode="auto">
          <a:xfrm>
            <a:off x="7257424" y="295979"/>
            <a:ext cx="3209926" cy="1858963"/>
            <a:chOff x="4896" y="276"/>
            <a:chExt cx="2022" cy="1171"/>
          </a:xfrm>
        </p:grpSpPr>
        <p:sp>
          <p:nvSpPr>
            <p:cNvPr id="24" name="AutoShape 1067">
              <a:extLst>
                <a:ext uri="{FF2B5EF4-FFF2-40B4-BE49-F238E27FC236}">
                  <a16:creationId xmlns:a16="http://schemas.microsoft.com/office/drawing/2014/main" id="{A3CB6DC7-B12E-4A34-B520-0D334AF7C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2022" cy="117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 Box 1068">
              <a:extLst>
                <a:ext uri="{FF2B5EF4-FFF2-40B4-BE49-F238E27FC236}">
                  <a16:creationId xmlns:a16="http://schemas.microsoft.com/office/drawing/2014/main" id="{AE84C8EE-E3D1-403B-B415-692504ECE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392"/>
              <a:ext cx="1786" cy="35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PRÁCTICA 6</a:t>
              </a:r>
            </a:p>
          </p:txBody>
        </p:sp>
        <p:sp>
          <p:nvSpPr>
            <p:cNvPr id="26" name="Text Box 1069">
              <a:extLst>
                <a:ext uri="{FF2B5EF4-FFF2-40B4-BE49-F238E27FC236}">
                  <a16:creationId xmlns:a16="http://schemas.microsoft.com/office/drawing/2014/main" id="{3F5CC318-567E-4818-9610-499D30F07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839"/>
              <a:ext cx="178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Trebuchet MS" panose="020B0603020202020204" pitchFamily="34" charset="0"/>
                </a:rPr>
                <a:t>15 y 18-21/01</a:t>
              </a:r>
            </a:p>
          </p:txBody>
        </p:sp>
        <p:sp>
          <p:nvSpPr>
            <p:cNvPr id="27" name="Text Box 1062">
              <a:extLst>
                <a:ext uri="{FF2B5EF4-FFF2-40B4-BE49-F238E27FC236}">
                  <a16:creationId xmlns:a16="http://schemas.microsoft.com/office/drawing/2014/main" id="{F807C42F-879C-4157-8EC6-B31E546C3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1125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Boletín en Moodle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815" name="Text Box 31"/>
          <p:cNvSpPr txBox="1">
            <a:spLocks noChangeArrowheads="1"/>
          </p:cNvSpPr>
          <p:nvPr/>
        </p:nvSpPr>
        <p:spPr bwMode="auto">
          <a:xfrm>
            <a:off x="1634342" y="1592234"/>
            <a:ext cx="8413548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En las moléculas en que en los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enlaces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se comparten electrones, los niveles y orbitales de esos electrones, que son los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más externos de los átomos, se combinan, y los niveles de energía superiores vacíos también</a:t>
            </a:r>
          </a:p>
        </p:txBody>
      </p:sp>
      <p:sp>
        <p:nvSpPr>
          <p:cNvPr id="886816" name="Text Box 32"/>
          <p:cNvSpPr txBox="1">
            <a:spLocks noChangeArrowheads="1"/>
          </p:cNvSpPr>
          <p:nvPr/>
        </p:nvSpPr>
        <p:spPr bwMode="auto">
          <a:xfrm>
            <a:off x="1564404" y="3257588"/>
            <a:ext cx="8483486" cy="208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 Se genera un número igual tanto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niveles moleculares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donde se sitúan dichos electrones en un esquema de niveles de energía, como de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orbitales moleculares.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P.ej.: si 2 átomos aportan 1 nivel con 1 orbital, aparecen 2 niveles nuevos, cada uno con 1 orbital nuevo, que pertenecen a la molécula</a:t>
            </a:r>
          </a:p>
        </p:txBody>
      </p:sp>
      <p:sp>
        <p:nvSpPr>
          <p:cNvPr id="886826" name="Text Box 42"/>
          <p:cNvSpPr txBox="1">
            <a:spLocks noChangeArrowheads="1"/>
          </p:cNvSpPr>
          <p:nvPr/>
        </p:nvSpPr>
        <p:spPr bwMode="auto">
          <a:xfrm>
            <a:off x="1718573" y="5451989"/>
            <a:ext cx="8145516" cy="134791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Los niveles se rellenan igual que en el caso atómico, pero ahora, en general, cada nivel se corresponde con un solo orbital, y, por tanto, solo puede asociarse 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dos electrones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7234639" y="575295"/>
            <a:ext cx="2081317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MOLÉCULAS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1496913" y="578380"/>
            <a:ext cx="4070126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¿Energía de los electrones?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64ADAA6-A47C-4EB3-A560-959302F504EA}"/>
              </a:ext>
            </a:extLst>
          </p:cNvPr>
          <p:cNvSpPr/>
          <p:nvPr/>
        </p:nvSpPr>
        <p:spPr bwMode="auto">
          <a:xfrm>
            <a:off x="5943600" y="626380"/>
            <a:ext cx="1000125" cy="465210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118800" rIns="91440" bIns="118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8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15" grpId="0"/>
      <p:bldP spid="886816" grpId="0"/>
      <p:bldP spid="886826" grpId="0" animBg="1"/>
      <p:bldP spid="9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827" name="Text Box 43"/>
          <p:cNvSpPr txBox="1">
            <a:spLocks noChangeArrowheads="1"/>
          </p:cNvSpPr>
          <p:nvPr/>
        </p:nvSpPr>
        <p:spPr bwMode="auto">
          <a:xfrm>
            <a:off x="1658726" y="1348900"/>
            <a:ext cx="8052833" cy="282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En los sólidos en que en los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enlaces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entre átomos o moléculas se comparten los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más externos, y, además, en que los átomos o moléculas son iguales, y con una distribución periódica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(estructura cristalina)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los niveles y orbitales de esos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se combinan entre sí. Lo hacen también los niveles vacíos de mayor energía, y los niveles más cercanos con menor energía llenos de electrones</a:t>
            </a:r>
          </a:p>
        </p:txBody>
      </p:sp>
      <p:sp>
        <p:nvSpPr>
          <p:cNvPr id="886828" name="Text Box 44"/>
          <p:cNvSpPr txBox="1">
            <a:spLocks noChangeArrowheads="1"/>
          </p:cNvSpPr>
          <p:nvPr/>
        </p:nvSpPr>
        <p:spPr bwMode="auto">
          <a:xfrm>
            <a:off x="1658726" y="4075418"/>
            <a:ext cx="8052833" cy="13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Por cada nivel combinado, se genera un número igual al de átomos o moléculas participantes, tanto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niveles del sólido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donde se sitúan los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como de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orbitales del sólido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7499748" y="575295"/>
            <a:ext cx="1549120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SÓLIDOS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1496913" y="578380"/>
            <a:ext cx="4070126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¿Energía de los electrones?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651406" y="5471314"/>
            <a:ext cx="8292663" cy="134791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Los niveles se rellenan igual que en el caso atómico, pero como en el caso molecular, cada nivel se corresponde con un solo orbital, y solo puede asociarse 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dos electrones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C705CA6-4B9B-41B1-BBEE-3775FE9F5CF4}"/>
              </a:ext>
            </a:extLst>
          </p:cNvPr>
          <p:cNvSpPr/>
          <p:nvPr/>
        </p:nvSpPr>
        <p:spPr bwMode="auto">
          <a:xfrm>
            <a:off x="5943600" y="626380"/>
            <a:ext cx="1000125" cy="465210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118800" rIns="91440" bIns="118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27" grpId="0"/>
      <p:bldP spid="886828" grpId="0"/>
      <p:bldP spid="10" grpId="0" animBg="1"/>
      <p:bldP spid="1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1263726" y="1531585"/>
            <a:ext cx="8939640" cy="125340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Y se ve, además, que ese intervalo de energía es práctica-mente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independiente del número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de átomos o moléculas que participan en el enlace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543049" y="2885557"/>
            <a:ext cx="8448687" cy="956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Estos hechos hacen que solo varíe la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densidad de niveles</a:t>
            </a:r>
          </a:p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al cambiar el número de átomos o moléculas participantes</a:t>
            </a:r>
          </a:p>
        </p:txBody>
      </p:sp>
      <p:sp>
        <p:nvSpPr>
          <p:cNvPr id="13" name="Text Box 38">
            <a:extLst>
              <a:ext uri="{FF2B5EF4-FFF2-40B4-BE49-F238E27FC236}">
                <a16:creationId xmlns:a16="http://schemas.microsoft.com/office/drawing/2014/main" id="{6D2A87B0-BF87-4597-B055-481BFCD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331" y="254568"/>
            <a:ext cx="8895035" cy="125340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Se observa que el intervalo de energía que abarca cada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conjunto de niveles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que corresponde a un mismo nivel de energía  individual combinado, es del orden del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electronvoltio</a:t>
            </a:r>
            <a:endParaRPr lang="es-ES" sz="240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C4DA02A6-C543-4C3A-A50B-F3D21B3D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549" y="3968979"/>
            <a:ext cx="4356947" cy="60925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Como ese número es grande: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0A0F609F-D368-4DD9-876E-B24E944F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49" y="4694751"/>
            <a:ext cx="8448687" cy="132610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216000" tIns="108000" rIns="216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En un esquema de niveles de energía se aprecia cada conjunto de niveles del sólido como algo continuo, con una anchura de algunos eV, y se denomina: </a:t>
            </a: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Banda de Energía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8B92076E-331E-40DF-BDA2-28C509FF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3979229"/>
            <a:ext cx="4365595" cy="6092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s-ES" sz="2400">
                <a:latin typeface="Arial" panose="020B0604020202020204" pitchFamily="34" charset="0"/>
              </a:rPr>
              <a:t>10</a:t>
            </a:r>
            <a:r>
              <a:rPr lang="es-ES" sz="2400" baseline="30000">
                <a:latin typeface="Arial" panose="020B0604020202020204" pitchFamily="34" charset="0"/>
              </a:rPr>
              <a:t>22</a:t>
            </a:r>
            <a:r>
              <a:rPr lang="es-ES" sz="2400">
                <a:latin typeface="Arial" panose="020B0604020202020204" pitchFamily="34" charset="0"/>
              </a:rPr>
              <a:t> átomos o moléculas/cm</a:t>
            </a:r>
            <a:r>
              <a:rPr lang="es-ES" sz="2400" baseline="30000">
                <a:latin typeface="Arial" panose="020B0604020202020204" pitchFamily="34" charset="0"/>
              </a:rPr>
              <a:t>3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758BD0E2-420D-4AA1-86C2-3550069D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792" y="6136477"/>
            <a:ext cx="7616102" cy="956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216000" tIns="108000" rIns="216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El conjunto de bandas de energía se conoce como: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Esquema de Bandas de Energía del Sólido</a:t>
            </a:r>
          </a:p>
        </p:txBody>
      </p:sp>
    </p:spTree>
    <p:extLst>
      <p:ext uri="{BB962C8B-B14F-4D97-AF65-F5344CB8AC3E}">
        <p14:creationId xmlns:p14="http://schemas.microsoft.com/office/powerpoint/2010/main" val="1710051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7" grpId="0" animBg="1"/>
      <p:bldP spid="8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5975250" y="1113881"/>
            <a:ext cx="4458970" cy="978584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El resto de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niveles atómicos y        moleculares están a menor E</a:t>
            </a:r>
            <a:endParaRPr lang="es-ES" sz="2400">
              <a:solidFill>
                <a:srgbClr val="008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71728" name="Group 48"/>
          <p:cNvGrpSpPr>
            <a:grpSpLocks/>
          </p:cNvGrpSpPr>
          <p:nvPr/>
        </p:nvGrpSpPr>
        <p:grpSpPr bwMode="auto">
          <a:xfrm>
            <a:off x="1125327" y="712270"/>
            <a:ext cx="350838" cy="3402013"/>
            <a:chOff x="1011" y="604"/>
            <a:chExt cx="221" cy="2143"/>
          </a:xfrm>
        </p:grpSpPr>
        <p:sp>
          <p:nvSpPr>
            <p:cNvPr id="19489" name="Line 21"/>
            <p:cNvSpPr>
              <a:spLocks noChangeShapeType="1"/>
            </p:cNvSpPr>
            <p:nvPr/>
          </p:nvSpPr>
          <p:spPr bwMode="auto">
            <a:xfrm flipV="1">
              <a:off x="1110" y="903"/>
              <a:ext cx="8" cy="18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9490" name="Text Box 22"/>
            <p:cNvSpPr txBox="1">
              <a:spLocks noChangeArrowheads="1"/>
            </p:cNvSpPr>
            <p:nvPr/>
          </p:nvSpPr>
          <p:spPr bwMode="auto">
            <a:xfrm>
              <a:off x="1011" y="604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9482" name="Text Box 16"/>
          <p:cNvSpPr txBox="1">
            <a:spLocks noChangeArrowheads="1"/>
          </p:cNvSpPr>
          <p:nvPr/>
        </p:nvSpPr>
        <p:spPr bwMode="auto">
          <a:xfrm>
            <a:off x="6008628" y="1991425"/>
            <a:ext cx="4162836" cy="2361398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72000" tIns="72000" rIns="72000" bIns="720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  </a:t>
            </a:r>
            <a:r>
              <a:rPr lang="es-ES" sz="2400">
                <a:solidFill>
                  <a:schemeClr val="tx1"/>
                </a:solidFill>
              </a:rPr>
              <a:t>El valor de energía, E, de cada nivel de cada banda, depende de la </a:t>
            </a:r>
            <a:r>
              <a:rPr lang="es-ES" sz="2400">
                <a:solidFill>
                  <a:srgbClr val="3333FF"/>
                </a:solidFill>
              </a:rPr>
              <a:t>dirección</a:t>
            </a:r>
            <a:r>
              <a:rPr lang="es-ES" sz="2400">
                <a:solidFill>
                  <a:schemeClr val="tx1"/>
                </a:solidFill>
              </a:rPr>
              <a:t> en que se mueve un electrón a lo largo del sólido (no lo con-sideramos)</a:t>
            </a:r>
          </a:p>
        </p:txBody>
      </p:sp>
      <p:sp>
        <p:nvSpPr>
          <p:cNvPr id="888874" name="Text Box 42"/>
          <p:cNvSpPr txBox="1">
            <a:spLocks noChangeArrowheads="1"/>
          </p:cNvSpPr>
          <p:nvPr/>
        </p:nvSpPr>
        <p:spPr bwMode="auto">
          <a:xfrm>
            <a:off x="2532440" y="324961"/>
            <a:ext cx="6488268" cy="609252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Esquema de Bandas de Energía de un Sólido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5EE182B-E1CE-484D-9EB3-81314C4C0F24}"/>
              </a:ext>
            </a:extLst>
          </p:cNvPr>
          <p:cNvGrpSpPr/>
          <p:nvPr/>
        </p:nvGrpSpPr>
        <p:grpSpPr>
          <a:xfrm>
            <a:off x="1401550" y="916635"/>
            <a:ext cx="2762251" cy="3411745"/>
            <a:chOff x="1573000" y="916635"/>
            <a:chExt cx="2762251" cy="3411745"/>
          </a:xfrm>
        </p:grpSpPr>
        <p:grpSp>
          <p:nvGrpSpPr>
            <p:cNvPr id="71730" name="Group 50"/>
            <p:cNvGrpSpPr>
              <a:grpSpLocks/>
            </p:cNvGrpSpPr>
            <p:nvPr/>
          </p:nvGrpSpPr>
          <p:grpSpPr bwMode="auto">
            <a:xfrm>
              <a:off x="1573000" y="1399657"/>
              <a:ext cx="2762251" cy="2509837"/>
              <a:chOff x="1185" y="1037"/>
              <a:chExt cx="1740" cy="1581"/>
            </a:xfrm>
          </p:grpSpPr>
          <p:sp>
            <p:nvSpPr>
              <p:cNvPr id="19481" name="Rectangle 17"/>
              <p:cNvSpPr>
                <a:spLocks noChangeArrowheads="1"/>
              </p:cNvSpPr>
              <p:nvPr/>
            </p:nvSpPr>
            <p:spPr bwMode="auto">
              <a:xfrm>
                <a:off x="1185" y="1078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" name="Rectangle 18"/>
              <p:cNvSpPr>
                <a:spLocks noChangeArrowheads="1"/>
              </p:cNvSpPr>
              <p:nvPr/>
            </p:nvSpPr>
            <p:spPr bwMode="auto">
              <a:xfrm>
                <a:off x="1202" y="1542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83" name="Rectangle 19"/>
              <p:cNvSpPr>
                <a:spLocks noChangeArrowheads="1"/>
              </p:cNvSpPr>
              <p:nvPr/>
            </p:nvSpPr>
            <p:spPr bwMode="auto">
              <a:xfrm>
                <a:off x="1198" y="2000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84" name="Rectangle 20"/>
              <p:cNvSpPr>
                <a:spLocks noChangeArrowheads="1"/>
              </p:cNvSpPr>
              <p:nvPr/>
            </p:nvSpPr>
            <p:spPr bwMode="auto">
              <a:xfrm>
                <a:off x="1201" y="2346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85" name="Text Box 27"/>
              <p:cNvSpPr txBox="1">
                <a:spLocks noChangeArrowheads="1"/>
              </p:cNvSpPr>
              <p:nvPr/>
            </p:nvSpPr>
            <p:spPr bwMode="auto">
              <a:xfrm>
                <a:off x="1791" y="103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19486" name="Text Box 28"/>
              <p:cNvSpPr txBox="1">
                <a:spLocks noChangeArrowheads="1"/>
              </p:cNvSpPr>
              <p:nvPr/>
            </p:nvSpPr>
            <p:spPr bwMode="auto">
              <a:xfrm>
                <a:off x="1801" y="148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19487" name="Text Box 29"/>
              <p:cNvSpPr txBox="1">
                <a:spLocks noChangeArrowheads="1"/>
              </p:cNvSpPr>
              <p:nvPr/>
            </p:nvSpPr>
            <p:spPr bwMode="auto">
              <a:xfrm>
                <a:off x="1830" y="2295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19488" name="Text Box 33"/>
              <p:cNvSpPr txBox="1">
                <a:spLocks noChangeArrowheads="1"/>
              </p:cNvSpPr>
              <p:nvPr/>
            </p:nvSpPr>
            <p:spPr bwMode="auto">
              <a:xfrm>
                <a:off x="1378" y="1964"/>
                <a:ext cx="1314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 o medio llena</a:t>
                </a:r>
              </a:p>
            </p:txBody>
          </p:sp>
        </p:grp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2208605" y="3780683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auto">
            <a:xfrm>
              <a:off x="2224647" y="916635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25" name="Text Box 35">
            <a:extLst>
              <a:ext uri="{FF2B5EF4-FFF2-40B4-BE49-F238E27FC236}">
                <a16:creationId xmlns:a16="http://schemas.microsoft.com/office/drawing/2014/main" id="{F10C5F3E-A722-4502-8E91-ACAFCD7E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19" y="4332785"/>
            <a:ext cx="9019101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72000" tIns="72000" rIns="72000" bIns="720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Para c</a:t>
            </a:r>
            <a:r>
              <a:rPr lang="es-ES" sz="2400">
                <a:latin typeface="Arial" panose="020B0604020202020204" pitchFamily="34" charset="0"/>
              </a:rPr>
              <a:t>ada nivel de energía de una banda, habrá como máximo  dos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moviéndose en torno a un átomo o molécula concreto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88892114-AD7E-4701-99E3-91474CAE5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044" y="5238602"/>
            <a:ext cx="8877595" cy="1622734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72000" tIns="72000" rIns="72000" bIns="720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 Por el gran número de átomos y moléculas que se tiene en cada punto (</a:t>
            </a:r>
            <a:r>
              <a:rPr lang="en-US" sz="2400">
                <a:cs typeface="Arial" panose="020B0604020202020204" pitchFamily="34" charset="0"/>
              </a:rPr>
              <a:t>~</a:t>
            </a:r>
            <a:r>
              <a:rPr lang="es-ES" sz="2400"/>
              <a:t>10</a:t>
            </a:r>
            <a:r>
              <a:rPr lang="es-ES" sz="2400" baseline="30000"/>
              <a:t>22 </a:t>
            </a:r>
            <a:r>
              <a:rPr lang="es-ES" sz="2400"/>
              <a:t>cm</a:t>
            </a:r>
            <a:r>
              <a:rPr lang="es-ES" sz="2400" baseline="30000"/>
              <a:t>-3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), se puede considerar, que para cada banda, se tienen los “mismos” niveles de energía en cualquier punto del sólido, con dos electrones como máximo en cada nivel</a:t>
            </a:r>
            <a:endParaRPr lang="es-ES" sz="2400">
              <a:solidFill>
                <a:schemeClr val="tx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C8B7852-AD1F-4186-83C0-0FE9C9A25368}"/>
              </a:ext>
            </a:extLst>
          </p:cNvPr>
          <p:cNvGrpSpPr/>
          <p:nvPr/>
        </p:nvGrpSpPr>
        <p:grpSpPr>
          <a:xfrm>
            <a:off x="3893503" y="2699819"/>
            <a:ext cx="2029400" cy="855473"/>
            <a:chOff x="4217353" y="2690294"/>
            <a:chExt cx="2029400" cy="855473"/>
          </a:xfrm>
        </p:grpSpPr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13A2FC21-2C8D-4FB5-84AE-D0A2D19D7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248" y="2690294"/>
              <a:ext cx="1724505" cy="85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corresponde a enlaces</a:t>
              </a:r>
            </a:p>
          </p:txBody>
        </p:sp>
        <p:sp>
          <p:nvSpPr>
            <p:cNvPr id="22" name="Text Box 44">
              <a:extLst>
                <a:ext uri="{FF2B5EF4-FFF2-40B4-BE49-F238E27FC236}">
                  <a16:creationId xmlns:a16="http://schemas.microsoft.com/office/drawing/2014/main" id="{4EB00ED6-0F35-4B42-8594-387B175D2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353" y="2801734"/>
              <a:ext cx="525980" cy="60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4" grpId="0"/>
      <p:bldP spid="19482" grpId="0"/>
      <p:bldP spid="888874" grpId="0" animBg="1"/>
      <p:bldP spid="25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45" name="Text Box 13"/>
          <p:cNvSpPr txBox="1">
            <a:spLocks noChangeArrowheads="1"/>
          </p:cNvSpPr>
          <p:nvPr/>
        </p:nvSpPr>
        <p:spPr bwMode="auto">
          <a:xfrm>
            <a:off x="5415280" y="2972243"/>
            <a:ext cx="4935220" cy="88407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La última banda con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se conoce como: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Banda de Valencia</a:t>
            </a:r>
          </a:p>
        </p:txBody>
      </p:sp>
      <p:sp>
        <p:nvSpPr>
          <p:cNvPr id="888846" name="Text Box 14"/>
          <p:cNvSpPr txBox="1">
            <a:spLocks noChangeArrowheads="1"/>
          </p:cNvSpPr>
          <p:nvPr/>
        </p:nvSpPr>
        <p:spPr bwMode="auto">
          <a:xfrm>
            <a:off x="5421668" y="1713118"/>
            <a:ext cx="4928832" cy="88407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La primera banda sin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se conoce como: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Banda de Conducción</a:t>
            </a:r>
          </a:p>
        </p:txBody>
      </p:sp>
      <p:sp>
        <p:nvSpPr>
          <p:cNvPr id="888857" name="Text Box 25"/>
          <p:cNvSpPr txBox="1">
            <a:spLocks noChangeArrowheads="1"/>
          </p:cNvSpPr>
          <p:nvPr/>
        </p:nvSpPr>
        <p:spPr bwMode="auto">
          <a:xfrm>
            <a:off x="4489807" y="2083210"/>
            <a:ext cx="549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BC</a:t>
            </a:r>
          </a:p>
        </p:txBody>
      </p:sp>
      <p:sp>
        <p:nvSpPr>
          <p:cNvPr id="888858" name="Text Box 26"/>
          <p:cNvSpPr txBox="1">
            <a:spLocks noChangeArrowheads="1"/>
          </p:cNvSpPr>
          <p:nvPr/>
        </p:nvSpPr>
        <p:spPr bwMode="auto">
          <a:xfrm>
            <a:off x="4497745" y="2821397"/>
            <a:ext cx="5349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BV</a:t>
            </a:r>
          </a:p>
        </p:txBody>
      </p:sp>
      <p:sp>
        <p:nvSpPr>
          <p:cNvPr id="888874" name="Text Box 42"/>
          <p:cNvSpPr txBox="1">
            <a:spLocks noChangeArrowheads="1"/>
          </p:cNvSpPr>
          <p:nvPr/>
        </p:nvSpPr>
        <p:spPr bwMode="auto">
          <a:xfrm>
            <a:off x="2532440" y="324961"/>
            <a:ext cx="6488268" cy="609252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Esquema de Bandas de Energía de un Sólido</a:t>
            </a:r>
          </a:p>
        </p:txBody>
      </p:sp>
      <p:sp>
        <p:nvSpPr>
          <p:cNvPr id="24" name="Text Box 34">
            <a:extLst>
              <a:ext uri="{FF2B5EF4-FFF2-40B4-BE49-F238E27FC236}">
                <a16:creationId xmlns:a16="http://schemas.microsoft.com/office/drawing/2014/main" id="{00E83EBD-DC26-441E-8266-70D52EA7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43" y="4534832"/>
            <a:ext cx="8033038" cy="1717248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Si el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último nivel con e</a:t>
            </a:r>
            <a:r>
              <a:rPr lang="es-ES" sz="2400" baseline="3000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de cada átomo o molécula, que es el que participa en el enlace, aporta orbitales medio llenos, están llenos la mitad de los niveles de la </a:t>
            </a:r>
            <a:r>
              <a:rPr lang="es-ES" sz="2400" b="1">
                <a:latin typeface="Arial" panose="020B0604020202020204" pitchFamily="34" charset="0"/>
              </a:rPr>
              <a:t>banda de valencia</a:t>
            </a:r>
            <a:r>
              <a:rPr lang="es-ES" sz="2400">
                <a:latin typeface="Arial" panose="020B0604020202020204" pitchFamily="34" charset="0"/>
              </a:rPr>
              <a:t>, si aportan orbitales llenos, están llenos todos</a:t>
            </a:r>
          </a:p>
        </p:txBody>
      </p:sp>
      <p:grpSp>
        <p:nvGrpSpPr>
          <p:cNvPr id="22" name="Group 48">
            <a:extLst>
              <a:ext uri="{FF2B5EF4-FFF2-40B4-BE49-F238E27FC236}">
                <a16:creationId xmlns:a16="http://schemas.microsoft.com/office/drawing/2014/main" id="{E7164FD3-C4D2-46FF-A30B-F368396737E9}"/>
              </a:ext>
            </a:extLst>
          </p:cNvPr>
          <p:cNvGrpSpPr>
            <a:grpSpLocks/>
          </p:cNvGrpSpPr>
          <p:nvPr/>
        </p:nvGrpSpPr>
        <p:grpSpPr bwMode="auto">
          <a:xfrm>
            <a:off x="1125327" y="712270"/>
            <a:ext cx="350838" cy="3402013"/>
            <a:chOff x="1011" y="604"/>
            <a:chExt cx="221" cy="2143"/>
          </a:xfrm>
        </p:grpSpPr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05E09DF-12C8-466F-95C4-AEC6FFE0E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0" y="903"/>
              <a:ext cx="8" cy="18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4DF00F8B-1DBB-4D88-B90C-75B0F0C58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" y="604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7D633CA-6937-4E2E-B363-62E26C3F0639}"/>
              </a:ext>
            </a:extLst>
          </p:cNvPr>
          <p:cNvGrpSpPr/>
          <p:nvPr/>
        </p:nvGrpSpPr>
        <p:grpSpPr>
          <a:xfrm>
            <a:off x="1401550" y="916635"/>
            <a:ext cx="2762251" cy="3411745"/>
            <a:chOff x="1573000" y="916635"/>
            <a:chExt cx="2762251" cy="3411745"/>
          </a:xfrm>
        </p:grpSpPr>
        <p:grpSp>
          <p:nvGrpSpPr>
            <p:cNvPr id="29" name="Group 50">
              <a:extLst>
                <a:ext uri="{FF2B5EF4-FFF2-40B4-BE49-F238E27FC236}">
                  <a16:creationId xmlns:a16="http://schemas.microsoft.com/office/drawing/2014/main" id="{E05D17E8-24B3-41BF-8BA5-E17CE0D34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000" y="1399657"/>
              <a:ext cx="2762251" cy="2509837"/>
              <a:chOff x="1185" y="1037"/>
              <a:chExt cx="1740" cy="1581"/>
            </a:xfrm>
          </p:grpSpPr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4C339E8D-3D6F-4260-8C15-9A96B104B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1078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8505E0DA-4FBA-456D-BCA2-4958EB07F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542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19">
                <a:extLst>
                  <a:ext uri="{FF2B5EF4-FFF2-40B4-BE49-F238E27FC236}">
                    <a16:creationId xmlns:a16="http://schemas.microsoft.com/office/drawing/2014/main" id="{2D841874-5852-4F8F-9215-9F2BFC8CE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2000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20">
                <a:extLst>
                  <a:ext uri="{FF2B5EF4-FFF2-40B4-BE49-F238E27FC236}">
                    <a16:creationId xmlns:a16="http://schemas.microsoft.com/office/drawing/2014/main" id="{1502F68C-4A05-4996-891C-8B3A71E92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2346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6" name="Text Box 27">
                <a:extLst>
                  <a:ext uri="{FF2B5EF4-FFF2-40B4-BE49-F238E27FC236}">
                    <a16:creationId xmlns:a16="http://schemas.microsoft.com/office/drawing/2014/main" id="{FFF5D8BF-D8B7-4296-B9BD-C8C3D3B2A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103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37" name="Text Box 28">
                <a:extLst>
                  <a:ext uri="{FF2B5EF4-FFF2-40B4-BE49-F238E27FC236}">
                    <a16:creationId xmlns:a16="http://schemas.microsoft.com/office/drawing/2014/main" id="{8F52A568-1DE0-4506-9853-C5377B1E4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1" y="148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38" name="Text Box 29">
                <a:extLst>
                  <a:ext uri="{FF2B5EF4-FFF2-40B4-BE49-F238E27FC236}">
                    <a16:creationId xmlns:a16="http://schemas.microsoft.com/office/drawing/2014/main" id="{48C0FD56-D8AE-420D-B7F5-ACA985714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0" y="2295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39" name="Text Box 33">
                <a:extLst>
                  <a:ext uri="{FF2B5EF4-FFF2-40B4-BE49-F238E27FC236}">
                    <a16:creationId xmlns:a16="http://schemas.microsoft.com/office/drawing/2014/main" id="{BB7D7F42-AEB7-4F64-A093-2E14FF9CB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8" y="1964"/>
                <a:ext cx="1314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 o medio llena</a:t>
                </a:r>
              </a:p>
            </p:txBody>
          </p:sp>
        </p:grp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1F5C9434-33DF-45A1-919F-29605C35D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605" y="3780683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31" name="Text Box 38">
              <a:extLst>
                <a:ext uri="{FF2B5EF4-FFF2-40B4-BE49-F238E27FC236}">
                  <a16:creationId xmlns:a16="http://schemas.microsoft.com/office/drawing/2014/main" id="{8559BDA5-C04B-4647-9E2C-28195C386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647" y="916635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426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5" grpId="0" animBg="1"/>
      <p:bldP spid="888846" grpId="0" animBg="1"/>
      <p:bldP spid="888857" grpId="0"/>
      <p:bldP spid="88885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74" name="Text Box 42"/>
          <p:cNvSpPr txBox="1">
            <a:spLocks noChangeArrowheads="1"/>
          </p:cNvSpPr>
          <p:nvPr/>
        </p:nvSpPr>
        <p:spPr bwMode="auto">
          <a:xfrm>
            <a:off x="2532440" y="324961"/>
            <a:ext cx="6488268" cy="609252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Esquema de Bandas de Energía de un Sólido</a:t>
            </a:r>
          </a:p>
        </p:txBody>
      </p:sp>
      <p:sp>
        <p:nvSpPr>
          <p:cNvPr id="26" name="Text Box 34">
            <a:extLst>
              <a:ext uri="{FF2B5EF4-FFF2-40B4-BE49-F238E27FC236}">
                <a16:creationId xmlns:a16="http://schemas.microsoft.com/office/drawing/2014/main" id="{E81260F7-EB2E-4C61-ABD2-41BB18BC5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490" y="4613372"/>
            <a:ext cx="9068010" cy="213747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216000" tIns="144000" rIns="216000" bIns="1440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P.ej.: si solo hubiese 2 átomos en el sólido y se combinase en el enlace 1 nivel de cada uno y tuviesen 1 orbital con 1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. Aparecerían 2 niveles nuevos. Los 2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estarían en el nivel inferior y la banda de valencia estaría medio llena. Si se aportasen 2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por átomo, los niveles y la banda estarían llenos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B9A469F1-505F-47C5-911E-372186F1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280" y="2972243"/>
            <a:ext cx="4935220" cy="88407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La última banda con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se conoce como: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Banda de Valencia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430AA33D-AF6A-45A7-8014-942008AD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668" y="1713118"/>
            <a:ext cx="4928832" cy="88407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La primera banda sin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se conoce como: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Banda de Conducción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8D401CE5-1A65-4045-9188-CAD461B6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807" y="2083210"/>
            <a:ext cx="549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BC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45F0362E-C298-418F-B82C-1FEEB4727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45" y="2821397"/>
            <a:ext cx="5349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BV</a:t>
            </a:r>
          </a:p>
        </p:txBody>
      </p:sp>
      <p:grpSp>
        <p:nvGrpSpPr>
          <p:cNvPr id="23" name="Group 48">
            <a:extLst>
              <a:ext uri="{FF2B5EF4-FFF2-40B4-BE49-F238E27FC236}">
                <a16:creationId xmlns:a16="http://schemas.microsoft.com/office/drawing/2014/main" id="{91EADB31-9A99-44A0-BB84-EBE387DABEA1}"/>
              </a:ext>
            </a:extLst>
          </p:cNvPr>
          <p:cNvGrpSpPr>
            <a:grpSpLocks/>
          </p:cNvGrpSpPr>
          <p:nvPr/>
        </p:nvGrpSpPr>
        <p:grpSpPr bwMode="auto">
          <a:xfrm>
            <a:off x="1125327" y="712270"/>
            <a:ext cx="350838" cy="3402013"/>
            <a:chOff x="1011" y="604"/>
            <a:chExt cx="221" cy="2143"/>
          </a:xfrm>
        </p:grpSpPr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3FA3C3E-6422-434A-9B15-A127FDAFE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0" y="903"/>
              <a:ext cx="8" cy="18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60DE2D00-954F-4B96-B7E2-1D2CB0D85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" y="604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A6B3D7C-58CD-4919-B7AF-0683E1DBB787}"/>
              </a:ext>
            </a:extLst>
          </p:cNvPr>
          <p:cNvGrpSpPr/>
          <p:nvPr/>
        </p:nvGrpSpPr>
        <p:grpSpPr>
          <a:xfrm>
            <a:off x="1401550" y="916635"/>
            <a:ext cx="2762251" cy="3411745"/>
            <a:chOff x="1573000" y="916635"/>
            <a:chExt cx="2762251" cy="3411745"/>
          </a:xfrm>
        </p:grpSpPr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63C36329-2935-41B6-BDA1-CEAC1F4A2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000" y="1399657"/>
              <a:ext cx="2762251" cy="2509837"/>
              <a:chOff x="1185" y="1037"/>
              <a:chExt cx="1740" cy="1581"/>
            </a:xfrm>
          </p:grpSpPr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39963FD3-D656-4D9C-845F-7EFDE1C35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1078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25B0B580-B532-41FF-A4D1-5D7372B1B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542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C67D5854-0C17-4905-A38B-66DA19830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2000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20">
                <a:extLst>
                  <a:ext uri="{FF2B5EF4-FFF2-40B4-BE49-F238E27FC236}">
                    <a16:creationId xmlns:a16="http://schemas.microsoft.com/office/drawing/2014/main" id="{3F071B9E-F079-4B7E-87B3-0E4C40249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2346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" name="Text Box 27">
                <a:extLst>
                  <a:ext uri="{FF2B5EF4-FFF2-40B4-BE49-F238E27FC236}">
                    <a16:creationId xmlns:a16="http://schemas.microsoft.com/office/drawing/2014/main" id="{06AE4A81-253C-406A-B239-F96A57D12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103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40" name="Text Box 28">
                <a:extLst>
                  <a:ext uri="{FF2B5EF4-FFF2-40B4-BE49-F238E27FC236}">
                    <a16:creationId xmlns:a16="http://schemas.microsoft.com/office/drawing/2014/main" id="{508D3AFD-864B-4D14-BB3B-A833C989D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1" y="148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CB0A949-A895-4629-BF61-A206FCAA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0" y="2295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42" name="Text Box 33">
                <a:extLst>
                  <a:ext uri="{FF2B5EF4-FFF2-40B4-BE49-F238E27FC236}">
                    <a16:creationId xmlns:a16="http://schemas.microsoft.com/office/drawing/2014/main" id="{422829C4-1210-44B2-BB89-3A5E792F4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8" y="1964"/>
                <a:ext cx="1314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 o medio llena</a:t>
                </a:r>
              </a:p>
            </p:txBody>
          </p:sp>
        </p:grpSp>
        <p:sp>
          <p:nvSpPr>
            <p:cNvPr id="33" name="Text Box 38">
              <a:extLst>
                <a:ext uri="{FF2B5EF4-FFF2-40B4-BE49-F238E27FC236}">
                  <a16:creationId xmlns:a16="http://schemas.microsoft.com/office/drawing/2014/main" id="{B2ED3769-88E4-457E-B173-4F73B0896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605" y="3780683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630282CE-C67F-4B80-9396-19B801A8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647" y="916635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851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47" name="Text Box 15"/>
          <p:cNvSpPr txBox="1">
            <a:spLocks noChangeArrowheads="1"/>
          </p:cNvSpPr>
          <p:nvPr/>
        </p:nvSpPr>
        <p:spPr bwMode="auto">
          <a:xfrm>
            <a:off x="6160363" y="1834913"/>
            <a:ext cx="3803777" cy="134791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Cada conjunto de niveles entre dos bandas es una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Banda Prohibida</a:t>
            </a:r>
          </a:p>
        </p:txBody>
      </p:sp>
      <p:sp>
        <p:nvSpPr>
          <p:cNvPr id="888848" name="Text Box 16"/>
          <p:cNvSpPr txBox="1">
            <a:spLocks noChangeArrowheads="1"/>
          </p:cNvSpPr>
          <p:nvPr/>
        </p:nvSpPr>
        <p:spPr bwMode="auto">
          <a:xfrm>
            <a:off x="6509684" y="3259187"/>
            <a:ext cx="2853964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(un “gap” en inglés)</a:t>
            </a:r>
          </a:p>
        </p:txBody>
      </p:sp>
      <p:sp>
        <p:nvSpPr>
          <p:cNvPr id="888857" name="Text Box 25"/>
          <p:cNvSpPr txBox="1">
            <a:spLocks noChangeArrowheads="1"/>
          </p:cNvSpPr>
          <p:nvPr/>
        </p:nvSpPr>
        <p:spPr bwMode="auto">
          <a:xfrm>
            <a:off x="4489807" y="2083210"/>
            <a:ext cx="549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BC</a:t>
            </a:r>
          </a:p>
        </p:txBody>
      </p:sp>
      <p:sp>
        <p:nvSpPr>
          <p:cNvPr id="888858" name="Text Box 26"/>
          <p:cNvSpPr txBox="1">
            <a:spLocks noChangeArrowheads="1"/>
          </p:cNvSpPr>
          <p:nvPr/>
        </p:nvSpPr>
        <p:spPr bwMode="auto">
          <a:xfrm>
            <a:off x="4497745" y="2821397"/>
            <a:ext cx="5349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BV</a:t>
            </a:r>
          </a:p>
        </p:txBody>
      </p:sp>
      <p:sp>
        <p:nvSpPr>
          <p:cNvPr id="888876" name="Text Box 44"/>
          <p:cNvSpPr txBox="1">
            <a:spLocks noChangeArrowheads="1"/>
          </p:cNvSpPr>
          <p:nvPr/>
        </p:nvSpPr>
        <p:spPr bwMode="auto">
          <a:xfrm>
            <a:off x="6539847" y="3813726"/>
            <a:ext cx="3555159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(un conjunto de energías no permitidas)</a:t>
            </a:r>
          </a:p>
        </p:txBody>
      </p:sp>
      <p:sp>
        <p:nvSpPr>
          <p:cNvPr id="888874" name="Text Box 42"/>
          <p:cNvSpPr txBox="1">
            <a:spLocks noChangeArrowheads="1"/>
          </p:cNvSpPr>
          <p:nvPr/>
        </p:nvSpPr>
        <p:spPr bwMode="auto">
          <a:xfrm>
            <a:off x="2532440" y="324961"/>
            <a:ext cx="6488268" cy="609252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Esquema de Bandas de Energía de un Sólido</a:t>
            </a:r>
          </a:p>
        </p:txBody>
      </p: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4201711" y="1682891"/>
            <a:ext cx="1490670" cy="1949450"/>
            <a:chOff x="2949" y="1196"/>
            <a:chExt cx="939" cy="1228"/>
          </a:xfrm>
        </p:grpSpPr>
        <p:grpSp>
          <p:nvGrpSpPr>
            <p:cNvPr id="19474" name="Group 39"/>
            <p:cNvGrpSpPr>
              <a:grpSpLocks/>
            </p:cNvGrpSpPr>
            <p:nvPr/>
          </p:nvGrpSpPr>
          <p:grpSpPr bwMode="auto">
            <a:xfrm>
              <a:off x="3551" y="1196"/>
              <a:ext cx="337" cy="1228"/>
              <a:chOff x="1394" y="2817"/>
              <a:chExt cx="337" cy="1228"/>
            </a:xfrm>
          </p:grpSpPr>
          <p:sp>
            <p:nvSpPr>
              <p:cNvPr id="19478" name="Text Box 30"/>
              <p:cNvSpPr txBox="1">
                <a:spLocks noChangeArrowheads="1"/>
              </p:cNvSpPr>
              <p:nvPr/>
            </p:nvSpPr>
            <p:spPr bwMode="auto">
              <a:xfrm>
                <a:off x="1394" y="2817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BP</a:t>
                </a:r>
              </a:p>
            </p:txBody>
          </p:sp>
          <p:sp>
            <p:nvSpPr>
              <p:cNvPr id="19479" name="Text Box 31"/>
              <p:cNvSpPr txBox="1">
                <a:spLocks noChangeArrowheads="1"/>
              </p:cNvSpPr>
              <p:nvPr/>
            </p:nvSpPr>
            <p:spPr bwMode="auto">
              <a:xfrm>
                <a:off x="1394" y="3333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BP</a:t>
                </a:r>
              </a:p>
            </p:txBody>
          </p:sp>
          <p:sp>
            <p:nvSpPr>
              <p:cNvPr id="19480" name="Text Box 32"/>
              <p:cNvSpPr txBox="1">
                <a:spLocks noChangeArrowheads="1"/>
              </p:cNvSpPr>
              <p:nvPr/>
            </p:nvSpPr>
            <p:spPr bwMode="auto">
              <a:xfrm>
                <a:off x="1394" y="3703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BP</a:t>
                </a:r>
              </a:p>
            </p:txBody>
          </p:sp>
        </p:grpSp>
        <p:sp>
          <p:nvSpPr>
            <p:cNvPr id="19475" name="Line 44"/>
            <p:cNvSpPr>
              <a:spLocks noChangeShapeType="1"/>
            </p:cNvSpPr>
            <p:nvPr/>
          </p:nvSpPr>
          <p:spPr bwMode="auto">
            <a:xfrm flipH="1">
              <a:off x="2949" y="1386"/>
              <a:ext cx="5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 sz="2400"/>
            </a:p>
          </p:txBody>
        </p:sp>
        <p:sp>
          <p:nvSpPr>
            <p:cNvPr id="19476" name="Line 45"/>
            <p:cNvSpPr>
              <a:spLocks noChangeShapeType="1"/>
            </p:cNvSpPr>
            <p:nvPr/>
          </p:nvSpPr>
          <p:spPr bwMode="auto">
            <a:xfrm flipH="1">
              <a:off x="2949" y="1883"/>
              <a:ext cx="5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 sz="2400"/>
            </a:p>
          </p:txBody>
        </p:sp>
        <p:sp>
          <p:nvSpPr>
            <p:cNvPr id="19477" name="Line 46"/>
            <p:cNvSpPr>
              <a:spLocks noChangeShapeType="1"/>
            </p:cNvSpPr>
            <p:nvPr/>
          </p:nvSpPr>
          <p:spPr bwMode="auto">
            <a:xfrm flipH="1">
              <a:off x="2949" y="2269"/>
              <a:ext cx="5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 sz="2400"/>
            </a:p>
          </p:txBody>
        </p:sp>
      </p:grp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798897" y="5049740"/>
            <a:ext cx="7924282" cy="1347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252000" tIns="118800" rIns="252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La </a:t>
            </a:r>
            <a:r>
              <a:rPr lang="es-ES" sz="2400" b="1">
                <a:latin typeface="Arial" panose="020B0604020202020204" pitchFamily="34" charset="0"/>
              </a:rPr>
              <a:t>banda de valencia</a:t>
            </a:r>
            <a:r>
              <a:rPr lang="es-ES" sz="2400">
                <a:latin typeface="Arial" panose="020B0604020202020204" pitchFamily="34" charset="0"/>
              </a:rPr>
              <a:t> y la </a:t>
            </a:r>
            <a:r>
              <a:rPr lang="es-ES" sz="2400" b="1">
                <a:latin typeface="Arial" panose="020B0604020202020204" pitchFamily="34" charset="0"/>
              </a:rPr>
              <a:t>banda de conducción</a:t>
            </a:r>
            <a:r>
              <a:rPr lang="es-ES" sz="2400">
                <a:latin typeface="Arial" panose="020B0604020202020204" pitchFamily="34" charset="0"/>
              </a:rPr>
              <a:t> son las relevantes al describir las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propiedades eléctricas</a:t>
            </a:r>
            <a:r>
              <a:rPr lang="es-ES" sz="2400">
                <a:latin typeface="Arial" panose="020B0604020202020204" pitchFamily="34" charset="0"/>
              </a:rPr>
              <a:t> de los sólidos y al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clasificarlos eléctricamente</a:t>
            </a:r>
            <a:endParaRPr lang="es-ES" sz="2400">
              <a:latin typeface="Arial" panose="020B0604020202020204" pitchFamily="34" charset="0"/>
            </a:endParaRPr>
          </a:p>
        </p:txBody>
      </p:sp>
      <p:grpSp>
        <p:nvGrpSpPr>
          <p:cNvPr id="31" name="Group 48">
            <a:extLst>
              <a:ext uri="{FF2B5EF4-FFF2-40B4-BE49-F238E27FC236}">
                <a16:creationId xmlns:a16="http://schemas.microsoft.com/office/drawing/2014/main" id="{911331BA-1EE3-4DDA-BCF1-AF596EFAE8E8}"/>
              </a:ext>
            </a:extLst>
          </p:cNvPr>
          <p:cNvGrpSpPr>
            <a:grpSpLocks/>
          </p:cNvGrpSpPr>
          <p:nvPr/>
        </p:nvGrpSpPr>
        <p:grpSpPr bwMode="auto">
          <a:xfrm>
            <a:off x="1125327" y="712270"/>
            <a:ext cx="350838" cy="3402013"/>
            <a:chOff x="1011" y="604"/>
            <a:chExt cx="221" cy="2143"/>
          </a:xfrm>
        </p:grpSpPr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96F1B0D1-D3DC-4B61-8729-427605670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0" y="903"/>
              <a:ext cx="8" cy="18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33" name="Text Box 22">
              <a:extLst>
                <a:ext uri="{FF2B5EF4-FFF2-40B4-BE49-F238E27FC236}">
                  <a16:creationId xmlns:a16="http://schemas.microsoft.com/office/drawing/2014/main" id="{DBFEEC66-E5FE-4EB2-AFC1-31B402474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" y="604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FAA3C94-DF78-4986-96E3-90739B014516}"/>
              </a:ext>
            </a:extLst>
          </p:cNvPr>
          <p:cNvGrpSpPr/>
          <p:nvPr/>
        </p:nvGrpSpPr>
        <p:grpSpPr>
          <a:xfrm>
            <a:off x="1401550" y="916635"/>
            <a:ext cx="2762251" cy="3411745"/>
            <a:chOff x="1573000" y="916635"/>
            <a:chExt cx="2762251" cy="3411745"/>
          </a:xfrm>
        </p:grpSpPr>
        <p:grpSp>
          <p:nvGrpSpPr>
            <p:cNvPr id="38" name="Group 50">
              <a:extLst>
                <a:ext uri="{FF2B5EF4-FFF2-40B4-BE49-F238E27FC236}">
                  <a16:creationId xmlns:a16="http://schemas.microsoft.com/office/drawing/2014/main" id="{34A1618F-6B42-4FBB-B525-24262C824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000" y="1399657"/>
              <a:ext cx="2762251" cy="2509837"/>
              <a:chOff x="1185" y="1037"/>
              <a:chExt cx="1740" cy="1581"/>
            </a:xfrm>
          </p:grpSpPr>
          <p:sp>
            <p:nvSpPr>
              <p:cNvPr id="41" name="Rectangle 17">
                <a:extLst>
                  <a:ext uri="{FF2B5EF4-FFF2-40B4-BE49-F238E27FC236}">
                    <a16:creationId xmlns:a16="http://schemas.microsoft.com/office/drawing/2014/main" id="{74B8EB7B-3E3F-48AB-9B8E-C168AB0E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1078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8">
                <a:extLst>
                  <a:ext uri="{FF2B5EF4-FFF2-40B4-BE49-F238E27FC236}">
                    <a16:creationId xmlns:a16="http://schemas.microsoft.com/office/drawing/2014/main" id="{37E4692C-4347-458C-9FFB-EB43DC423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542"/>
                <a:ext cx="1723" cy="24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52AFF2C2-42BE-4507-A0C0-03F53AE75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2000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160DA651-1E79-48B9-BB5B-9E059939D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2346"/>
                <a:ext cx="1723" cy="24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Text Box 27">
                <a:extLst>
                  <a:ext uri="{FF2B5EF4-FFF2-40B4-BE49-F238E27FC236}">
                    <a16:creationId xmlns:a16="http://schemas.microsoft.com/office/drawing/2014/main" id="{0849E5FA-8611-4F32-9E8F-6057AA9BA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103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46" name="Text Box 28">
                <a:extLst>
                  <a:ext uri="{FF2B5EF4-FFF2-40B4-BE49-F238E27FC236}">
                    <a16:creationId xmlns:a16="http://schemas.microsoft.com/office/drawing/2014/main" id="{5AA83128-09E9-488B-AAAD-6DA2E81A6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1" y="1487"/>
                <a:ext cx="45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</a:p>
            </p:txBody>
          </p:sp>
          <p:sp>
            <p:nvSpPr>
              <p:cNvPr id="47" name="Text Box 29">
                <a:extLst>
                  <a:ext uri="{FF2B5EF4-FFF2-40B4-BE49-F238E27FC236}">
                    <a16:creationId xmlns:a16="http://schemas.microsoft.com/office/drawing/2014/main" id="{75500F9F-2F56-46C7-9DA6-B21A6F39D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0" y="2295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48" name="Text Box 33">
                <a:extLst>
                  <a:ext uri="{FF2B5EF4-FFF2-40B4-BE49-F238E27FC236}">
                    <a16:creationId xmlns:a16="http://schemas.microsoft.com/office/drawing/2014/main" id="{A3848341-2A06-4275-B04C-A532F3C84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8" y="1964"/>
                <a:ext cx="1314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 o medio llena</a:t>
                </a:r>
              </a:p>
            </p:txBody>
          </p:sp>
        </p:grp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1B16D14E-3E76-45A4-8AD3-B781FB74E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605" y="3780683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A4F91EED-A670-4FE0-80CD-C87CCEBB7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647" y="916635"/>
              <a:ext cx="1411997" cy="547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 </a:t>
              </a:r>
              <a:endParaRPr lang="es-ES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8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8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8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7" grpId="0" animBg="1"/>
      <p:bldP spid="888848" grpId="0"/>
      <p:bldP spid="888876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sp>
        <p:nvSpPr>
          <p:cNvPr id="73732" name="Text Box 17"/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73733" name="Text Box 18"/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884778" name="Text Box 42"/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= 0 K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902857" y="1683734"/>
            <a:ext cx="2449513" cy="2630487"/>
            <a:chOff x="5902857" y="1921859"/>
            <a:chExt cx="2449513" cy="2630487"/>
          </a:xfrm>
        </p:grpSpPr>
        <p:sp>
          <p:nvSpPr>
            <p:cNvPr id="884789" name="Text Box 53"/>
            <p:cNvSpPr txBox="1">
              <a:spLocks noChangeArrowheads="1"/>
            </p:cNvSpPr>
            <p:nvPr/>
          </p:nvSpPr>
          <p:spPr bwMode="auto">
            <a:xfrm>
              <a:off x="7715782" y="2953913"/>
              <a:ext cx="636588" cy="547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5902857" y="1921859"/>
              <a:ext cx="2033588" cy="2630487"/>
              <a:chOff x="5902857" y="1921859"/>
              <a:chExt cx="2033588" cy="2630487"/>
            </a:xfrm>
          </p:grpSpPr>
          <p:sp>
            <p:nvSpPr>
              <p:cNvPr id="23604" name="Text Box 30"/>
              <p:cNvSpPr txBox="1">
                <a:spLocks noChangeArrowheads="1"/>
              </p:cNvSpPr>
              <p:nvPr/>
            </p:nvSpPr>
            <p:spPr bwMode="auto">
              <a:xfrm>
                <a:off x="6688670" y="3017234"/>
                <a:ext cx="839788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 </a:t>
                </a: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1 eV</a:t>
                </a:r>
              </a:p>
            </p:txBody>
          </p:sp>
          <p:sp>
            <p:nvSpPr>
              <p:cNvPr id="23605" name="Line 31"/>
              <p:cNvSpPr>
                <a:spLocks noChangeShapeType="1"/>
              </p:cNvSpPr>
              <p:nvPr/>
            </p:nvSpPr>
            <p:spPr bwMode="auto">
              <a:xfrm>
                <a:off x="6639457" y="3055334"/>
                <a:ext cx="0" cy="4349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  <p:sp>
            <p:nvSpPr>
              <p:cNvPr id="23599" name="Rectangle 13"/>
              <p:cNvSpPr>
                <a:spLocks noChangeArrowheads="1"/>
              </p:cNvSpPr>
              <p:nvPr/>
            </p:nvSpPr>
            <p:spPr bwMode="auto">
              <a:xfrm>
                <a:off x="5902857" y="1921859"/>
                <a:ext cx="1412875" cy="113506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600" name="Rectangle 14"/>
              <p:cNvSpPr>
                <a:spLocks noChangeArrowheads="1"/>
              </p:cNvSpPr>
              <p:nvPr/>
            </p:nvSpPr>
            <p:spPr bwMode="auto">
              <a:xfrm>
                <a:off x="5902857" y="3501421"/>
                <a:ext cx="1412875" cy="105092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601" name="Text Box 21"/>
              <p:cNvSpPr txBox="1">
                <a:spLocks noChangeArrowheads="1"/>
              </p:cNvSpPr>
              <p:nvPr/>
            </p:nvSpPr>
            <p:spPr bwMode="auto">
              <a:xfrm>
                <a:off x="6314020" y="3747484"/>
                <a:ext cx="663575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23602" name="Text Box 26"/>
              <p:cNvSpPr txBox="1">
                <a:spLocks noChangeArrowheads="1"/>
              </p:cNvSpPr>
              <p:nvPr/>
            </p:nvSpPr>
            <p:spPr bwMode="auto">
              <a:xfrm>
                <a:off x="7387170" y="2004409"/>
                <a:ext cx="549275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23603" name="Text Box 27"/>
              <p:cNvSpPr txBox="1">
                <a:spLocks noChangeArrowheads="1"/>
              </p:cNvSpPr>
              <p:nvPr/>
            </p:nvSpPr>
            <p:spPr bwMode="auto">
              <a:xfrm>
                <a:off x="7372882" y="3936396"/>
                <a:ext cx="534988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23598" name="Text Box 28"/>
              <p:cNvSpPr txBox="1">
                <a:spLocks noChangeArrowheads="1"/>
              </p:cNvSpPr>
              <p:nvPr/>
            </p:nvSpPr>
            <p:spPr bwMode="auto">
              <a:xfrm>
                <a:off x="6222961" y="2219224"/>
                <a:ext cx="727075" cy="512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  <a:endParaRPr lang="es-E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65 Grupo"/>
          <p:cNvGrpSpPr>
            <a:grpSpLocks/>
          </p:cNvGrpSpPr>
          <p:nvPr/>
        </p:nvGrpSpPr>
        <p:grpSpPr bwMode="auto">
          <a:xfrm>
            <a:off x="8389938" y="1696434"/>
            <a:ext cx="1981200" cy="2632075"/>
            <a:chOff x="8389938" y="2240002"/>
            <a:chExt cx="1981200" cy="2632075"/>
          </a:xfrm>
        </p:grpSpPr>
        <p:grpSp>
          <p:nvGrpSpPr>
            <p:cNvPr id="23588" name="Group 51"/>
            <p:cNvGrpSpPr>
              <a:grpSpLocks/>
            </p:cNvGrpSpPr>
            <p:nvPr/>
          </p:nvGrpSpPr>
          <p:grpSpPr bwMode="auto">
            <a:xfrm>
              <a:off x="8389938" y="2240002"/>
              <a:ext cx="1981200" cy="2632075"/>
              <a:chOff x="5285" y="1371"/>
              <a:chExt cx="1248" cy="1658"/>
            </a:xfrm>
          </p:grpSpPr>
          <p:sp>
            <p:nvSpPr>
              <p:cNvPr id="23590" name="Rectangle 15"/>
              <p:cNvSpPr>
                <a:spLocks noChangeArrowheads="1"/>
              </p:cNvSpPr>
              <p:nvPr/>
            </p:nvSpPr>
            <p:spPr bwMode="auto">
              <a:xfrm>
                <a:off x="5285" y="1371"/>
                <a:ext cx="890" cy="4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91" name="Rectangle 16"/>
              <p:cNvSpPr>
                <a:spLocks noChangeArrowheads="1"/>
              </p:cNvSpPr>
              <p:nvPr/>
            </p:nvSpPr>
            <p:spPr bwMode="auto">
              <a:xfrm>
                <a:off x="5285" y="2585"/>
                <a:ext cx="890" cy="44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92" name="Text Box 20"/>
              <p:cNvSpPr txBox="1">
                <a:spLocks noChangeArrowheads="1"/>
              </p:cNvSpPr>
              <p:nvPr/>
            </p:nvSpPr>
            <p:spPr bwMode="auto">
              <a:xfrm>
                <a:off x="5550" y="2644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23593" name="Text Box 24"/>
              <p:cNvSpPr txBox="1">
                <a:spLocks noChangeArrowheads="1"/>
              </p:cNvSpPr>
              <p:nvPr/>
            </p:nvSpPr>
            <p:spPr bwMode="auto">
              <a:xfrm>
                <a:off x="6187" y="1415"/>
                <a:ext cx="346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23594" name="Text Box 25"/>
              <p:cNvSpPr txBox="1">
                <a:spLocks noChangeArrowheads="1"/>
              </p:cNvSpPr>
              <p:nvPr/>
            </p:nvSpPr>
            <p:spPr bwMode="auto">
              <a:xfrm>
                <a:off x="6178" y="2632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23595" name="Text Box 28"/>
              <p:cNvSpPr txBox="1">
                <a:spLocks noChangeArrowheads="1"/>
              </p:cNvSpPr>
              <p:nvPr/>
            </p:nvSpPr>
            <p:spPr bwMode="auto">
              <a:xfrm>
                <a:off x="5784" y="2052"/>
                <a:ext cx="73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Varios eV</a:t>
                </a:r>
              </a:p>
            </p:txBody>
          </p:sp>
          <p:sp>
            <p:nvSpPr>
              <p:cNvPr id="23596" name="Line 29"/>
              <p:cNvSpPr>
                <a:spLocks noChangeShapeType="1"/>
              </p:cNvSpPr>
              <p:nvPr/>
            </p:nvSpPr>
            <p:spPr bwMode="auto">
              <a:xfrm>
                <a:off x="5753" y="1858"/>
                <a:ext cx="0" cy="71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</p:grpSp>
        <p:sp>
          <p:nvSpPr>
            <p:cNvPr id="23589" name="Text Box 28"/>
            <p:cNvSpPr txBox="1">
              <a:spLocks noChangeArrowheads="1"/>
            </p:cNvSpPr>
            <p:nvPr/>
          </p:nvSpPr>
          <p:spPr bwMode="auto">
            <a:xfrm>
              <a:off x="8770516" y="232223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73769" name="Group 41"/>
          <p:cNvGrpSpPr>
            <a:grpSpLocks/>
          </p:cNvGrpSpPr>
          <p:nvPr/>
        </p:nvGrpSpPr>
        <p:grpSpPr bwMode="auto">
          <a:xfrm>
            <a:off x="3746016" y="1693259"/>
            <a:ext cx="1955800" cy="2603500"/>
            <a:chOff x="2405" y="1359"/>
            <a:chExt cx="1232" cy="1640"/>
          </a:xfrm>
        </p:grpSpPr>
        <p:sp>
          <p:nvSpPr>
            <p:cNvPr id="23572" name="Rectangle 10"/>
            <p:cNvSpPr>
              <a:spLocks noChangeArrowheads="1"/>
            </p:cNvSpPr>
            <p:nvPr/>
          </p:nvSpPr>
          <p:spPr bwMode="auto">
            <a:xfrm>
              <a:off x="2409" y="1359"/>
              <a:ext cx="890" cy="70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3" name="Rectangle 12"/>
            <p:cNvSpPr>
              <a:spLocks noChangeArrowheads="1"/>
            </p:cNvSpPr>
            <p:nvPr/>
          </p:nvSpPr>
          <p:spPr bwMode="auto">
            <a:xfrm>
              <a:off x="2405" y="2345"/>
              <a:ext cx="890" cy="6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4" name="Text Box 32"/>
            <p:cNvSpPr txBox="1">
              <a:spLocks noChangeArrowheads="1"/>
            </p:cNvSpPr>
            <p:nvPr/>
          </p:nvSpPr>
          <p:spPr bwMode="auto">
            <a:xfrm>
              <a:off x="3291" y="1405"/>
              <a:ext cx="34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23575" name="Text Box 33"/>
            <p:cNvSpPr txBox="1">
              <a:spLocks noChangeArrowheads="1"/>
            </p:cNvSpPr>
            <p:nvPr/>
          </p:nvSpPr>
          <p:spPr bwMode="auto">
            <a:xfrm>
              <a:off x="3294" y="2622"/>
              <a:ext cx="33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23576" name="Line 39"/>
            <p:cNvSpPr>
              <a:spLocks noChangeShapeType="1"/>
            </p:cNvSpPr>
            <p:nvPr/>
          </p:nvSpPr>
          <p:spPr bwMode="auto">
            <a:xfrm>
              <a:off x="2411" y="2678"/>
              <a:ext cx="8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3577" name="Text Box 22"/>
            <p:cNvSpPr txBox="1">
              <a:spLocks noChangeArrowheads="1"/>
            </p:cNvSpPr>
            <p:nvPr/>
          </p:nvSpPr>
          <p:spPr bwMode="auto">
            <a:xfrm>
              <a:off x="2598" y="2507"/>
              <a:ext cx="486" cy="32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½ llena</a:t>
              </a:r>
            </a:p>
          </p:txBody>
        </p:sp>
        <p:sp>
          <p:nvSpPr>
            <p:cNvPr id="23578" name="Text Box 28"/>
            <p:cNvSpPr txBox="1">
              <a:spLocks noChangeArrowheads="1"/>
            </p:cNvSpPr>
            <p:nvPr/>
          </p:nvSpPr>
          <p:spPr bwMode="auto">
            <a:xfrm>
              <a:off x="2637" y="1536"/>
              <a:ext cx="45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sp>
        <p:nvSpPr>
          <p:cNvPr id="73782" name="Text Box 54"/>
          <p:cNvSpPr txBox="1">
            <a:spLocks noChangeArrowheads="1"/>
          </p:cNvSpPr>
          <p:nvPr/>
        </p:nvSpPr>
        <p:spPr bwMode="auto">
          <a:xfrm>
            <a:off x="1353350" y="4339658"/>
            <a:ext cx="8838579" cy="13479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6000" tIns="118800" rIns="126000" bIns="1188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</a:rPr>
              <a:t>Si se aplica un </a:t>
            </a:r>
            <a:r>
              <a:rPr lang="es-ES" sz="2400" b="1">
                <a:solidFill>
                  <a:srgbClr val="FF0000"/>
                </a:solidFill>
              </a:rPr>
              <a:t>E</a:t>
            </a:r>
            <a:r>
              <a:rPr lang="es-ES" sz="2400">
                <a:solidFill>
                  <a:schemeClr val="tx1"/>
                </a:solidFill>
              </a:rPr>
              <a:t>, o lo que es lo mismo, </a:t>
            </a:r>
            <a:r>
              <a:rPr lang="es-ES" sz="2400">
                <a:solidFill>
                  <a:srgbClr val="FF0000"/>
                </a:solidFill>
              </a:rPr>
              <a:t>la </a:t>
            </a: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s-ES" sz="2400">
                <a:solidFill>
                  <a:srgbClr val="FF0000"/>
                </a:solidFill>
              </a:rPr>
              <a:t>V asociada</a:t>
            </a:r>
            <a:r>
              <a:rPr lang="es-ES" sz="2400">
                <a:solidFill>
                  <a:schemeClr val="tx1"/>
                </a:solidFill>
              </a:rPr>
              <a:t>, como el potencial V decrece en el sentido de </a:t>
            </a:r>
            <a:r>
              <a:rPr lang="es-ES" sz="2400" b="1">
                <a:solidFill>
                  <a:schemeClr val="tx1"/>
                </a:solidFill>
              </a:rPr>
              <a:t>E</a:t>
            </a:r>
            <a:r>
              <a:rPr lang="es-ES" sz="2400">
                <a:solidFill>
                  <a:schemeClr val="tx1"/>
                </a:solidFill>
              </a:rPr>
              <a:t>, se aumenta la </a:t>
            </a:r>
            <a:r>
              <a:rPr lang="es-ES" sz="2400" err="1">
                <a:solidFill>
                  <a:schemeClr val="tx1"/>
                </a:solidFill>
              </a:rPr>
              <a:t>E</a:t>
            </a:r>
            <a:r>
              <a:rPr lang="es-ES" sz="2400" baseline="-25000" err="1">
                <a:solidFill>
                  <a:schemeClr val="tx1"/>
                </a:solidFill>
              </a:rPr>
              <a:t>pot</a:t>
            </a:r>
            <a:r>
              <a:rPr lang="es-ES" sz="2400">
                <a:solidFill>
                  <a:schemeClr val="tx1"/>
                </a:solidFill>
              </a:rPr>
              <a:t> de los e</a:t>
            </a:r>
            <a:r>
              <a:rPr lang="es-ES" sz="2400" baseline="30000">
                <a:solidFill>
                  <a:schemeClr val="tx1"/>
                </a:solidFill>
              </a:rPr>
              <a:t>-</a:t>
            </a:r>
            <a:r>
              <a:rPr lang="es-ES" sz="2400">
                <a:solidFill>
                  <a:schemeClr val="tx1"/>
                </a:solidFill>
              </a:rPr>
              <a:t> en el sentido de </a:t>
            </a:r>
            <a:r>
              <a:rPr lang="es-ES" sz="2400" b="1">
                <a:solidFill>
                  <a:schemeClr val="tx1"/>
                </a:solidFill>
              </a:rPr>
              <a:t>E</a:t>
            </a:r>
            <a:r>
              <a:rPr lang="es-ES" sz="2400">
                <a:solidFill>
                  <a:schemeClr val="tx1"/>
                </a:solidFill>
              </a:rPr>
              <a:t> progresivamente </a:t>
            </a:r>
            <a:r>
              <a:rPr lang="es-ES" sz="2400">
                <a:solidFill>
                  <a:srgbClr val="3333FF"/>
                </a:solidFill>
              </a:rPr>
              <a:t>(</a:t>
            </a:r>
            <a:r>
              <a:rPr lang="es-ES" sz="2400">
                <a:solidFill>
                  <a:srgbClr val="3333FF"/>
                </a:solidFill>
                <a:sym typeface="Symbol" panose="05050102010706020507" pitchFamily="18" charset="2"/>
              </a:rPr>
              <a:t></a:t>
            </a:r>
            <a:r>
              <a:rPr lang="es-ES" sz="2400">
                <a:solidFill>
                  <a:srgbClr val="3333FF"/>
                </a:solidFill>
              </a:rPr>
              <a:t>E</a:t>
            </a:r>
            <a:r>
              <a:rPr lang="es-ES" sz="2400" baseline="-25000">
                <a:solidFill>
                  <a:srgbClr val="3333FF"/>
                </a:solidFill>
              </a:rPr>
              <a:t>P </a:t>
            </a:r>
            <a:r>
              <a:rPr lang="es-ES" sz="2400">
                <a:solidFill>
                  <a:srgbClr val="3333FF"/>
                </a:solidFill>
              </a:rPr>
              <a:t>= </a:t>
            </a:r>
            <a:r>
              <a:rPr lang="es-ES" sz="2400">
                <a:solidFill>
                  <a:srgbClr val="3333FF"/>
                </a:solidFill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3333FF"/>
                </a:solidFill>
              </a:rPr>
              <a:t>e</a:t>
            </a:r>
            <a:r>
              <a:rPr lang="es-ES" sz="2400">
                <a:solidFill>
                  <a:srgbClr val="3333FF"/>
                </a:solidFill>
                <a:sym typeface="Symbol" panose="05050102010706020507" pitchFamily="18" charset="2"/>
              </a:rPr>
              <a:t> </a:t>
            </a:r>
            <a:r>
              <a:rPr lang="es-ES" sz="2400">
                <a:solidFill>
                  <a:srgbClr val="3333FF"/>
                </a:solidFill>
              </a:rPr>
              <a:t>V)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513067" y="1675796"/>
            <a:ext cx="2062162" cy="2619376"/>
            <a:chOff x="1513067" y="1913921"/>
            <a:chExt cx="2062162" cy="2619376"/>
          </a:xfrm>
        </p:grpSpPr>
        <p:sp>
          <p:nvSpPr>
            <p:cNvPr id="23579" name="Rectangle 9"/>
            <p:cNvSpPr>
              <a:spLocks noChangeArrowheads="1"/>
            </p:cNvSpPr>
            <p:nvPr/>
          </p:nvSpPr>
          <p:spPr bwMode="auto">
            <a:xfrm>
              <a:off x="1619429" y="3172809"/>
              <a:ext cx="1412875" cy="13604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80" name="Rectangle 8"/>
            <p:cNvSpPr>
              <a:spLocks noChangeArrowheads="1"/>
            </p:cNvSpPr>
            <p:nvPr/>
          </p:nvSpPr>
          <p:spPr bwMode="auto">
            <a:xfrm>
              <a:off x="1603554" y="1913921"/>
              <a:ext cx="1412875" cy="12414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81" name="Text Box 23"/>
            <p:cNvSpPr txBox="1">
              <a:spLocks noChangeArrowheads="1"/>
            </p:cNvSpPr>
            <p:nvPr/>
          </p:nvSpPr>
          <p:spPr bwMode="auto">
            <a:xfrm>
              <a:off x="1994079" y="3718909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23582" name="Text Box 34"/>
            <p:cNvSpPr txBox="1">
              <a:spLocks noChangeArrowheads="1"/>
            </p:cNvSpPr>
            <p:nvPr/>
          </p:nvSpPr>
          <p:spPr bwMode="auto">
            <a:xfrm>
              <a:off x="3025954" y="2004409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23583" name="Text Box 35"/>
            <p:cNvSpPr txBox="1">
              <a:spLocks noChangeArrowheads="1"/>
            </p:cNvSpPr>
            <p:nvPr/>
          </p:nvSpPr>
          <p:spPr bwMode="auto">
            <a:xfrm>
              <a:off x="3011667" y="3936396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23585" name="Line 45"/>
            <p:cNvSpPr>
              <a:spLocks noChangeShapeType="1"/>
            </p:cNvSpPr>
            <p:nvPr/>
          </p:nvSpPr>
          <p:spPr bwMode="auto">
            <a:xfrm>
              <a:off x="1633717" y="312994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3586" name="Line 46"/>
            <p:cNvSpPr>
              <a:spLocks noChangeShapeType="1"/>
            </p:cNvSpPr>
            <p:nvPr/>
          </p:nvSpPr>
          <p:spPr bwMode="auto">
            <a:xfrm>
              <a:off x="1627367" y="339029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3587" name="Text Box 28"/>
            <p:cNvSpPr txBox="1">
              <a:spLocks noChangeArrowheads="1"/>
            </p:cNvSpPr>
            <p:nvPr/>
          </p:nvSpPr>
          <p:spPr bwMode="auto">
            <a:xfrm>
              <a:off x="1951217" y="223459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" name="Rectángulo 1"/>
            <p:cNvSpPr/>
            <p:nvPr/>
          </p:nvSpPr>
          <p:spPr bwMode="auto">
            <a:xfrm>
              <a:off x="1605918" y="3129946"/>
              <a:ext cx="1440000" cy="26035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118800" rIns="91440" bIns="118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3584" name="Text Box 37"/>
            <p:cNvSpPr txBox="1">
              <a:spLocks noChangeArrowheads="1"/>
            </p:cNvSpPr>
            <p:nvPr/>
          </p:nvSpPr>
          <p:spPr bwMode="auto">
            <a:xfrm>
              <a:off x="1513067" y="3080734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</p:grpSp>
      <p:sp>
        <p:nvSpPr>
          <p:cNvPr id="73735" name="Text Box 36"/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73734" name="Text Box 19"/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69F59010-068D-43C3-9DA4-05C0F427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48" y="5602049"/>
            <a:ext cx="8838579" cy="13479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26000" tIns="118800" rIns="126000" bIns="1188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chemeClr val="tx1"/>
                </a:solidFill>
              </a:rPr>
              <a:t>Esta contribución a la energía de un nivel </a:t>
            </a:r>
            <a:r>
              <a:rPr lang="es-ES" sz="2400">
                <a:solidFill>
                  <a:srgbClr val="3333FF"/>
                </a:solidFill>
              </a:rPr>
              <a:t>inclina el esquema </a:t>
            </a:r>
            <a:r>
              <a:rPr lang="es-ES" sz="2400">
                <a:solidFill>
                  <a:schemeClr val="tx1"/>
                </a:solidFill>
              </a:rPr>
              <a:t>en el sentido de </a:t>
            </a:r>
            <a:r>
              <a:rPr lang="es-ES" sz="2400" b="1">
                <a:solidFill>
                  <a:schemeClr val="tx1"/>
                </a:solidFill>
              </a:rPr>
              <a:t>E</a:t>
            </a:r>
            <a:r>
              <a:rPr lang="es-ES" sz="2400">
                <a:solidFill>
                  <a:schemeClr val="tx1"/>
                </a:solidFill>
              </a:rPr>
              <a:t>, reflejando que la energía de un nivel pasa a depender de la posición</a:t>
            </a:r>
          </a:p>
        </p:txBody>
      </p:sp>
      <p:grpSp>
        <p:nvGrpSpPr>
          <p:cNvPr id="59" name="Group 65">
            <a:extLst>
              <a:ext uri="{FF2B5EF4-FFF2-40B4-BE49-F238E27FC236}">
                <a16:creationId xmlns:a16="http://schemas.microsoft.com/office/drawing/2014/main" id="{E9372EA5-A1DB-4B69-A484-348187C5C8A2}"/>
              </a:ext>
            </a:extLst>
          </p:cNvPr>
          <p:cNvGrpSpPr>
            <a:grpSpLocks/>
          </p:cNvGrpSpPr>
          <p:nvPr/>
        </p:nvGrpSpPr>
        <p:grpSpPr bwMode="auto">
          <a:xfrm>
            <a:off x="141370" y="4712595"/>
            <a:ext cx="1150938" cy="682625"/>
            <a:chOff x="199" y="2712"/>
            <a:chExt cx="725" cy="430"/>
          </a:xfrm>
        </p:grpSpPr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5E46476-E166-4D63-9117-35EA82749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2712"/>
              <a:ext cx="72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" name="Text Box 67">
              <a:extLst>
                <a:ext uri="{FF2B5EF4-FFF2-40B4-BE49-F238E27FC236}">
                  <a16:creationId xmlns:a16="http://schemas.microsoft.com/office/drawing/2014/main" id="{4DF683F9-BB9B-4403-838F-C2A7CEE7D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2723"/>
              <a:ext cx="26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 b="1">
                  <a:solidFill>
                    <a:srgbClr val="FF33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62" name="Line 68">
              <a:extLst>
                <a:ext uri="{FF2B5EF4-FFF2-40B4-BE49-F238E27FC236}">
                  <a16:creationId xmlns:a16="http://schemas.microsoft.com/office/drawing/2014/main" id="{C167DE03-9F31-4BB6-A03B-3D5A3D2F4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808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63" name="AutoShape 69">
              <a:extLst>
                <a:ext uri="{FF2B5EF4-FFF2-40B4-BE49-F238E27FC236}">
                  <a16:creationId xmlns:a16="http://schemas.microsoft.com/office/drawing/2014/main" id="{D3154B3E-38A1-4C10-B673-C33C89ABB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38"/>
              <a:ext cx="219" cy="168"/>
            </a:xfrm>
            <a:prstGeom prst="rightArrow">
              <a:avLst>
                <a:gd name="adj1" fmla="val 50000"/>
                <a:gd name="adj2" fmla="val 32589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73732" grpId="0" animBg="1"/>
      <p:bldP spid="73733" grpId="0" animBg="1"/>
      <p:bldP spid="884778" grpId="0" animBg="1"/>
      <p:bldP spid="73782" grpId="0"/>
      <p:bldP spid="73735" grpId="0" animBg="1"/>
      <p:bldP spid="73734" grpId="0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20" name="Text Box 38"/>
          <p:cNvSpPr txBox="1">
            <a:spLocks noChangeArrowheads="1"/>
          </p:cNvSpPr>
          <p:nvPr/>
        </p:nvSpPr>
        <p:spPr bwMode="auto">
          <a:xfrm>
            <a:off x="1158480" y="4328336"/>
            <a:ext cx="9273925" cy="1347916"/>
          </a:xfrm>
          <a:prstGeom prst="rect">
            <a:avLst/>
          </a:prstGeom>
          <a:noFill/>
          <a:ln>
            <a:noFill/>
          </a:ln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Los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tienden a desplazarse en sentido contrario a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F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=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e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s-ES" sz="2400">
                <a:latin typeface="Arial" panose="020B0604020202020204" pitchFamily="34" charset="0"/>
              </a:rPr>
              <a:t>. Al hacerlo, su </a:t>
            </a:r>
            <a:r>
              <a:rPr lang="es-ES" sz="2400" err="1">
                <a:latin typeface="Arial" panose="020B0604020202020204" pitchFamily="34" charset="0"/>
              </a:rPr>
              <a:t>E</a:t>
            </a:r>
            <a:r>
              <a:rPr lang="es-ES" sz="2400" baseline="-25000" err="1">
                <a:latin typeface="Arial" panose="020B0604020202020204" pitchFamily="34" charset="0"/>
              </a:rPr>
              <a:t>pot</a:t>
            </a:r>
            <a:r>
              <a:rPr lang="es-ES" sz="2400">
                <a:latin typeface="Arial" panose="020B0604020202020204" pitchFamily="34" charset="0"/>
              </a:rPr>
              <a:t> se va transformando en </a:t>
            </a:r>
            <a:r>
              <a:rPr lang="es-ES" sz="2400" err="1">
                <a:latin typeface="Arial" panose="020B0604020202020204" pitchFamily="34" charset="0"/>
              </a:rPr>
              <a:t>E</a:t>
            </a:r>
            <a:r>
              <a:rPr lang="es-ES" sz="2400" baseline="-25000" err="1">
                <a:latin typeface="Arial" panose="020B0604020202020204" pitchFamily="34" charset="0"/>
              </a:rPr>
              <a:t>cin</a:t>
            </a:r>
            <a:r>
              <a:rPr lang="es-ES" sz="2400">
                <a:latin typeface="Arial" panose="020B0604020202020204" pitchFamily="34" charset="0"/>
              </a:rPr>
              <a:t>, en principio, sin pérdidas, con lo que mantienen su E</a:t>
            </a:r>
            <a:endParaRPr lang="es-ES" sz="240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grpSp>
        <p:nvGrpSpPr>
          <p:cNvPr id="25649" name="Group 65"/>
          <p:cNvGrpSpPr>
            <a:grpSpLocks/>
          </p:cNvGrpSpPr>
          <p:nvPr/>
        </p:nvGrpSpPr>
        <p:grpSpPr bwMode="auto">
          <a:xfrm>
            <a:off x="160420" y="2559945"/>
            <a:ext cx="1150938" cy="682625"/>
            <a:chOff x="199" y="2712"/>
            <a:chExt cx="725" cy="430"/>
          </a:xfrm>
        </p:grpSpPr>
        <p:sp>
          <p:nvSpPr>
            <p:cNvPr id="25651" name="Rectangle 66"/>
            <p:cNvSpPr>
              <a:spLocks noChangeArrowheads="1"/>
            </p:cNvSpPr>
            <p:nvPr/>
          </p:nvSpPr>
          <p:spPr bwMode="auto">
            <a:xfrm>
              <a:off x="199" y="2712"/>
              <a:ext cx="72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52" name="Text Box 67"/>
            <p:cNvSpPr txBox="1">
              <a:spLocks noChangeArrowheads="1"/>
            </p:cNvSpPr>
            <p:nvPr/>
          </p:nvSpPr>
          <p:spPr bwMode="auto">
            <a:xfrm>
              <a:off x="298" y="2723"/>
              <a:ext cx="26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 b="1">
                  <a:solidFill>
                    <a:srgbClr val="FF33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5653" name="Line 68"/>
            <p:cNvSpPr>
              <a:spLocks noChangeShapeType="1"/>
            </p:cNvSpPr>
            <p:nvPr/>
          </p:nvSpPr>
          <p:spPr bwMode="auto">
            <a:xfrm>
              <a:off x="367" y="2808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654" name="AutoShape 69"/>
            <p:cNvSpPr>
              <a:spLocks noChangeArrowheads="1"/>
            </p:cNvSpPr>
            <p:nvPr/>
          </p:nvSpPr>
          <p:spPr bwMode="auto">
            <a:xfrm>
              <a:off x="566" y="2838"/>
              <a:ext cx="219" cy="168"/>
            </a:xfrm>
            <a:prstGeom prst="rightArrow">
              <a:avLst>
                <a:gd name="adj1" fmla="val 50000"/>
                <a:gd name="adj2" fmla="val 32589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521843" y="1618737"/>
            <a:ext cx="8859569" cy="2705100"/>
            <a:chOff x="1521843" y="1856862"/>
            <a:chExt cx="8859569" cy="2705100"/>
          </a:xfrm>
        </p:grpSpPr>
        <p:sp>
          <p:nvSpPr>
            <p:cNvPr id="25603" name="Rectangle 15"/>
            <p:cNvSpPr>
              <a:spLocks noChangeArrowheads="1"/>
            </p:cNvSpPr>
            <p:nvPr/>
          </p:nvSpPr>
          <p:spPr bwMode="auto">
            <a:xfrm>
              <a:off x="8400212" y="1929887"/>
              <a:ext cx="1412875" cy="7048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4" name="Rectangle 16"/>
            <p:cNvSpPr>
              <a:spLocks noChangeArrowheads="1"/>
            </p:cNvSpPr>
            <p:nvPr/>
          </p:nvSpPr>
          <p:spPr bwMode="auto">
            <a:xfrm>
              <a:off x="8400212" y="3857112"/>
              <a:ext cx="1412875" cy="7048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5" name="Text Box 20"/>
            <p:cNvSpPr txBox="1">
              <a:spLocks noChangeArrowheads="1"/>
            </p:cNvSpPr>
            <p:nvPr/>
          </p:nvSpPr>
          <p:spPr bwMode="auto">
            <a:xfrm>
              <a:off x="8820899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25606" name="Text Box 24"/>
            <p:cNvSpPr txBox="1">
              <a:spLocks noChangeArrowheads="1"/>
            </p:cNvSpPr>
            <p:nvPr/>
          </p:nvSpPr>
          <p:spPr bwMode="auto">
            <a:xfrm>
              <a:off x="983213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25607" name="Text Box 25"/>
            <p:cNvSpPr txBox="1">
              <a:spLocks noChangeArrowheads="1"/>
            </p:cNvSpPr>
            <p:nvPr/>
          </p:nvSpPr>
          <p:spPr bwMode="auto">
            <a:xfrm>
              <a:off x="981784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25608" name="Text Box 28"/>
            <p:cNvSpPr txBox="1">
              <a:spLocks noChangeArrowheads="1"/>
            </p:cNvSpPr>
            <p:nvPr/>
          </p:nvSpPr>
          <p:spPr bwMode="auto">
            <a:xfrm>
              <a:off x="9192374" y="2661724"/>
              <a:ext cx="1171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Varios eV</a:t>
              </a:r>
            </a:p>
          </p:txBody>
        </p:sp>
        <p:sp>
          <p:nvSpPr>
            <p:cNvPr id="25609" name="Rectangle 13"/>
            <p:cNvSpPr>
              <a:spLocks noChangeArrowheads="1"/>
            </p:cNvSpPr>
            <p:nvPr/>
          </p:nvSpPr>
          <p:spPr bwMode="auto">
            <a:xfrm>
              <a:off x="5933684" y="1917187"/>
              <a:ext cx="1412875" cy="11350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0" name="Rectangle 14"/>
            <p:cNvSpPr>
              <a:spLocks noChangeArrowheads="1"/>
            </p:cNvSpPr>
            <p:nvPr/>
          </p:nvSpPr>
          <p:spPr bwMode="auto">
            <a:xfrm>
              <a:off x="5933684" y="3496749"/>
              <a:ext cx="1412875" cy="10509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1" name="Text Box 21"/>
            <p:cNvSpPr txBox="1">
              <a:spLocks noChangeArrowheads="1"/>
            </p:cNvSpPr>
            <p:nvPr/>
          </p:nvSpPr>
          <p:spPr bwMode="auto">
            <a:xfrm>
              <a:off x="6344847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25612" name="Text Box 26"/>
            <p:cNvSpPr txBox="1">
              <a:spLocks noChangeArrowheads="1"/>
            </p:cNvSpPr>
            <p:nvPr/>
          </p:nvSpPr>
          <p:spPr bwMode="auto">
            <a:xfrm>
              <a:off x="741799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25613" name="Text Box 27"/>
            <p:cNvSpPr txBox="1">
              <a:spLocks noChangeArrowheads="1"/>
            </p:cNvSpPr>
            <p:nvPr/>
          </p:nvSpPr>
          <p:spPr bwMode="auto">
            <a:xfrm>
              <a:off x="740370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25618" name="Rectangle 10"/>
            <p:cNvSpPr>
              <a:spLocks noChangeArrowheads="1"/>
            </p:cNvSpPr>
            <p:nvPr/>
          </p:nvSpPr>
          <p:spPr bwMode="auto">
            <a:xfrm>
              <a:off x="3762644" y="1926712"/>
              <a:ext cx="1412875" cy="11207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9" name="Rectangle 12"/>
            <p:cNvSpPr>
              <a:spLocks noChangeArrowheads="1"/>
            </p:cNvSpPr>
            <p:nvPr/>
          </p:nvSpPr>
          <p:spPr bwMode="auto">
            <a:xfrm>
              <a:off x="3756294" y="3491987"/>
              <a:ext cx="1412875" cy="10382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0" name="Text Box 32"/>
            <p:cNvSpPr txBox="1">
              <a:spLocks noChangeArrowheads="1"/>
            </p:cNvSpPr>
            <p:nvPr/>
          </p:nvSpPr>
          <p:spPr bwMode="auto">
            <a:xfrm>
              <a:off x="5162819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25621" name="Text Box 33"/>
            <p:cNvSpPr txBox="1">
              <a:spLocks noChangeArrowheads="1"/>
            </p:cNvSpPr>
            <p:nvPr/>
          </p:nvSpPr>
          <p:spPr bwMode="auto">
            <a:xfrm>
              <a:off x="5148531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25622" name="Line 39"/>
            <p:cNvSpPr>
              <a:spLocks noChangeShapeType="1"/>
            </p:cNvSpPr>
            <p:nvPr/>
          </p:nvSpPr>
          <p:spPr bwMode="auto">
            <a:xfrm flipV="1">
              <a:off x="3765819" y="3658674"/>
              <a:ext cx="1414462" cy="465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4080144" y="3933312"/>
              <a:ext cx="77152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25625" name="Rectangle 8"/>
            <p:cNvSpPr>
              <a:spLocks noChangeArrowheads="1"/>
            </p:cNvSpPr>
            <p:nvPr/>
          </p:nvSpPr>
          <p:spPr bwMode="auto">
            <a:xfrm>
              <a:off x="1613828" y="1909249"/>
              <a:ext cx="1412875" cy="14525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6" name="Rectangle 9"/>
            <p:cNvSpPr>
              <a:spLocks noChangeArrowheads="1"/>
            </p:cNvSpPr>
            <p:nvPr/>
          </p:nvSpPr>
          <p:spPr bwMode="auto">
            <a:xfrm>
              <a:off x="1629703" y="3355551"/>
              <a:ext cx="1412875" cy="11239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7" name="Text Box 23"/>
            <p:cNvSpPr txBox="1">
              <a:spLocks noChangeArrowheads="1"/>
            </p:cNvSpPr>
            <p:nvPr/>
          </p:nvSpPr>
          <p:spPr bwMode="auto">
            <a:xfrm>
              <a:off x="2004353" y="3940500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25628" name="Text Box 34"/>
            <p:cNvSpPr txBox="1">
              <a:spLocks noChangeArrowheads="1"/>
            </p:cNvSpPr>
            <p:nvPr/>
          </p:nvSpPr>
          <p:spPr bwMode="auto">
            <a:xfrm>
              <a:off x="3055278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25629" name="Text Box 35"/>
            <p:cNvSpPr txBox="1">
              <a:spLocks noChangeArrowheads="1"/>
            </p:cNvSpPr>
            <p:nvPr/>
          </p:nvSpPr>
          <p:spPr bwMode="auto">
            <a:xfrm>
              <a:off x="3040991" y="3931724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25630" name="Text Box 53"/>
            <p:cNvSpPr txBox="1">
              <a:spLocks noChangeArrowheads="1"/>
            </p:cNvSpPr>
            <p:nvPr/>
          </p:nvSpPr>
          <p:spPr bwMode="auto">
            <a:xfrm>
              <a:off x="7798997" y="2625122"/>
              <a:ext cx="636587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sp>
          <p:nvSpPr>
            <p:cNvPr id="25631" name="49 Triángulo isósceles"/>
            <p:cNvSpPr>
              <a:spLocks noChangeArrowheads="1"/>
            </p:cNvSpPr>
            <p:nvPr/>
          </p:nvSpPr>
          <p:spPr bwMode="auto">
            <a:xfrm flipH="1">
              <a:off x="5890822" y="2560124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2" name="50 Triángulo isósceles"/>
            <p:cNvSpPr>
              <a:spLocks noChangeArrowheads="1"/>
            </p:cNvSpPr>
            <p:nvPr/>
          </p:nvSpPr>
          <p:spPr bwMode="auto">
            <a:xfrm flipH="1">
              <a:off x="8362112" y="2144199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3" name="51 Triángulo isósceles"/>
            <p:cNvSpPr>
              <a:spLocks noChangeArrowheads="1"/>
            </p:cNvSpPr>
            <p:nvPr/>
          </p:nvSpPr>
          <p:spPr bwMode="auto">
            <a:xfrm flipH="1">
              <a:off x="3716606" y="2542662"/>
              <a:ext cx="1458913" cy="506412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4" name="51 Triángulo isósceles"/>
            <p:cNvSpPr>
              <a:spLocks noChangeArrowheads="1"/>
            </p:cNvSpPr>
            <p:nvPr/>
          </p:nvSpPr>
          <p:spPr bwMode="auto">
            <a:xfrm flipH="1">
              <a:off x="1571715" y="2894248"/>
              <a:ext cx="1458912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5" name="51 Triángulo isósceles"/>
            <p:cNvSpPr>
              <a:spLocks noChangeArrowheads="1"/>
            </p:cNvSpPr>
            <p:nvPr/>
          </p:nvSpPr>
          <p:spPr bwMode="auto">
            <a:xfrm flipH="1">
              <a:off x="5895584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6" name="52 Triángulo isósceles"/>
            <p:cNvSpPr>
              <a:spLocks noChangeArrowheads="1"/>
            </p:cNvSpPr>
            <p:nvPr/>
          </p:nvSpPr>
          <p:spPr bwMode="auto">
            <a:xfrm flipH="1">
              <a:off x="8365287" y="3349112"/>
              <a:ext cx="1458912" cy="506412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7" name="Line 29"/>
            <p:cNvSpPr>
              <a:spLocks noChangeShapeType="1"/>
            </p:cNvSpPr>
            <p:nvPr/>
          </p:nvSpPr>
          <p:spPr bwMode="auto">
            <a:xfrm>
              <a:off x="9143162" y="2410899"/>
              <a:ext cx="0" cy="11303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638" name="Text Box 30"/>
            <p:cNvSpPr txBox="1">
              <a:spLocks noChangeArrowheads="1"/>
            </p:cNvSpPr>
            <p:nvPr/>
          </p:nvSpPr>
          <p:spPr bwMode="auto">
            <a:xfrm>
              <a:off x="6732018" y="2667895"/>
              <a:ext cx="839787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 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1 eV</a:t>
              </a:r>
            </a:p>
          </p:txBody>
        </p:sp>
        <p:sp>
          <p:nvSpPr>
            <p:cNvPr id="25639" name="Line 31"/>
            <p:cNvSpPr>
              <a:spLocks noChangeShapeType="1"/>
            </p:cNvSpPr>
            <p:nvPr/>
          </p:nvSpPr>
          <p:spPr bwMode="auto">
            <a:xfrm>
              <a:off x="6670284" y="2815712"/>
              <a:ext cx="0" cy="4349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640" name="Line 39"/>
            <p:cNvSpPr>
              <a:spLocks noChangeShapeType="1"/>
            </p:cNvSpPr>
            <p:nvPr/>
          </p:nvSpPr>
          <p:spPr bwMode="auto">
            <a:xfrm flipV="1">
              <a:off x="1601128" y="2710937"/>
              <a:ext cx="1414463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641" name="Line 39"/>
            <p:cNvSpPr>
              <a:spLocks noChangeShapeType="1"/>
            </p:cNvSpPr>
            <p:nvPr/>
          </p:nvSpPr>
          <p:spPr bwMode="auto">
            <a:xfrm flipV="1">
              <a:off x="1612241" y="2939537"/>
              <a:ext cx="1414462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5642" name="51 Triángulo isósceles"/>
            <p:cNvSpPr>
              <a:spLocks noChangeArrowheads="1"/>
            </p:cNvSpPr>
            <p:nvPr/>
          </p:nvSpPr>
          <p:spPr bwMode="auto">
            <a:xfrm flipH="1">
              <a:off x="3719781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4" name="Text Box 28"/>
            <p:cNvSpPr txBox="1">
              <a:spLocks noChangeArrowheads="1"/>
            </p:cNvSpPr>
            <p:nvPr/>
          </p:nvSpPr>
          <p:spPr bwMode="auto">
            <a:xfrm>
              <a:off x="1961491" y="2069587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5645" name="Text Box 28"/>
            <p:cNvSpPr txBox="1">
              <a:spLocks noChangeArrowheads="1"/>
            </p:cNvSpPr>
            <p:nvPr/>
          </p:nvSpPr>
          <p:spPr bwMode="auto">
            <a:xfrm>
              <a:off x="4081731" y="2099749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5646" name="Text Box 28"/>
            <p:cNvSpPr txBox="1">
              <a:spLocks noChangeArrowheads="1"/>
            </p:cNvSpPr>
            <p:nvPr/>
          </p:nvSpPr>
          <p:spPr bwMode="auto">
            <a:xfrm>
              <a:off x="6276584" y="21299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5647" name="Text Box 28"/>
            <p:cNvSpPr txBox="1">
              <a:spLocks noChangeArrowheads="1"/>
            </p:cNvSpPr>
            <p:nvPr/>
          </p:nvSpPr>
          <p:spPr bwMode="auto">
            <a:xfrm>
              <a:off x="8709774" y="185686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5648" name="Text Box 37"/>
            <p:cNvSpPr txBox="1">
              <a:spLocks noChangeArrowheads="1"/>
            </p:cNvSpPr>
            <p:nvPr/>
          </p:nvSpPr>
          <p:spPr bwMode="auto">
            <a:xfrm rot="-1080000">
              <a:off x="1521843" y="2867261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  <p:sp>
          <p:nvSpPr>
            <p:cNvPr id="25650" name="Text Box 28"/>
            <p:cNvSpPr txBox="1">
              <a:spLocks noChangeArrowheads="1"/>
            </p:cNvSpPr>
            <p:nvPr/>
          </p:nvSpPr>
          <p:spPr bwMode="auto">
            <a:xfrm>
              <a:off x="4105544" y="33110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0DCC960F-9120-481D-A4B2-AF9E4E51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sp>
        <p:nvSpPr>
          <p:cNvPr id="61" name="Text Box 42">
            <a:extLst>
              <a:ext uri="{FF2B5EF4-FFF2-40B4-BE49-F238E27FC236}">
                <a16:creationId xmlns:a16="http://schemas.microsoft.com/office/drawing/2014/main" id="{8917B7DA-8D96-4522-8DB2-2DE2038B0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= 0 K</a:t>
            </a:r>
          </a:p>
        </p:txBody>
      </p:sp>
      <p:sp>
        <p:nvSpPr>
          <p:cNvPr id="59" name="Text Box 38">
            <a:extLst>
              <a:ext uri="{FF2B5EF4-FFF2-40B4-BE49-F238E27FC236}">
                <a16:creationId xmlns:a16="http://schemas.microsoft.com/office/drawing/2014/main" id="{57D4701D-7915-48B8-A3AB-EF5F3A0B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860" y="5604327"/>
            <a:ext cx="9273925" cy="1347916"/>
          </a:xfrm>
          <a:prstGeom prst="rect">
            <a:avLst/>
          </a:prstGeom>
          <a:noFill/>
          <a:ln>
            <a:noFill/>
          </a:ln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Como la E del nivel en que estaban es menor adonde llegan, para que haya conducción en el sólido,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corriente</a:t>
            </a:r>
            <a:r>
              <a:rPr lang="es-ES" sz="2400">
                <a:latin typeface="Arial" panose="020B0604020202020204" pitchFamily="34" charset="0"/>
              </a:rPr>
              <a:t>, deben haber niveles en la nueva posición con la E de los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y con vacantes</a:t>
            </a:r>
            <a:endParaRPr lang="es-ES" sz="240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0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1521843" y="1622939"/>
            <a:ext cx="8859569" cy="2705100"/>
            <a:chOff x="1521843" y="1856862"/>
            <a:chExt cx="8859569" cy="2705100"/>
          </a:xfrm>
        </p:grpSpPr>
        <p:sp>
          <p:nvSpPr>
            <p:cNvPr id="137" name="Rectangle 15"/>
            <p:cNvSpPr>
              <a:spLocks noChangeArrowheads="1"/>
            </p:cNvSpPr>
            <p:nvPr/>
          </p:nvSpPr>
          <p:spPr bwMode="auto">
            <a:xfrm>
              <a:off x="8400212" y="1929887"/>
              <a:ext cx="1412875" cy="7048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8" name="Rectangle 16"/>
            <p:cNvSpPr>
              <a:spLocks noChangeArrowheads="1"/>
            </p:cNvSpPr>
            <p:nvPr/>
          </p:nvSpPr>
          <p:spPr bwMode="auto">
            <a:xfrm>
              <a:off x="8400212" y="3857112"/>
              <a:ext cx="1412875" cy="7048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9" name="Text Box 20"/>
            <p:cNvSpPr txBox="1">
              <a:spLocks noChangeArrowheads="1"/>
            </p:cNvSpPr>
            <p:nvPr/>
          </p:nvSpPr>
          <p:spPr bwMode="auto">
            <a:xfrm>
              <a:off x="8820899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40" name="Text Box 24"/>
            <p:cNvSpPr txBox="1">
              <a:spLocks noChangeArrowheads="1"/>
            </p:cNvSpPr>
            <p:nvPr/>
          </p:nvSpPr>
          <p:spPr bwMode="auto">
            <a:xfrm>
              <a:off x="983213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41" name="Text Box 25"/>
            <p:cNvSpPr txBox="1">
              <a:spLocks noChangeArrowheads="1"/>
            </p:cNvSpPr>
            <p:nvPr/>
          </p:nvSpPr>
          <p:spPr bwMode="auto">
            <a:xfrm>
              <a:off x="981784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42" name="Text Box 28"/>
            <p:cNvSpPr txBox="1">
              <a:spLocks noChangeArrowheads="1"/>
            </p:cNvSpPr>
            <p:nvPr/>
          </p:nvSpPr>
          <p:spPr bwMode="auto">
            <a:xfrm>
              <a:off x="9192374" y="2661724"/>
              <a:ext cx="1171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Varios eV</a:t>
              </a:r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5933684" y="1917187"/>
              <a:ext cx="1412875" cy="11350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5933684" y="3496749"/>
              <a:ext cx="1412875" cy="10509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6344847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46" name="Text Box 26"/>
            <p:cNvSpPr txBox="1">
              <a:spLocks noChangeArrowheads="1"/>
            </p:cNvSpPr>
            <p:nvPr/>
          </p:nvSpPr>
          <p:spPr bwMode="auto">
            <a:xfrm>
              <a:off x="741799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47" name="Text Box 27"/>
            <p:cNvSpPr txBox="1">
              <a:spLocks noChangeArrowheads="1"/>
            </p:cNvSpPr>
            <p:nvPr/>
          </p:nvSpPr>
          <p:spPr bwMode="auto">
            <a:xfrm>
              <a:off x="740370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48" name="Rectangle 10"/>
            <p:cNvSpPr>
              <a:spLocks noChangeArrowheads="1"/>
            </p:cNvSpPr>
            <p:nvPr/>
          </p:nvSpPr>
          <p:spPr bwMode="auto">
            <a:xfrm>
              <a:off x="3762644" y="1926712"/>
              <a:ext cx="1412875" cy="11207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" name="Rectangle 12"/>
            <p:cNvSpPr>
              <a:spLocks noChangeArrowheads="1"/>
            </p:cNvSpPr>
            <p:nvPr/>
          </p:nvSpPr>
          <p:spPr bwMode="auto">
            <a:xfrm>
              <a:off x="3756294" y="3491987"/>
              <a:ext cx="1412875" cy="10382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0" name="Text Box 32"/>
            <p:cNvSpPr txBox="1">
              <a:spLocks noChangeArrowheads="1"/>
            </p:cNvSpPr>
            <p:nvPr/>
          </p:nvSpPr>
          <p:spPr bwMode="auto">
            <a:xfrm>
              <a:off x="5162819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51" name="Text Box 33"/>
            <p:cNvSpPr txBox="1">
              <a:spLocks noChangeArrowheads="1"/>
            </p:cNvSpPr>
            <p:nvPr/>
          </p:nvSpPr>
          <p:spPr bwMode="auto">
            <a:xfrm>
              <a:off x="5148531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3765819" y="3658674"/>
              <a:ext cx="1414462" cy="465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53" name="Text Box 22"/>
            <p:cNvSpPr txBox="1">
              <a:spLocks noChangeArrowheads="1"/>
            </p:cNvSpPr>
            <p:nvPr/>
          </p:nvSpPr>
          <p:spPr bwMode="auto">
            <a:xfrm>
              <a:off x="4080144" y="3933312"/>
              <a:ext cx="77152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>
              <a:off x="1613828" y="1909249"/>
              <a:ext cx="1412875" cy="14525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5" name="Rectangle 9"/>
            <p:cNvSpPr>
              <a:spLocks noChangeArrowheads="1"/>
            </p:cNvSpPr>
            <p:nvPr/>
          </p:nvSpPr>
          <p:spPr bwMode="auto">
            <a:xfrm>
              <a:off x="1629703" y="3355551"/>
              <a:ext cx="1412875" cy="11239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6" name="Text Box 23"/>
            <p:cNvSpPr txBox="1">
              <a:spLocks noChangeArrowheads="1"/>
            </p:cNvSpPr>
            <p:nvPr/>
          </p:nvSpPr>
          <p:spPr bwMode="auto">
            <a:xfrm>
              <a:off x="2004353" y="3940500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57" name="Text Box 34"/>
            <p:cNvSpPr txBox="1">
              <a:spLocks noChangeArrowheads="1"/>
            </p:cNvSpPr>
            <p:nvPr/>
          </p:nvSpPr>
          <p:spPr bwMode="auto">
            <a:xfrm>
              <a:off x="3055278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58" name="Text Box 35"/>
            <p:cNvSpPr txBox="1">
              <a:spLocks noChangeArrowheads="1"/>
            </p:cNvSpPr>
            <p:nvPr/>
          </p:nvSpPr>
          <p:spPr bwMode="auto">
            <a:xfrm>
              <a:off x="3040991" y="3931724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59" name="Text Box 53"/>
            <p:cNvSpPr txBox="1">
              <a:spLocks noChangeArrowheads="1"/>
            </p:cNvSpPr>
            <p:nvPr/>
          </p:nvSpPr>
          <p:spPr bwMode="auto">
            <a:xfrm>
              <a:off x="7798997" y="2625122"/>
              <a:ext cx="636587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sp>
          <p:nvSpPr>
            <p:cNvPr id="160" name="49 Triángulo isósceles"/>
            <p:cNvSpPr>
              <a:spLocks noChangeArrowheads="1"/>
            </p:cNvSpPr>
            <p:nvPr/>
          </p:nvSpPr>
          <p:spPr bwMode="auto">
            <a:xfrm flipH="1">
              <a:off x="5890822" y="2560124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1" name="50 Triángulo isósceles"/>
            <p:cNvSpPr>
              <a:spLocks noChangeArrowheads="1"/>
            </p:cNvSpPr>
            <p:nvPr/>
          </p:nvSpPr>
          <p:spPr bwMode="auto">
            <a:xfrm flipH="1">
              <a:off x="8362112" y="2144199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2" name="51 Triángulo isósceles"/>
            <p:cNvSpPr>
              <a:spLocks noChangeArrowheads="1"/>
            </p:cNvSpPr>
            <p:nvPr/>
          </p:nvSpPr>
          <p:spPr bwMode="auto">
            <a:xfrm flipH="1">
              <a:off x="3716606" y="2542662"/>
              <a:ext cx="1458913" cy="506412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" name="51 Triángulo isósceles"/>
            <p:cNvSpPr>
              <a:spLocks noChangeArrowheads="1"/>
            </p:cNvSpPr>
            <p:nvPr/>
          </p:nvSpPr>
          <p:spPr bwMode="auto">
            <a:xfrm flipH="1">
              <a:off x="1571715" y="2894248"/>
              <a:ext cx="1458912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" name="51 Triángulo isósceles"/>
            <p:cNvSpPr>
              <a:spLocks noChangeArrowheads="1"/>
            </p:cNvSpPr>
            <p:nvPr/>
          </p:nvSpPr>
          <p:spPr bwMode="auto">
            <a:xfrm flipH="1">
              <a:off x="5895584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" name="52 Triángulo isósceles"/>
            <p:cNvSpPr>
              <a:spLocks noChangeArrowheads="1"/>
            </p:cNvSpPr>
            <p:nvPr/>
          </p:nvSpPr>
          <p:spPr bwMode="auto">
            <a:xfrm flipH="1">
              <a:off x="8365287" y="3349112"/>
              <a:ext cx="1458912" cy="506412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6" name="Line 29"/>
            <p:cNvSpPr>
              <a:spLocks noChangeShapeType="1"/>
            </p:cNvSpPr>
            <p:nvPr/>
          </p:nvSpPr>
          <p:spPr bwMode="auto">
            <a:xfrm>
              <a:off x="9143162" y="2410899"/>
              <a:ext cx="0" cy="11303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67" name="Text Box 30"/>
            <p:cNvSpPr txBox="1">
              <a:spLocks noChangeArrowheads="1"/>
            </p:cNvSpPr>
            <p:nvPr/>
          </p:nvSpPr>
          <p:spPr bwMode="auto">
            <a:xfrm>
              <a:off x="6732018" y="2667895"/>
              <a:ext cx="839787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 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1 eV</a:t>
              </a:r>
            </a:p>
          </p:txBody>
        </p:sp>
        <p:sp>
          <p:nvSpPr>
            <p:cNvPr id="168" name="Line 31"/>
            <p:cNvSpPr>
              <a:spLocks noChangeShapeType="1"/>
            </p:cNvSpPr>
            <p:nvPr/>
          </p:nvSpPr>
          <p:spPr bwMode="auto">
            <a:xfrm>
              <a:off x="6670284" y="2815712"/>
              <a:ext cx="0" cy="4349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69" name="Line 39"/>
            <p:cNvSpPr>
              <a:spLocks noChangeShapeType="1"/>
            </p:cNvSpPr>
            <p:nvPr/>
          </p:nvSpPr>
          <p:spPr bwMode="auto">
            <a:xfrm flipV="1">
              <a:off x="1601128" y="2710937"/>
              <a:ext cx="1414463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70" name="Line 39"/>
            <p:cNvSpPr>
              <a:spLocks noChangeShapeType="1"/>
            </p:cNvSpPr>
            <p:nvPr/>
          </p:nvSpPr>
          <p:spPr bwMode="auto">
            <a:xfrm flipV="1">
              <a:off x="1612241" y="2939537"/>
              <a:ext cx="1414462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71" name="51 Triángulo isósceles"/>
            <p:cNvSpPr>
              <a:spLocks noChangeArrowheads="1"/>
            </p:cNvSpPr>
            <p:nvPr/>
          </p:nvSpPr>
          <p:spPr bwMode="auto">
            <a:xfrm flipH="1">
              <a:off x="3719781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" name="Text Box 28"/>
            <p:cNvSpPr txBox="1">
              <a:spLocks noChangeArrowheads="1"/>
            </p:cNvSpPr>
            <p:nvPr/>
          </p:nvSpPr>
          <p:spPr bwMode="auto">
            <a:xfrm>
              <a:off x="1961491" y="2069587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173" name="Text Box 28"/>
            <p:cNvSpPr txBox="1">
              <a:spLocks noChangeArrowheads="1"/>
            </p:cNvSpPr>
            <p:nvPr/>
          </p:nvSpPr>
          <p:spPr bwMode="auto">
            <a:xfrm>
              <a:off x="4081731" y="2099749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174" name="Text Box 28"/>
            <p:cNvSpPr txBox="1">
              <a:spLocks noChangeArrowheads="1"/>
            </p:cNvSpPr>
            <p:nvPr/>
          </p:nvSpPr>
          <p:spPr bwMode="auto">
            <a:xfrm>
              <a:off x="6276584" y="21299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175" name="Text Box 28"/>
            <p:cNvSpPr txBox="1">
              <a:spLocks noChangeArrowheads="1"/>
            </p:cNvSpPr>
            <p:nvPr/>
          </p:nvSpPr>
          <p:spPr bwMode="auto">
            <a:xfrm>
              <a:off x="8709774" y="185686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176" name="Text Box 37"/>
            <p:cNvSpPr txBox="1">
              <a:spLocks noChangeArrowheads="1"/>
            </p:cNvSpPr>
            <p:nvPr/>
          </p:nvSpPr>
          <p:spPr bwMode="auto">
            <a:xfrm rot="-1080000">
              <a:off x="1521843" y="2867261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  <p:sp>
          <p:nvSpPr>
            <p:cNvPr id="177" name="Text Box 28"/>
            <p:cNvSpPr txBox="1">
              <a:spLocks noChangeArrowheads="1"/>
            </p:cNvSpPr>
            <p:nvPr/>
          </p:nvSpPr>
          <p:spPr bwMode="auto">
            <a:xfrm>
              <a:off x="4105544" y="33110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sp>
        <p:nvSpPr>
          <p:cNvPr id="884777" name="Text Box 41"/>
          <p:cNvSpPr txBox="1">
            <a:spLocks noChangeArrowheads="1"/>
          </p:cNvSpPr>
          <p:nvPr/>
        </p:nvSpPr>
        <p:spPr bwMode="auto">
          <a:xfrm>
            <a:off x="1653362" y="4744207"/>
            <a:ext cx="8107605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En el caso de los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conductores</a:t>
            </a:r>
            <a:r>
              <a:rPr lang="es-ES" sz="2400">
                <a:latin typeface="Arial" panose="020B0604020202020204" pitchFamily="34" charset="0"/>
              </a:rPr>
              <a:t>, se mueven todos los e-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  de </a:t>
            </a:r>
            <a:r>
              <a:rPr lang="es-ES" sz="2400" b="1">
                <a:latin typeface="Arial" panose="020B0604020202020204" pitchFamily="34" charset="0"/>
              </a:rPr>
              <a:t>BV</a:t>
            </a:r>
            <a:r>
              <a:rPr lang="es-ES" sz="2400">
                <a:latin typeface="Arial" panose="020B0604020202020204" pitchFamily="34" charset="0"/>
              </a:rPr>
              <a:t> porque hay niveles con vacantes: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conducen a 0 K</a:t>
            </a:r>
          </a:p>
        </p:txBody>
      </p:sp>
      <p:sp>
        <p:nvSpPr>
          <p:cNvPr id="884779" name="Text Box 43"/>
          <p:cNvSpPr txBox="1">
            <a:spLocks noChangeArrowheads="1"/>
          </p:cNvSpPr>
          <p:nvPr/>
        </p:nvSpPr>
        <p:spPr bwMode="auto">
          <a:xfrm>
            <a:off x="1653363" y="5787372"/>
            <a:ext cx="7167536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En el caso de los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semiconductores y aislantes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s-ES" sz="2400">
                <a:latin typeface="Arial" panose="020B0604020202020204" pitchFamily="34" charset="0"/>
              </a:rPr>
              <a:t>no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hay niveles con vacantes: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no conducen a 0 K</a:t>
            </a:r>
            <a:endParaRPr lang="es-ES" sz="240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764820" y="2665265"/>
            <a:ext cx="776222" cy="150808"/>
            <a:chOff x="1764820" y="2899188"/>
            <a:chExt cx="776222" cy="150808"/>
          </a:xfrm>
        </p:grpSpPr>
        <p:sp>
          <p:nvSpPr>
            <p:cNvPr id="27728" name="60 Elipse"/>
            <p:cNvSpPr>
              <a:spLocks noChangeArrowheads="1"/>
            </p:cNvSpPr>
            <p:nvPr/>
          </p:nvSpPr>
          <p:spPr bwMode="auto">
            <a:xfrm>
              <a:off x="2380789" y="2899188"/>
              <a:ext cx="160253" cy="1508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729" name="62 Conector recto de flecha"/>
            <p:cNvCxnSpPr>
              <a:cxnSpLocks noChangeShapeType="1"/>
            </p:cNvCxnSpPr>
            <p:nvPr/>
          </p:nvCxnSpPr>
          <p:spPr bwMode="auto">
            <a:xfrm rot="10800000">
              <a:off x="1764820" y="2955742"/>
              <a:ext cx="527891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upo 4"/>
          <p:cNvGrpSpPr/>
          <p:nvPr/>
        </p:nvGrpSpPr>
        <p:grpSpPr>
          <a:xfrm>
            <a:off x="3910667" y="3565382"/>
            <a:ext cx="725851" cy="150808"/>
            <a:chOff x="3910667" y="3799305"/>
            <a:chExt cx="725851" cy="150808"/>
          </a:xfrm>
        </p:grpSpPr>
        <p:sp>
          <p:nvSpPr>
            <p:cNvPr id="27730" name="63 Elipse"/>
            <p:cNvSpPr>
              <a:spLocks noChangeArrowheads="1"/>
            </p:cNvSpPr>
            <p:nvPr/>
          </p:nvSpPr>
          <p:spPr bwMode="auto">
            <a:xfrm>
              <a:off x="4476265" y="3799305"/>
              <a:ext cx="160253" cy="1508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731" name="64 Conector recto de flecha"/>
            <p:cNvCxnSpPr>
              <a:cxnSpLocks noChangeShapeType="1"/>
            </p:cNvCxnSpPr>
            <p:nvPr/>
          </p:nvCxnSpPr>
          <p:spPr bwMode="auto">
            <a:xfrm rot="10800000">
              <a:off x="3910667" y="3855859"/>
              <a:ext cx="527891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upo 9"/>
          <p:cNvGrpSpPr/>
          <p:nvPr/>
        </p:nvGrpSpPr>
        <p:grpSpPr>
          <a:xfrm>
            <a:off x="8403751" y="3131990"/>
            <a:ext cx="657226" cy="542925"/>
            <a:chOff x="8403751" y="3365913"/>
            <a:chExt cx="657226" cy="542925"/>
          </a:xfrm>
        </p:grpSpPr>
        <p:sp>
          <p:nvSpPr>
            <p:cNvPr id="27723" name="66 Elipse"/>
            <p:cNvSpPr>
              <a:spLocks noChangeArrowheads="1"/>
            </p:cNvSpPr>
            <p:nvPr/>
          </p:nvSpPr>
          <p:spPr bwMode="auto">
            <a:xfrm>
              <a:off x="8900954" y="3592821"/>
              <a:ext cx="160023" cy="1509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718" name="Line 66"/>
            <p:cNvSpPr>
              <a:spLocks noChangeShapeType="1"/>
            </p:cNvSpPr>
            <p:nvPr/>
          </p:nvSpPr>
          <p:spPr bwMode="auto">
            <a:xfrm flipH="1">
              <a:off x="8403751" y="365007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27719" name="Text Box 67"/>
            <p:cNvSpPr txBox="1">
              <a:spLocks noChangeArrowheads="1"/>
            </p:cNvSpPr>
            <p:nvPr/>
          </p:nvSpPr>
          <p:spPr bwMode="auto">
            <a:xfrm>
              <a:off x="8491064" y="3365913"/>
              <a:ext cx="35083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33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916137" y="2835127"/>
            <a:ext cx="672786" cy="542925"/>
            <a:chOff x="5916137" y="3069050"/>
            <a:chExt cx="672786" cy="542925"/>
          </a:xfrm>
        </p:grpSpPr>
        <p:sp>
          <p:nvSpPr>
            <p:cNvPr id="27722" name="65 Elipse"/>
            <p:cNvSpPr>
              <a:spLocks noChangeArrowheads="1"/>
            </p:cNvSpPr>
            <p:nvPr/>
          </p:nvSpPr>
          <p:spPr bwMode="auto">
            <a:xfrm>
              <a:off x="6428900" y="3284950"/>
              <a:ext cx="160023" cy="1509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720" name="Line 68"/>
            <p:cNvSpPr>
              <a:spLocks noChangeShapeType="1"/>
            </p:cNvSpPr>
            <p:nvPr/>
          </p:nvSpPr>
          <p:spPr bwMode="auto">
            <a:xfrm flipH="1">
              <a:off x="5916137" y="3353213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27721" name="Text Box 69"/>
            <p:cNvSpPr txBox="1">
              <a:spLocks noChangeArrowheads="1"/>
            </p:cNvSpPr>
            <p:nvPr/>
          </p:nvSpPr>
          <p:spPr bwMode="auto">
            <a:xfrm>
              <a:off x="6022500" y="3069050"/>
              <a:ext cx="35083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33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114856" y="3125640"/>
            <a:ext cx="646112" cy="542925"/>
            <a:chOff x="9114856" y="3359563"/>
            <a:chExt cx="646112" cy="542925"/>
          </a:xfrm>
        </p:grpSpPr>
        <p:sp>
          <p:nvSpPr>
            <p:cNvPr id="27716" name="66 Elipse"/>
            <p:cNvSpPr>
              <a:spLocks noChangeArrowheads="1"/>
            </p:cNvSpPr>
            <p:nvPr/>
          </p:nvSpPr>
          <p:spPr bwMode="auto">
            <a:xfrm>
              <a:off x="9600716" y="3586471"/>
              <a:ext cx="160252" cy="1509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711" name="Line 66"/>
            <p:cNvSpPr>
              <a:spLocks noChangeShapeType="1"/>
            </p:cNvSpPr>
            <p:nvPr/>
          </p:nvSpPr>
          <p:spPr bwMode="auto">
            <a:xfrm flipH="1">
              <a:off x="9114856" y="36437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27712" name="Text Box 67"/>
            <p:cNvSpPr txBox="1">
              <a:spLocks noChangeArrowheads="1"/>
            </p:cNvSpPr>
            <p:nvPr/>
          </p:nvSpPr>
          <p:spPr bwMode="auto">
            <a:xfrm>
              <a:off x="9221218" y="3359563"/>
              <a:ext cx="35083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33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655818" y="2828777"/>
            <a:ext cx="680952" cy="542925"/>
            <a:chOff x="6655818" y="3062700"/>
            <a:chExt cx="680952" cy="542925"/>
          </a:xfrm>
        </p:grpSpPr>
        <p:sp>
          <p:nvSpPr>
            <p:cNvPr id="27715" name="65 Elipse"/>
            <p:cNvSpPr>
              <a:spLocks noChangeArrowheads="1"/>
            </p:cNvSpPr>
            <p:nvPr/>
          </p:nvSpPr>
          <p:spPr bwMode="auto">
            <a:xfrm>
              <a:off x="7176518" y="3278600"/>
              <a:ext cx="160252" cy="1509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713" name="Line 68"/>
            <p:cNvSpPr>
              <a:spLocks noChangeShapeType="1"/>
            </p:cNvSpPr>
            <p:nvPr/>
          </p:nvSpPr>
          <p:spPr bwMode="auto">
            <a:xfrm flipH="1">
              <a:off x="6655818" y="3346863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27714" name="Text Box 69"/>
            <p:cNvSpPr txBox="1">
              <a:spLocks noChangeArrowheads="1"/>
            </p:cNvSpPr>
            <p:nvPr/>
          </p:nvSpPr>
          <p:spPr bwMode="auto">
            <a:xfrm>
              <a:off x="6762181" y="3062700"/>
              <a:ext cx="35083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33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564830" y="2677965"/>
            <a:ext cx="477137" cy="150808"/>
            <a:chOff x="2564830" y="2911888"/>
            <a:chExt cx="477137" cy="150808"/>
          </a:xfrm>
        </p:grpSpPr>
        <p:sp>
          <p:nvSpPr>
            <p:cNvPr id="27706" name="60 Elipse"/>
            <p:cNvSpPr>
              <a:spLocks noChangeArrowheads="1"/>
            </p:cNvSpPr>
            <p:nvPr/>
          </p:nvSpPr>
          <p:spPr bwMode="auto">
            <a:xfrm>
              <a:off x="2881775" y="2911888"/>
              <a:ext cx="160192" cy="1508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707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2564830" y="2968442"/>
              <a:ext cx="287954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upo 7"/>
          <p:cNvGrpSpPr/>
          <p:nvPr/>
        </p:nvGrpSpPr>
        <p:grpSpPr>
          <a:xfrm>
            <a:off x="4669453" y="3578082"/>
            <a:ext cx="427440" cy="150808"/>
            <a:chOff x="4669453" y="3812005"/>
            <a:chExt cx="427440" cy="150808"/>
          </a:xfrm>
        </p:grpSpPr>
        <p:sp>
          <p:nvSpPr>
            <p:cNvPr id="27708" name="63 Elipse"/>
            <p:cNvSpPr>
              <a:spLocks noChangeArrowheads="1"/>
            </p:cNvSpPr>
            <p:nvPr/>
          </p:nvSpPr>
          <p:spPr bwMode="auto">
            <a:xfrm>
              <a:off x="4936701" y="3812005"/>
              <a:ext cx="160192" cy="1508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709" name="64 Conector recto de flecha"/>
            <p:cNvCxnSpPr>
              <a:cxnSpLocks noChangeShapeType="1"/>
            </p:cNvCxnSpPr>
            <p:nvPr/>
          </p:nvCxnSpPr>
          <p:spPr bwMode="auto">
            <a:xfrm flipH="1">
              <a:off x="4669453" y="3875188"/>
              <a:ext cx="310613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Group 65">
            <a:extLst>
              <a:ext uri="{FF2B5EF4-FFF2-40B4-BE49-F238E27FC236}">
                <a16:creationId xmlns:a16="http://schemas.microsoft.com/office/drawing/2014/main" id="{E43FF055-0E83-4DBF-BAE0-7BB59543A111}"/>
              </a:ext>
            </a:extLst>
          </p:cNvPr>
          <p:cNvGrpSpPr>
            <a:grpSpLocks/>
          </p:cNvGrpSpPr>
          <p:nvPr/>
        </p:nvGrpSpPr>
        <p:grpSpPr bwMode="auto">
          <a:xfrm>
            <a:off x="160420" y="2559945"/>
            <a:ext cx="1150938" cy="682625"/>
            <a:chOff x="199" y="2712"/>
            <a:chExt cx="725" cy="430"/>
          </a:xfrm>
        </p:grpSpPr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627A8E0E-52E2-451E-9A88-34728BD3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2712"/>
              <a:ext cx="72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" name="Text Box 67">
              <a:extLst>
                <a:ext uri="{FF2B5EF4-FFF2-40B4-BE49-F238E27FC236}">
                  <a16:creationId xmlns:a16="http://schemas.microsoft.com/office/drawing/2014/main" id="{A8ADCBEC-9E06-4E75-9D9B-50EABAFC5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2723"/>
              <a:ext cx="26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 b="1">
                  <a:solidFill>
                    <a:srgbClr val="FF33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88" name="Line 68">
              <a:extLst>
                <a:ext uri="{FF2B5EF4-FFF2-40B4-BE49-F238E27FC236}">
                  <a16:creationId xmlns:a16="http://schemas.microsoft.com/office/drawing/2014/main" id="{1F9B2E29-80B1-4CBB-9417-136E25CC8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808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3" name="AutoShape 69">
              <a:extLst>
                <a:ext uri="{FF2B5EF4-FFF2-40B4-BE49-F238E27FC236}">
                  <a16:creationId xmlns:a16="http://schemas.microsoft.com/office/drawing/2014/main" id="{33C200BE-C974-46AD-ADD6-B2FDCADF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38"/>
              <a:ext cx="219" cy="168"/>
            </a:xfrm>
            <a:prstGeom prst="rightArrow">
              <a:avLst>
                <a:gd name="adj1" fmla="val 50000"/>
                <a:gd name="adj2" fmla="val 32589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1" name="Text Box 17">
            <a:extLst>
              <a:ext uri="{FF2B5EF4-FFF2-40B4-BE49-F238E27FC236}">
                <a16:creationId xmlns:a16="http://schemas.microsoft.com/office/drawing/2014/main" id="{84BDCCC9-2982-4676-88A7-3CBB872E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02" name="Text Box 18">
            <a:extLst>
              <a:ext uri="{FF2B5EF4-FFF2-40B4-BE49-F238E27FC236}">
                <a16:creationId xmlns:a16="http://schemas.microsoft.com/office/drawing/2014/main" id="{F0284B8C-9A92-4EF1-B638-A6919271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103" name="Text Box 19">
            <a:extLst>
              <a:ext uri="{FF2B5EF4-FFF2-40B4-BE49-F238E27FC236}">
                <a16:creationId xmlns:a16="http://schemas.microsoft.com/office/drawing/2014/main" id="{85C5D95E-7B63-4ACE-AE6E-0950721F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104" name="Text Box 36">
            <a:extLst>
              <a:ext uri="{FF2B5EF4-FFF2-40B4-BE49-F238E27FC236}">
                <a16:creationId xmlns:a16="http://schemas.microsoft.com/office/drawing/2014/main" id="{256C1D98-4D7A-4028-A0D8-47579FD1F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105" name="Rectangle 2">
            <a:extLst>
              <a:ext uri="{FF2B5EF4-FFF2-40B4-BE49-F238E27FC236}">
                <a16:creationId xmlns:a16="http://schemas.microsoft.com/office/drawing/2014/main" id="{D67EEA7D-82B7-4603-A0E7-4BAD5C0E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sp>
        <p:nvSpPr>
          <p:cNvPr id="106" name="Text Box 42">
            <a:extLst>
              <a:ext uri="{FF2B5EF4-FFF2-40B4-BE49-F238E27FC236}">
                <a16:creationId xmlns:a16="http://schemas.microsoft.com/office/drawing/2014/main" id="{EB003D19-0816-434F-9976-4296E860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= 0 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8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77" grpId="0"/>
      <p:bldP spid="8847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7"/>
          <p:cNvSpPr>
            <a:spLocks noChangeArrowheads="1"/>
          </p:cNvSpPr>
          <p:nvPr/>
        </p:nvSpPr>
        <p:spPr bwMode="auto">
          <a:xfrm>
            <a:off x="2201863" y="2837193"/>
            <a:ext cx="7897813" cy="76325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1" name="Rectangle 17"/>
          <p:cNvSpPr>
            <a:spLocks noChangeArrowheads="1"/>
          </p:cNvSpPr>
          <p:nvPr/>
        </p:nvSpPr>
        <p:spPr bwMode="auto">
          <a:xfrm>
            <a:off x="2197100" y="1819606"/>
            <a:ext cx="7897813" cy="8524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0"/>
          <p:cNvSpPr>
            <a:spLocks noChangeArrowheads="1"/>
          </p:cNvSpPr>
          <p:nvPr/>
        </p:nvSpPr>
        <p:spPr bwMode="auto">
          <a:xfrm>
            <a:off x="1470025" y="647832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1465263" y="5808404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1465263" y="4833679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1460500" y="386847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1460500" y="2865768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1476375" y="1895806"/>
            <a:ext cx="627063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1509713" y="582422"/>
            <a:ext cx="5456166" cy="96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9: SEMICONDUCTORES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                Y DIODOS</a:t>
            </a:r>
          </a:p>
        </p:txBody>
      </p:sp>
      <p:sp>
        <p:nvSpPr>
          <p:cNvPr id="7178" name="Rectangle 6"/>
          <p:cNvSpPr>
            <a:spLocks noChangeArrowheads="1"/>
          </p:cNvSpPr>
          <p:nvPr/>
        </p:nvSpPr>
        <p:spPr bwMode="auto">
          <a:xfrm>
            <a:off x="1436688" y="1870406"/>
            <a:ext cx="708025" cy="508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9.1.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9.2.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9.3.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9.4.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9.5.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9.6.</a:t>
            </a:r>
          </a:p>
        </p:txBody>
      </p:sp>
      <p:sp>
        <p:nvSpPr>
          <p:cNvPr id="7179" name="Rectangle 7"/>
          <p:cNvSpPr>
            <a:spLocks noChangeArrowheads="1"/>
          </p:cNvSpPr>
          <p:nvPr/>
        </p:nvSpPr>
        <p:spPr bwMode="auto">
          <a:xfrm>
            <a:off x="2185988" y="1859293"/>
            <a:ext cx="7969250" cy="508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Niveles de Energía y Conductividad en Sólidos: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Conductores, Semiconductores y Aislantes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Tipos de Semiconductores: Ecuación de Neutralidad. Interés del Dopaje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Generación y Recombinación de Pares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Electrón-Hueco: Ley de Acción de Masas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Corrientes en un Semiconductor: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Corriente de Desplazamiento y Corriente de Difusión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Unión PN en equilibrio y polarizada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Curva Característica y Modelización de un Diodo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291252" y="331968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T1: 18/01/21</a:t>
            </a:r>
          </a:p>
          <a:p>
            <a:pPr eaLnBrk="1" hangingPunct="1">
              <a:spcBef>
                <a:spcPts val="0"/>
              </a:spcBef>
            </a:pP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T2: 18/01/21</a:t>
            </a:r>
          </a:p>
          <a:p>
            <a:pPr eaLnBrk="1" hangingPunct="1">
              <a:spcBef>
                <a:spcPts val="0"/>
              </a:spcBef>
            </a:pP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T3: 18/01/21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 animBg="1"/>
      <p:bldP spid="7181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37"/>
          <p:cNvSpPr txBox="1">
            <a:spLocks noChangeArrowheads="1"/>
          </p:cNvSpPr>
          <p:nvPr/>
        </p:nvSpPr>
        <p:spPr bwMode="auto">
          <a:xfrm>
            <a:off x="1612241" y="4722517"/>
            <a:ext cx="8730323" cy="208658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 ganancia de energía en la interacción de los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de enlace con el sólido, que supone una pérdida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agitación térmica</a:t>
            </a:r>
            <a:r>
              <a:rPr lang="es-ES" sz="2400">
                <a:latin typeface="Arial" panose="020B0604020202020204" pitchFamily="34" charset="0"/>
              </a:rPr>
              <a:t>, puede permitir la rotura de su enlace y su paso a </a:t>
            </a:r>
            <a:r>
              <a:rPr lang="es-ES" sz="2400" b="1">
                <a:latin typeface="Arial" panose="020B0604020202020204" pitchFamily="34" charset="0"/>
              </a:rPr>
              <a:t>BC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 conductores tipo 1, semiconductores y aislantes, y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 niveles de </a:t>
            </a:r>
            <a:r>
              <a:rPr lang="es-ES" sz="2400" b="1">
                <a:latin typeface="Arial" panose="020B0604020202020204" pitchFamily="34" charset="0"/>
              </a:rPr>
              <a:t>BV</a:t>
            </a:r>
            <a:r>
              <a:rPr lang="es-ES" sz="2400">
                <a:latin typeface="Arial" panose="020B0604020202020204" pitchFamily="34" charset="0"/>
              </a:rPr>
              <a:t> vacíos, en el caso de conductores tipo 2</a:t>
            </a: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CE65E6FA-4E2C-4423-91BD-F7B0099B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E09DE036-5F12-4BCE-9CBB-4562C6DD7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5EEE0481-A137-45CD-888B-C25AEE13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5050FC62-612D-400C-BE46-C44343C2E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AC902A7F-C37D-40EB-B00C-0F35A82A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298E78E-8A91-4A01-BA95-223062F64A34}"/>
              </a:ext>
            </a:extLst>
          </p:cNvPr>
          <p:cNvGrpSpPr/>
          <p:nvPr/>
        </p:nvGrpSpPr>
        <p:grpSpPr>
          <a:xfrm>
            <a:off x="5902857" y="1683734"/>
            <a:ext cx="2449513" cy="2630487"/>
            <a:chOff x="5902857" y="1921859"/>
            <a:chExt cx="2449513" cy="2630487"/>
          </a:xfrm>
        </p:grpSpPr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8A5159C8-E760-4B51-B481-FCBD734ED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782" y="2953913"/>
              <a:ext cx="636588" cy="547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FC2883E5-2C7B-4F15-8526-A49EDCBF3744}"/>
                </a:ext>
              </a:extLst>
            </p:cNvPr>
            <p:cNvGrpSpPr/>
            <p:nvPr/>
          </p:nvGrpSpPr>
          <p:grpSpPr>
            <a:xfrm>
              <a:off x="5902857" y="1921859"/>
              <a:ext cx="2033588" cy="2630487"/>
              <a:chOff x="5902857" y="1921859"/>
              <a:chExt cx="2033588" cy="2630487"/>
            </a:xfrm>
          </p:grpSpPr>
          <p:sp>
            <p:nvSpPr>
              <p:cNvPr id="57" name="Text Box 30">
                <a:extLst>
                  <a:ext uri="{FF2B5EF4-FFF2-40B4-BE49-F238E27FC236}">
                    <a16:creationId xmlns:a16="http://schemas.microsoft.com/office/drawing/2014/main" id="{D378A394-5B1A-46F5-BD00-FCEC9DBF3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8670" y="3017234"/>
                <a:ext cx="839788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 </a:t>
                </a: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1 eV</a:t>
                </a:r>
              </a:p>
            </p:txBody>
          </p:sp>
          <p:sp>
            <p:nvSpPr>
              <p:cNvPr id="58" name="Line 31">
                <a:extLst>
                  <a:ext uri="{FF2B5EF4-FFF2-40B4-BE49-F238E27FC236}">
                    <a16:creationId xmlns:a16="http://schemas.microsoft.com/office/drawing/2014/main" id="{9C189987-8297-42EE-81DD-1D45AE764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9457" y="3055334"/>
                <a:ext cx="0" cy="4349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  <p:sp>
            <p:nvSpPr>
              <p:cNvPr id="59" name="Rectangle 13">
                <a:extLst>
                  <a:ext uri="{FF2B5EF4-FFF2-40B4-BE49-F238E27FC236}">
                    <a16:creationId xmlns:a16="http://schemas.microsoft.com/office/drawing/2014/main" id="{D26F511D-AD14-4F11-AAD7-ADF1FAFC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857" y="1921859"/>
                <a:ext cx="1412875" cy="113506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id="{4FB70A30-9214-44EB-97FD-5C556C6DE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857" y="3501421"/>
                <a:ext cx="1412875" cy="105092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" name="Text Box 21">
                <a:extLst>
                  <a:ext uri="{FF2B5EF4-FFF2-40B4-BE49-F238E27FC236}">
                    <a16:creationId xmlns:a16="http://schemas.microsoft.com/office/drawing/2014/main" id="{541537C0-F480-4625-BA92-BFD937C14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020" y="3747484"/>
                <a:ext cx="663575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62" name="Text Box 26">
                <a:extLst>
                  <a:ext uri="{FF2B5EF4-FFF2-40B4-BE49-F238E27FC236}">
                    <a16:creationId xmlns:a16="http://schemas.microsoft.com/office/drawing/2014/main" id="{C374E966-52F3-442E-9E2E-21FD7527F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7170" y="2004409"/>
                <a:ext cx="549275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63" name="Text Box 27">
                <a:extLst>
                  <a:ext uri="{FF2B5EF4-FFF2-40B4-BE49-F238E27FC236}">
                    <a16:creationId xmlns:a16="http://schemas.microsoft.com/office/drawing/2014/main" id="{883224D5-1D91-424A-809B-819AAD0DC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2882" y="3936396"/>
                <a:ext cx="534988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64" name="Text Box 28">
                <a:extLst>
                  <a:ext uri="{FF2B5EF4-FFF2-40B4-BE49-F238E27FC236}">
                    <a16:creationId xmlns:a16="http://schemas.microsoft.com/office/drawing/2014/main" id="{1B1AEB89-E481-4C5E-8C5C-0F404D303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2961" y="2219224"/>
                <a:ext cx="727075" cy="512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  <a:endParaRPr lang="es-E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5" name="65 Grupo">
            <a:extLst>
              <a:ext uri="{FF2B5EF4-FFF2-40B4-BE49-F238E27FC236}">
                <a16:creationId xmlns:a16="http://schemas.microsoft.com/office/drawing/2014/main" id="{5D906367-7DCF-49ED-9FEE-90B3B89201F2}"/>
              </a:ext>
            </a:extLst>
          </p:cNvPr>
          <p:cNvGrpSpPr>
            <a:grpSpLocks/>
          </p:cNvGrpSpPr>
          <p:nvPr/>
        </p:nvGrpSpPr>
        <p:grpSpPr bwMode="auto">
          <a:xfrm>
            <a:off x="8389938" y="1696434"/>
            <a:ext cx="1981200" cy="2632075"/>
            <a:chOff x="8389938" y="2240002"/>
            <a:chExt cx="1981200" cy="2632075"/>
          </a:xfrm>
        </p:grpSpPr>
        <p:grpSp>
          <p:nvGrpSpPr>
            <p:cNvPr id="66" name="Group 51">
              <a:extLst>
                <a:ext uri="{FF2B5EF4-FFF2-40B4-BE49-F238E27FC236}">
                  <a16:creationId xmlns:a16="http://schemas.microsoft.com/office/drawing/2014/main" id="{6AF1465E-C939-4691-8A99-02A9E31F0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9938" y="2240002"/>
              <a:ext cx="1981200" cy="2632075"/>
              <a:chOff x="5285" y="1371"/>
              <a:chExt cx="1248" cy="1658"/>
            </a:xfrm>
          </p:grpSpPr>
          <p:sp>
            <p:nvSpPr>
              <p:cNvPr id="68" name="Rectangle 15">
                <a:extLst>
                  <a:ext uri="{FF2B5EF4-FFF2-40B4-BE49-F238E27FC236}">
                    <a16:creationId xmlns:a16="http://schemas.microsoft.com/office/drawing/2014/main" id="{BD3C81D4-A5E4-45FD-8425-5156AD720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5" y="1371"/>
                <a:ext cx="890" cy="4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16">
                <a:extLst>
                  <a:ext uri="{FF2B5EF4-FFF2-40B4-BE49-F238E27FC236}">
                    <a16:creationId xmlns:a16="http://schemas.microsoft.com/office/drawing/2014/main" id="{8608A316-DBD0-49B2-B7FE-2E95402AA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5" y="2585"/>
                <a:ext cx="890" cy="44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0" name="Text Box 20">
                <a:extLst>
                  <a:ext uri="{FF2B5EF4-FFF2-40B4-BE49-F238E27FC236}">
                    <a16:creationId xmlns:a16="http://schemas.microsoft.com/office/drawing/2014/main" id="{F9A8C685-0CDC-46C7-94DC-749390A3D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0" y="2644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71" name="Text Box 24">
                <a:extLst>
                  <a:ext uri="{FF2B5EF4-FFF2-40B4-BE49-F238E27FC236}">
                    <a16:creationId xmlns:a16="http://schemas.microsoft.com/office/drawing/2014/main" id="{FEC771B7-9858-4A1E-85AB-938CE18BA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7" y="1415"/>
                <a:ext cx="346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72" name="Text Box 25">
                <a:extLst>
                  <a:ext uri="{FF2B5EF4-FFF2-40B4-BE49-F238E27FC236}">
                    <a16:creationId xmlns:a16="http://schemas.microsoft.com/office/drawing/2014/main" id="{519A616E-EFEE-4BED-A498-8DC614E93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8" y="2632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73" name="Text Box 28">
                <a:extLst>
                  <a:ext uri="{FF2B5EF4-FFF2-40B4-BE49-F238E27FC236}">
                    <a16:creationId xmlns:a16="http://schemas.microsoft.com/office/drawing/2014/main" id="{B5625C88-9F3D-4626-8FDA-32DC78DC5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" y="2052"/>
                <a:ext cx="73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Varios eV</a:t>
                </a:r>
              </a:p>
            </p:txBody>
          </p:sp>
          <p:sp>
            <p:nvSpPr>
              <p:cNvPr id="74" name="Line 29">
                <a:extLst>
                  <a:ext uri="{FF2B5EF4-FFF2-40B4-BE49-F238E27FC236}">
                    <a16:creationId xmlns:a16="http://schemas.microsoft.com/office/drawing/2014/main" id="{E21E8065-10E9-4DB0-ACBF-DF4D68F6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858"/>
                <a:ext cx="0" cy="71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</p:grpSp>
        <p:sp>
          <p:nvSpPr>
            <p:cNvPr id="67" name="Text Box 28">
              <a:extLst>
                <a:ext uri="{FF2B5EF4-FFF2-40B4-BE49-F238E27FC236}">
                  <a16:creationId xmlns:a16="http://schemas.microsoft.com/office/drawing/2014/main" id="{031801B9-3B15-42C6-BF80-D160CF02F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0516" y="232223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75" name="Group 41">
            <a:extLst>
              <a:ext uri="{FF2B5EF4-FFF2-40B4-BE49-F238E27FC236}">
                <a16:creationId xmlns:a16="http://schemas.microsoft.com/office/drawing/2014/main" id="{496B5441-4C57-4A98-A95E-A09BA94E9B2B}"/>
              </a:ext>
            </a:extLst>
          </p:cNvPr>
          <p:cNvGrpSpPr>
            <a:grpSpLocks/>
          </p:cNvGrpSpPr>
          <p:nvPr/>
        </p:nvGrpSpPr>
        <p:grpSpPr bwMode="auto">
          <a:xfrm>
            <a:off x="3746016" y="1693259"/>
            <a:ext cx="1955800" cy="2603500"/>
            <a:chOff x="2405" y="1359"/>
            <a:chExt cx="1232" cy="1640"/>
          </a:xfrm>
        </p:grpSpPr>
        <p:sp>
          <p:nvSpPr>
            <p:cNvPr id="76" name="Rectangle 10">
              <a:extLst>
                <a:ext uri="{FF2B5EF4-FFF2-40B4-BE49-F238E27FC236}">
                  <a16:creationId xmlns:a16="http://schemas.microsoft.com/office/drawing/2014/main" id="{2E67117C-196B-4A23-B528-0CA88E79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1359"/>
              <a:ext cx="890" cy="70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" name="Rectangle 12">
              <a:extLst>
                <a:ext uri="{FF2B5EF4-FFF2-40B4-BE49-F238E27FC236}">
                  <a16:creationId xmlns:a16="http://schemas.microsoft.com/office/drawing/2014/main" id="{6331112A-79F5-4696-8446-B81A5B0BB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345"/>
              <a:ext cx="890" cy="6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Text Box 32">
              <a:extLst>
                <a:ext uri="{FF2B5EF4-FFF2-40B4-BE49-F238E27FC236}">
                  <a16:creationId xmlns:a16="http://schemas.microsoft.com/office/drawing/2014/main" id="{B31BCBDD-2755-4901-AD1A-9DDADC8D6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1405"/>
              <a:ext cx="34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79" name="Text Box 33">
              <a:extLst>
                <a:ext uri="{FF2B5EF4-FFF2-40B4-BE49-F238E27FC236}">
                  <a16:creationId xmlns:a16="http://schemas.microsoft.com/office/drawing/2014/main" id="{8F317F2D-9624-495D-B49B-AA7184089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622"/>
              <a:ext cx="33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80" name="Line 39">
              <a:extLst>
                <a:ext uri="{FF2B5EF4-FFF2-40B4-BE49-F238E27FC236}">
                  <a16:creationId xmlns:a16="http://schemas.microsoft.com/office/drawing/2014/main" id="{E5608DD7-7E56-4FB4-9299-CC5B6D0FE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678"/>
              <a:ext cx="8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81" name="Text Box 22">
              <a:extLst>
                <a:ext uri="{FF2B5EF4-FFF2-40B4-BE49-F238E27FC236}">
                  <a16:creationId xmlns:a16="http://schemas.microsoft.com/office/drawing/2014/main" id="{2C5DF2F3-7911-4BDE-97F3-121BD86C5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2507"/>
              <a:ext cx="486" cy="32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½ llena</a:t>
              </a:r>
            </a:p>
          </p:txBody>
        </p:sp>
        <p:sp>
          <p:nvSpPr>
            <p:cNvPr id="82" name="Text Box 28">
              <a:extLst>
                <a:ext uri="{FF2B5EF4-FFF2-40B4-BE49-F238E27FC236}">
                  <a16:creationId xmlns:a16="http://schemas.microsoft.com/office/drawing/2014/main" id="{8DF0C92D-9F28-4253-A01B-EFB08F1E3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1536"/>
              <a:ext cx="45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001198A1-92FC-4843-9E80-0147165EDCCA}"/>
              </a:ext>
            </a:extLst>
          </p:cNvPr>
          <p:cNvGrpSpPr/>
          <p:nvPr/>
        </p:nvGrpSpPr>
        <p:grpSpPr>
          <a:xfrm>
            <a:off x="1513067" y="1675796"/>
            <a:ext cx="2062162" cy="2619376"/>
            <a:chOff x="1513067" y="1913921"/>
            <a:chExt cx="2062162" cy="2619376"/>
          </a:xfrm>
        </p:grpSpPr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6E25CC3D-E1CD-4231-8149-BACE96E0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429" y="3172809"/>
              <a:ext cx="1412875" cy="13604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11E773C0-1AEA-477D-B214-B4C1E517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554" y="1913921"/>
              <a:ext cx="1412875" cy="12414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" name="Text Box 23">
              <a:extLst>
                <a:ext uri="{FF2B5EF4-FFF2-40B4-BE49-F238E27FC236}">
                  <a16:creationId xmlns:a16="http://schemas.microsoft.com/office/drawing/2014/main" id="{FF30241D-789F-4572-95EE-115D4A653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079" y="3718909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99" name="Text Box 34">
              <a:extLst>
                <a:ext uri="{FF2B5EF4-FFF2-40B4-BE49-F238E27FC236}">
                  <a16:creationId xmlns:a16="http://schemas.microsoft.com/office/drawing/2014/main" id="{546578B0-F54B-441B-89FF-10AC256DF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954" y="2004409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00" name="Text Box 35">
              <a:extLst>
                <a:ext uri="{FF2B5EF4-FFF2-40B4-BE49-F238E27FC236}">
                  <a16:creationId xmlns:a16="http://schemas.microsoft.com/office/drawing/2014/main" id="{9273763C-2997-4B61-AFF9-7F5CFFCCA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667" y="3936396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36" name="Line 45">
              <a:extLst>
                <a:ext uri="{FF2B5EF4-FFF2-40B4-BE49-F238E27FC236}">
                  <a16:creationId xmlns:a16="http://schemas.microsoft.com/office/drawing/2014/main" id="{090D4F5E-8133-470E-A5C3-381D9A0FE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717" y="312994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37" name="Line 46">
              <a:extLst>
                <a:ext uri="{FF2B5EF4-FFF2-40B4-BE49-F238E27FC236}">
                  <a16:creationId xmlns:a16="http://schemas.microsoft.com/office/drawing/2014/main" id="{0C06EF20-0D85-482C-B897-1BEEF197A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367" y="339029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38" name="Text Box 28">
              <a:extLst>
                <a:ext uri="{FF2B5EF4-FFF2-40B4-BE49-F238E27FC236}">
                  <a16:creationId xmlns:a16="http://schemas.microsoft.com/office/drawing/2014/main" id="{090EE308-6C05-4E90-AB8D-A58DC80EB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217" y="223459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DD59DBBD-4EAE-45DA-BAAE-386AB0492427}"/>
                </a:ext>
              </a:extLst>
            </p:cNvPr>
            <p:cNvSpPr/>
            <p:nvPr/>
          </p:nvSpPr>
          <p:spPr bwMode="auto">
            <a:xfrm>
              <a:off x="1605918" y="3129946"/>
              <a:ext cx="1440000" cy="26035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118800" rIns="91440" bIns="118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 Box 37">
              <a:extLst>
                <a:ext uri="{FF2B5EF4-FFF2-40B4-BE49-F238E27FC236}">
                  <a16:creationId xmlns:a16="http://schemas.microsoft.com/office/drawing/2014/main" id="{E92D9E4D-5401-4374-9634-ABCBD6D37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067" y="3080734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</p:grpSp>
      <p:sp>
        <p:nvSpPr>
          <p:cNvPr id="142" name="Text Box 42">
            <a:extLst>
              <a:ext uri="{FF2B5EF4-FFF2-40B4-BE49-F238E27FC236}">
                <a16:creationId xmlns:a16="http://schemas.microsoft.com/office/drawing/2014/main" id="{94EC061D-15B3-4289-87C0-D51A7C8D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&gt; 0 K</a:t>
            </a:r>
          </a:p>
        </p:txBody>
      </p:sp>
    </p:spTree>
    <p:extLst>
      <p:ext uri="{BB962C8B-B14F-4D97-AF65-F5344CB8AC3E}">
        <p14:creationId xmlns:p14="http://schemas.microsoft.com/office/powerpoint/2010/main" val="1267415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D4C31FC8-27AF-4F94-A12C-382B77371D63}"/>
              </a:ext>
            </a:extLst>
          </p:cNvPr>
          <p:cNvGrpSpPr/>
          <p:nvPr/>
        </p:nvGrpSpPr>
        <p:grpSpPr>
          <a:xfrm>
            <a:off x="5902857" y="1683734"/>
            <a:ext cx="2449513" cy="2630487"/>
            <a:chOff x="5902857" y="1921859"/>
            <a:chExt cx="2449513" cy="2630487"/>
          </a:xfrm>
        </p:grpSpPr>
        <p:sp>
          <p:nvSpPr>
            <p:cNvPr id="72" name="Text Box 53">
              <a:extLst>
                <a:ext uri="{FF2B5EF4-FFF2-40B4-BE49-F238E27FC236}">
                  <a16:creationId xmlns:a16="http://schemas.microsoft.com/office/drawing/2014/main" id="{F820BB9A-AD6B-4657-96A3-AE4F4A353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782" y="2953913"/>
              <a:ext cx="636588" cy="547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4E434115-7846-4C5D-8729-8D1EDC414B2F}"/>
                </a:ext>
              </a:extLst>
            </p:cNvPr>
            <p:cNvGrpSpPr/>
            <p:nvPr/>
          </p:nvGrpSpPr>
          <p:grpSpPr>
            <a:xfrm>
              <a:off x="5902857" y="1921859"/>
              <a:ext cx="2033588" cy="2630487"/>
              <a:chOff x="5902857" y="1921859"/>
              <a:chExt cx="2033588" cy="2630487"/>
            </a:xfrm>
          </p:grpSpPr>
          <p:sp>
            <p:nvSpPr>
              <p:cNvPr id="74" name="Text Box 30">
                <a:extLst>
                  <a:ext uri="{FF2B5EF4-FFF2-40B4-BE49-F238E27FC236}">
                    <a16:creationId xmlns:a16="http://schemas.microsoft.com/office/drawing/2014/main" id="{26A51474-CB70-4996-A51C-E609623DF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8670" y="3017234"/>
                <a:ext cx="839788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 </a:t>
                </a: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1 eV</a:t>
                </a:r>
              </a:p>
            </p:txBody>
          </p:sp>
          <p:sp>
            <p:nvSpPr>
              <p:cNvPr id="75" name="Line 31">
                <a:extLst>
                  <a:ext uri="{FF2B5EF4-FFF2-40B4-BE49-F238E27FC236}">
                    <a16:creationId xmlns:a16="http://schemas.microsoft.com/office/drawing/2014/main" id="{3DD7C0E5-430D-4227-A81A-8A76C85B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9457" y="3055334"/>
                <a:ext cx="0" cy="4349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  <p:sp>
            <p:nvSpPr>
              <p:cNvPr id="76" name="Rectangle 13">
                <a:extLst>
                  <a:ext uri="{FF2B5EF4-FFF2-40B4-BE49-F238E27FC236}">
                    <a16:creationId xmlns:a16="http://schemas.microsoft.com/office/drawing/2014/main" id="{E7C401BE-5CDF-4FDD-962D-568CDBB90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857" y="1921859"/>
                <a:ext cx="1412875" cy="113506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14">
                <a:extLst>
                  <a:ext uri="{FF2B5EF4-FFF2-40B4-BE49-F238E27FC236}">
                    <a16:creationId xmlns:a16="http://schemas.microsoft.com/office/drawing/2014/main" id="{3E77D3B7-5BFE-4B4A-8787-4FB4C97D2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857" y="3501421"/>
                <a:ext cx="1412875" cy="105092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8" name="Text Box 21">
                <a:extLst>
                  <a:ext uri="{FF2B5EF4-FFF2-40B4-BE49-F238E27FC236}">
                    <a16:creationId xmlns:a16="http://schemas.microsoft.com/office/drawing/2014/main" id="{4B85F37A-894C-45BF-8469-2E59822C7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020" y="3747484"/>
                <a:ext cx="663575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79" name="Text Box 26">
                <a:extLst>
                  <a:ext uri="{FF2B5EF4-FFF2-40B4-BE49-F238E27FC236}">
                    <a16:creationId xmlns:a16="http://schemas.microsoft.com/office/drawing/2014/main" id="{A3AAF745-FBF8-4BB4-9284-89A03250F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7170" y="2004409"/>
                <a:ext cx="549275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80" name="Text Box 27">
                <a:extLst>
                  <a:ext uri="{FF2B5EF4-FFF2-40B4-BE49-F238E27FC236}">
                    <a16:creationId xmlns:a16="http://schemas.microsoft.com/office/drawing/2014/main" id="{9DA1A705-D1CD-477F-B095-B19DD2C66D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2882" y="3936396"/>
                <a:ext cx="534988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81" name="Text Box 28">
                <a:extLst>
                  <a:ext uri="{FF2B5EF4-FFF2-40B4-BE49-F238E27FC236}">
                    <a16:creationId xmlns:a16="http://schemas.microsoft.com/office/drawing/2014/main" id="{9B0D99A0-E004-4D83-BA44-2618C8545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2961" y="2219224"/>
                <a:ext cx="727075" cy="512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  <a:endParaRPr lang="es-E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65 Grupo">
            <a:extLst>
              <a:ext uri="{FF2B5EF4-FFF2-40B4-BE49-F238E27FC236}">
                <a16:creationId xmlns:a16="http://schemas.microsoft.com/office/drawing/2014/main" id="{D615BEE8-C939-42AA-A0A6-DE427C83E6B2}"/>
              </a:ext>
            </a:extLst>
          </p:cNvPr>
          <p:cNvGrpSpPr>
            <a:grpSpLocks/>
          </p:cNvGrpSpPr>
          <p:nvPr/>
        </p:nvGrpSpPr>
        <p:grpSpPr bwMode="auto">
          <a:xfrm>
            <a:off x="8389938" y="1696434"/>
            <a:ext cx="1981200" cy="2632075"/>
            <a:chOff x="8389938" y="2240002"/>
            <a:chExt cx="1981200" cy="2632075"/>
          </a:xfrm>
        </p:grpSpPr>
        <p:grpSp>
          <p:nvGrpSpPr>
            <p:cNvPr id="83" name="Group 51">
              <a:extLst>
                <a:ext uri="{FF2B5EF4-FFF2-40B4-BE49-F238E27FC236}">
                  <a16:creationId xmlns:a16="http://schemas.microsoft.com/office/drawing/2014/main" id="{8317148C-AAF0-4038-97BC-7ADD4250A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9938" y="2240002"/>
              <a:ext cx="1981200" cy="2632075"/>
              <a:chOff x="5285" y="1371"/>
              <a:chExt cx="1248" cy="1658"/>
            </a:xfrm>
          </p:grpSpPr>
          <p:sp>
            <p:nvSpPr>
              <p:cNvPr id="85" name="Rectangle 15">
                <a:extLst>
                  <a:ext uri="{FF2B5EF4-FFF2-40B4-BE49-F238E27FC236}">
                    <a16:creationId xmlns:a16="http://schemas.microsoft.com/office/drawing/2014/main" id="{0EEC082B-F51F-4B84-9F0D-AA4BE6B9F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5" y="1371"/>
                <a:ext cx="890" cy="4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16">
                <a:extLst>
                  <a:ext uri="{FF2B5EF4-FFF2-40B4-BE49-F238E27FC236}">
                    <a16:creationId xmlns:a16="http://schemas.microsoft.com/office/drawing/2014/main" id="{348914DB-3C98-4755-88E4-E1B86F37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5" y="2585"/>
                <a:ext cx="890" cy="44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7" name="Text Box 20">
                <a:extLst>
                  <a:ext uri="{FF2B5EF4-FFF2-40B4-BE49-F238E27FC236}">
                    <a16:creationId xmlns:a16="http://schemas.microsoft.com/office/drawing/2014/main" id="{C685772C-1AC9-4ACE-8D94-4ABD4FBC1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0" y="2644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88" name="Text Box 24">
                <a:extLst>
                  <a:ext uri="{FF2B5EF4-FFF2-40B4-BE49-F238E27FC236}">
                    <a16:creationId xmlns:a16="http://schemas.microsoft.com/office/drawing/2014/main" id="{2C2A0960-3EE7-4257-8416-201BAFAA5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7" y="1415"/>
                <a:ext cx="346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89" name="Text Box 25">
                <a:extLst>
                  <a:ext uri="{FF2B5EF4-FFF2-40B4-BE49-F238E27FC236}">
                    <a16:creationId xmlns:a16="http://schemas.microsoft.com/office/drawing/2014/main" id="{4B90B8F4-737A-404D-BB25-08A7AFA8F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8" y="2632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90" name="Text Box 28">
                <a:extLst>
                  <a:ext uri="{FF2B5EF4-FFF2-40B4-BE49-F238E27FC236}">
                    <a16:creationId xmlns:a16="http://schemas.microsoft.com/office/drawing/2014/main" id="{AD108C2C-F579-4EE2-885E-ED5C753A4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" y="2052"/>
                <a:ext cx="73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Varios eV</a:t>
                </a:r>
              </a:p>
            </p:txBody>
          </p:sp>
          <p:sp>
            <p:nvSpPr>
              <p:cNvPr id="91" name="Line 29">
                <a:extLst>
                  <a:ext uri="{FF2B5EF4-FFF2-40B4-BE49-F238E27FC236}">
                    <a16:creationId xmlns:a16="http://schemas.microsoft.com/office/drawing/2014/main" id="{ABC80DA6-B0C4-4353-9014-D5AAD397A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858"/>
                <a:ext cx="0" cy="71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</p:grpSp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8147E1B9-10FB-40C6-B11D-B67B9C088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0516" y="232223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92" name="Group 41">
            <a:extLst>
              <a:ext uri="{FF2B5EF4-FFF2-40B4-BE49-F238E27FC236}">
                <a16:creationId xmlns:a16="http://schemas.microsoft.com/office/drawing/2014/main" id="{51317CE6-E09C-4E9C-A456-F41DDA97F7A5}"/>
              </a:ext>
            </a:extLst>
          </p:cNvPr>
          <p:cNvGrpSpPr>
            <a:grpSpLocks/>
          </p:cNvGrpSpPr>
          <p:nvPr/>
        </p:nvGrpSpPr>
        <p:grpSpPr bwMode="auto">
          <a:xfrm>
            <a:off x="3746016" y="1693259"/>
            <a:ext cx="1955800" cy="2603500"/>
            <a:chOff x="2405" y="1359"/>
            <a:chExt cx="1232" cy="1640"/>
          </a:xfrm>
        </p:grpSpPr>
        <p:sp>
          <p:nvSpPr>
            <p:cNvPr id="93" name="Rectangle 10">
              <a:extLst>
                <a:ext uri="{FF2B5EF4-FFF2-40B4-BE49-F238E27FC236}">
                  <a16:creationId xmlns:a16="http://schemas.microsoft.com/office/drawing/2014/main" id="{0070435F-6F4F-44C9-8A14-4AB6334A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1359"/>
              <a:ext cx="890" cy="70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" name="Rectangle 12">
              <a:extLst>
                <a:ext uri="{FF2B5EF4-FFF2-40B4-BE49-F238E27FC236}">
                  <a16:creationId xmlns:a16="http://schemas.microsoft.com/office/drawing/2014/main" id="{2CD1D27B-09C4-4C8D-9DD1-3CCEA9EF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345"/>
              <a:ext cx="890" cy="6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" name="Text Box 32">
              <a:extLst>
                <a:ext uri="{FF2B5EF4-FFF2-40B4-BE49-F238E27FC236}">
                  <a16:creationId xmlns:a16="http://schemas.microsoft.com/office/drawing/2014/main" id="{45DF145D-320E-4B54-AEA2-1F5672C3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1405"/>
              <a:ext cx="34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96" name="Text Box 33">
              <a:extLst>
                <a:ext uri="{FF2B5EF4-FFF2-40B4-BE49-F238E27FC236}">
                  <a16:creationId xmlns:a16="http://schemas.microsoft.com/office/drawing/2014/main" id="{DE730AC7-FE21-4A06-BED3-B1C2C4B29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622"/>
              <a:ext cx="33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97" name="Line 39">
              <a:extLst>
                <a:ext uri="{FF2B5EF4-FFF2-40B4-BE49-F238E27FC236}">
                  <a16:creationId xmlns:a16="http://schemas.microsoft.com/office/drawing/2014/main" id="{B324622F-6C74-487B-8D5B-4027ED761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678"/>
              <a:ext cx="8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7C2E1964-5147-4D5E-9B53-11218D104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2507"/>
              <a:ext cx="486" cy="32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½ llena</a:t>
              </a:r>
            </a:p>
          </p:txBody>
        </p:sp>
        <p:sp>
          <p:nvSpPr>
            <p:cNvPr id="99" name="Text Box 28">
              <a:extLst>
                <a:ext uri="{FF2B5EF4-FFF2-40B4-BE49-F238E27FC236}">
                  <a16:creationId xmlns:a16="http://schemas.microsoft.com/office/drawing/2014/main" id="{6BCC85D5-0028-45F0-BAD3-117B02B36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1536"/>
              <a:ext cx="45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E9032F8-E28B-4ED3-89A5-68C10FEE42D9}"/>
              </a:ext>
            </a:extLst>
          </p:cNvPr>
          <p:cNvGrpSpPr/>
          <p:nvPr/>
        </p:nvGrpSpPr>
        <p:grpSpPr>
          <a:xfrm>
            <a:off x="1513067" y="1675796"/>
            <a:ext cx="2062162" cy="2619376"/>
            <a:chOff x="1513067" y="1913921"/>
            <a:chExt cx="2062162" cy="2619376"/>
          </a:xfrm>
        </p:grpSpPr>
        <p:sp>
          <p:nvSpPr>
            <p:cNvPr id="101" name="Rectangle 9">
              <a:extLst>
                <a:ext uri="{FF2B5EF4-FFF2-40B4-BE49-F238E27FC236}">
                  <a16:creationId xmlns:a16="http://schemas.microsoft.com/office/drawing/2014/main" id="{08F193FC-6643-4626-955A-D0899E42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429" y="3172809"/>
              <a:ext cx="1412875" cy="13604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C555DB67-7528-4935-9402-D28CD359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554" y="1913921"/>
              <a:ext cx="1412875" cy="12414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" name="Text Box 23">
              <a:extLst>
                <a:ext uri="{FF2B5EF4-FFF2-40B4-BE49-F238E27FC236}">
                  <a16:creationId xmlns:a16="http://schemas.microsoft.com/office/drawing/2014/main" id="{A1E51716-AF0F-481D-AF27-A5BB458EC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079" y="3718909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17" name="Text Box 34">
              <a:extLst>
                <a:ext uri="{FF2B5EF4-FFF2-40B4-BE49-F238E27FC236}">
                  <a16:creationId xmlns:a16="http://schemas.microsoft.com/office/drawing/2014/main" id="{53B8A538-FED2-4A80-8595-3469DFC09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954" y="2004409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18" name="Text Box 35">
              <a:extLst>
                <a:ext uri="{FF2B5EF4-FFF2-40B4-BE49-F238E27FC236}">
                  <a16:creationId xmlns:a16="http://schemas.microsoft.com/office/drawing/2014/main" id="{E34F9162-0F38-4967-A406-0D3547739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667" y="3936396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19" name="Line 45">
              <a:extLst>
                <a:ext uri="{FF2B5EF4-FFF2-40B4-BE49-F238E27FC236}">
                  <a16:creationId xmlns:a16="http://schemas.microsoft.com/office/drawing/2014/main" id="{468C4F63-AA82-434E-AEB0-8A297B9E6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717" y="312994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20" name="Line 46">
              <a:extLst>
                <a:ext uri="{FF2B5EF4-FFF2-40B4-BE49-F238E27FC236}">
                  <a16:creationId xmlns:a16="http://schemas.microsoft.com/office/drawing/2014/main" id="{D8082A06-EAF3-47EE-BB07-59B29DAD3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367" y="339029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21" name="Text Box 28">
              <a:extLst>
                <a:ext uri="{FF2B5EF4-FFF2-40B4-BE49-F238E27FC236}">
                  <a16:creationId xmlns:a16="http://schemas.microsoft.com/office/drawing/2014/main" id="{C1A2AA24-E0F0-4384-BA46-93D2A7C87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217" y="223459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3405DD75-1F31-42C8-A400-13F1D42EDD92}"/>
                </a:ext>
              </a:extLst>
            </p:cNvPr>
            <p:cNvSpPr/>
            <p:nvPr/>
          </p:nvSpPr>
          <p:spPr bwMode="auto">
            <a:xfrm>
              <a:off x="1605918" y="3129946"/>
              <a:ext cx="1440000" cy="26035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118800" rIns="91440" bIns="118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Text Box 37">
              <a:extLst>
                <a:ext uri="{FF2B5EF4-FFF2-40B4-BE49-F238E27FC236}">
                  <a16:creationId xmlns:a16="http://schemas.microsoft.com/office/drawing/2014/main" id="{1F2E4010-DF66-4C68-84CF-2BF59F893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067" y="3080734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</p:grpSp>
      <p:sp>
        <p:nvSpPr>
          <p:cNvPr id="895031" name="Text Box 55"/>
          <p:cNvSpPr txBox="1">
            <a:spLocks noChangeArrowheads="1"/>
          </p:cNvSpPr>
          <p:nvPr/>
        </p:nvSpPr>
        <p:spPr bwMode="auto">
          <a:xfrm>
            <a:off x="1255527" y="4332576"/>
            <a:ext cx="9054468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>
                <a:latin typeface="Arial" panose="020B0604020202020204" pitchFamily="34" charset="0"/>
              </a:rPr>
              <a:t> En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conductores </a:t>
            </a:r>
            <a:r>
              <a:rPr lang="es-ES" sz="2400">
                <a:latin typeface="Arial" panose="020B0604020202020204" pitchFamily="34" charset="0"/>
              </a:rPr>
              <a:t>es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lo normal</a:t>
            </a:r>
            <a:r>
              <a:rPr lang="es-ES" sz="2400">
                <a:latin typeface="Arial" panose="020B0604020202020204" pitchFamily="34" charset="0"/>
              </a:rPr>
              <a:t>: El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E necesario es despreciable</a:t>
            </a:r>
          </a:p>
        </p:txBody>
      </p:sp>
      <p:sp>
        <p:nvSpPr>
          <p:cNvPr id="115" name="Text Box 55"/>
          <p:cNvSpPr txBox="1">
            <a:spLocks noChangeArrowheads="1"/>
          </p:cNvSpPr>
          <p:nvPr/>
        </p:nvSpPr>
        <p:spPr bwMode="auto">
          <a:xfrm>
            <a:off x="1402538" y="4948931"/>
            <a:ext cx="8918090" cy="102947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216000" tIns="144000" rIns="216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</a:rPr>
              <a:t>Los electrones van y vienen, y sobre la mitad están en </a:t>
            </a:r>
            <a:r>
              <a:rPr lang="es-ES" sz="2400" b="1">
                <a:latin typeface="Arial" panose="020B0604020202020204" pitchFamily="34" charset="0"/>
              </a:rPr>
              <a:t>BC</a:t>
            </a:r>
            <a:r>
              <a:rPr lang="es-ES" sz="2400">
                <a:latin typeface="Arial" panose="020B0604020202020204" pitchFamily="34" charset="0"/>
              </a:rPr>
              <a:t>, tipo 1, o en </a:t>
            </a:r>
            <a:r>
              <a:rPr lang="es-ES" sz="2400" b="1">
                <a:latin typeface="Arial" panose="020B0604020202020204" pitchFamily="34" charset="0"/>
              </a:rPr>
              <a:t>BV</a:t>
            </a:r>
            <a:r>
              <a:rPr lang="es-ES" sz="2400">
                <a:latin typeface="Arial" panose="020B0604020202020204" pitchFamily="34" charset="0"/>
              </a:rPr>
              <a:t> vacía, tipo 2, con una concentración </a:t>
            </a:r>
            <a:r>
              <a:rPr lang="en-US" sz="24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</a:t>
            </a:r>
            <a:r>
              <a:rPr lang="en-US" sz="2400" baseline="30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4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2400" baseline="30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276618" y="2227927"/>
            <a:ext cx="6629523" cy="1794421"/>
            <a:chOff x="2229566" y="2353782"/>
            <a:chExt cx="6629523" cy="1794421"/>
          </a:xfrm>
        </p:grpSpPr>
        <p:grpSp>
          <p:nvGrpSpPr>
            <p:cNvPr id="2" name="Grupo 1"/>
            <p:cNvGrpSpPr/>
            <p:nvPr/>
          </p:nvGrpSpPr>
          <p:grpSpPr>
            <a:xfrm>
              <a:off x="2229566" y="2888679"/>
              <a:ext cx="166688" cy="483283"/>
              <a:chOff x="2229566" y="2888679"/>
              <a:chExt cx="166688" cy="483283"/>
            </a:xfrm>
          </p:grpSpPr>
          <p:sp>
            <p:nvSpPr>
              <p:cNvPr id="29743" name="60 Elipse"/>
              <p:cNvSpPr>
                <a:spLocks noChangeArrowheads="1"/>
              </p:cNvSpPr>
              <p:nvPr/>
            </p:nvSpPr>
            <p:spPr bwMode="auto">
              <a:xfrm>
                <a:off x="2235916" y="2888679"/>
                <a:ext cx="160338" cy="1508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9744" name="62 Conector recto de flecha"/>
              <p:cNvCxnSpPr>
                <a:cxnSpLocks noChangeShapeType="1"/>
              </p:cNvCxnSpPr>
              <p:nvPr/>
            </p:nvCxnSpPr>
            <p:spPr bwMode="auto">
              <a:xfrm flipH="1" flipV="1">
                <a:off x="2315291" y="3011323"/>
                <a:ext cx="0" cy="201612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5" name="60 Elipse"/>
              <p:cNvSpPr>
                <a:spLocks noChangeArrowheads="1"/>
              </p:cNvSpPr>
              <p:nvPr/>
            </p:nvSpPr>
            <p:spPr bwMode="auto">
              <a:xfrm>
                <a:off x="2229566" y="3221150"/>
                <a:ext cx="160338" cy="15081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354301" y="3686240"/>
              <a:ext cx="166687" cy="461963"/>
              <a:chOff x="4354301" y="3686240"/>
              <a:chExt cx="166687" cy="461963"/>
            </a:xfrm>
          </p:grpSpPr>
          <p:sp>
            <p:nvSpPr>
              <p:cNvPr id="29746" name="60 Elipse"/>
              <p:cNvSpPr>
                <a:spLocks noChangeArrowheads="1"/>
              </p:cNvSpPr>
              <p:nvPr/>
            </p:nvSpPr>
            <p:spPr bwMode="auto">
              <a:xfrm>
                <a:off x="4360651" y="3686240"/>
                <a:ext cx="160337" cy="1508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9747" name="62 Conector recto de flecha"/>
              <p:cNvCxnSpPr>
                <a:cxnSpLocks noChangeShapeType="1"/>
              </p:cNvCxnSpPr>
              <p:nvPr/>
            </p:nvCxnSpPr>
            <p:spPr bwMode="auto">
              <a:xfrm flipH="1" flipV="1">
                <a:off x="4440026" y="3832290"/>
                <a:ext cx="0" cy="201613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8" name="60 Elipse"/>
              <p:cNvSpPr>
                <a:spLocks noChangeArrowheads="1"/>
              </p:cNvSpPr>
              <p:nvPr/>
            </p:nvSpPr>
            <p:spPr bwMode="auto">
              <a:xfrm>
                <a:off x="4354301" y="3997390"/>
                <a:ext cx="160337" cy="150813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49" name="60 Elipse"/>
            <p:cNvSpPr>
              <a:spLocks noChangeArrowheads="1"/>
            </p:cNvSpPr>
            <p:nvPr/>
          </p:nvSpPr>
          <p:spPr bwMode="auto">
            <a:xfrm>
              <a:off x="6325137" y="2739659"/>
              <a:ext cx="160338" cy="150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750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6409185" y="2869834"/>
              <a:ext cx="0" cy="561975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1" name="60 Elipse"/>
            <p:cNvSpPr>
              <a:spLocks noChangeArrowheads="1"/>
            </p:cNvSpPr>
            <p:nvPr/>
          </p:nvSpPr>
          <p:spPr bwMode="auto">
            <a:xfrm>
              <a:off x="6316475" y="3379739"/>
              <a:ext cx="160338" cy="150812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2" name="60 Elipse"/>
            <p:cNvSpPr>
              <a:spLocks noChangeArrowheads="1"/>
            </p:cNvSpPr>
            <p:nvPr/>
          </p:nvSpPr>
          <p:spPr bwMode="auto">
            <a:xfrm>
              <a:off x="8698751" y="2353782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753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8772525" y="2511034"/>
              <a:ext cx="1588" cy="1281113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4" name="60 Elipse"/>
            <p:cNvSpPr>
              <a:spLocks noChangeArrowheads="1"/>
            </p:cNvSpPr>
            <p:nvPr/>
          </p:nvSpPr>
          <p:spPr bwMode="auto">
            <a:xfrm>
              <a:off x="8692401" y="3744432"/>
              <a:ext cx="160338" cy="150813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5" name="Text Box 17">
            <a:extLst>
              <a:ext uri="{FF2B5EF4-FFF2-40B4-BE49-F238E27FC236}">
                <a16:creationId xmlns:a16="http://schemas.microsoft.com/office/drawing/2014/main" id="{EFF7D3E5-BE79-437A-905E-8E958070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66" name="Text Box 18">
            <a:extLst>
              <a:ext uri="{FF2B5EF4-FFF2-40B4-BE49-F238E27FC236}">
                <a16:creationId xmlns:a16="http://schemas.microsoft.com/office/drawing/2014/main" id="{008B6D8F-5C01-4749-BBBF-B34DED41B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15E07A4E-DD9D-47FC-BD52-518361FD5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68" name="Text Box 36">
            <a:extLst>
              <a:ext uri="{FF2B5EF4-FFF2-40B4-BE49-F238E27FC236}">
                <a16:creationId xmlns:a16="http://schemas.microsoft.com/office/drawing/2014/main" id="{F5401E66-82FD-4F83-A3B3-D405D3EF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334FE82D-B8B0-491F-8495-D5C939BF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sp>
        <p:nvSpPr>
          <p:cNvPr id="70" name="Text Box 42">
            <a:extLst>
              <a:ext uri="{FF2B5EF4-FFF2-40B4-BE49-F238E27FC236}">
                <a16:creationId xmlns:a16="http://schemas.microsoft.com/office/drawing/2014/main" id="{7393712A-0852-445F-BD86-6D854D7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&gt; 0 K</a:t>
            </a:r>
          </a:p>
        </p:txBody>
      </p:sp>
      <p:sp>
        <p:nvSpPr>
          <p:cNvPr id="158" name="Text Box 55">
            <a:extLst>
              <a:ext uri="{FF2B5EF4-FFF2-40B4-BE49-F238E27FC236}">
                <a16:creationId xmlns:a16="http://schemas.microsoft.com/office/drawing/2014/main" id="{189A22B1-05DB-4471-9F2A-C4F61333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05" y="6078101"/>
            <a:ext cx="8918090" cy="102947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216000" tIns="144000" rIns="216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interactuar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con el material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moverse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por él,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BV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habrá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vacantes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direcciones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4)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5031" grpId="0"/>
      <p:bldP spid="115" grpId="0" animBg="1"/>
      <p:bldP spid="1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014" name="Text Box 38"/>
          <p:cNvSpPr txBox="1">
            <a:spLocks noChangeArrowheads="1"/>
          </p:cNvSpPr>
          <p:nvPr/>
        </p:nvSpPr>
        <p:spPr bwMode="auto">
          <a:xfrm>
            <a:off x="1222743" y="4875409"/>
            <a:ext cx="9087921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En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semiconductores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a temperaturas ordinarias (300 K, 27 </a:t>
            </a:r>
            <a:r>
              <a:rPr lang="es-ES" sz="2400" err="1">
                <a:latin typeface="Arial" panose="020B0604020202020204" pitchFamily="34" charset="0"/>
              </a:rPr>
              <a:t>ºC</a:t>
            </a:r>
            <a:r>
              <a:rPr lang="es-ES" sz="2400">
                <a:latin typeface="Arial" panose="020B0604020202020204" pitchFamily="34" charset="0"/>
              </a:rPr>
              <a:t>), el número de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que pasa de la </a:t>
            </a:r>
            <a:r>
              <a:rPr lang="es-ES" sz="2400" b="1">
                <a:latin typeface="Arial" panose="020B0604020202020204" pitchFamily="34" charset="0"/>
              </a:rPr>
              <a:t>BV</a:t>
            </a:r>
            <a:r>
              <a:rPr lang="es-ES" sz="2400">
                <a:latin typeface="Arial" panose="020B0604020202020204" pitchFamily="34" charset="0"/>
              </a:rPr>
              <a:t> a la </a:t>
            </a:r>
            <a:r>
              <a:rPr lang="es-ES" sz="2400" b="1">
                <a:latin typeface="Arial" panose="020B0604020202020204" pitchFamily="34" charset="0"/>
              </a:rPr>
              <a:t>BC </a:t>
            </a:r>
            <a:r>
              <a:rPr lang="es-ES" sz="2400">
                <a:latin typeface="Arial" panose="020B0604020202020204" pitchFamily="34" charset="0"/>
              </a:rPr>
              <a:t>es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notable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659F6591-9FE1-4F02-BE51-D8028DD5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190" y="4331071"/>
            <a:ext cx="8701479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aislantes</a:t>
            </a:r>
            <a:r>
              <a:rPr lang="es-ES" sz="2400">
                <a:latin typeface="Arial" panose="020B0604020202020204" pitchFamily="34" charset="0"/>
              </a:rPr>
              <a:t> es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raro</a:t>
            </a:r>
            <a:r>
              <a:rPr lang="es-ES" sz="2400">
                <a:latin typeface="Arial" panose="020B0604020202020204" pitchFamily="34" charset="0"/>
              </a:rPr>
              <a:t>: La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ganancia suele ser menor que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err="1">
                <a:latin typeface="Arial" panose="020B0604020202020204" pitchFamily="34" charset="0"/>
              </a:rPr>
              <a:t>E</a:t>
            </a:r>
            <a:r>
              <a:rPr lang="es-ES" sz="2400" baseline="-25000" err="1">
                <a:latin typeface="Arial" panose="020B0604020202020204" pitchFamily="34" charset="0"/>
              </a:rPr>
              <a:t>gap</a:t>
            </a:r>
            <a:endParaRPr lang="es-ES" sz="2400">
              <a:latin typeface="Arial" panose="020B0604020202020204" pitchFamily="34" charset="0"/>
            </a:endParaRP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CE3893D6-D2FB-45F6-A5EF-CF4F865E621C}"/>
              </a:ext>
            </a:extLst>
          </p:cNvPr>
          <p:cNvGrpSpPr/>
          <p:nvPr/>
        </p:nvGrpSpPr>
        <p:grpSpPr>
          <a:xfrm>
            <a:off x="5902857" y="1683734"/>
            <a:ext cx="2449513" cy="2630487"/>
            <a:chOff x="5902857" y="1921859"/>
            <a:chExt cx="2449513" cy="2630487"/>
          </a:xfrm>
        </p:grpSpPr>
        <p:sp>
          <p:nvSpPr>
            <p:cNvPr id="66" name="Text Box 53">
              <a:extLst>
                <a:ext uri="{FF2B5EF4-FFF2-40B4-BE49-F238E27FC236}">
                  <a16:creationId xmlns:a16="http://schemas.microsoft.com/office/drawing/2014/main" id="{6D2C0E9F-8C07-4B42-BE75-D0D491CA6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782" y="2953913"/>
              <a:ext cx="636588" cy="547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AE46D3A2-5008-4EFA-B0D6-E76C42B77AD8}"/>
                </a:ext>
              </a:extLst>
            </p:cNvPr>
            <p:cNvGrpSpPr/>
            <p:nvPr/>
          </p:nvGrpSpPr>
          <p:grpSpPr>
            <a:xfrm>
              <a:off x="5902857" y="1921859"/>
              <a:ext cx="2033588" cy="2630487"/>
              <a:chOff x="5902857" y="1921859"/>
              <a:chExt cx="2033588" cy="2630487"/>
            </a:xfrm>
          </p:grpSpPr>
          <p:sp>
            <p:nvSpPr>
              <p:cNvPr id="68" name="Text Box 30">
                <a:extLst>
                  <a:ext uri="{FF2B5EF4-FFF2-40B4-BE49-F238E27FC236}">
                    <a16:creationId xmlns:a16="http://schemas.microsoft.com/office/drawing/2014/main" id="{BCABEEA4-2456-4E77-A3C4-A9307A1BA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8670" y="3017234"/>
                <a:ext cx="839788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 </a:t>
                </a: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1 eV</a:t>
                </a:r>
              </a:p>
            </p:txBody>
          </p:sp>
          <p:sp>
            <p:nvSpPr>
              <p:cNvPr id="69" name="Line 31">
                <a:extLst>
                  <a:ext uri="{FF2B5EF4-FFF2-40B4-BE49-F238E27FC236}">
                    <a16:creationId xmlns:a16="http://schemas.microsoft.com/office/drawing/2014/main" id="{1ADFDBBF-D76B-4C5C-A872-7CB2FACDB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9457" y="3055334"/>
                <a:ext cx="0" cy="4349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  <p:sp>
            <p:nvSpPr>
              <p:cNvPr id="70" name="Rectangle 13">
                <a:extLst>
                  <a:ext uri="{FF2B5EF4-FFF2-40B4-BE49-F238E27FC236}">
                    <a16:creationId xmlns:a16="http://schemas.microsoft.com/office/drawing/2014/main" id="{B113C489-12A8-4568-9493-52CD04DC0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857" y="1921859"/>
                <a:ext cx="1412875" cy="113506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14">
                <a:extLst>
                  <a:ext uri="{FF2B5EF4-FFF2-40B4-BE49-F238E27FC236}">
                    <a16:creationId xmlns:a16="http://schemas.microsoft.com/office/drawing/2014/main" id="{B4074AA1-3217-4DF6-99CC-B98F1A091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857" y="3501421"/>
                <a:ext cx="1412875" cy="105092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" name="Text Box 21">
                <a:extLst>
                  <a:ext uri="{FF2B5EF4-FFF2-40B4-BE49-F238E27FC236}">
                    <a16:creationId xmlns:a16="http://schemas.microsoft.com/office/drawing/2014/main" id="{5AA2E717-0E99-448D-96A7-1D42F8581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020" y="3747484"/>
                <a:ext cx="663575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73" name="Text Box 26">
                <a:extLst>
                  <a:ext uri="{FF2B5EF4-FFF2-40B4-BE49-F238E27FC236}">
                    <a16:creationId xmlns:a16="http://schemas.microsoft.com/office/drawing/2014/main" id="{56C3B41A-3A7B-422A-8B48-9626060C9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7170" y="2004409"/>
                <a:ext cx="549275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E14C0B28-7C53-4A00-A6A5-2071F9A55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2882" y="3936396"/>
                <a:ext cx="534988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75" name="Text Box 28">
                <a:extLst>
                  <a:ext uri="{FF2B5EF4-FFF2-40B4-BE49-F238E27FC236}">
                    <a16:creationId xmlns:a16="http://schemas.microsoft.com/office/drawing/2014/main" id="{6ADAAF65-464E-4543-B0FC-1A3F17D43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2961" y="2219224"/>
                <a:ext cx="727075" cy="512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vacía</a:t>
                </a:r>
                <a:endParaRPr lang="es-E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6" name="65 Grupo">
            <a:extLst>
              <a:ext uri="{FF2B5EF4-FFF2-40B4-BE49-F238E27FC236}">
                <a16:creationId xmlns:a16="http://schemas.microsoft.com/office/drawing/2014/main" id="{F77A510D-0B55-463B-887E-1DF4F6350F25}"/>
              </a:ext>
            </a:extLst>
          </p:cNvPr>
          <p:cNvGrpSpPr>
            <a:grpSpLocks/>
          </p:cNvGrpSpPr>
          <p:nvPr/>
        </p:nvGrpSpPr>
        <p:grpSpPr bwMode="auto">
          <a:xfrm>
            <a:off x="8389938" y="1696434"/>
            <a:ext cx="1981200" cy="2632075"/>
            <a:chOff x="8389938" y="2240002"/>
            <a:chExt cx="1981200" cy="2632075"/>
          </a:xfrm>
        </p:grpSpPr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2054DD03-B77C-468E-B39A-3280441E1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9938" y="2240002"/>
              <a:ext cx="1981200" cy="2632075"/>
              <a:chOff x="5285" y="1371"/>
              <a:chExt cx="1248" cy="1658"/>
            </a:xfrm>
          </p:grpSpPr>
          <p:sp>
            <p:nvSpPr>
              <p:cNvPr id="79" name="Rectangle 15">
                <a:extLst>
                  <a:ext uri="{FF2B5EF4-FFF2-40B4-BE49-F238E27FC236}">
                    <a16:creationId xmlns:a16="http://schemas.microsoft.com/office/drawing/2014/main" id="{1B313E88-5BE9-484A-99F1-88FB146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5" y="1371"/>
                <a:ext cx="890" cy="4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16">
                <a:extLst>
                  <a:ext uri="{FF2B5EF4-FFF2-40B4-BE49-F238E27FC236}">
                    <a16:creationId xmlns:a16="http://schemas.microsoft.com/office/drawing/2014/main" id="{A5D44E39-48D7-4706-AFF4-7E80607A4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5" y="2585"/>
                <a:ext cx="890" cy="44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1" name="Text Box 20">
                <a:extLst>
                  <a:ext uri="{FF2B5EF4-FFF2-40B4-BE49-F238E27FC236}">
                    <a16:creationId xmlns:a16="http://schemas.microsoft.com/office/drawing/2014/main" id="{59EB4161-FAC0-40B1-B5BF-738B71487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0" y="2644"/>
                <a:ext cx="41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llena</a:t>
                </a:r>
              </a:p>
            </p:txBody>
          </p:sp>
          <p:sp>
            <p:nvSpPr>
              <p:cNvPr id="82" name="Text Box 24">
                <a:extLst>
                  <a:ext uri="{FF2B5EF4-FFF2-40B4-BE49-F238E27FC236}">
                    <a16:creationId xmlns:a16="http://schemas.microsoft.com/office/drawing/2014/main" id="{E0B56311-9F1C-439E-A005-E19FF7DE9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7" y="1415"/>
                <a:ext cx="346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BC</a:t>
                </a:r>
              </a:p>
            </p:txBody>
          </p:sp>
          <p:sp>
            <p:nvSpPr>
              <p:cNvPr id="83" name="Text Box 25">
                <a:extLst>
                  <a:ext uri="{FF2B5EF4-FFF2-40B4-BE49-F238E27FC236}">
                    <a16:creationId xmlns:a16="http://schemas.microsoft.com/office/drawing/2014/main" id="{2B58EC79-6F45-4925-A412-92F17CA68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8" y="2632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BV</a:t>
                </a:r>
              </a:p>
            </p:txBody>
          </p:sp>
          <p:sp>
            <p:nvSpPr>
              <p:cNvPr id="84" name="Text Box 28">
                <a:extLst>
                  <a:ext uri="{FF2B5EF4-FFF2-40B4-BE49-F238E27FC236}">
                    <a16:creationId xmlns:a16="http://schemas.microsoft.com/office/drawing/2014/main" id="{BACCC425-1D96-4C55-9847-42AE875A2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" y="2052"/>
                <a:ext cx="73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Varios eV</a:t>
                </a:r>
              </a:p>
            </p:txBody>
          </p:sp>
          <p:sp>
            <p:nvSpPr>
              <p:cNvPr id="85" name="Line 29">
                <a:extLst>
                  <a:ext uri="{FF2B5EF4-FFF2-40B4-BE49-F238E27FC236}">
                    <a16:creationId xmlns:a16="http://schemas.microsoft.com/office/drawing/2014/main" id="{8ED8B534-3978-4608-B0DD-D8A16F927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3" y="1858"/>
                <a:ext cx="0" cy="71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118800" rIns="90000" bIns="118800" anchor="ctr" anchorCtr="1"/>
              <a:lstStyle/>
              <a:p>
                <a:endParaRPr lang="es-ES"/>
              </a:p>
            </p:txBody>
          </p:sp>
        </p:grp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34E35F89-0629-4440-A059-2A5C643A4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0516" y="232223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86" name="Group 41">
            <a:extLst>
              <a:ext uri="{FF2B5EF4-FFF2-40B4-BE49-F238E27FC236}">
                <a16:creationId xmlns:a16="http://schemas.microsoft.com/office/drawing/2014/main" id="{4454A545-A4C6-4424-A009-C4AC2A38B341}"/>
              </a:ext>
            </a:extLst>
          </p:cNvPr>
          <p:cNvGrpSpPr>
            <a:grpSpLocks/>
          </p:cNvGrpSpPr>
          <p:nvPr/>
        </p:nvGrpSpPr>
        <p:grpSpPr bwMode="auto">
          <a:xfrm>
            <a:off x="3746016" y="1693259"/>
            <a:ext cx="1955800" cy="2603500"/>
            <a:chOff x="2405" y="1359"/>
            <a:chExt cx="1232" cy="1640"/>
          </a:xfrm>
        </p:grpSpPr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id="{07C30D86-C6EC-4129-93C7-980756C0C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1359"/>
              <a:ext cx="890" cy="70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Rectangle 12">
              <a:extLst>
                <a:ext uri="{FF2B5EF4-FFF2-40B4-BE49-F238E27FC236}">
                  <a16:creationId xmlns:a16="http://schemas.microsoft.com/office/drawing/2014/main" id="{C7D3FCB8-5AFB-4400-A936-D5D10C62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345"/>
              <a:ext cx="890" cy="6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" name="Text Box 32">
              <a:extLst>
                <a:ext uri="{FF2B5EF4-FFF2-40B4-BE49-F238E27FC236}">
                  <a16:creationId xmlns:a16="http://schemas.microsoft.com/office/drawing/2014/main" id="{F6ED0F9B-7F5C-4AD1-889C-4EB6F437C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1405"/>
              <a:ext cx="34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90" name="Text Box 33">
              <a:extLst>
                <a:ext uri="{FF2B5EF4-FFF2-40B4-BE49-F238E27FC236}">
                  <a16:creationId xmlns:a16="http://schemas.microsoft.com/office/drawing/2014/main" id="{1FC6BFD7-6351-436C-86E5-45F230615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622"/>
              <a:ext cx="33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91" name="Line 39">
              <a:extLst>
                <a:ext uri="{FF2B5EF4-FFF2-40B4-BE49-F238E27FC236}">
                  <a16:creationId xmlns:a16="http://schemas.microsoft.com/office/drawing/2014/main" id="{FB91229C-8321-48E1-91CD-58A25E47D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678"/>
              <a:ext cx="8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E32B2316-8BB2-41AC-BF08-130D07845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2507"/>
              <a:ext cx="486" cy="32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½ llena</a:t>
              </a:r>
            </a:p>
          </p:txBody>
        </p:sp>
        <p:sp>
          <p:nvSpPr>
            <p:cNvPr id="93" name="Text Box 28">
              <a:extLst>
                <a:ext uri="{FF2B5EF4-FFF2-40B4-BE49-F238E27FC236}">
                  <a16:creationId xmlns:a16="http://schemas.microsoft.com/office/drawing/2014/main" id="{7DA0EF44-A939-4EFF-BED3-FDE3104D6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1536"/>
              <a:ext cx="45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5FF10D0B-7406-4D58-91C1-ED863AD5418C}"/>
              </a:ext>
            </a:extLst>
          </p:cNvPr>
          <p:cNvGrpSpPr/>
          <p:nvPr/>
        </p:nvGrpSpPr>
        <p:grpSpPr>
          <a:xfrm>
            <a:off x="1513067" y="1675796"/>
            <a:ext cx="2062162" cy="2619376"/>
            <a:chOff x="1513067" y="1913921"/>
            <a:chExt cx="2062162" cy="2619376"/>
          </a:xfrm>
        </p:grpSpPr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2233980F-F585-45C9-8DCF-0818265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429" y="3172809"/>
              <a:ext cx="1412875" cy="13604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EDC02FB9-A884-4AB8-AAF5-F1477FE8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554" y="1913921"/>
              <a:ext cx="1412875" cy="12414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7" name="Text Box 23">
              <a:extLst>
                <a:ext uri="{FF2B5EF4-FFF2-40B4-BE49-F238E27FC236}">
                  <a16:creationId xmlns:a16="http://schemas.microsoft.com/office/drawing/2014/main" id="{5AFAC83D-E93B-4DD3-8EC5-55C94FB5C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079" y="3718909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98" name="Text Box 34">
              <a:extLst>
                <a:ext uri="{FF2B5EF4-FFF2-40B4-BE49-F238E27FC236}">
                  <a16:creationId xmlns:a16="http://schemas.microsoft.com/office/drawing/2014/main" id="{BCA938D0-E9D7-4D91-843F-097AD7055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954" y="2004409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99" name="Text Box 35">
              <a:extLst>
                <a:ext uri="{FF2B5EF4-FFF2-40B4-BE49-F238E27FC236}">
                  <a16:creationId xmlns:a16="http://schemas.microsoft.com/office/drawing/2014/main" id="{62E50756-18CA-4649-B681-1CB0F0599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667" y="3936396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F483B264-F737-4CA3-A147-11636EC9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717" y="312994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04CB1880-0973-43B8-8C4C-230180107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367" y="3390296"/>
              <a:ext cx="137636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02" name="Text Box 28">
              <a:extLst>
                <a:ext uri="{FF2B5EF4-FFF2-40B4-BE49-F238E27FC236}">
                  <a16:creationId xmlns:a16="http://schemas.microsoft.com/office/drawing/2014/main" id="{DA6F86B5-CF48-4D75-978E-9E5FCC425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217" y="2234596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2053FA8E-15DC-4339-B72A-CFD04592DC8D}"/>
                </a:ext>
              </a:extLst>
            </p:cNvPr>
            <p:cNvSpPr/>
            <p:nvPr/>
          </p:nvSpPr>
          <p:spPr bwMode="auto">
            <a:xfrm>
              <a:off x="1605918" y="3129946"/>
              <a:ext cx="1440000" cy="26035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118800" rIns="91440" bIns="118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2DB34877-4517-4760-B52D-7AB4F2846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067" y="3080734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97656027-3207-4539-99CD-ED70A8C9762B}"/>
              </a:ext>
            </a:extLst>
          </p:cNvPr>
          <p:cNvGrpSpPr/>
          <p:nvPr/>
        </p:nvGrpSpPr>
        <p:grpSpPr>
          <a:xfrm>
            <a:off x="2276618" y="2227927"/>
            <a:ext cx="6629523" cy="1794421"/>
            <a:chOff x="2229566" y="2353782"/>
            <a:chExt cx="6629523" cy="1794421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01DF8009-C621-41C5-AFAD-59364E5CA172}"/>
                </a:ext>
              </a:extLst>
            </p:cNvPr>
            <p:cNvGrpSpPr/>
            <p:nvPr/>
          </p:nvGrpSpPr>
          <p:grpSpPr>
            <a:xfrm>
              <a:off x="2229566" y="2888679"/>
              <a:ext cx="166688" cy="483283"/>
              <a:chOff x="2229566" y="2888679"/>
              <a:chExt cx="166688" cy="483283"/>
            </a:xfrm>
          </p:grpSpPr>
          <p:sp>
            <p:nvSpPr>
              <p:cNvPr id="179" name="60 Elipse">
                <a:extLst>
                  <a:ext uri="{FF2B5EF4-FFF2-40B4-BE49-F238E27FC236}">
                    <a16:creationId xmlns:a16="http://schemas.microsoft.com/office/drawing/2014/main" id="{FA210166-E933-40AC-B648-59D8AF754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916" y="2888679"/>
                <a:ext cx="160338" cy="1508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0" name="62 Conector recto de flecha">
                <a:extLst>
                  <a:ext uri="{FF2B5EF4-FFF2-40B4-BE49-F238E27FC236}">
                    <a16:creationId xmlns:a16="http://schemas.microsoft.com/office/drawing/2014/main" id="{148BC159-EF4F-43B0-AEBF-552A0B92E4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315291" y="3011323"/>
                <a:ext cx="0" cy="201612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" name="60 Elipse">
                <a:extLst>
                  <a:ext uri="{FF2B5EF4-FFF2-40B4-BE49-F238E27FC236}">
                    <a16:creationId xmlns:a16="http://schemas.microsoft.com/office/drawing/2014/main" id="{0F878909-E261-41CD-8B72-8FB036A02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566" y="3221150"/>
                <a:ext cx="160338" cy="15081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D1AF026-821E-435F-A8EC-79D033662C9A}"/>
                </a:ext>
              </a:extLst>
            </p:cNvPr>
            <p:cNvGrpSpPr/>
            <p:nvPr/>
          </p:nvGrpSpPr>
          <p:grpSpPr>
            <a:xfrm>
              <a:off x="4354301" y="3686240"/>
              <a:ext cx="166687" cy="461963"/>
              <a:chOff x="4354301" y="3686240"/>
              <a:chExt cx="166687" cy="461963"/>
            </a:xfrm>
          </p:grpSpPr>
          <p:sp>
            <p:nvSpPr>
              <p:cNvPr id="176" name="60 Elipse">
                <a:extLst>
                  <a:ext uri="{FF2B5EF4-FFF2-40B4-BE49-F238E27FC236}">
                    <a16:creationId xmlns:a16="http://schemas.microsoft.com/office/drawing/2014/main" id="{DBAE81C1-2043-4143-B1B5-FC63785D8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651" y="3686240"/>
                <a:ext cx="160337" cy="1508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77" name="62 Conector recto de flecha">
                <a:extLst>
                  <a:ext uri="{FF2B5EF4-FFF2-40B4-BE49-F238E27FC236}">
                    <a16:creationId xmlns:a16="http://schemas.microsoft.com/office/drawing/2014/main" id="{76070027-3D0D-4091-AD79-D821688340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440026" y="3832290"/>
                <a:ext cx="0" cy="201613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8" name="60 Elipse">
                <a:extLst>
                  <a:ext uri="{FF2B5EF4-FFF2-40B4-BE49-F238E27FC236}">
                    <a16:creationId xmlns:a16="http://schemas.microsoft.com/office/drawing/2014/main" id="{9D2E8BDB-9775-4B8A-81D5-84D04FA4C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301" y="3997390"/>
                <a:ext cx="160337" cy="150813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0" name="60 Elipse">
              <a:extLst>
                <a:ext uri="{FF2B5EF4-FFF2-40B4-BE49-F238E27FC236}">
                  <a16:creationId xmlns:a16="http://schemas.microsoft.com/office/drawing/2014/main" id="{E45489B4-E261-4192-944E-9D37E3DA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137" y="2739659"/>
              <a:ext cx="160338" cy="150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1" name="62 Conector recto de flecha">
              <a:extLst>
                <a:ext uri="{FF2B5EF4-FFF2-40B4-BE49-F238E27FC236}">
                  <a16:creationId xmlns:a16="http://schemas.microsoft.com/office/drawing/2014/main" id="{66112DA1-3D03-4C9D-B14D-B9D4396631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409185" y="2869834"/>
              <a:ext cx="0" cy="561975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" name="60 Elipse">
              <a:extLst>
                <a:ext uri="{FF2B5EF4-FFF2-40B4-BE49-F238E27FC236}">
                  <a16:creationId xmlns:a16="http://schemas.microsoft.com/office/drawing/2014/main" id="{0C293CD2-A4EF-404D-9656-2285E487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6475" y="3379739"/>
              <a:ext cx="160338" cy="150812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" name="60 Elipse">
              <a:extLst>
                <a:ext uri="{FF2B5EF4-FFF2-40B4-BE49-F238E27FC236}">
                  <a16:creationId xmlns:a16="http://schemas.microsoft.com/office/drawing/2014/main" id="{AD14F7DF-5D72-4BEC-BB4D-4A6D4352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751" y="2353782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4" name="62 Conector recto de flecha">
              <a:extLst>
                <a:ext uri="{FF2B5EF4-FFF2-40B4-BE49-F238E27FC236}">
                  <a16:creationId xmlns:a16="http://schemas.microsoft.com/office/drawing/2014/main" id="{1E1D9858-0D7F-4A45-86A1-96E1501320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772525" y="2511034"/>
              <a:ext cx="1588" cy="1281113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60 Elipse">
              <a:extLst>
                <a:ext uri="{FF2B5EF4-FFF2-40B4-BE49-F238E27FC236}">
                  <a16:creationId xmlns:a16="http://schemas.microsoft.com/office/drawing/2014/main" id="{0959AE20-FF74-4860-BB87-2FB39C06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401" y="3744432"/>
              <a:ext cx="160338" cy="150813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2" name="Text Box 17">
            <a:extLst>
              <a:ext uri="{FF2B5EF4-FFF2-40B4-BE49-F238E27FC236}">
                <a16:creationId xmlns:a16="http://schemas.microsoft.com/office/drawing/2014/main" id="{33962A60-AED2-4610-8484-7E639822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83" name="Text Box 18">
            <a:extLst>
              <a:ext uri="{FF2B5EF4-FFF2-40B4-BE49-F238E27FC236}">
                <a16:creationId xmlns:a16="http://schemas.microsoft.com/office/drawing/2014/main" id="{8E48F73A-78CC-470B-81E2-92B73E53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184" name="Text Box 19">
            <a:extLst>
              <a:ext uri="{FF2B5EF4-FFF2-40B4-BE49-F238E27FC236}">
                <a16:creationId xmlns:a16="http://schemas.microsoft.com/office/drawing/2014/main" id="{8FBFC982-E7D0-4CF5-BB2C-24732D86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185" name="Text Box 36">
            <a:extLst>
              <a:ext uri="{FF2B5EF4-FFF2-40B4-BE49-F238E27FC236}">
                <a16:creationId xmlns:a16="http://schemas.microsoft.com/office/drawing/2014/main" id="{8B4E8AD6-4A06-43EC-9411-CFBBBEFED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186" name="Rectangle 2">
            <a:extLst>
              <a:ext uri="{FF2B5EF4-FFF2-40B4-BE49-F238E27FC236}">
                <a16:creationId xmlns:a16="http://schemas.microsoft.com/office/drawing/2014/main" id="{B0739E07-9C7C-4BD8-B1BC-5CD48CAB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sp>
        <p:nvSpPr>
          <p:cNvPr id="187" name="Text Box 42">
            <a:extLst>
              <a:ext uri="{FF2B5EF4-FFF2-40B4-BE49-F238E27FC236}">
                <a16:creationId xmlns:a16="http://schemas.microsoft.com/office/drawing/2014/main" id="{4B17F755-A6F0-496F-97B5-13BF9399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&gt; 0 K</a:t>
            </a:r>
          </a:p>
        </p:txBody>
      </p:sp>
      <p:sp>
        <p:nvSpPr>
          <p:cNvPr id="188" name="Text Box 38">
            <a:extLst>
              <a:ext uri="{FF2B5EF4-FFF2-40B4-BE49-F238E27FC236}">
                <a16:creationId xmlns:a16="http://schemas.microsoft.com/office/drawing/2014/main" id="{00FB199E-146B-41A7-AFB6-02E67D6D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758" y="5864315"/>
            <a:ext cx="8385324" cy="97858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 el Si, p.ej., se alcanza una concentración </a:t>
            </a:r>
            <a:r>
              <a:rPr lang="en-US" sz="24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</a:t>
            </a:r>
            <a:r>
              <a:rPr lang="en-US" sz="2400" baseline="30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400" baseline="30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/cm</a:t>
            </a:r>
            <a:r>
              <a:rPr lang="en-US" sz="2400" baseline="30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BC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(que es mucho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que la de conductores: ~10</a:t>
            </a:r>
            <a:r>
              <a:rPr lang="en-US" sz="2400" baseline="3000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9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5014" grpId="0"/>
      <p:bldP spid="104" grpId="0"/>
      <p:bldP spid="1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upo 162">
            <a:extLst>
              <a:ext uri="{FF2B5EF4-FFF2-40B4-BE49-F238E27FC236}">
                <a16:creationId xmlns:a16="http://schemas.microsoft.com/office/drawing/2014/main" id="{AC67BC0E-8CA0-44F1-8D01-D438762CDE18}"/>
              </a:ext>
            </a:extLst>
          </p:cNvPr>
          <p:cNvGrpSpPr/>
          <p:nvPr/>
        </p:nvGrpSpPr>
        <p:grpSpPr>
          <a:xfrm>
            <a:off x="1521843" y="1622939"/>
            <a:ext cx="8859569" cy="2705100"/>
            <a:chOff x="1521843" y="1856862"/>
            <a:chExt cx="8859569" cy="2705100"/>
          </a:xfrm>
        </p:grpSpPr>
        <p:sp>
          <p:nvSpPr>
            <p:cNvPr id="164" name="Rectangle 15">
              <a:extLst>
                <a:ext uri="{FF2B5EF4-FFF2-40B4-BE49-F238E27FC236}">
                  <a16:creationId xmlns:a16="http://schemas.microsoft.com/office/drawing/2014/main" id="{CF12A68D-B87D-449A-8254-18E2B945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212" y="1929887"/>
              <a:ext cx="1412875" cy="7048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" name="Rectangle 16">
              <a:extLst>
                <a:ext uri="{FF2B5EF4-FFF2-40B4-BE49-F238E27FC236}">
                  <a16:creationId xmlns:a16="http://schemas.microsoft.com/office/drawing/2014/main" id="{403B1F6C-84F2-4CAE-A8AC-606182C4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212" y="3857112"/>
              <a:ext cx="1412875" cy="7048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6" name="Text Box 20">
              <a:extLst>
                <a:ext uri="{FF2B5EF4-FFF2-40B4-BE49-F238E27FC236}">
                  <a16:creationId xmlns:a16="http://schemas.microsoft.com/office/drawing/2014/main" id="{3FD52E96-899B-409D-8175-EC87FF175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0899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67" name="Text Box 24">
              <a:extLst>
                <a:ext uri="{FF2B5EF4-FFF2-40B4-BE49-F238E27FC236}">
                  <a16:creationId xmlns:a16="http://schemas.microsoft.com/office/drawing/2014/main" id="{79EF3BFC-D196-4716-9E1D-8801311C5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13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68" name="Text Box 25">
              <a:extLst>
                <a:ext uri="{FF2B5EF4-FFF2-40B4-BE49-F238E27FC236}">
                  <a16:creationId xmlns:a16="http://schemas.microsoft.com/office/drawing/2014/main" id="{E7E383C7-7C40-435C-AEC6-83A81D5B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784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69" name="Text Box 28">
              <a:extLst>
                <a:ext uri="{FF2B5EF4-FFF2-40B4-BE49-F238E27FC236}">
                  <a16:creationId xmlns:a16="http://schemas.microsoft.com/office/drawing/2014/main" id="{FDDD0148-2E7C-4F36-9237-7CDF2FAF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2374" y="2661724"/>
              <a:ext cx="1171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Varios eV</a:t>
              </a:r>
            </a:p>
          </p:txBody>
        </p:sp>
        <p:sp>
          <p:nvSpPr>
            <p:cNvPr id="170" name="Rectangle 13">
              <a:extLst>
                <a:ext uri="{FF2B5EF4-FFF2-40B4-BE49-F238E27FC236}">
                  <a16:creationId xmlns:a16="http://schemas.microsoft.com/office/drawing/2014/main" id="{C429E4A6-5414-4E19-877F-548EB24EC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3684" y="1917187"/>
              <a:ext cx="1412875" cy="11350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" name="Rectangle 14">
              <a:extLst>
                <a:ext uri="{FF2B5EF4-FFF2-40B4-BE49-F238E27FC236}">
                  <a16:creationId xmlns:a16="http://schemas.microsoft.com/office/drawing/2014/main" id="{BF84F236-4AFF-4777-BA7F-4167173B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3684" y="3496749"/>
              <a:ext cx="1412875" cy="10509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" name="Text Box 21">
              <a:extLst>
                <a:ext uri="{FF2B5EF4-FFF2-40B4-BE49-F238E27FC236}">
                  <a16:creationId xmlns:a16="http://schemas.microsoft.com/office/drawing/2014/main" id="{86FF5F96-7B04-4492-93CC-444B22EB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4847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6F4761C0-A435-494B-B6F1-F6754C044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799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74" name="Text Box 27">
              <a:extLst>
                <a:ext uri="{FF2B5EF4-FFF2-40B4-BE49-F238E27FC236}">
                  <a16:creationId xmlns:a16="http://schemas.microsoft.com/office/drawing/2014/main" id="{8D3F588A-B315-43AF-96C9-D4BE02F6E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70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75" name="Rectangle 10">
              <a:extLst>
                <a:ext uri="{FF2B5EF4-FFF2-40B4-BE49-F238E27FC236}">
                  <a16:creationId xmlns:a16="http://schemas.microsoft.com/office/drawing/2014/main" id="{60D78D5C-494E-4EBE-9D32-DF65C73FB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644" y="1926712"/>
              <a:ext cx="1412875" cy="11207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" name="Rectangle 12">
              <a:extLst>
                <a:ext uri="{FF2B5EF4-FFF2-40B4-BE49-F238E27FC236}">
                  <a16:creationId xmlns:a16="http://schemas.microsoft.com/office/drawing/2014/main" id="{B6618E19-0D08-46BA-B8B3-07149C7F9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294" y="3491987"/>
              <a:ext cx="1412875" cy="10382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Text Box 32">
              <a:extLst>
                <a:ext uri="{FF2B5EF4-FFF2-40B4-BE49-F238E27FC236}">
                  <a16:creationId xmlns:a16="http://schemas.microsoft.com/office/drawing/2014/main" id="{C99A2436-7839-41FF-8ACC-CFC851319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819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78" name="Text Box 33">
              <a:extLst>
                <a:ext uri="{FF2B5EF4-FFF2-40B4-BE49-F238E27FC236}">
                  <a16:creationId xmlns:a16="http://schemas.microsoft.com/office/drawing/2014/main" id="{BF7BE642-5A09-4215-BED7-9838287E2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531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79" name="Line 39">
              <a:extLst>
                <a:ext uri="{FF2B5EF4-FFF2-40B4-BE49-F238E27FC236}">
                  <a16:creationId xmlns:a16="http://schemas.microsoft.com/office/drawing/2014/main" id="{6AEA2442-97BA-4020-95E3-7E04D597A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819" y="3658674"/>
              <a:ext cx="1414462" cy="465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80" name="Text Box 22">
              <a:extLst>
                <a:ext uri="{FF2B5EF4-FFF2-40B4-BE49-F238E27FC236}">
                  <a16:creationId xmlns:a16="http://schemas.microsoft.com/office/drawing/2014/main" id="{EBF8418A-26DC-4D40-8F76-F9E8F6444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144" y="3933312"/>
              <a:ext cx="77152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81" name="Rectangle 8">
              <a:extLst>
                <a:ext uri="{FF2B5EF4-FFF2-40B4-BE49-F238E27FC236}">
                  <a16:creationId xmlns:a16="http://schemas.microsoft.com/office/drawing/2014/main" id="{9001BD3B-E4E8-426E-B4D4-4BE69F7D0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828" y="1909249"/>
              <a:ext cx="1412875" cy="14525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2" name="Rectangle 9">
              <a:extLst>
                <a:ext uri="{FF2B5EF4-FFF2-40B4-BE49-F238E27FC236}">
                  <a16:creationId xmlns:a16="http://schemas.microsoft.com/office/drawing/2014/main" id="{5392B6E0-D5D3-4895-9E3E-0DDE84A0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703" y="3355551"/>
              <a:ext cx="1412875" cy="11239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3" name="Text Box 23">
              <a:extLst>
                <a:ext uri="{FF2B5EF4-FFF2-40B4-BE49-F238E27FC236}">
                  <a16:creationId xmlns:a16="http://schemas.microsoft.com/office/drawing/2014/main" id="{0135AE38-0E13-4014-B322-988A7415F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353" y="3940500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84" name="Text Box 34">
              <a:extLst>
                <a:ext uri="{FF2B5EF4-FFF2-40B4-BE49-F238E27FC236}">
                  <a16:creationId xmlns:a16="http://schemas.microsoft.com/office/drawing/2014/main" id="{41370F90-7670-41FD-9774-348AF057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278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85" name="Text Box 35">
              <a:extLst>
                <a:ext uri="{FF2B5EF4-FFF2-40B4-BE49-F238E27FC236}">
                  <a16:creationId xmlns:a16="http://schemas.microsoft.com/office/drawing/2014/main" id="{DA0DF5B2-7678-425C-9F13-3F2A281C2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991" y="3931724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86" name="Text Box 53">
              <a:extLst>
                <a:ext uri="{FF2B5EF4-FFF2-40B4-BE49-F238E27FC236}">
                  <a16:creationId xmlns:a16="http://schemas.microsoft.com/office/drawing/2014/main" id="{55F18768-0BFE-4EFB-A70D-86647595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8997" y="2625122"/>
              <a:ext cx="636587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sp>
          <p:nvSpPr>
            <p:cNvPr id="187" name="49 Triángulo isósceles">
              <a:extLst>
                <a:ext uri="{FF2B5EF4-FFF2-40B4-BE49-F238E27FC236}">
                  <a16:creationId xmlns:a16="http://schemas.microsoft.com/office/drawing/2014/main" id="{E03A28BA-C3A1-4909-80AA-2E75D05B82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90822" y="2560124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8" name="50 Triángulo isósceles">
              <a:extLst>
                <a:ext uri="{FF2B5EF4-FFF2-40B4-BE49-F238E27FC236}">
                  <a16:creationId xmlns:a16="http://schemas.microsoft.com/office/drawing/2014/main" id="{639567A9-30FD-4BB9-9300-C0856AEE21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62112" y="2144199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" name="51 Triángulo isósceles">
              <a:extLst>
                <a:ext uri="{FF2B5EF4-FFF2-40B4-BE49-F238E27FC236}">
                  <a16:creationId xmlns:a16="http://schemas.microsoft.com/office/drawing/2014/main" id="{5C2F2260-2F11-4980-B545-A3BA9D1EE6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16606" y="2542662"/>
              <a:ext cx="1458913" cy="506412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51 Triángulo isósceles">
              <a:extLst>
                <a:ext uri="{FF2B5EF4-FFF2-40B4-BE49-F238E27FC236}">
                  <a16:creationId xmlns:a16="http://schemas.microsoft.com/office/drawing/2014/main" id="{396531CD-CC10-408F-B314-D3A0AC62D7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71715" y="2894248"/>
              <a:ext cx="1458912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51 Triángulo isósceles">
              <a:extLst>
                <a:ext uri="{FF2B5EF4-FFF2-40B4-BE49-F238E27FC236}">
                  <a16:creationId xmlns:a16="http://schemas.microsoft.com/office/drawing/2014/main" id="{4E776132-4E43-43B1-8D8D-2D43E0A4FC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95584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2" name="52 Triángulo isósceles">
              <a:extLst>
                <a:ext uri="{FF2B5EF4-FFF2-40B4-BE49-F238E27FC236}">
                  <a16:creationId xmlns:a16="http://schemas.microsoft.com/office/drawing/2014/main" id="{2FA8A00F-5B7C-4F15-B1C2-A5A809C09E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65287" y="3349112"/>
              <a:ext cx="1458912" cy="506412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" name="Line 29">
              <a:extLst>
                <a:ext uri="{FF2B5EF4-FFF2-40B4-BE49-F238E27FC236}">
                  <a16:creationId xmlns:a16="http://schemas.microsoft.com/office/drawing/2014/main" id="{5E7BFD11-C2D5-4ACA-82BC-1294BD1E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162" y="2410899"/>
              <a:ext cx="0" cy="11303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94" name="Text Box 30">
              <a:extLst>
                <a:ext uri="{FF2B5EF4-FFF2-40B4-BE49-F238E27FC236}">
                  <a16:creationId xmlns:a16="http://schemas.microsoft.com/office/drawing/2014/main" id="{5C125F7F-D685-432F-9347-4482592DC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018" y="2667895"/>
              <a:ext cx="839787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 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1 eV</a:t>
              </a:r>
            </a:p>
          </p:txBody>
        </p:sp>
        <p:sp>
          <p:nvSpPr>
            <p:cNvPr id="195" name="Line 31">
              <a:extLst>
                <a:ext uri="{FF2B5EF4-FFF2-40B4-BE49-F238E27FC236}">
                  <a16:creationId xmlns:a16="http://schemas.microsoft.com/office/drawing/2014/main" id="{36103A52-110E-489B-8CD5-D17624D25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284" y="2815712"/>
              <a:ext cx="0" cy="4349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96" name="Line 39">
              <a:extLst>
                <a:ext uri="{FF2B5EF4-FFF2-40B4-BE49-F238E27FC236}">
                  <a16:creationId xmlns:a16="http://schemas.microsoft.com/office/drawing/2014/main" id="{163F7718-7753-474D-A9BF-74B94246A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1128" y="2710937"/>
              <a:ext cx="1414463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97" name="Line 39">
              <a:extLst>
                <a:ext uri="{FF2B5EF4-FFF2-40B4-BE49-F238E27FC236}">
                  <a16:creationId xmlns:a16="http://schemas.microsoft.com/office/drawing/2014/main" id="{506C0FCB-5A33-4CFD-ABC9-E8276DB41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2241" y="2939537"/>
              <a:ext cx="1414462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98" name="51 Triángulo isósceles">
              <a:extLst>
                <a:ext uri="{FF2B5EF4-FFF2-40B4-BE49-F238E27FC236}">
                  <a16:creationId xmlns:a16="http://schemas.microsoft.com/office/drawing/2014/main" id="{EE36C0A0-C2A6-4132-A10F-9A21967F8F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19781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9" name="Text Box 28">
              <a:extLst>
                <a:ext uri="{FF2B5EF4-FFF2-40B4-BE49-F238E27FC236}">
                  <a16:creationId xmlns:a16="http://schemas.microsoft.com/office/drawing/2014/main" id="{AF11EC9F-363D-4C70-A5CB-3799582B9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491" y="2069587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0" name="Text Box 28">
              <a:extLst>
                <a:ext uri="{FF2B5EF4-FFF2-40B4-BE49-F238E27FC236}">
                  <a16:creationId xmlns:a16="http://schemas.microsoft.com/office/drawing/2014/main" id="{25C3566D-5B34-420A-8E1B-A56562563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731" y="2099749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1" name="Text Box 28">
              <a:extLst>
                <a:ext uri="{FF2B5EF4-FFF2-40B4-BE49-F238E27FC236}">
                  <a16:creationId xmlns:a16="http://schemas.microsoft.com/office/drawing/2014/main" id="{334F9333-489B-4380-9DB6-2156CE387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584" y="21299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2" name="Text Box 28">
              <a:extLst>
                <a:ext uri="{FF2B5EF4-FFF2-40B4-BE49-F238E27FC236}">
                  <a16:creationId xmlns:a16="http://schemas.microsoft.com/office/drawing/2014/main" id="{674404DB-BF9E-4C95-92AB-973D6786F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9774" y="185686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3" name="Text Box 37">
              <a:extLst>
                <a:ext uri="{FF2B5EF4-FFF2-40B4-BE49-F238E27FC236}">
                  <a16:creationId xmlns:a16="http://schemas.microsoft.com/office/drawing/2014/main" id="{2C810AC6-0694-4746-9CF4-BAD12A058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80000">
              <a:off x="1521843" y="2867261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4F1EB22B-561B-403D-9010-56B2693B8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44" y="33110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205" name="Group 65">
            <a:extLst>
              <a:ext uri="{FF2B5EF4-FFF2-40B4-BE49-F238E27FC236}">
                <a16:creationId xmlns:a16="http://schemas.microsoft.com/office/drawing/2014/main" id="{E4406856-319F-4363-B884-31912F7A87A6}"/>
              </a:ext>
            </a:extLst>
          </p:cNvPr>
          <p:cNvGrpSpPr>
            <a:grpSpLocks/>
          </p:cNvGrpSpPr>
          <p:nvPr/>
        </p:nvGrpSpPr>
        <p:grpSpPr bwMode="auto">
          <a:xfrm>
            <a:off x="160420" y="2559945"/>
            <a:ext cx="1150938" cy="682625"/>
            <a:chOff x="199" y="2712"/>
            <a:chExt cx="725" cy="430"/>
          </a:xfrm>
        </p:grpSpPr>
        <p:sp>
          <p:nvSpPr>
            <p:cNvPr id="206" name="Rectangle 66">
              <a:extLst>
                <a:ext uri="{FF2B5EF4-FFF2-40B4-BE49-F238E27FC236}">
                  <a16:creationId xmlns:a16="http://schemas.microsoft.com/office/drawing/2014/main" id="{41902641-8FE3-4DD1-9558-EA7B2500D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2712"/>
              <a:ext cx="72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7" name="Text Box 67">
              <a:extLst>
                <a:ext uri="{FF2B5EF4-FFF2-40B4-BE49-F238E27FC236}">
                  <a16:creationId xmlns:a16="http://schemas.microsoft.com/office/drawing/2014/main" id="{08CF1B26-EF26-41E9-9D7E-158428E27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2723"/>
              <a:ext cx="26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 b="1">
                  <a:solidFill>
                    <a:srgbClr val="FF33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08" name="Line 68">
              <a:extLst>
                <a:ext uri="{FF2B5EF4-FFF2-40B4-BE49-F238E27FC236}">
                  <a16:creationId xmlns:a16="http://schemas.microsoft.com/office/drawing/2014/main" id="{52A178C3-EA73-409B-9A29-118D675DA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808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09" name="AutoShape 69">
              <a:extLst>
                <a:ext uri="{FF2B5EF4-FFF2-40B4-BE49-F238E27FC236}">
                  <a16:creationId xmlns:a16="http://schemas.microsoft.com/office/drawing/2014/main" id="{5F93A818-ACA6-4214-B179-8A15B7E51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38"/>
              <a:ext cx="219" cy="168"/>
            </a:xfrm>
            <a:prstGeom prst="rightArrow">
              <a:avLst>
                <a:gd name="adj1" fmla="val 50000"/>
                <a:gd name="adj2" fmla="val 32589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510" name="Text Box 40"/>
          <p:cNvSpPr txBox="1">
            <a:spLocks noChangeArrowheads="1"/>
          </p:cNvSpPr>
          <p:nvPr/>
        </p:nvSpPr>
        <p:spPr bwMode="auto">
          <a:xfrm>
            <a:off x="1329456" y="4332474"/>
            <a:ext cx="9013108" cy="978584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Al aplicar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, los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que han roto el enlace pueden moverse en sentido contrario, porque pueden acceder a niveles con vacantes</a:t>
            </a:r>
          </a:p>
        </p:txBody>
      </p:sp>
      <p:sp>
        <p:nvSpPr>
          <p:cNvPr id="16398" name="Text Box 41"/>
          <p:cNvSpPr txBox="1">
            <a:spLocks noChangeArrowheads="1"/>
          </p:cNvSpPr>
          <p:nvPr/>
        </p:nvSpPr>
        <p:spPr bwMode="auto">
          <a:xfrm>
            <a:off x="1282772" y="5210483"/>
            <a:ext cx="8995994" cy="978584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Y los que no, ir a las vacantes que dejan, o a las que dejan los que las ocupan</a:t>
            </a:r>
            <a:endParaRPr lang="es-ES" sz="2400" b="1">
              <a:latin typeface="Arial" panose="020B0604020202020204" pitchFamily="34" charset="0"/>
            </a:endParaRPr>
          </a:p>
        </p:txBody>
      </p:sp>
      <p:cxnSp>
        <p:nvCxnSpPr>
          <p:cNvPr id="31818" name="62 Conector recto de flecha"/>
          <p:cNvCxnSpPr>
            <a:cxnSpLocks noChangeShapeType="1"/>
          </p:cNvCxnSpPr>
          <p:nvPr/>
        </p:nvCxnSpPr>
        <p:spPr bwMode="auto">
          <a:xfrm rot="10800000">
            <a:off x="1778000" y="2660094"/>
            <a:ext cx="5270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9" name="62 Conector recto de flecha"/>
          <p:cNvCxnSpPr>
            <a:cxnSpLocks noChangeShapeType="1"/>
          </p:cNvCxnSpPr>
          <p:nvPr/>
        </p:nvCxnSpPr>
        <p:spPr bwMode="auto">
          <a:xfrm rot="10800000">
            <a:off x="3900488" y="3506233"/>
            <a:ext cx="5270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0" name="62 Conector recto de flecha"/>
          <p:cNvCxnSpPr>
            <a:cxnSpLocks noChangeShapeType="1"/>
          </p:cNvCxnSpPr>
          <p:nvPr/>
        </p:nvCxnSpPr>
        <p:spPr bwMode="auto">
          <a:xfrm rot="10800000">
            <a:off x="5954713" y="2555318"/>
            <a:ext cx="3810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1" name="62 Conector recto de flecha"/>
          <p:cNvCxnSpPr>
            <a:cxnSpLocks noChangeShapeType="1"/>
          </p:cNvCxnSpPr>
          <p:nvPr/>
        </p:nvCxnSpPr>
        <p:spPr bwMode="auto">
          <a:xfrm rot="10800000">
            <a:off x="8405813" y="2179080"/>
            <a:ext cx="3810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1850262" y="6242706"/>
            <a:ext cx="7808395" cy="609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Puede haber conducción (corriente) en todos a T &gt; 0 K</a:t>
            </a:r>
          </a:p>
        </p:txBody>
      </p:sp>
      <p:grpSp>
        <p:nvGrpSpPr>
          <p:cNvPr id="134" name="Grupo 133"/>
          <p:cNvGrpSpPr/>
          <p:nvPr/>
        </p:nvGrpSpPr>
        <p:grpSpPr>
          <a:xfrm>
            <a:off x="2229566" y="2119856"/>
            <a:ext cx="6629523" cy="1771561"/>
            <a:chOff x="2229566" y="2353782"/>
            <a:chExt cx="6629523" cy="1771561"/>
          </a:xfrm>
        </p:grpSpPr>
        <p:grpSp>
          <p:nvGrpSpPr>
            <p:cNvPr id="135" name="Grupo 134"/>
            <p:cNvGrpSpPr/>
            <p:nvPr/>
          </p:nvGrpSpPr>
          <p:grpSpPr>
            <a:xfrm>
              <a:off x="2229566" y="2828219"/>
              <a:ext cx="166688" cy="502157"/>
              <a:chOff x="2229566" y="2828219"/>
              <a:chExt cx="166688" cy="502157"/>
            </a:xfrm>
          </p:grpSpPr>
          <p:sp>
            <p:nvSpPr>
              <p:cNvPr id="146" name="60 Elipse"/>
              <p:cNvSpPr>
                <a:spLocks noChangeArrowheads="1"/>
              </p:cNvSpPr>
              <p:nvPr/>
            </p:nvSpPr>
            <p:spPr bwMode="auto">
              <a:xfrm>
                <a:off x="2235916" y="2828219"/>
                <a:ext cx="160338" cy="1508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47" name="62 Conector recto de flecha"/>
              <p:cNvCxnSpPr>
                <a:cxnSpLocks noChangeShapeType="1"/>
              </p:cNvCxnSpPr>
              <p:nvPr/>
            </p:nvCxnSpPr>
            <p:spPr bwMode="auto">
              <a:xfrm flipH="1" flipV="1">
                <a:off x="2315291" y="2964221"/>
                <a:ext cx="0" cy="201612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8" name="60 Elipse"/>
              <p:cNvSpPr>
                <a:spLocks noChangeArrowheads="1"/>
              </p:cNvSpPr>
              <p:nvPr/>
            </p:nvSpPr>
            <p:spPr bwMode="auto">
              <a:xfrm>
                <a:off x="2229566" y="3179564"/>
                <a:ext cx="160338" cy="15081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4354301" y="3663380"/>
              <a:ext cx="166687" cy="461963"/>
              <a:chOff x="4354301" y="3663380"/>
              <a:chExt cx="166687" cy="461963"/>
            </a:xfrm>
          </p:grpSpPr>
          <p:sp>
            <p:nvSpPr>
              <p:cNvPr id="143" name="60 Elipse"/>
              <p:cNvSpPr>
                <a:spLocks noChangeArrowheads="1"/>
              </p:cNvSpPr>
              <p:nvPr/>
            </p:nvSpPr>
            <p:spPr bwMode="auto">
              <a:xfrm>
                <a:off x="4360651" y="3663380"/>
                <a:ext cx="160337" cy="1508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44" name="62 Conector recto de flecha"/>
              <p:cNvCxnSpPr>
                <a:cxnSpLocks noChangeShapeType="1"/>
              </p:cNvCxnSpPr>
              <p:nvPr/>
            </p:nvCxnSpPr>
            <p:spPr bwMode="auto">
              <a:xfrm flipH="1" flipV="1">
                <a:off x="4440026" y="3809430"/>
                <a:ext cx="0" cy="201613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5" name="60 Elipse"/>
              <p:cNvSpPr>
                <a:spLocks noChangeArrowheads="1"/>
              </p:cNvSpPr>
              <p:nvPr/>
            </p:nvSpPr>
            <p:spPr bwMode="auto">
              <a:xfrm>
                <a:off x="4354301" y="3974530"/>
                <a:ext cx="160337" cy="150813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7" name="60 Elipse"/>
            <p:cNvSpPr>
              <a:spLocks noChangeArrowheads="1"/>
            </p:cNvSpPr>
            <p:nvPr/>
          </p:nvSpPr>
          <p:spPr bwMode="auto">
            <a:xfrm>
              <a:off x="6325137" y="2705369"/>
              <a:ext cx="160338" cy="150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38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6409185" y="2835544"/>
              <a:ext cx="0" cy="561975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" name="60 Elipse"/>
            <p:cNvSpPr>
              <a:spLocks noChangeArrowheads="1"/>
            </p:cNvSpPr>
            <p:nvPr/>
          </p:nvSpPr>
          <p:spPr bwMode="auto">
            <a:xfrm>
              <a:off x="6339335" y="3334019"/>
              <a:ext cx="160338" cy="150812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0" name="60 Elipse"/>
            <p:cNvSpPr>
              <a:spLocks noChangeArrowheads="1"/>
            </p:cNvSpPr>
            <p:nvPr/>
          </p:nvSpPr>
          <p:spPr bwMode="auto">
            <a:xfrm>
              <a:off x="8698751" y="2353782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1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8772525" y="2511034"/>
              <a:ext cx="1588" cy="1281113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60 Elipse"/>
            <p:cNvSpPr>
              <a:spLocks noChangeArrowheads="1"/>
            </p:cNvSpPr>
            <p:nvPr/>
          </p:nvSpPr>
          <p:spPr bwMode="auto">
            <a:xfrm>
              <a:off x="8692401" y="3744432"/>
              <a:ext cx="160338" cy="150813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F875C16-C76B-43F3-A3A6-B11D2066F807}"/>
              </a:ext>
            </a:extLst>
          </p:cNvPr>
          <p:cNvGrpSpPr/>
          <p:nvPr/>
        </p:nvGrpSpPr>
        <p:grpSpPr>
          <a:xfrm>
            <a:off x="2739886" y="2986467"/>
            <a:ext cx="387351" cy="150813"/>
            <a:chOff x="2739886" y="5984862"/>
            <a:chExt cx="387351" cy="150813"/>
          </a:xfrm>
        </p:grpSpPr>
        <p:cxnSp>
          <p:nvCxnSpPr>
            <p:cNvPr id="123" name="62 Conector recto de flecha">
              <a:extLst>
                <a:ext uri="{FF2B5EF4-FFF2-40B4-BE49-F238E27FC236}">
                  <a16:creationId xmlns:a16="http://schemas.microsoft.com/office/drawing/2014/main" id="{703D40F9-CDC2-4E10-AE00-42699334FE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739886" y="6049950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60 Elipse">
              <a:extLst>
                <a:ext uri="{FF2B5EF4-FFF2-40B4-BE49-F238E27FC236}">
                  <a16:creationId xmlns:a16="http://schemas.microsoft.com/office/drawing/2014/main" id="{475E685B-1137-4F2E-95CB-1C7E5C3DA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899" y="5984862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60C6838-7E1E-4B0D-809B-181E46340CB1}"/>
              </a:ext>
            </a:extLst>
          </p:cNvPr>
          <p:cNvGrpSpPr/>
          <p:nvPr/>
        </p:nvGrpSpPr>
        <p:grpSpPr>
          <a:xfrm>
            <a:off x="4846499" y="3775455"/>
            <a:ext cx="388938" cy="150813"/>
            <a:chOff x="4846499" y="6773850"/>
            <a:chExt cx="388938" cy="150813"/>
          </a:xfrm>
        </p:grpSpPr>
        <p:cxnSp>
          <p:nvCxnSpPr>
            <p:cNvPr id="125" name="62 Conector recto de flecha">
              <a:extLst>
                <a:ext uri="{FF2B5EF4-FFF2-40B4-BE49-F238E27FC236}">
                  <a16:creationId xmlns:a16="http://schemas.microsoft.com/office/drawing/2014/main" id="{511D2839-BD1E-4303-B4B7-6CA2DA37E8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846499" y="6842112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60 Elipse">
              <a:extLst>
                <a:ext uri="{FF2B5EF4-FFF2-40B4-BE49-F238E27FC236}">
                  <a16:creationId xmlns:a16="http://schemas.microsoft.com/office/drawing/2014/main" id="{10F59603-0247-4378-A96F-F8A19F58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99" y="6773850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A75F4EB-77DC-4FEA-80FB-F36391627E7A}"/>
              </a:ext>
            </a:extLst>
          </p:cNvPr>
          <p:cNvGrpSpPr/>
          <p:nvPr/>
        </p:nvGrpSpPr>
        <p:grpSpPr>
          <a:xfrm>
            <a:off x="6819761" y="3148392"/>
            <a:ext cx="369888" cy="150813"/>
            <a:chOff x="6819761" y="6146787"/>
            <a:chExt cx="369888" cy="150813"/>
          </a:xfrm>
        </p:grpSpPr>
        <p:cxnSp>
          <p:nvCxnSpPr>
            <p:cNvPr id="127" name="62 Conector recto de flecha">
              <a:extLst>
                <a:ext uri="{FF2B5EF4-FFF2-40B4-BE49-F238E27FC236}">
                  <a16:creationId xmlns:a16="http://schemas.microsoft.com/office/drawing/2014/main" id="{AB26730B-A4AC-41B7-B3FC-7D25DD1A5F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819761" y="6208700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60 Elipse">
              <a:extLst>
                <a:ext uri="{FF2B5EF4-FFF2-40B4-BE49-F238E27FC236}">
                  <a16:creationId xmlns:a16="http://schemas.microsoft.com/office/drawing/2014/main" id="{020F5267-1F11-4FB2-BBD4-CEB08883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311" y="6146787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351F61A-79BF-4FAA-8DF4-268CE425D010}"/>
              </a:ext>
            </a:extLst>
          </p:cNvPr>
          <p:cNvGrpSpPr/>
          <p:nvPr/>
        </p:nvGrpSpPr>
        <p:grpSpPr>
          <a:xfrm>
            <a:off x="9161901" y="3503848"/>
            <a:ext cx="333375" cy="150813"/>
            <a:chOff x="9161901" y="6502243"/>
            <a:chExt cx="333375" cy="150813"/>
          </a:xfrm>
        </p:grpSpPr>
        <p:cxnSp>
          <p:nvCxnSpPr>
            <p:cNvPr id="133" name="62 Conector recto de flecha">
              <a:extLst>
                <a:ext uri="{FF2B5EF4-FFF2-40B4-BE49-F238E27FC236}">
                  <a16:creationId xmlns:a16="http://schemas.microsoft.com/office/drawing/2014/main" id="{B3605F1B-5DE1-4BFE-9AC5-8EB89BE33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9161901" y="6586380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60 Elipse">
              <a:extLst>
                <a:ext uri="{FF2B5EF4-FFF2-40B4-BE49-F238E27FC236}">
                  <a16:creationId xmlns:a16="http://schemas.microsoft.com/office/drawing/2014/main" id="{3407E7CF-1161-4EEB-94E9-9E992130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938" y="6502243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7" name="Text Box 17">
            <a:extLst>
              <a:ext uri="{FF2B5EF4-FFF2-40B4-BE49-F238E27FC236}">
                <a16:creationId xmlns:a16="http://schemas.microsoft.com/office/drawing/2014/main" id="{3C31ACD5-E91D-4543-8D2B-D08C8855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158" name="Text Box 18">
            <a:extLst>
              <a:ext uri="{FF2B5EF4-FFF2-40B4-BE49-F238E27FC236}">
                <a16:creationId xmlns:a16="http://schemas.microsoft.com/office/drawing/2014/main" id="{B8345312-8912-4193-9EB5-474CA1EEA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159" name="Text Box 19">
            <a:extLst>
              <a:ext uri="{FF2B5EF4-FFF2-40B4-BE49-F238E27FC236}">
                <a16:creationId xmlns:a16="http://schemas.microsoft.com/office/drawing/2014/main" id="{1A2A04EC-43BA-415F-AF1F-6602477CB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A93F7336-6926-4A73-9314-AB17A87F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161" name="Rectangle 2">
            <a:extLst>
              <a:ext uri="{FF2B5EF4-FFF2-40B4-BE49-F238E27FC236}">
                <a16:creationId xmlns:a16="http://schemas.microsoft.com/office/drawing/2014/main" id="{EBF76BF5-0E44-488D-BA1A-6DF02D41B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025BE1F1-6CFC-46FA-BEB5-B2F5A746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&gt; 0 K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1D2A282-1A11-4645-8AAF-F5AAD3CC62A3}"/>
              </a:ext>
            </a:extLst>
          </p:cNvPr>
          <p:cNvGrpSpPr/>
          <p:nvPr/>
        </p:nvGrpSpPr>
        <p:grpSpPr>
          <a:xfrm>
            <a:off x="2379674" y="2958554"/>
            <a:ext cx="387351" cy="150813"/>
            <a:chOff x="2379674" y="5786819"/>
            <a:chExt cx="387351" cy="150813"/>
          </a:xfrm>
        </p:grpSpPr>
        <p:cxnSp>
          <p:nvCxnSpPr>
            <p:cNvPr id="31810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2379674" y="5851907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11" name="60 Elipse"/>
            <p:cNvSpPr>
              <a:spLocks noChangeArrowheads="1"/>
            </p:cNvSpPr>
            <p:nvPr/>
          </p:nvSpPr>
          <p:spPr bwMode="auto">
            <a:xfrm>
              <a:off x="2606687" y="5786819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C3D94D9-DE08-4252-964B-F2A4FE8440D4}"/>
              </a:ext>
            </a:extLst>
          </p:cNvPr>
          <p:cNvGrpSpPr/>
          <p:nvPr/>
        </p:nvGrpSpPr>
        <p:grpSpPr>
          <a:xfrm>
            <a:off x="4486293" y="3747545"/>
            <a:ext cx="388939" cy="150813"/>
            <a:chOff x="4486293" y="6575810"/>
            <a:chExt cx="388939" cy="150813"/>
          </a:xfrm>
        </p:grpSpPr>
        <p:cxnSp>
          <p:nvCxnSpPr>
            <p:cNvPr id="31812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4486293" y="6644073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13" name="60 Elipse"/>
            <p:cNvSpPr>
              <a:spLocks noChangeArrowheads="1"/>
            </p:cNvSpPr>
            <p:nvPr/>
          </p:nvSpPr>
          <p:spPr bwMode="auto">
            <a:xfrm>
              <a:off x="4714894" y="6575810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A0B2277-30BC-41B0-8053-5DAD5ABD64EA}"/>
              </a:ext>
            </a:extLst>
          </p:cNvPr>
          <p:cNvGrpSpPr/>
          <p:nvPr/>
        </p:nvGrpSpPr>
        <p:grpSpPr>
          <a:xfrm>
            <a:off x="6459562" y="3120480"/>
            <a:ext cx="369889" cy="150813"/>
            <a:chOff x="6459562" y="5948745"/>
            <a:chExt cx="369889" cy="150813"/>
          </a:xfrm>
        </p:grpSpPr>
        <p:cxnSp>
          <p:nvCxnSpPr>
            <p:cNvPr id="31814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6459562" y="6010657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15" name="60 Elipse"/>
            <p:cNvSpPr>
              <a:spLocks noChangeArrowheads="1"/>
            </p:cNvSpPr>
            <p:nvPr/>
          </p:nvSpPr>
          <p:spPr bwMode="auto">
            <a:xfrm>
              <a:off x="6669113" y="5948745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A6CFB17-C6FF-4726-8F6A-B59B5A670515}"/>
              </a:ext>
            </a:extLst>
          </p:cNvPr>
          <p:cNvGrpSpPr/>
          <p:nvPr/>
        </p:nvGrpSpPr>
        <p:grpSpPr>
          <a:xfrm>
            <a:off x="8832882" y="3496719"/>
            <a:ext cx="333376" cy="150813"/>
            <a:chOff x="8832882" y="6324984"/>
            <a:chExt cx="333376" cy="150813"/>
          </a:xfrm>
        </p:grpSpPr>
        <p:cxnSp>
          <p:nvCxnSpPr>
            <p:cNvPr id="31816" name="62 Conector recto de flecha"/>
            <p:cNvCxnSpPr>
              <a:cxnSpLocks noChangeShapeType="1"/>
            </p:cNvCxnSpPr>
            <p:nvPr/>
          </p:nvCxnSpPr>
          <p:spPr bwMode="auto">
            <a:xfrm flipH="1" flipV="1">
              <a:off x="8832882" y="6409122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17" name="60 Elipse"/>
            <p:cNvSpPr>
              <a:spLocks noChangeArrowheads="1"/>
            </p:cNvSpPr>
            <p:nvPr/>
          </p:nvSpPr>
          <p:spPr bwMode="auto">
            <a:xfrm>
              <a:off x="9005920" y="6324984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0" grpId="0"/>
      <p:bldP spid="16398" grpId="0"/>
      <p:bldP spid="686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033" name="Text Box 57"/>
          <p:cNvSpPr txBox="1">
            <a:spLocks noChangeArrowheads="1"/>
          </p:cNvSpPr>
          <p:nvPr/>
        </p:nvSpPr>
        <p:spPr bwMode="auto">
          <a:xfrm>
            <a:off x="1787388" y="4342429"/>
            <a:ext cx="722125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semiconductores</a:t>
            </a:r>
            <a:r>
              <a:rPr lang="es-ES" sz="2400">
                <a:latin typeface="Arial" panose="020B0604020202020204" pitchFamily="34" charset="0"/>
              </a:rPr>
              <a:t>  la corriente es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apreciable</a:t>
            </a:r>
            <a:r>
              <a:rPr lang="es-E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Text Box 57"/>
          <p:cNvSpPr txBox="1">
            <a:spLocks noChangeArrowheads="1"/>
          </p:cNvSpPr>
          <p:nvPr/>
        </p:nvSpPr>
        <p:spPr bwMode="auto">
          <a:xfrm>
            <a:off x="1904755" y="4832771"/>
            <a:ext cx="6986553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aislantes</a:t>
            </a:r>
            <a:r>
              <a:rPr lang="es-ES" sz="2400">
                <a:latin typeface="Arial" panose="020B0604020202020204" pitchFamily="34" charset="0"/>
              </a:rPr>
              <a:t> es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despreciable</a:t>
            </a:r>
            <a:r>
              <a:rPr lang="es-ES" sz="2400">
                <a:latin typeface="Arial" panose="020B0604020202020204" pitchFamily="34" charset="0"/>
              </a:rPr>
              <a:t> (pasan pocos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)</a:t>
            </a:r>
            <a:endParaRPr lang="es-ES" sz="240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163" name="Text Box 57"/>
          <p:cNvSpPr txBox="1">
            <a:spLocks noChangeArrowheads="1"/>
          </p:cNvSpPr>
          <p:nvPr/>
        </p:nvSpPr>
        <p:spPr bwMode="auto">
          <a:xfrm>
            <a:off x="1805771" y="5332782"/>
            <a:ext cx="8730097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conductores</a:t>
            </a:r>
            <a:r>
              <a:rPr lang="es-ES" sz="2400">
                <a:latin typeface="Arial" panose="020B0604020202020204" pitchFamily="34" charset="0"/>
              </a:rPr>
              <a:t> es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similar</a:t>
            </a:r>
            <a:r>
              <a:rPr lang="es-ES" sz="2400">
                <a:latin typeface="Arial" panose="020B0604020202020204" pitchFamily="34" charset="0"/>
              </a:rPr>
              <a:t> a 0 K (se mueven los mismos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65" name="Text Box 57"/>
          <p:cNvSpPr txBox="1">
            <a:spLocks noChangeArrowheads="1"/>
          </p:cNvSpPr>
          <p:nvPr/>
        </p:nvSpPr>
        <p:spPr bwMode="auto">
          <a:xfrm>
            <a:off x="271312" y="4501644"/>
            <a:ext cx="1620000" cy="12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Para T ordinarias</a:t>
            </a:r>
          </a:p>
        </p:txBody>
      </p:sp>
      <p:sp>
        <p:nvSpPr>
          <p:cNvPr id="123" name="Text Box 57">
            <a:extLst>
              <a:ext uri="{FF2B5EF4-FFF2-40B4-BE49-F238E27FC236}">
                <a16:creationId xmlns:a16="http://schemas.microsoft.com/office/drawing/2014/main" id="{608306C5-B18C-4355-BF25-4625ABCF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008" y="5990838"/>
            <a:ext cx="8324860" cy="811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36000" rIns="90000" bIns="36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</a:rPr>
              <a:t>La corriente, la conductividad, resulta mucho mayor que en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</a:rPr>
              <a:t>los otros por la concentración mucho mayor de portadores</a:t>
            </a:r>
          </a:p>
        </p:txBody>
      </p: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6F377C59-5D65-4618-854B-0023B625D6EF}"/>
              </a:ext>
            </a:extLst>
          </p:cNvPr>
          <p:cNvGrpSpPr/>
          <p:nvPr/>
        </p:nvGrpSpPr>
        <p:grpSpPr>
          <a:xfrm>
            <a:off x="1521843" y="1622939"/>
            <a:ext cx="8859569" cy="2705100"/>
            <a:chOff x="1521843" y="1856862"/>
            <a:chExt cx="8859569" cy="2705100"/>
          </a:xfrm>
        </p:grpSpPr>
        <p:sp>
          <p:nvSpPr>
            <p:cNvPr id="125" name="Rectangle 15">
              <a:extLst>
                <a:ext uri="{FF2B5EF4-FFF2-40B4-BE49-F238E27FC236}">
                  <a16:creationId xmlns:a16="http://schemas.microsoft.com/office/drawing/2014/main" id="{9DA86FF8-A263-4E65-95ED-6767CE9A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212" y="1929887"/>
              <a:ext cx="1412875" cy="7048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" name="Rectangle 16">
              <a:extLst>
                <a:ext uri="{FF2B5EF4-FFF2-40B4-BE49-F238E27FC236}">
                  <a16:creationId xmlns:a16="http://schemas.microsoft.com/office/drawing/2014/main" id="{BA062E75-68CC-44E7-939F-AE42118A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0212" y="3857112"/>
              <a:ext cx="1412875" cy="7048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" name="Text Box 20">
              <a:extLst>
                <a:ext uri="{FF2B5EF4-FFF2-40B4-BE49-F238E27FC236}">
                  <a16:creationId xmlns:a16="http://schemas.microsoft.com/office/drawing/2014/main" id="{B79ED51E-A8E7-4EFB-9D00-1B00C1772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0899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28" name="Text Box 24">
              <a:extLst>
                <a:ext uri="{FF2B5EF4-FFF2-40B4-BE49-F238E27FC236}">
                  <a16:creationId xmlns:a16="http://schemas.microsoft.com/office/drawing/2014/main" id="{5BBB601B-8B8A-4E6E-80C0-AA04C42DA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13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33" name="Text Box 25">
              <a:extLst>
                <a:ext uri="{FF2B5EF4-FFF2-40B4-BE49-F238E27FC236}">
                  <a16:creationId xmlns:a16="http://schemas.microsoft.com/office/drawing/2014/main" id="{E73FBD17-8EC7-4A30-8B4E-14D8B2CF9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784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64" name="Text Box 28">
              <a:extLst>
                <a:ext uri="{FF2B5EF4-FFF2-40B4-BE49-F238E27FC236}">
                  <a16:creationId xmlns:a16="http://schemas.microsoft.com/office/drawing/2014/main" id="{406E2E57-8342-4318-85DF-9653826EE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2374" y="2661724"/>
              <a:ext cx="1171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Varios eV</a:t>
              </a:r>
            </a:p>
          </p:txBody>
        </p:sp>
        <p:sp>
          <p:nvSpPr>
            <p:cNvPr id="173" name="Rectangle 13">
              <a:extLst>
                <a:ext uri="{FF2B5EF4-FFF2-40B4-BE49-F238E27FC236}">
                  <a16:creationId xmlns:a16="http://schemas.microsoft.com/office/drawing/2014/main" id="{8F0C59E9-A562-4FC1-9776-56374CBCB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3684" y="1917187"/>
              <a:ext cx="1412875" cy="11350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" name="Rectangle 14">
              <a:extLst>
                <a:ext uri="{FF2B5EF4-FFF2-40B4-BE49-F238E27FC236}">
                  <a16:creationId xmlns:a16="http://schemas.microsoft.com/office/drawing/2014/main" id="{A2FE3C16-3C65-44C9-8B6C-5863FE46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3684" y="3496749"/>
              <a:ext cx="1412875" cy="10509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" name="Text Box 21">
              <a:extLst>
                <a:ext uri="{FF2B5EF4-FFF2-40B4-BE49-F238E27FC236}">
                  <a16:creationId xmlns:a16="http://schemas.microsoft.com/office/drawing/2014/main" id="{EA39BDB4-CB2C-4869-800D-F7A073819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4847" y="3950774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76" name="Text Box 26">
              <a:extLst>
                <a:ext uri="{FF2B5EF4-FFF2-40B4-BE49-F238E27FC236}">
                  <a16:creationId xmlns:a16="http://schemas.microsoft.com/office/drawing/2014/main" id="{D9D20460-3755-48A8-AD01-D02A45A81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7997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77" name="Text Box 27">
              <a:extLst>
                <a:ext uri="{FF2B5EF4-FFF2-40B4-BE49-F238E27FC236}">
                  <a16:creationId xmlns:a16="http://schemas.microsoft.com/office/drawing/2014/main" id="{7545E1E2-CB12-4AF1-A69C-5CF0134EA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709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78" name="Rectangle 10">
              <a:extLst>
                <a:ext uri="{FF2B5EF4-FFF2-40B4-BE49-F238E27FC236}">
                  <a16:creationId xmlns:a16="http://schemas.microsoft.com/office/drawing/2014/main" id="{3B0F6BE4-26A3-4BCC-A623-F0D84241D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644" y="1926712"/>
              <a:ext cx="1412875" cy="11207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9" name="Rectangle 12">
              <a:extLst>
                <a:ext uri="{FF2B5EF4-FFF2-40B4-BE49-F238E27FC236}">
                  <a16:creationId xmlns:a16="http://schemas.microsoft.com/office/drawing/2014/main" id="{81ED435C-0DDB-49B5-AE10-94CA43154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294" y="3491987"/>
              <a:ext cx="1412875" cy="10382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0" name="Text Box 32">
              <a:extLst>
                <a:ext uri="{FF2B5EF4-FFF2-40B4-BE49-F238E27FC236}">
                  <a16:creationId xmlns:a16="http://schemas.microsoft.com/office/drawing/2014/main" id="{1908F0A2-ED83-422F-9280-F5E4E88D5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819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81" name="Text Box 33">
              <a:extLst>
                <a:ext uri="{FF2B5EF4-FFF2-40B4-BE49-F238E27FC236}">
                  <a16:creationId xmlns:a16="http://schemas.microsoft.com/office/drawing/2014/main" id="{15F00FFB-45C7-43E3-8DB7-5CEF9899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531" y="3931724"/>
              <a:ext cx="534988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82" name="Line 39">
              <a:extLst>
                <a:ext uri="{FF2B5EF4-FFF2-40B4-BE49-F238E27FC236}">
                  <a16:creationId xmlns:a16="http://schemas.microsoft.com/office/drawing/2014/main" id="{2819F238-D18F-4EF3-BE9C-CDA021FB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819" y="3658674"/>
              <a:ext cx="1414462" cy="465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83" name="Text Box 22">
              <a:extLst>
                <a:ext uri="{FF2B5EF4-FFF2-40B4-BE49-F238E27FC236}">
                  <a16:creationId xmlns:a16="http://schemas.microsoft.com/office/drawing/2014/main" id="{D7B0E46E-0CDA-43DA-A033-6BEC752C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144" y="3933312"/>
              <a:ext cx="77152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8000" tIns="118800" rIns="18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20CBF427-E5C1-478E-86CF-EE4570C9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828" y="1909249"/>
              <a:ext cx="1412875" cy="14525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" name="Rectangle 9">
              <a:extLst>
                <a:ext uri="{FF2B5EF4-FFF2-40B4-BE49-F238E27FC236}">
                  <a16:creationId xmlns:a16="http://schemas.microsoft.com/office/drawing/2014/main" id="{9AF559E5-7D04-48E1-9E71-B742BCACC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703" y="3355551"/>
              <a:ext cx="1412875" cy="11239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6" name="Text Box 23">
              <a:extLst>
                <a:ext uri="{FF2B5EF4-FFF2-40B4-BE49-F238E27FC236}">
                  <a16:creationId xmlns:a16="http://schemas.microsoft.com/office/drawing/2014/main" id="{B836B453-8D64-4E46-A037-D8C8CE982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353" y="3940500"/>
              <a:ext cx="6635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llena</a:t>
              </a:r>
            </a:p>
          </p:txBody>
        </p:sp>
        <p:sp>
          <p:nvSpPr>
            <p:cNvPr id="187" name="Text Box 34">
              <a:extLst>
                <a:ext uri="{FF2B5EF4-FFF2-40B4-BE49-F238E27FC236}">
                  <a16:creationId xmlns:a16="http://schemas.microsoft.com/office/drawing/2014/main" id="{082AF464-817C-4915-AFE2-678F12708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278" y="1999737"/>
              <a:ext cx="5492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188" name="Text Box 35">
              <a:extLst>
                <a:ext uri="{FF2B5EF4-FFF2-40B4-BE49-F238E27FC236}">
                  <a16:creationId xmlns:a16="http://schemas.microsoft.com/office/drawing/2014/main" id="{09FCCD51-DB47-4430-8404-DE22EBA1D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991" y="3931724"/>
              <a:ext cx="534987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189" name="Text Box 53">
              <a:extLst>
                <a:ext uri="{FF2B5EF4-FFF2-40B4-BE49-F238E27FC236}">
                  <a16:creationId xmlns:a16="http://schemas.microsoft.com/office/drawing/2014/main" id="{7FE0C8F1-225F-41E2-A3EB-76D967D36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8997" y="2625122"/>
              <a:ext cx="636587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3333FF"/>
                  </a:solidFill>
                  <a:latin typeface="Arial" panose="020B0604020202020204" pitchFamily="34" charset="0"/>
                </a:rPr>
                <a:t>gap</a:t>
              </a:r>
            </a:p>
          </p:txBody>
        </p:sp>
        <p:sp>
          <p:nvSpPr>
            <p:cNvPr id="190" name="49 Triángulo isósceles">
              <a:extLst>
                <a:ext uri="{FF2B5EF4-FFF2-40B4-BE49-F238E27FC236}">
                  <a16:creationId xmlns:a16="http://schemas.microsoft.com/office/drawing/2014/main" id="{7ECBA64B-14D4-483D-9448-B5F0A74B2A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90822" y="2560124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50 Triángulo isósceles">
              <a:extLst>
                <a:ext uri="{FF2B5EF4-FFF2-40B4-BE49-F238E27FC236}">
                  <a16:creationId xmlns:a16="http://schemas.microsoft.com/office/drawing/2014/main" id="{697AC629-21F7-4B88-802A-93028F12F3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62112" y="2144199"/>
              <a:ext cx="1458912" cy="504825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2" name="51 Triángulo isósceles">
              <a:extLst>
                <a:ext uri="{FF2B5EF4-FFF2-40B4-BE49-F238E27FC236}">
                  <a16:creationId xmlns:a16="http://schemas.microsoft.com/office/drawing/2014/main" id="{4B972871-3C08-4710-A8B4-666FED1EDC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16606" y="2542662"/>
              <a:ext cx="1458913" cy="506412"/>
            </a:xfrm>
            <a:prstGeom prst="triangle">
              <a:avLst>
                <a:gd name="adj" fmla="val 0"/>
              </a:avLst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" name="51 Triángulo isósceles">
              <a:extLst>
                <a:ext uri="{FF2B5EF4-FFF2-40B4-BE49-F238E27FC236}">
                  <a16:creationId xmlns:a16="http://schemas.microsoft.com/office/drawing/2014/main" id="{5AE8EC4E-73C9-4A51-95E5-E0E4387C21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71715" y="2894248"/>
              <a:ext cx="1458912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" name="51 Triángulo isósceles">
              <a:extLst>
                <a:ext uri="{FF2B5EF4-FFF2-40B4-BE49-F238E27FC236}">
                  <a16:creationId xmlns:a16="http://schemas.microsoft.com/office/drawing/2014/main" id="{08D5B490-7C4A-4D35-9315-DF7AE22652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95584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" name="52 Triángulo isósceles">
              <a:extLst>
                <a:ext uri="{FF2B5EF4-FFF2-40B4-BE49-F238E27FC236}">
                  <a16:creationId xmlns:a16="http://schemas.microsoft.com/office/drawing/2014/main" id="{23FE342C-E37A-4ECE-828F-CAF16AB473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65287" y="3349112"/>
              <a:ext cx="1458912" cy="506412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6" name="Line 29">
              <a:extLst>
                <a:ext uri="{FF2B5EF4-FFF2-40B4-BE49-F238E27FC236}">
                  <a16:creationId xmlns:a16="http://schemas.microsoft.com/office/drawing/2014/main" id="{9677AD35-F401-4174-8E87-077CA0FF6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162" y="2410899"/>
              <a:ext cx="0" cy="11303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97" name="Text Box 30">
              <a:extLst>
                <a:ext uri="{FF2B5EF4-FFF2-40B4-BE49-F238E27FC236}">
                  <a16:creationId xmlns:a16="http://schemas.microsoft.com/office/drawing/2014/main" id="{A68D9D3A-E22C-4E5D-945B-57C09D52E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018" y="2667895"/>
              <a:ext cx="839787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 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1 eV</a:t>
              </a:r>
            </a:p>
          </p:txBody>
        </p:sp>
        <p:sp>
          <p:nvSpPr>
            <p:cNvPr id="198" name="Line 31">
              <a:extLst>
                <a:ext uri="{FF2B5EF4-FFF2-40B4-BE49-F238E27FC236}">
                  <a16:creationId xmlns:a16="http://schemas.microsoft.com/office/drawing/2014/main" id="{F63703BE-0401-4B12-8261-305AAD14C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284" y="2815712"/>
              <a:ext cx="0" cy="4349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99" name="Line 39">
              <a:extLst>
                <a:ext uri="{FF2B5EF4-FFF2-40B4-BE49-F238E27FC236}">
                  <a16:creationId xmlns:a16="http://schemas.microsoft.com/office/drawing/2014/main" id="{B5DB8DF2-CC10-4A89-A702-8642FB81F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1128" y="2710937"/>
              <a:ext cx="1414463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00" name="Line 39">
              <a:extLst>
                <a:ext uri="{FF2B5EF4-FFF2-40B4-BE49-F238E27FC236}">
                  <a16:creationId xmlns:a16="http://schemas.microsoft.com/office/drawing/2014/main" id="{0AE0A4B5-D70C-485F-8D24-8E9EBA620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2241" y="2939537"/>
              <a:ext cx="1414462" cy="465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01" name="51 Triángulo isósceles">
              <a:extLst>
                <a:ext uri="{FF2B5EF4-FFF2-40B4-BE49-F238E27FC236}">
                  <a16:creationId xmlns:a16="http://schemas.microsoft.com/office/drawing/2014/main" id="{320938FE-C3E7-467C-AE09-1E32E5DB02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19781" y="2988749"/>
              <a:ext cx="1458913" cy="506413"/>
            </a:xfrm>
            <a:prstGeom prst="triangle">
              <a:avLst>
                <a:gd name="adj" fmla="val 0"/>
              </a:avLst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2" name="Text Box 28">
              <a:extLst>
                <a:ext uri="{FF2B5EF4-FFF2-40B4-BE49-F238E27FC236}">
                  <a16:creationId xmlns:a16="http://schemas.microsoft.com/office/drawing/2014/main" id="{341187A4-35F8-4753-9FF5-500CC00ED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491" y="2069587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D53053D6-D0A4-41F7-808C-4D18B0D8E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731" y="2099749"/>
              <a:ext cx="7270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6038B267-B716-4F09-BAC0-2443379B0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584" y="21299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5" name="Text Box 28">
              <a:extLst>
                <a:ext uri="{FF2B5EF4-FFF2-40B4-BE49-F238E27FC236}">
                  <a16:creationId xmlns:a16="http://schemas.microsoft.com/office/drawing/2014/main" id="{7CEBA1AD-5113-4B0C-9281-9F059C632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9774" y="185686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  <p:sp>
          <p:nvSpPr>
            <p:cNvPr id="206" name="Text Box 37">
              <a:extLst>
                <a:ext uri="{FF2B5EF4-FFF2-40B4-BE49-F238E27FC236}">
                  <a16:creationId xmlns:a16="http://schemas.microsoft.com/office/drawing/2014/main" id="{65774BD8-3E68-4600-A87E-294D6F82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80000">
              <a:off x="1521843" y="2867261"/>
              <a:ext cx="1590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  <p:sp>
          <p:nvSpPr>
            <p:cNvPr id="207" name="Text Box 28">
              <a:extLst>
                <a:ext uri="{FF2B5EF4-FFF2-40B4-BE49-F238E27FC236}">
                  <a16:creationId xmlns:a16="http://schemas.microsoft.com/office/drawing/2014/main" id="{4995C880-A64D-4A9A-B100-8B3C87868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44" y="3311012"/>
              <a:ext cx="7270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vacía</a:t>
              </a:r>
            </a:p>
          </p:txBody>
        </p:sp>
      </p:grpSp>
      <p:grpSp>
        <p:nvGrpSpPr>
          <p:cNvPr id="208" name="Group 65">
            <a:extLst>
              <a:ext uri="{FF2B5EF4-FFF2-40B4-BE49-F238E27FC236}">
                <a16:creationId xmlns:a16="http://schemas.microsoft.com/office/drawing/2014/main" id="{6C90EA04-AA49-47B5-A0E8-3E3AD575F50F}"/>
              </a:ext>
            </a:extLst>
          </p:cNvPr>
          <p:cNvGrpSpPr>
            <a:grpSpLocks/>
          </p:cNvGrpSpPr>
          <p:nvPr/>
        </p:nvGrpSpPr>
        <p:grpSpPr bwMode="auto">
          <a:xfrm>
            <a:off x="160420" y="2559945"/>
            <a:ext cx="1150938" cy="682625"/>
            <a:chOff x="199" y="2712"/>
            <a:chExt cx="725" cy="430"/>
          </a:xfrm>
        </p:grpSpPr>
        <p:sp>
          <p:nvSpPr>
            <p:cNvPr id="209" name="Rectangle 66">
              <a:extLst>
                <a:ext uri="{FF2B5EF4-FFF2-40B4-BE49-F238E27FC236}">
                  <a16:creationId xmlns:a16="http://schemas.microsoft.com/office/drawing/2014/main" id="{D1AFF401-D8E6-414F-93E5-1D800473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2712"/>
              <a:ext cx="72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0" name="Text Box 67">
              <a:extLst>
                <a:ext uri="{FF2B5EF4-FFF2-40B4-BE49-F238E27FC236}">
                  <a16:creationId xmlns:a16="http://schemas.microsoft.com/office/drawing/2014/main" id="{DC0AC28D-1CD1-4E62-B04E-B5BB944A8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2723"/>
              <a:ext cx="26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 b="1">
                  <a:solidFill>
                    <a:srgbClr val="FF33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11" name="Line 68">
              <a:extLst>
                <a:ext uri="{FF2B5EF4-FFF2-40B4-BE49-F238E27FC236}">
                  <a16:creationId xmlns:a16="http://schemas.microsoft.com/office/drawing/2014/main" id="{C9D00489-8A38-4E08-8DFA-0D7790617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808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212" name="AutoShape 69">
              <a:extLst>
                <a:ext uri="{FF2B5EF4-FFF2-40B4-BE49-F238E27FC236}">
                  <a16:creationId xmlns:a16="http://schemas.microsoft.com/office/drawing/2014/main" id="{15876A0E-274D-4705-94D7-E211ACC46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838"/>
              <a:ext cx="219" cy="168"/>
            </a:xfrm>
            <a:prstGeom prst="rightArrow">
              <a:avLst>
                <a:gd name="adj1" fmla="val 50000"/>
                <a:gd name="adj2" fmla="val 32589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13" name="62 Conector recto de flecha">
            <a:extLst>
              <a:ext uri="{FF2B5EF4-FFF2-40B4-BE49-F238E27FC236}">
                <a16:creationId xmlns:a16="http://schemas.microsoft.com/office/drawing/2014/main" id="{AECCC2EE-3063-4BB8-BEB0-5FB60AD9581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778000" y="2660094"/>
            <a:ext cx="5270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62 Conector recto de flecha">
            <a:extLst>
              <a:ext uri="{FF2B5EF4-FFF2-40B4-BE49-F238E27FC236}">
                <a16:creationId xmlns:a16="http://schemas.microsoft.com/office/drawing/2014/main" id="{9FD8874B-236F-4EF7-A3C8-199329746A0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00488" y="3506233"/>
            <a:ext cx="5270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62 Conector recto de flecha">
            <a:extLst>
              <a:ext uri="{FF2B5EF4-FFF2-40B4-BE49-F238E27FC236}">
                <a16:creationId xmlns:a16="http://schemas.microsoft.com/office/drawing/2014/main" id="{E27611CC-34CA-45AF-8679-E92EBBADAFF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954713" y="2555318"/>
            <a:ext cx="3810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62 Conector recto de flecha">
            <a:extLst>
              <a:ext uri="{FF2B5EF4-FFF2-40B4-BE49-F238E27FC236}">
                <a16:creationId xmlns:a16="http://schemas.microsoft.com/office/drawing/2014/main" id="{B3EA35EC-D624-4B0D-8EF0-8BA540F6E0A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405813" y="2179080"/>
            <a:ext cx="3810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CBBBB34D-B412-4F66-9BB5-2F874D344D82}"/>
              </a:ext>
            </a:extLst>
          </p:cNvPr>
          <p:cNvGrpSpPr/>
          <p:nvPr/>
        </p:nvGrpSpPr>
        <p:grpSpPr>
          <a:xfrm>
            <a:off x="2229566" y="2119856"/>
            <a:ext cx="6629523" cy="1771561"/>
            <a:chOff x="2229566" y="2353782"/>
            <a:chExt cx="6629523" cy="1771561"/>
          </a:xfrm>
        </p:grpSpPr>
        <p:grpSp>
          <p:nvGrpSpPr>
            <p:cNvPr id="218" name="Grupo 217">
              <a:extLst>
                <a:ext uri="{FF2B5EF4-FFF2-40B4-BE49-F238E27FC236}">
                  <a16:creationId xmlns:a16="http://schemas.microsoft.com/office/drawing/2014/main" id="{3567ED81-FD41-48EB-8E24-E484DE6DED1B}"/>
                </a:ext>
              </a:extLst>
            </p:cNvPr>
            <p:cNvGrpSpPr/>
            <p:nvPr/>
          </p:nvGrpSpPr>
          <p:grpSpPr>
            <a:xfrm>
              <a:off x="2229566" y="2828219"/>
              <a:ext cx="166688" cy="502157"/>
              <a:chOff x="2229566" y="2828219"/>
              <a:chExt cx="166688" cy="502157"/>
            </a:xfrm>
          </p:grpSpPr>
          <p:sp>
            <p:nvSpPr>
              <p:cNvPr id="229" name="60 Elipse">
                <a:extLst>
                  <a:ext uri="{FF2B5EF4-FFF2-40B4-BE49-F238E27FC236}">
                    <a16:creationId xmlns:a16="http://schemas.microsoft.com/office/drawing/2014/main" id="{C7D0E0B2-F26F-48E3-AC22-E7B898ADA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916" y="2828219"/>
                <a:ext cx="160338" cy="1508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30" name="62 Conector recto de flecha">
                <a:extLst>
                  <a:ext uri="{FF2B5EF4-FFF2-40B4-BE49-F238E27FC236}">
                    <a16:creationId xmlns:a16="http://schemas.microsoft.com/office/drawing/2014/main" id="{933EAEF2-C56A-4322-B899-7670FAC053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315291" y="2964221"/>
                <a:ext cx="0" cy="201612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" name="60 Elipse">
                <a:extLst>
                  <a:ext uri="{FF2B5EF4-FFF2-40B4-BE49-F238E27FC236}">
                    <a16:creationId xmlns:a16="http://schemas.microsoft.com/office/drawing/2014/main" id="{F09D80A8-A406-4BE7-B687-6012CC7E6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566" y="3179564"/>
                <a:ext cx="160338" cy="15081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6F99082B-2B18-4EDB-82E9-EDDBDE8FB8A2}"/>
                </a:ext>
              </a:extLst>
            </p:cNvPr>
            <p:cNvGrpSpPr/>
            <p:nvPr/>
          </p:nvGrpSpPr>
          <p:grpSpPr>
            <a:xfrm>
              <a:off x="4354301" y="3663380"/>
              <a:ext cx="166687" cy="461963"/>
              <a:chOff x="4354301" y="3663380"/>
              <a:chExt cx="166687" cy="461963"/>
            </a:xfrm>
          </p:grpSpPr>
          <p:sp>
            <p:nvSpPr>
              <p:cNvPr id="226" name="60 Elipse">
                <a:extLst>
                  <a:ext uri="{FF2B5EF4-FFF2-40B4-BE49-F238E27FC236}">
                    <a16:creationId xmlns:a16="http://schemas.microsoft.com/office/drawing/2014/main" id="{B2F7C565-05D6-4129-A505-39EE57EA2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651" y="3663380"/>
                <a:ext cx="160337" cy="1508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27" name="62 Conector recto de flecha">
                <a:extLst>
                  <a:ext uri="{FF2B5EF4-FFF2-40B4-BE49-F238E27FC236}">
                    <a16:creationId xmlns:a16="http://schemas.microsoft.com/office/drawing/2014/main" id="{88E5132C-50E9-45EF-99F2-8673ED0085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440026" y="3809430"/>
                <a:ext cx="0" cy="201613"/>
              </a:xfrm>
              <a:prstGeom prst="straightConnector1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8" name="60 Elipse">
                <a:extLst>
                  <a:ext uri="{FF2B5EF4-FFF2-40B4-BE49-F238E27FC236}">
                    <a16:creationId xmlns:a16="http://schemas.microsoft.com/office/drawing/2014/main" id="{8BBECD03-581D-4F01-BCE7-DBDC5EC64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301" y="3974530"/>
                <a:ext cx="160337" cy="150813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lIns="90000" tIns="118800" rIns="90000" bIns="118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60 Elipse">
              <a:extLst>
                <a:ext uri="{FF2B5EF4-FFF2-40B4-BE49-F238E27FC236}">
                  <a16:creationId xmlns:a16="http://schemas.microsoft.com/office/drawing/2014/main" id="{59D8EDD3-15E5-4DC6-8E47-C5A8FF5A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137" y="2705369"/>
              <a:ext cx="160338" cy="1508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1" name="62 Conector recto de flecha">
              <a:extLst>
                <a:ext uri="{FF2B5EF4-FFF2-40B4-BE49-F238E27FC236}">
                  <a16:creationId xmlns:a16="http://schemas.microsoft.com/office/drawing/2014/main" id="{02F9C3A9-582C-4695-A65E-B373212BB4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409185" y="2835544"/>
              <a:ext cx="0" cy="561975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" name="60 Elipse">
              <a:extLst>
                <a:ext uri="{FF2B5EF4-FFF2-40B4-BE49-F238E27FC236}">
                  <a16:creationId xmlns:a16="http://schemas.microsoft.com/office/drawing/2014/main" id="{59EB3632-9633-4EB2-8A50-0EA4E1A15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9335" y="3334019"/>
              <a:ext cx="160338" cy="150812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3" name="60 Elipse">
              <a:extLst>
                <a:ext uri="{FF2B5EF4-FFF2-40B4-BE49-F238E27FC236}">
                  <a16:creationId xmlns:a16="http://schemas.microsoft.com/office/drawing/2014/main" id="{AA2AE822-DAD2-402B-A225-B2DC35C07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751" y="2353782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4" name="62 Conector recto de flecha">
              <a:extLst>
                <a:ext uri="{FF2B5EF4-FFF2-40B4-BE49-F238E27FC236}">
                  <a16:creationId xmlns:a16="http://schemas.microsoft.com/office/drawing/2014/main" id="{5FC7F135-EF77-4EA6-AEB9-DC7E8FD444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772525" y="2511034"/>
              <a:ext cx="1588" cy="1281113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" name="60 Elipse">
              <a:extLst>
                <a:ext uri="{FF2B5EF4-FFF2-40B4-BE49-F238E27FC236}">
                  <a16:creationId xmlns:a16="http://schemas.microsoft.com/office/drawing/2014/main" id="{39281F11-EC60-4803-8BC9-C388D3782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401" y="3744432"/>
              <a:ext cx="160338" cy="150813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6EB50912-EEB3-4C8B-88B1-B42DA23A7237}"/>
              </a:ext>
            </a:extLst>
          </p:cNvPr>
          <p:cNvGrpSpPr/>
          <p:nvPr/>
        </p:nvGrpSpPr>
        <p:grpSpPr>
          <a:xfrm>
            <a:off x="2739886" y="2986467"/>
            <a:ext cx="387351" cy="150813"/>
            <a:chOff x="2739886" y="5984862"/>
            <a:chExt cx="387351" cy="150813"/>
          </a:xfrm>
        </p:grpSpPr>
        <p:cxnSp>
          <p:nvCxnSpPr>
            <p:cNvPr id="233" name="62 Conector recto de flecha">
              <a:extLst>
                <a:ext uri="{FF2B5EF4-FFF2-40B4-BE49-F238E27FC236}">
                  <a16:creationId xmlns:a16="http://schemas.microsoft.com/office/drawing/2014/main" id="{41116F2E-FBA5-4BAA-89E6-00BD7C621B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739886" y="6049950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4" name="60 Elipse">
              <a:extLst>
                <a:ext uri="{FF2B5EF4-FFF2-40B4-BE49-F238E27FC236}">
                  <a16:creationId xmlns:a16="http://schemas.microsoft.com/office/drawing/2014/main" id="{C287E8D7-D61B-4023-B1BC-46B74E1E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899" y="5984862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259155CE-FF7D-4DF2-BA3D-154AB680308F}"/>
              </a:ext>
            </a:extLst>
          </p:cNvPr>
          <p:cNvGrpSpPr/>
          <p:nvPr/>
        </p:nvGrpSpPr>
        <p:grpSpPr>
          <a:xfrm>
            <a:off x="4846499" y="3775455"/>
            <a:ext cx="388938" cy="150813"/>
            <a:chOff x="4846499" y="6773850"/>
            <a:chExt cx="388938" cy="150813"/>
          </a:xfrm>
        </p:grpSpPr>
        <p:cxnSp>
          <p:nvCxnSpPr>
            <p:cNvPr id="236" name="62 Conector recto de flecha">
              <a:extLst>
                <a:ext uri="{FF2B5EF4-FFF2-40B4-BE49-F238E27FC236}">
                  <a16:creationId xmlns:a16="http://schemas.microsoft.com/office/drawing/2014/main" id="{75A2E873-9434-44B4-8740-A9DEB15DE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846499" y="6842112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60 Elipse">
              <a:extLst>
                <a:ext uri="{FF2B5EF4-FFF2-40B4-BE49-F238E27FC236}">
                  <a16:creationId xmlns:a16="http://schemas.microsoft.com/office/drawing/2014/main" id="{0D231F62-1616-4349-B2BF-95AFDD8B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099" y="6773850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F502CDEF-BB97-4651-9BAF-E7803E97F6BA}"/>
              </a:ext>
            </a:extLst>
          </p:cNvPr>
          <p:cNvGrpSpPr/>
          <p:nvPr/>
        </p:nvGrpSpPr>
        <p:grpSpPr>
          <a:xfrm>
            <a:off x="6819761" y="3148392"/>
            <a:ext cx="369888" cy="150813"/>
            <a:chOff x="6819761" y="6146787"/>
            <a:chExt cx="369888" cy="150813"/>
          </a:xfrm>
        </p:grpSpPr>
        <p:cxnSp>
          <p:nvCxnSpPr>
            <p:cNvPr id="239" name="62 Conector recto de flecha">
              <a:extLst>
                <a:ext uri="{FF2B5EF4-FFF2-40B4-BE49-F238E27FC236}">
                  <a16:creationId xmlns:a16="http://schemas.microsoft.com/office/drawing/2014/main" id="{7E242EDA-9926-481B-8108-23918A8719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819761" y="6208700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0" name="60 Elipse">
              <a:extLst>
                <a:ext uri="{FF2B5EF4-FFF2-40B4-BE49-F238E27FC236}">
                  <a16:creationId xmlns:a16="http://schemas.microsoft.com/office/drawing/2014/main" id="{02984E40-22F6-402B-913A-515EDF49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311" y="6146787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396F472A-D358-48D4-BB2D-5740006C8756}"/>
              </a:ext>
            </a:extLst>
          </p:cNvPr>
          <p:cNvGrpSpPr/>
          <p:nvPr/>
        </p:nvGrpSpPr>
        <p:grpSpPr>
          <a:xfrm>
            <a:off x="9161901" y="3503848"/>
            <a:ext cx="333375" cy="150813"/>
            <a:chOff x="9161901" y="6502243"/>
            <a:chExt cx="333375" cy="150813"/>
          </a:xfrm>
        </p:grpSpPr>
        <p:cxnSp>
          <p:nvCxnSpPr>
            <p:cNvPr id="242" name="62 Conector recto de flecha">
              <a:extLst>
                <a:ext uri="{FF2B5EF4-FFF2-40B4-BE49-F238E27FC236}">
                  <a16:creationId xmlns:a16="http://schemas.microsoft.com/office/drawing/2014/main" id="{D7FFEE31-B4A5-446E-9078-D01D3A1711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9161901" y="6586380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60 Elipse">
              <a:extLst>
                <a:ext uri="{FF2B5EF4-FFF2-40B4-BE49-F238E27FC236}">
                  <a16:creationId xmlns:a16="http://schemas.microsoft.com/office/drawing/2014/main" id="{A08F6280-A978-41AA-B833-E34436F0B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938" y="6502243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4" name="Text Box 17">
            <a:extLst>
              <a:ext uri="{FF2B5EF4-FFF2-40B4-BE49-F238E27FC236}">
                <a16:creationId xmlns:a16="http://schemas.microsoft.com/office/drawing/2014/main" id="{62B45FCF-5AC3-4171-B6BA-B5CA4EE3A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415" y="840463"/>
            <a:ext cx="194714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Aislante</a:t>
            </a:r>
            <a:endParaRPr lang="es-ES" sz="2000">
              <a:latin typeface="Arial" panose="020B0604020202020204" pitchFamily="34" charset="0"/>
            </a:endParaRPr>
          </a:p>
        </p:txBody>
      </p:sp>
      <p:sp>
        <p:nvSpPr>
          <p:cNvPr id="245" name="Text Box 18">
            <a:extLst>
              <a:ext uri="{FF2B5EF4-FFF2-40B4-BE49-F238E27FC236}">
                <a16:creationId xmlns:a16="http://schemas.microsoft.com/office/drawing/2014/main" id="{21B37ADB-D12D-4202-973B-A75CA98CB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819" y="857926"/>
            <a:ext cx="2236808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Semiconductor</a:t>
            </a:r>
          </a:p>
        </p:txBody>
      </p:sp>
      <p:sp>
        <p:nvSpPr>
          <p:cNvPr id="246" name="Text Box 19">
            <a:extLst>
              <a:ext uri="{FF2B5EF4-FFF2-40B4-BE49-F238E27FC236}">
                <a16:creationId xmlns:a16="http://schemas.microsoft.com/office/drawing/2014/main" id="{B0C0F2C0-78FE-4134-AF0D-4B5D2E01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76" y="843638"/>
            <a:ext cx="1942977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1</a:t>
            </a:r>
          </a:p>
        </p:txBody>
      </p:sp>
      <p:sp>
        <p:nvSpPr>
          <p:cNvPr id="247" name="Text Box 36">
            <a:extLst>
              <a:ext uri="{FF2B5EF4-FFF2-40B4-BE49-F238E27FC236}">
                <a16:creationId xmlns:a16="http://schemas.microsoft.com/office/drawing/2014/main" id="{39619335-A4CF-4D45-8D7D-9016EC5D6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202" y="849988"/>
            <a:ext cx="1920090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Conductor 2</a:t>
            </a:r>
          </a:p>
        </p:txBody>
      </p:sp>
      <p:sp>
        <p:nvSpPr>
          <p:cNvPr id="248" name="Rectangle 2">
            <a:extLst>
              <a:ext uri="{FF2B5EF4-FFF2-40B4-BE49-F238E27FC236}">
                <a16:creationId xmlns:a16="http://schemas.microsoft.com/office/drawing/2014/main" id="{BA85C94E-2382-4E00-A652-528A1A94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98" y="134301"/>
            <a:ext cx="3620881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CLASIFICACIÓN</a:t>
            </a:r>
          </a:p>
        </p:txBody>
      </p:sp>
      <p:sp>
        <p:nvSpPr>
          <p:cNvPr id="249" name="Text Box 42">
            <a:extLst>
              <a:ext uri="{FF2B5EF4-FFF2-40B4-BE49-F238E27FC236}">
                <a16:creationId xmlns:a16="http://schemas.microsoft.com/office/drawing/2014/main" id="{BB41E21E-1149-4E33-A7E5-411FA749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82" y="111547"/>
            <a:ext cx="1174850" cy="609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 &gt; 0 K</a:t>
            </a:r>
          </a:p>
        </p:txBody>
      </p: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06E9338D-60B5-4F64-9BC2-91F776550CAD}"/>
              </a:ext>
            </a:extLst>
          </p:cNvPr>
          <p:cNvGrpSpPr/>
          <p:nvPr/>
        </p:nvGrpSpPr>
        <p:grpSpPr>
          <a:xfrm>
            <a:off x="2379674" y="2958554"/>
            <a:ext cx="387351" cy="150813"/>
            <a:chOff x="2379674" y="5786819"/>
            <a:chExt cx="387351" cy="150813"/>
          </a:xfrm>
        </p:grpSpPr>
        <p:cxnSp>
          <p:nvCxnSpPr>
            <p:cNvPr id="251" name="62 Conector recto de flecha">
              <a:extLst>
                <a:ext uri="{FF2B5EF4-FFF2-40B4-BE49-F238E27FC236}">
                  <a16:creationId xmlns:a16="http://schemas.microsoft.com/office/drawing/2014/main" id="{467CE906-9027-418C-8E80-4743CB4F3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379674" y="5851907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2" name="60 Elipse">
              <a:extLst>
                <a:ext uri="{FF2B5EF4-FFF2-40B4-BE49-F238E27FC236}">
                  <a16:creationId xmlns:a16="http://schemas.microsoft.com/office/drawing/2014/main" id="{A3395283-4617-45F0-AB6E-3EFEF18A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687" y="5786819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8D2B18B2-3960-4AE3-9B98-74282839EBF9}"/>
              </a:ext>
            </a:extLst>
          </p:cNvPr>
          <p:cNvGrpSpPr/>
          <p:nvPr/>
        </p:nvGrpSpPr>
        <p:grpSpPr>
          <a:xfrm>
            <a:off x="4486293" y="3747545"/>
            <a:ext cx="388939" cy="150813"/>
            <a:chOff x="4486293" y="6575810"/>
            <a:chExt cx="388939" cy="150813"/>
          </a:xfrm>
        </p:grpSpPr>
        <p:cxnSp>
          <p:nvCxnSpPr>
            <p:cNvPr id="254" name="62 Conector recto de flecha">
              <a:extLst>
                <a:ext uri="{FF2B5EF4-FFF2-40B4-BE49-F238E27FC236}">
                  <a16:creationId xmlns:a16="http://schemas.microsoft.com/office/drawing/2014/main" id="{39DFAE21-7856-4D66-9195-7BD323C6F8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486293" y="6644073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60 Elipse">
              <a:extLst>
                <a:ext uri="{FF2B5EF4-FFF2-40B4-BE49-F238E27FC236}">
                  <a16:creationId xmlns:a16="http://schemas.microsoft.com/office/drawing/2014/main" id="{428571EC-6F7B-4FEA-839B-C569AEDDF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94" y="6575810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0FB9D349-6CF3-4EF2-AF29-9E5B2B6B617C}"/>
              </a:ext>
            </a:extLst>
          </p:cNvPr>
          <p:cNvGrpSpPr/>
          <p:nvPr/>
        </p:nvGrpSpPr>
        <p:grpSpPr>
          <a:xfrm>
            <a:off x="6459562" y="3120480"/>
            <a:ext cx="369889" cy="150813"/>
            <a:chOff x="6459562" y="5948745"/>
            <a:chExt cx="369889" cy="150813"/>
          </a:xfrm>
        </p:grpSpPr>
        <p:cxnSp>
          <p:nvCxnSpPr>
            <p:cNvPr id="257" name="62 Conector recto de flecha">
              <a:extLst>
                <a:ext uri="{FF2B5EF4-FFF2-40B4-BE49-F238E27FC236}">
                  <a16:creationId xmlns:a16="http://schemas.microsoft.com/office/drawing/2014/main" id="{7DF95712-6F54-451B-808B-330BE9239D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459562" y="6010657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8" name="60 Elipse">
              <a:extLst>
                <a:ext uri="{FF2B5EF4-FFF2-40B4-BE49-F238E27FC236}">
                  <a16:creationId xmlns:a16="http://schemas.microsoft.com/office/drawing/2014/main" id="{BAB7BBFF-3011-4775-AB9F-B7C5A127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113" y="5948745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9" name="Grupo 258">
            <a:extLst>
              <a:ext uri="{FF2B5EF4-FFF2-40B4-BE49-F238E27FC236}">
                <a16:creationId xmlns:a16="http://schemas.microsoft.com/office/drawing/2014/main" id="{6CE665EC-45F2-4E74-9F16-F1750848BB53}"/>
              </a:ext>
            </a:extLst>
          </p:cNvPr>
          <p:cNvGrpSpPr/>
          <p:nvPr/>
        </p:nvGrpSpPr>
        <p:grpSpPr>
          <a:xfrm>
            <a:off x="8832882" y="3496719"/>
            <a:ext cx="333376" cy="150813"/>
            <a:chOff x="8832882" y="6324984"/>
            <a:chExt cx="333376" cy="150813"/>
          </a:xfrm>
        </p:grpSpPr>
        <p:cxnSp>
          <p:nvCxnSpPr>
            <p:cNvPr id="260" name="62 Conector recto de flecha">
              <a:extLst>
                <a:ext uri="{FF2B5EF4-FFF2-40B4-BE49-F238E27FC236}">
                  <a16:creationId xmlns:a16="http://schemas.microsoft.com/office/drawing/2014/main" id="{7F8C9329-58F4-4572-8629-D1EC3B51AB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832882" y="6409122"/>
              <a:ext cx="236538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1" name="60 Elipse">
              <a:extLst>
                <a:ext uri="{FF2B5EF4-FFF2-40B4-BE49-F238E27FC236}">
                  <a16:creationId xmlns:a16="http://schemas.microsoft.com/office/drawing/2014/main" id="{D209838E-D7D4-4208-B0BD-4256B0B6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920" y="6324984"/>
              <a:ext cx="160338" cy="1508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9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5033" grpId="0"/>
      <p:bldP spid="2" grpId="0"/>
      <p:bldP spid="163" grpId="0"/>
      <p:bldP spid="165" grpId="0" animBg="1"/>
      <p:bldP spid="1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972910" y="408147"/>
            <a:ext cx="3575416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SEMICONDUCTORES</a:t>
            </a:r>
          </a:p>
        </p:txBody>
      </p:sp>
      <p:sp>
        <p:nvSpPr>
          <p:cNvPr id="897051" name="Text Box 27"/>
          <p:cNvSpPr txBox="1">
            <a:spLocks noChangeArrowheads="1"/>
          </p:cNvSpPr>
          <p:nvPr/>
        </p:nvSpPr>
        <p:spPr bwMode="auto">
          <a:xfrm>
            <a:off x="1216438" y="983079"/>
            <a:ext cx="8225514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En un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semiconductor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se puede hablar de dos tipos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portadores de carga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, en tanto a </a:t>
            </a:r>
            <a:r>
              <a:rPr lang="es-ES" sz="2400">
                <a:latin typeface="Arial" panose="020B0604020202020204" pitchFamily="34" charset="0"/>
              </a:rPr>
              <a:t>conducción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897052" name="Text Box 28"/>
          <p:cNvSpPr txBox="1">
            <a:spLocks noChangeArrowheads="1"/>
          </p:cNvSpPr>
          <p:nvPr/>
        </p:nvSpPr>
        <p:spPr bwMode="auto">
          <a:xfrm>
            <a:off x="1308904" y="2037714"/>
            <a:ext cx="5806696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1º) Los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electrones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que se mueven en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BC</a:t>
            </a:r>
          </a:p>
        </p:txBody>
      </p:sp>
      <p:sp>
        <p:nvSpPr>
          <p:cNvPr id="897053" name="Text Box 29"/>
          <p:cNvSpPr txBox="1">
            <a:spLocks noChangeArrowheads="1"/>
          </p:cNvSpPr>
          <p:nvPr/>
        </p:nvSpPr>
        <p:spPr bwMode="auto">
          <a:xfrm>
            <a:off x="1738144" y="2561902"/>
            <a:ext cx="3971543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desplazan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libremente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</a:rPr>
              <a:t>»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por el material</a:t>
            </a:r>
          </a:p>
        </p:txBody>
      </p:sp>
      <p:sp>
        <p:nvSpPr>
          <p:cNvPr id="897054" name="Text Box 30"/>
          <p:cNvSpPr txBox="1">
            <a:spLocks noChangeArrowheads="1"/>
          </p:cNvSpPr>
          <p:nvPr/>
        </p:nvSpPr>
        <p:spPr bwMode="auto">
          <a:xfrm>
            <a:off x="1279759" y="3615272"/>
            <a:ext cx="5789062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2º) Los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electrones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que se mueven en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BV</a:t>
            </a:r>
          </a:p>
        </p:txBody>
      </p:sp>
      <p:sp>
        <p:nvSpPr>
          <p:cNvPr id="897055" name="Text Box 31"/>
          <p:cNvSpPr txBox="1">
            <a:spLocks noChangeArrowheads="1"/>
          </p:cNvSpPr>
          <p:nvPr/>
        </p:nvSpPr>
        <p:spPr bwMode="auto">
          <a:xfrm>
            <a:off x="1725670" y="4118847"/>
            <a:ext cx="4652061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Pasan de un átomo o molécula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a otro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vecino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al que le falte un e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97056" name="Text Box 32"/>
          <p:cNvSpPr txBox="1">
            <a:spLocks noChangeArrowheads="1"/>
          </p:cNvSpPr>
          <p:nvPr/>
        </p:nvSpPr>
        <p:spPr bwMode="auto">
          <a:xfrm>
            <a:off x="1711837" y="5046502"/>
            <a:ext cx="8083389" cy="97858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 movimiento es equivalente al de una entidad igual, pero con carga positiva, moviéndose en sentido contrario</a:t>
            </a:r>
          </a:p>
        </p:txBody>
      </p:sp>
      <p:sp>
        <p:nvSpPr>
          <p:cNvPr id="897057" name="Text Box 33"/>
          <p:cNvSpPr txBox="1">
            <a:spLocks noChangeArrowheads="1"/>
          </p:cNvSpPr>
          <p:nvPr/>
        </p:nvSpPr>
        <p:spPr bwMode="auto">
          <a:xfrm>
            <a:off x="1714641" y="6321436"/>
            <a:ext cx="4026946" cy="47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Dicha entidad se denomina:</a:t>
            </a:r>
          </a:p>
        </p:txBody>
      </p:sp>
      <p:sp>
        <p:nvSpPr>
          <p:cNvPr id="35857" name="Text Box 34"/>
          <p:cNvSpPr txBox="1">
            <a:spLocks noChangeArrowheads="1"/>
          </p:cNvSpPr>
          <p:nvPr/>
        </p:nvSpPr>
        <p:spPr bwMode="auto">
          <a:xfrm>
            <a:off x="5769992" y="6200953"/>
            <a:ext cx="1293812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HUECO</a:t>
            </a:r>
          </a:p>
        </p:txBody>
      </p:sp>
      <p:sp>
        <p:nvSpPr>
          <p:cNvPr id="35858" name="12 CuadroTexto"/>
          <p:cNvSpPr txBox="1">
            <a:spLocks noChangeArrowheads="1"/>
          </p:cNvSpPr>
          <p:nvPr/>
        </p:nvSpPr>
        <p:spPr bwMode="auto">
          <a:xfrm>
            <a:off x="7315496" y="6270500"/>
            <a:ext cx="259714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D60093"/>
                </a:solidFill>
                <a:latin typeface="Arial" panose="020B0604020202020204" pitchFamily="34" charset="0"/>
              </a:rPr>
              <a:t>(en inglés: ”hole”)</a:t>
            </a:r>
          </a:p>
        </p:txBody>
      </p:sp>
      <p:grpSp>
        <p:nvGrpSpPr>
          <p:cNvPr id="3" name="16 Grupo"/>
          <p:cNvGrpSpPr>
            <a:grpSpLocks/>
          </p:cNvGrpSpPr>
          <p:nvPr/>
        </p:nvGrpSpPr>
        <p:grpSpPr bwMode="auto">
          <a:xfrm>
            <a:off x="7290267" y="2026765"/>
            <a:ext cx="3100388" cy="2203450"/>
            <a:chOff x="6972300" y="2136775"/>
            <a:chExt cx="3100388" cy="2203450"/>
          </a:xfrm>
        </p:grpSpPr>
        <p:pic>
          <p:nvPicPr>
            <p:cNvPr id="35854" name="Picture 25" descr="imagesCA8TKQL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2136775"/>
              <a:ext cx="3100388" cy="220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14 Rectángulo"/>
            <p:cNvSpPr>
              <a:spLocks noChangeArrowheads="1"/>
            </p:cNvSpPr>
            <p:nvPr/>
          </p:nvSpPr>
          <p:spPr bwMode="auto">
            <a:xfrm>
              <a:off x="7230359" y="3817856"/>
              <a:ext cx="1640264" cy="2356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6" name="15 Rectángulo"/>
            <p:cNvSpPr>
              <a:spLocks noChangeArrowheads="1"/>
            </p:cNvSpPr>
            <p:nvPr/>
          </p:nvSpPr>
          <p:spPr bwMode="auto">
            <a:xfrm>
              <a:off x="7222500" y="3932548"/>
              <a:ext cx="912832" cy="2058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9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9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9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9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9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9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51" grpId="0"/>
      <p:bldP spid="897052" grpId="0" animBg="1"/>
      <p:bldP spid="897053" grpId="0"/>
      <p:bldP spid="897054" grpId="0" animBg="1"/>
      <p:bldP spid="897055" grpId="0"/>
      <p:bldP spid="897056" grpId="0" animBg="1"/>
      <p:bldP spid="897057" grpId="0"/>
      <p:bldP spid="35857" grpId="0" animBg="1"/>
      <p:bldP spid="358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2232843" y="5360264"/>
            <a:ext cx="7060018" cy="134791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denominación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electrón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se reserva para los electrones que se </a:t>
            </a:r>
            <a:r>
              <a:rPr lang="es-ES" sz="2400">
                <a:latin typeface="Arial" panose="020B0604020202020204" pitchFamily="34" charset="0"/>
              </a:rPr>
              <a:t>mueven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s-ES" sz="2400">
                <a:latin typeface="Arial" panose="020B0604020202020204" pitchFamily="34" charset="0"/>
              </a:rPr>
              <a:t>libremente</a:t>
            </a:r>
            <a:r>
              <a:rPr lang="en-US" sz="2400">
                <a:latin typeface="Arial" panose="020B0604020202020204" pitchFamily="34" charset="0"/>
              </a:rPr>
              <a:t>»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por el material con energías correspondientes a la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BC</a:t>
            </a:r>
            <a:endParaRPr lang="es-ES" sz="2400" b="1" baseline="30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B1B058C-F64D-4F8B-A3AC-DF50A8B3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910" y="408147"/>
            <a:ext cx="3575416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SEMICONDUCTORES</a:t>
            </a: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78F962FB-BA09-4875-9ABF-F87974E6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438" y="983079"/>
            <a:ext cx="8225514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En un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semiconductor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se puede hablar de dos tipos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portadores de carga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, en tanto a </a:t>
            </a:r>
            <a:r>
              <a:rPr lang="es-ES" sz="2400">
                <a:latin typeface="Arial" panose="020B0604020202020204" pitchFamily="34" charset="0"/>
              </a:rPr>
              <a:t>conducción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3B053AB4-555F-4B9C-9572-A19CF2C9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904" y="2037714"/>
            <a:ext cx="5806696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1º) Los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electrones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que se mueven en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BC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B6F54351-88CA-4AA3-AC85-AC7543C3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144" y="2561902"/>
            <a:ext cx="3971543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desplazan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libremente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</a:rPr>
              <a:t>»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por el material</a:t>
            </a:r>
          </a:p>
        </p:txBody>
      </p:sp>
      <p:sp>
        <p:nvSpPr>
          <p:cNvPr id="19" name="Text Box 30">
            <a:extLst>
              <a:ext uri="{FF2B5EF4-FFF2-40B4-BE49-F238E27FC236}">
                <a16:creationId xmlns:a16="http://schemas.microsoft.com/office/drawing/2014/main" id="{78EDD1AE-3E90-4650-BF2D-5CB39387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759" y="3615272"/>
            <a:ext cx="5789062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2º) Los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electrones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que se mueven en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BV</a:t>
            </a: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D31EC3D8-B59D-4D1F-97EA-40B63B01A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70" y="4118847"/>
            <a:ext cx="4652061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Pasan de un átomo o molécula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a otro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vecino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al que le falte un e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</a:p>
        </p:txBody>
      </p:sp>
      <p:grpSp>
        <p:nvGrpSpPr>
          <p:cNvPr id="21" name="16 Grupo">
            <a:extLst>
              <a:ext uri="{FF2B5EF4-FFF2-40B4-BE49-F238E27FC236}">
                <a16:creationId xmlns:a16="http://schemas.microsoft.com/office/drawing/2014/main" id="{9B7C5361-703E-4338-A636-77D6600E460B}"/>
              </a:ext>
            </a:extLst>
          </p:cNvPr>
          <p:cNvGrpSpPr>
            <a:grpSpLocks/>
          </p:cNvGrpSpPr>
          <p:nvPr/>
        </p:nvGrpSpPr>
        <p:grpSpPr bwMode="auto">
          <a:xfrm>
            <a:off x="7290267" y="2026765"/>
            <a:ext cx="3100388" cy="2203450"/>
            <a:chOff x="6972300" y="2136775"/>
            <a:chExt cx="3100388" cy="2203450"/>
          </a:xfrm>
        </p:grpSpPr>
        <p:pic>
          <p:nvPicPr>
            <p:cNvPr id="22" name="Picture 25" descr="imagesCA8TKQLI">
              <a:extLst>
                <a:ext uri="{FF2B5EF4-FFF2-40B4-BE49-F238E27FC236}">
                  <a16:creationId xmlns:a16="http://schemas.microsoft.com/office/drawing/2014/main" id="{3E333E56-747C-4349-AE0B-7E6414A35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2136775"/>
              <a:ext cx="3100388" cy="220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14 Rectángulo">
              <a:extLst>
                <a:ext uri="{FF2B5EF4-FFF2-40B4-BE49-F238E27FC236}">
                  <a16:creationId xmlns:a16="http://schemas.microsoft.com/office/drawing/2014/main" id="{B989F29A-45DF-44E5-B239-0F88A7E0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359" y="3817856"/>
              <a:ext cx="1640264" cy="2356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15 Rectángulo">
              <a:extLst>
                <a:ext uri="{FF2B5EF4-FFF2-40B4-BE49-F238E27FC236}">
                  <a16:creationId xmlns:a16="http://schemas.microsoft.com/office/drawing/2014/main" id="{6096FB92-24EB-4BC8-B1F3-ABEC3B384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500" y="3932548"/>
              <a:ext cx="912832" cy="2058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46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034280" y="5357865"/>
            <a:ext cx="7510410" cy="1347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Como la creación de un hueco conlleva el paso de un electrón de </a:t>
            </a:r>
            <a:r>
              <a:rPr lang="es-ES" sz="2400" b="1">
                <a:latin typeface="Arial" panose="020B0604020202020204" pitchFamily="34" charset="0"/>
              </a:rPr>
              <a:t>BV</a:t>
            </a:r>
            <a:r>
              <a:rPr lang="es-ES" sz="2400">
                <a:latin typeface="Arial" panose="020B0604020202020204" pitchFamily="34" charset="0"/>
              </a:rPr>
              <a:t> a </a:t>
            </a:r>
            <a:r>
              <a:rPr lang="es-ES" sz="2400" b="1">
                <a:latin typeface="Arial" panose="020B0604020202020204" pitchFamily="34" charset="0"/>
              </a:rPr>
              <a:t>BC</a:t>
            </a:r>
            <a:r>
              <a:rPr lang="es-ES" sz="2400">
                <a:latin typeface="Arial" panose="020B0604020202020204" pitchFamily="34" charset="0"/>
              </a:rPr>
              <a:t>, se habla de par electrón-hueco y de generación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pares electrón-hueco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207D2BF-6F92-4137-AA98-9636A8F65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910" y="408147"/>
            <a:ext cx="3575416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SEMICONDUCTORES</a:t>
            </a: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DF85EEA8-6366-4D5A-9602-708BAEA5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438" y="983079"/>
            <a:ext cx="8225514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En un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semiconductor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se puede hablar de dos tipos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portadores de carga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, en tanto a </a:t>
            </a:r>
            <a:r>
              <a:rPr lang="es-ES" sz="2400">
                <a:latin typeface="Arial" panose="020B0604020202020204" pitchFamily="34" charset="0"/>
              </a:rPr>
              <a:t>conducción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43958FCA-D9F2-4685-97DE-FEEFBA52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904" y="2037714"/>
            <a:ext cx="5806696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1º) Los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electrones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que se mueven en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BC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2EC7E50D-5F66-4090-ABDF-CE0BBD80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144" y="2561902"/>
            <a:ext cx="3971543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desplazan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libremente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</a:rPr>
              <a:t>»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por el material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038B89C3-C2E6-4B9E-BA38-D8CB9629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759" y="3615272"/>
            <a:ext cx="5789062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2º) Los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electrones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que se mueven en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BV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00714F3F-5168-4072-AA4C-18E8248FE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70" y="4118847"/>
            <a:ext cx="4652061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Pasan de un átomo o molécula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a otro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vecino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al que le falte un e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</a:p>
        </p:txBody>
      </p:sp>
      <p:grpSp>
        <p:nvGrpSpPr>
          <p:cNvPr id="20" name="16 Grupo">
            <a:extLst>
              <a:ext uri="{FF2B5EF4-FFF2-40B4-BE49-F238E27FC236}">
                <a16:creationId xmlns:a16="http://schemas.microsoft.com/office/drawing/2014/main" id="{E8124762-2523-4680-A69E-89CE026F1915}"/>
              </a:ext>
            </a:extLst>
          </p:cNvPr>
          <p:cNvGrpSpPr>
            <a:grpSpLocks/>
          </p:cNvGrpSpPr>
          <p:nvPr/>
        </p:nvGrpSpPr>
        <p:grpSpPr bwMode="auto">
          <a:xfrm>
            <a:off x="7290267" y="2026765"/>
            <a:ext cx="3100388" cy="2203450"/>
            <a:chOff x="6972300" y="2136775"/>
            <a:chExt cx="3100388" cy="2203450"/>
          </a:xfrm>
        </p:grpSpPr>
        <p:pic>
          <p:nvPicPr>
            <p:cNvPr id="21" name="Picture 25" descr="imagesCA8TKQLI">
              <a:extLst>
                <a:ext uri="{FF2B5EF4-FFF2-40B4-BE49-F238E27FC236}">
                  <a16:creationId xmlns:a16="http://schemas.microsoft.com/office/drawing/2014/main" id="{3522BBB8-122D-4304-A8A2-9C07FC749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2136775"/>
              <a:ext cx="3100388" cy="220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14 Rectángulo">
              <a:extLst>
                <a:ext uri="{FF2B5EF4-FFF2-40B4-BE49-F238E27FC236}">
                  <a16:creationId xmlns:a16="http://schemas.microsoft.com/office/drawing/2014/main" id="{9FE81827-65ED-4108-A9A6-A36A97438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359" y="3817856"/>
              <a:ext cx="1640264" cy="2356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15 Rectángulo">
              <a:extLst>
                <a:ext uri="{FF2B5EF4-FFF2-40B4-BE49-F238E27FC236}">
                  <a16:creationId xmlns:a16="http://schemas.microsoft.com/office/drawing/2014/main" id="{F0EA88DE-4C2C-459C-95BC-708B5D6E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500" y="3932548"/>
              <a:ext cx="912832" cy="2058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490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87551" y="368012"/>
            <a:ext cx="9174885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9.2.1 TIPOS DE SEMICONDUCTORES: EC. DE NEUTRALIDAD</a:t>
            </a:r>
          </a:p>
        </p:txBody>
      </p:sp>
      <p:pic>
        <p:nvPicPr>
          <p:cNvPr id="878597" name="Picture 5" descr="imagesCAHL33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65" y="4054475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8601" name="Text Box 9"/>
          <p:cNvSpPr txBox="1">
            <a:spLocks noChangeArrowheads="1"/>
          </p:cNvSpPr>
          <p:nvPr/>
        </p:nvSpPr>
        <p:spPr bwMode="auto">
          <a:xfrm>
            <a:off x="1376581" y="1009540"/>
            <a:ext cx="2079713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INTRÍNSECO</a:t>
            </a:r>
          </a:p>
        </p:txBody>
      </p:sp>
      <p:sp>
        <p:nvSpPr>
          <p:cNvPr id="878602" name="Text Box 10"/>
          <p:cNvSpPr txBox="1">
            <a:spLocks noChangeArrowheads="1"/>
          </p:cNvSpPr>
          <p:nvPr/>
        </p:nvSpPr>
        <p:spPr bwMode="auto">
          <a:xfrm>
            <a:off x="1088394" y="1628809"/>
            <a:ext cx="8863622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Cristal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que se fabrica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sin impurezas,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ni imperfecciones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con:</a:t>
            </a:r>
          </a:p>
        </p:txBody>
      </p:sp>
      <p:sp>
        <p:nvSpPr>
          <p:cNvPr id="878603" name="Text Box 11"/>
          <p:cNvSpPr txBox="1">
            <a:spLocks noChangeArrowheads="1"/>
          </p:cNvSpPr>
          <p:nvPr/>
        </p:nvSpPr>
        <p:spPr bwMode="auto">
          <a:xfrm>
            <a:off x="1198296" y="2133302"/>
            <a:ext cx="7363467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Elementos grupo IVA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del sistema periódico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(Si, Ge)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1127520" y="2541395"/>
            <a:ext cx="9516942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s-ES" sz="2400">
                <a:latin typeface="Arial" panose="020B0604020202020204" pitchFamily="34" charset="0"/>
              </a:rPr>
              <a:t>Compuestos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combinación de elementos del I</a:t>
            </a:r>
            <a:r>
              <a:rPr lang="es-ES" sz="2400">
                <a:latin typeface="Arial" panose="020B0604020202020204" pitchFamily="34" charset="0"/>
              </a:rPr>
              <a:t>IIA y VA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s-ES" sz="2400" err="1">
                <a:solidFill>
                  <a:srgbClr val="3333FF"/>
                </a:solidFill>
                <a:latin typeface="Arial" panose="020B0604020202020204" pitchFamily="34" charset="0"/>
              </a:rPr>
              <a:t>GaAs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, </a:t>
            </a:r>
            <a:r>
              <a:rPr lang="es-ES" sz="2400" err="1">
                <a:solidFill>
                  <a:srgbClr val="3333FF"/>
                </a:solidFill>
                <a:latin typeface="Arial" panose="020B0604020202020204" pitchFamily="34" charset="0"/>
              </a:rPr>
              <a:t>GaP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1213245" y="3024188"/>
            <a:ext cx="926777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Compuestos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combinación de elementos del I</a:t>
            </a:r>
            <a:r>
              <a:rPr lang="es-ES" sz="2400">
                <a:latin typeface="Arial" panose="020B0604020202020204" pitchFamily="34" charset="0"/>
              </a:rPr>
              <a:t>IB y VIA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(ZnS, CdTe)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72747" y="3704927"/>
            <a:ext cx="1758950" cy="2616200"/>
            <a:chOff x="4098" y="1859"/>
            <a:chExt cx="1538" cy="2319"/>
          </a:xfrm>
        </p:grpSpPr>
        <p:sp>
          <p:nvSpPr>
            <p:cNvPr id="42023" name="Rectangle 21"/>
            <p:cNvSpPr>
              <a:spLocks noChangeArrowheads="1"/>
            </p:cNvSpPr>
            <p:nvPr/>
          </p:nvSpPr>
          <p:spPr bwMode="auto">
            <a:xfrm>
              <a:off x="4098" y="1859"/>
              <a:ext cx="1538" cy="2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42024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" y="1950"/>
              <a:ext cx="1417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42025" name="Line 15"/>
            <p:cNvSpPr>
              <a:spLocks noChangeShapeType="1"/>
            </p:cNvSpPr>
            <p:nvPr/>
          </p:nvSpPr>
          <p:spPr bwMode="auto">
            <a:xfrm flipV="1">
              <a:off x="4360" y="2773"/>
              <a:ext cx="0" cy="663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26" name="Line 16"/>
            <p:cNvSpPr>
              <a:spLocks noChangeShapeType="1"/>
            </p:cNvSpPr>
            <p:nvPr/>
          </p:nvSpPr>
          <p:spPr bwMode="auto">
            <a:xfrm flipV="1">
              <a:off x="4545" y="2773"/>
              <a:ext cx="0" cy="663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27" name="Line 17"/>
            <p:cNvSpPr>
              <a:spLocks noChangeShapeType="1"/>
            </p:cNvSpPr>
            <p:nvPr/>
          </p:nvSpPr>
          <p:spPr bwMode="auto">
            <a:xfrm flipV="1">
              <a:off x="4779" y="2773"/>
              <a:ext cx="0" cy="663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28" name="Line 18"/>
            <p:cNvSpPr>
              <a:spLocks noChangeShapeType="1"/>
            </p:cNvSpPr>
            <p:nvPr/>
          </p:nvSpPr>
          <p:spPr bwMode="auto">
            <a:xfrm flipV="1">
              <a:off x="4978" y="2773"/>
              <a:ext cx="0" cy="663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29" name="Line 19"/>
            <p:cNvSpPr>
              <a:spLocks noChangeShapeType="1"/>
            </p:cNvSpPr>
            <p:nvPr/>
          </p:nvSpPr>
          <p:spPr bwMode="auto">
            <a:xfrm flipV="1">
              <a:off x="5205" y="2773"/>
              <a:ext cx="0" cy="663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30" name="Line 20"/>
            <p:cNvSpPr>
              <a:spLocks noChangeShapeType="1"/>
            </p:cNvSpPr>
            <p:nvPr/>
          </p:nvSpPr>
          <p:spPr bwMode="auto">
            <a:xfrm flipV="1">
              <a:off x="5432" y="2773"/>
              <a:ext cx="0" cy="663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3937453" y="4194608"/>
            <a:ext cx="1038228" cy="1662113"/>
            <a:chOff x="4181488" y="4529139"/>
            <a:chExt cx="1038228" cy="1662113"/>
          </a:xfrm>
        </p:grpSpPr>
        <p:sp>
          <p:nvSpPr>
            <p:cNvPr id="42015" name="Oval 38"/>
            <p:cNvSpPr>
              <a:spLocks noChangeArrowheads="1"/>
            </p:cNvSpPr>
            <p:nvPr/>
          </p:nvSpPr>
          <p:spPr bwMode="auto">
            <a:xfrm>
              <a:off x="4462476" y="4626578"/>
              <a:ext cx="360363" cy="360363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6" name="Oval 38"/>
            <p:cNvSpPr>
              <a:spLocks noChangeArrowheads="1"/>
            </p:cNvSpPr>
            <p:nvPr/>
          </p:nvSpPr>
          <p:spPr bwMode="auto">
            <a:xfrm>
              <a:off x="4462442" y="5753254"/>
              <a:ext cx="360363" cy="360363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2017" name="Group 43"/>
            <p:cNvGrpSpPr>
              <a:grpSpLocks/>
            </p:cNvGrpSpPr>
            <p:nvPr/>
          </p:nvGrpSpPr>
          <p:grpSpPr bwMode="auto">
            <a:xfrm>
              <a:off x="4181488" y="4529139"/>
              <a:ext cx="1038228" cy="1662113"/>
              <a:chOff x="2634" y="2853"/>
              <a:chExt cx="654" cy="1047"/>
            </a:xfrm>
          </p:grpSpPr>
          <p:sp>
            <p:nvSpPr>
              <p:cNvPr id="42018" name="Text Box 23"/>
              <p:cNvSpPr txBox="1">
                <a:spLocks noChangeArrowheads="1"/>
              </p:cNvSpPr>
              <p:nvPr/>
            </p:nvSpPr>
            <p:spPr bwMode="auto">
              <a:xfrm>
                <a:off x="2634" y="3115"/>
                <a:ext cx="581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1,1 eV</a:t>
                </a:r>
              </a:p>
            </p:txBody>
          </p:sp>
          <p:sp>
            <p:nvSpPr>
              <p:cNvPr id="42019" name="Text Box 24"/>
              <p:cNvSpPr txBox="1">
                <a:spLocks noChangeArrowheads="1"/>
              </p:cNvSpPr>
              <p:nvPr/>
            </p:nvSpPr>
            <p:spPr bwMode="auto">
              <a:xfrm>
                <a:off x="2636" y="3332"/>
                <a:ext cx="581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0,7 eV</a:t>
                </a:r>
              </a:p>
            </p:txBody>
          </p:sp>
          <p:sp>
            <p:nvSpPr>
              <p:cNvPr id="42020" name="Text Box 25"/>
              <p:cNvSpPr txBox="1">
                <a:spLocks noChangeArrowheads="1"/>
              </p:cNvSpPr>
              <p:nvPr/>
            </p:nvSpPr>
            <p:spPr bwMode="auto">
              <a:xfrm>
                <a:off x="2790" y="2853"/>
                <a:ext cx="259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latin typeface="Arial" panose="020B0604020202020204" pitchFamily="34" charset="0"/>
                  </a:rPr>
                  <a:t>Si</a:t>
                </a:r>
              </a:p>
            </p:txBody>
          </p:sp>
          <p:sp>
            <p:nvSpPr>
              <p:cNvPr id="42021" name="Text Box 26"/>
              <p:cNvSpPr txBox="1">
                <a:spLocks noChangeArrowheads="1"/>
              </p:cNvSpPr>
              <p:nvPr/>
            </p:nvSpPr>
            <p:spPr bwMode="auto">
              <a:xfrm>
                <a:off x="2738" y="3555"/>
                <a:ext cx="38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latin typeface="Arial" panose="020B0604020202020204" pitchFamily="34" charset="0"/>
                  </a:rPr>
                  <a:t>Ge</a:t>
                </a:r>
              </a:p>
            </p:txBody>
          </p:sp>
          <p:sp>
            <p:nvSpPr>
              <p:cNvPr id="42022" name="Line 27"/>
              <p:cNvSpPr>
                <a:spLocks noChangeShapeType="1"/>
              </p:cNvSpPr>
              <p:nvPr/>
            </p:nvSpPr>
            <p:spPr bwMode="auto">
              <a:xfrm flipH="1">
                <a:off x="3288" y="3154"/>
                <a:ext cx="0" cy="539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118800" rIns="90000" bIns="118800" anchor="ctr" anchorCtr="1">
                <a:sp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57383" name="Group 39"/>
          <p:cNvGrpSpPr>
            <a:grpSpLocks/>
          </p:cNvGrpSpPr>
          <p:nvPr/>
        </p:nvGrpSpPr>
        <p:grpSpPr bwMode="auto">
          <a:xfrm>
            <a:off x="1507980" y="6191252"/>
            <a:ext cx="2187575" cy="793750"/>
            <a:chOff x="970" y="3900"/>
            <a:chExt cx="1378" cy="500"/>
          </a:xfrm>
        </p:grpSpPr>
        <p:sp>
          <p:nvSpPr>
            <p:cNvPr id="42013" name="Oval 38"/>
            <p:cNvSpPr>
              <a:spLocks noChangeArrowheads="1"/>
            </p:cNvSpPr>
            <p:nvPr/>
          </p:nvSpPr>
          <p:spPr bwMode="auto">
            <a:xfrm>
              <a:off x="1006" y="3960"/>
              <a:ext cx="227" cy="22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4" name="Text Box 33"/>
            <p:cNvSpPr txBox="1">
              <a:spLocks noChangeArrowheads="1"/>
            </p:cNvSpPr>
            <p:nvPr/>
          </p:nvSpPr>
          <p:spPr bwMode="auto">
            <a:xfrm>
              <a:off x="970" y="3900"/>
              <a:ext cx="1378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Si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   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comparte 4 e</a:t>
              </a:r>
              <a:r>
                <a:rPr lang="es-ES" sz="20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 con vecinos</a:t>
              </a:r>
            </a:p>
          </p:txBody>
        </p:sp>
      </p:grpSp>
      <p:sp>
        <p:nvSpPr>
          <p:cNvPr id="878626" name="Text Box 34"/>
          <p:cNvSpPr txBox="1">
            <a:spLocks noChangeArrowheads="1"/>
          </p:cNvSpPr>
          <p:nvPr/>
        </p:nvSpPr>
        <p:spPr bwMode="auto">
          <a:xfrm>
            <a:off x="4314116" y="6210485"/>
            <a:ext cx="3118034" cy="85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solidFill>
                  <a:srgbClr val="008000"/>
                </a:solidFill>
                <a:latin typeface="Arial" panose="020B0604020202020204" pitchFamily="34" charset="0"/>
              </a:rPr>
              <a:t>Considerando la producción de pares</a:t>
            </a:r>
          </a:p>
        </p:txBody>
      </p:sp>
      <p:sp>
        <p:nvSpPr>
          <p:cNvPr id="878629" name="Text Box 37"/>
          <p:cNvSpPr txBox="1">
            <a:spLocks noChangeArrowheads="1"/>
          </p:cNvSpPr>
          <p:nvPr/>
        </p:nvSpPr>
        <p:spPr bwMode="auto">
          <a:xfrm>
            <a:off x="3661151" y="1017477"/>
            <a:ext cx="285236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denota con una: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42006" name="Text Box 43"/>
          <p:cNvSpPr txBox="1">
            <a:spLocks noChangeArrowheads="1"/>
          </p:cNvSpPr>
          <p:nvPr/>
        </p:nvSpPr>
        <p:spPr bwMode="auto">
          <a:xfrm>
            <a:off x="6657084" y="5395620"/>
            <a:ext cx="325438" cy="401638"/>
          </a:xfrm>
          <a:prstGeom prst="rect">
            <a:avLst/>
          </a:prstGeom>
          <a:solidFill>
            <a:srgbClr val="98CB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46800" rIns="54000" bIns="468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007" name="Text Box 44"/>
          <p:cNvSpPr txBox="1">
            <a:spLocks noChangeArrowheads="1"/>
          </p:cNvSpPr>
          <p:nvPr/>
        </p:nvSpPr>
        <p:spPr bwMode="auto">
          <a:xfrm>
            <a:off x="6668197" y="4401844"/>
            <a:ext cx="325438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46800" rIns="54000" bIns="468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CuadroTexto 3"/>
          <p:cNvSpPr txBox="1">
            <a:spLocks noChangeArrowheads="1"/>
          </p:cNvSpPr>
          <p:nvPr/>
        </p:nvSpPr>
        <p:spPr bwMode="auto">
          <a:xfrm>
            <a:off x="6620603" y="1080094"/>
            <a:ext cx="432445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72000" rIns="18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i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8715983" y="4530535"/>
            <a:ext cx="1962695" cy="1362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0000" tIns="108000" rIns="90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Ecuación de 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neutralidad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del cristal</a:t>
            </a: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7566424" y="4854592"/>
            <a:ext cx="936625" cy="67627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26000" tIns="154800" rIns="126000" bIns="154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 = p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AFE6C9D-BD71-40F6-A452-18829DAC72A0}"/>
              </a:ext>
            </a:extLst>
          </p:cNvPr>
          <p:cNvGrpSpPr/>
          <p:nvPr/>
        </p:nvGrpSpPr>
        <p:grpSpPr>
          <a:xfrm>
            <a:off x="7031745" y="3625671"/>
            <a:ext cx="2655309" cy="855665"/>
            <a:chOff x="7031745" y="3625671"/>
            <a:chExt cx="2655309" cy="855665"/>
          </a:xfrm>
        </p:grpSpPr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7494716" y="3625671"/>
              <a:ext cx="2192338" cy="855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Concentración de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electrones en </a:t>
              </a:r>
              <a:r>
                <a:rPr lang="es-E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 flipV="1">
              <a:off x="7031745" y="4108089"/>
              <a:ext cx="491701" cy="252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DD04C61-90E0-43FA-AFD7-007FD300BE01}"/>
              </a:ext>
            </a:extLst>
          </p:cNvPr>
          <p:cNvGrpSpPr/>
          <p:nvPr/>
        </p:nvGrpSpPr>
        <p:grpSpPr>
          <a:xfrm>
            <a:off x="7066676" y="5851906"/>
            <a:ext cx="2635244" cy="970385"/>
            <a:chOff x="7066676" y="5851906"/>
            <a:chExt cx="2635244" cy="970385"/>
          </a:xfrm>
        </p:grpSpPr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7477832" y="5966626"/>
              <a:ext cx="2224088" cy="855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Concentración de huecos en </a:t>
              </a:r>
              <a:r>
                <a:rPr lang="es-E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BV</a:t>
              </a: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7066676" y="5851906"/>
              <a:ext cx="438021" cy="4016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118800" rIns="90000" bIns="118800" anchor="ctr" anchorCtr="1">
              <a:spAutoFit/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7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7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7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7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7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7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7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601" grpId="0" animBg="1"/>
      <p:bldP spid="878602" grpId="0"/>
      <p:bldP spid="878603" grpId="0"/>
      <p:bldP spid="878604" grpId="0"/>
      <p:bldP spid="878605" grpId="0"/>
      <p:bldP spid="878626" grpId="0"/>
      <p:bldP spid="878629" grpId="0"/>
      <p:bldP spid="42006" grpId="0" animBg="1"/>
      <p:bldP spid="42007" grpId="0" animBg="1"/>
      <p:bldP spid="4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0" name="Text Box 4"/>
          <p:cNvSpPr txBox="1">
            <a:spLocks noChangeArrowheads="1"/>
          </p:cNvSpPr>
          <p:nvPr/>
        </p:nvSpPr>
        <p:spPr bwMode="auto">
          <a:xfrm>
            <a:off x="1285430" y="410815"/>
            <a:ext cx="3291583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EXTRÍNSECO TIPO N</a:t>
            </a:r>
          </a:p>
        </p:txBody>
      </p:sp>
      <p:sp>
        <p:nvSpPr>
          <p:cNvPr id="910341" name="Text Box 5"/>
          <p:cNvSpPr txBox="1">
            <a:spLocks noChangeArrowheads="1"/>
          </p:cNvSpPr>
          <p:nvPr/>
        </p:nvSpPr>
        <p:spPr bwMode="auto">
          <a:xfrm>
            <a:off x="1123625" y="966057"/>
            <a:ext cx="7270568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Semiconductor intrínseco dopado con impurezas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mediante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difusión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o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implantación iónica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10342" name="Text Box 6"/>
          <p:cNvSpPr txBox="1">
            <a:spLocks noChangeArrowheads="1"/>
          </p:cNvSpPr>
          <p:nvPr/>
        </p:nvSpPr>
        <p:spPr bwMode="auto">
          <a:xfrm>
            <a:off x="1195912" y="1758910"/>
            <a:ext cx="9256037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Impurezas: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Elementos grupo VA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del sistema periódico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(P, As, Sb)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47813" y="6099179"/>
            <a:ext cx="2665413" cy="855663"/>
            <a:chOff x="912" y="3912"/>
            <a:chExt cx="1679" cy="539"/>
          </a:xfrm>
        </p:grpSpPr>
        <p:sp>
          <p:nvSpPr>
            <p:cNvPr id="44088" name="Oval 51"/>
            <p:cNvSpPr>
              <a:spLocks noChangeArrowheads="1"/>
            </p:cNvSpPr>
            <p:nvPr/>
          </p:nvSpPr>
          <p:spPr bwMode="auto">
            <a:xfrm>
              <a:off x="955" y="3976"/>
              <a:ext cx="227" cy="227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118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89" name="Text Box 28"/>
            <p:cNvSpPr txBox="1">
              <a:spLocks noChangeArrowheads="1"/>
            </p:cNvSpPr>
            <p:nvPr/>
          </p:nvSpPr>
          <p:spPr bwMode="auto">
            <a:xfrm>
              <a:off x="912" y="3912"/>
              <a:ext cx="1679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FFFF"/>
                  </a:solidFill>
                  <a:latin typeface="Arial" panose="020B0604020202020204" pitchFamily="34" charset="0"/>
                </a:rPr>
                <a:t>Sb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  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comparte 4 e</a:t>
              </a:r>
              <a:r>
                <a:rPr lang="es-ES" sz="20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 con vecinos y le sobra 1</a:t>
              </a:r>
            </a:p>
          </p:txBody>
        </p:sp>
      </p:grpSp>
      <p:pic>
        <p:nvPicPr>
          <p:cNvPr id="910370" name="Picture 34" descr="imagesCAHL33HI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94335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246313" y="4732338"/>
            <a:ext cx="539750" cy="539750"/>
            <a:chOff x="1585" y="3051"/>
            <a:chExt cx="340" cy="340"/>
          </a:xfrm>
        </p:grpSpPr>
        <p:sp>
          <p:nvSpPr>
            <p:cNvPr id="44086" name="Oval 35"/>
            <p:cNvSpPr>
              <a:spLocks noChangeArrowheads="1"/>
            </p:cNvSpPr>
            <p:nvPr/>
          </p:nvSpPr>
          <p:spPr bwMode="auto">
            <a:xfrm>
              <a:off x="1585" y="3051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224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87" name="Text Box 36"/>
            <p:cNvSpPr txBox="1">
              <a:spLocks noChangeArrowheads="1"/>
            </p:cNvSpPr>
            <p:nvPr/>
          </p:nvSpPr>
          <p:spPr bwMode="auto">
            <a:xfrm>
              <a:off x="1629" y="3070"/>
              <a:ext cx="25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400">
                  <a:solidFill>
                    <a:srgbClr val="FFFFFF"/>
                  </a:solidFill>
                  <a:latin typeface="Arial" panose="020B0604020202020204" pitchFamily="34" charset="0"/>
                </a:rPr>
                <a:t>Sb</a:t>
              </a:r>
            </a:p>
          </p:txBody>
        </p:sp>
      </p:grpSp>
      <p:sp>
        <p:nvSpPr>
          <p:cNvPr id="910373" name="Oval 37"/>
          <p:cNvSpPr>
            <a:spLocks noChangeArrowheads="1"/>
          </p:cNvSpPr>
          <p:nvPr/>
        </p:nvSpPr>
        <p:spPr bwMode="auto">
          <a:xfrm>
            <a:off x="2878138" y="4567238"/>
            <a:ext cx="90487" cy="904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36700" y="3133726"/>
            <a:ext cx="2203450" cy="1355726"/>
            <a:chOff x="1138" y="2044"/>
            <a:chExt cx="1388" cy="854"/>
          </a:xfrm>
        </p:grpSpPr>
        <p:sp>
          <p:nvSpPr>
            <p:cNvPr id="44084" name="Line 38"/>
            <p:cNvSpPr>
              <a:spLocks noChangeShapeType="1"/>
            </p:cNvSpPr>
            <p:nvPr/>
          </p:nvSpPr>
          <p:spPr bwMode="auto">
            <a:xfrm flipH="1">
              <a:off x="2012" y="2392"/>
              <a:ext cx="28" cy="50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44085" name="Text Box 39"/>
            <p:cNvSpPr txBox="1">
              <a:spLocks noChangeArrowheads="1"/>
            </p:cNvSpPr>
            <p:nvPr/>
          </p:nvSpPr>
          <p:spPr bwMode="auto">
            <a:xfrm>
              <a:off x="1138" y="2044"/>
              <a:ext cx="13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 poco ligado</a:t>
              </a:r>
            </a:p>
          </p:txBody>
        </p:sp>
      </p:grpSp>
      <p:grpSp>
        <p:nvGrpSpPr>
          <p:cNvPr id="8" name="51 Grupo"/>
          <p:cNvGrpSpPr>
            <a:grpSpLocks/>
          </p:cNvGrpSpPr>
          <p:nvPr/>
        </p:nvGrpSpPr>
        <p:grpSpPr bwMode="auto">
          <a:xfrm>
            <a:off x="5138738" y="3686175"/>
            <a:ext cx="1720850" cy="2632075"/>
            <a:chOff x="5262563" y="3686175"/>
            <a:chExt cx="1720850" cy="2632075"/>
          </a:xfrm>
        </p:grpSpPr>
        <p:pic>
          <p:nvPicPr>
            <p:cNvPr id="44065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563" y="3686175"/>
              <a:ext cx="1720850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grpSp>
          <p:nvGrpSpPr>
            <p:cNvPr id="44066" name="Group 70"/>
            <p:cNvGrpSpPr>
              <a:grpSpLocks/>
            </p:cNvGrpSpPr>
            <p:nvPr/>
          </p:nvGrpSpPr>
          <p:grpSpPr bwMode="auto">
            <a:xfrm>
              <a:off x="5640388" y="4654550"/>
              <a:ext cx="1284288" cy="420688"/>
              <a:chOff x="3583" y="3102"/>
              <a:chExt cx="809" cy="265"/>
            </a:xfrm>
          </p:grpSpPr>
          <p:grpSp>
            <p:nvGrpSpPr>
              <p:cNvPr id="44067" name="Group 51"/>
              <p:cNvGrpSpPr>
                <a:grpSpLocks/>
              </p:cNvGrpSpPr>
              <p:nvPr/>
            </p:nvGrpSpPr>
            <p:grpSpPr bwMode="auto">
              <a:xfrm>
                <a:off x="3583" y="3102"/>
                <a:ext cx="170" cy="265"/>
                <a:chOff x="2523" y="2408"/>
                <a:chExt cx="170" cy="265"/>
              </a:xfrm>
            </p:grpSpPr>
            <p:sp>
              <p:nvSpPr>
                <p:cNvPr id="44077" name="Oval 50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068" name="Group 52"/>
              <p:cNvGrpSpPr>
                <a:grpSpLocks/>
              </p:cNvGrpSpPr>
              <p:nvPr/>
            </p:nvGrpSpPr>
            <p:grpSpPr bwMode="auto">
              <a:xfrm>
                <a:off x="3747" y="3102"/>
                <a:ext cx="170" cy="265"/>
                <a:chOff x="2523" y="2408"/>
                <a:chExt cx="170" cy="265"/>
              </a:xfrm>
            </p:grpSpPr>
            <p:sp>
              <p:nvSpPr>
                <p:cNvPr id="44075" name="Oval 53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069" name="Group 55"/>
              <p:cNvGrpSpPr>
                <a:grpSpLocks/>
              </p:cNvGrpSpPr>
              <p:nvPr/>
            </p:nvGrpSpPr>
            <p:grpSpPr bwMode="auto">
              <a:xfrm>
                <a:off x="4058" y="3102"/>
                <a:ext cx="170" cy="265"/>
                <a:chOff x="2523" y="2408"/>
                <a:chExt cx="170" cy="265"/>
              </a:xfrm>
            </p:grpSpPr>
            <p:sp>
              <p:nvSpPr>
                <p:cNvPr id="44073" name="Oval 56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070" name="Group 58"/>
              <p:cNvGrpSpPr>
                <a:grpSpLocks/>
              </p:cNvGrpSpPr>
              <p:nvPr/>
            </p:nvGrpSpPr>
            <p:grpSpPr bwMode="auto">
              <a:xfrm>
                <a:off x="4222" y="3102"/>
                <a:ext cx="170" cy="265"/>
                <a:chOff x="2523" y="2408"/>
                <a:chExt cx="170" cy="265"/>
              </a:xfrm>
            </p:grpSpPr>
            <p:sp>
              <p:nvSpPr>
                <p:cNvPr id="44071" name="Oval 59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59446" name="Group 54"/>
          <p:cNvGrpSpPr>
            <a:grpSpLocks/>
          </p:cNvGrpSpPr>
          <p:nvPr/>
        </p:nvGrpSpPr>
        <p:grpSpPr bwMode="auto">
          <a:xfrm>
            <a:off x="7562470" y="3125407"/>
            <a:ext cx="3128962" cy="2160588"/>
            <a:chOff x="5141" y="701"/>
            <a:chExt cx="1971" cy="1361"/>
          </a:xfrm>
        </p:grpSpPr>
        <p:sp>
          <p:nvSpPr>
            <p:cNvPr id="44057" name="AutoShape 53"/>
            <p:cNvSpPr>
              <a:spLocks noChangeArrowheads="1"/>
            </p:cNvSpPr>
            <p:nvPr/>
          </p:nvSpPr>
          <p:spPr bwMode="auto">
            <a:xfrm>
              <a:off x="5141" y="701"/>
              <a:ext cx="1971" cy="136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sz="2400"/>
            </a:p>
          </p:txBody>
        </p:sp>
        <p:sp>
          <p:nvSpPr>
            <p:cNvPr id="44058" name="Text Box 41"/>
            <p:cNvSpPr txBox="1">
              <a:spLocks noChangeArrowheads="1"/>
            </p:cNvSpPr>
            <p:nvPr/>
          </p:nvSpPr>
          <p:spPr bwMode="auto">
            <a:xfrm>
              <a:off x="5158" y="709"/>
              <a:ext cx="177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u="sng">
                  <a:solidFill>
                    <a:srgbClr val="FF3300"/>
                  </a:solidFill>
                  <a:latin typeface="Arial" panose="020B0604020202020204" pitchFamily="34" charset="0"/>
                </a:rPr>
                <a:t>Están localizados</a:t>
              </a:r>
              <a:r>
                <a:rPr lang="es-ES" sz="2400">
                  <a:solidFill>
                    <a:srgbClr val="FF3300"/>
                  </a:solidFill>
                  <a:latin typeface="Arial" panose="020B0604020202020204" pitchFamily="34" charset="0"/>
                </a:rPr>
                <a:t>: </a:t>
              </a:r>
              <a:r>
                <a:rPr lang="es-ES" sz="2400">
                  <a:latin typeface="Arial" panose="020B0604020202020204" pitchFamily="34" charset="0"/>
                </a:rPr>
                <a:t>Situados en cierto lugar del cristal.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Se representan con un segmento</a:t>
              </a:r>
            </a:p>
          </p:txBody>
        </p:sp>
      </p:grp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4692753" y="403794"/>
            <a:ext cx="285236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denota con una: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58" name="CuadroTexto 57"/>
          <p:cNvSpPr txBox="1">
            <a:spLocks noChangeArrowheads="1"/>
          </p:cNvSpPr>
          <p:nvPr/>
        </p:nvSpPr>
        <p:spPr bwMode="auto">
          <a:xfrm>
            <a:off x="7659489" y="451051"/>
            <a:ext cx="535037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72000" rIns="18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n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831745" y="3132320"/>
            <a:ext cx="3767137" cy="1881188"/>
            <a:chOff x="3831745" y="3132320"/>
            <a:chExt cx="3767137" cy="1881188"/>
          </a:xfrm>
        </p:grpSpPr>
        <p:grpSp>
          <p:nvGrpSpPr>
            <p:cNvPr id="59440" name="Group 48"/>
            <p:cNvGrpSpPr>
              <a:grpSpLocks/>
            </p:cNvGrpSpPr>
            <p:nvPr/>
          </p:nvGrpSpPr>
          <p:grpSpPr bwMode="auto">
            <a:xfrm>
              <a:off x="3831745" y="3132320"/>
              <a:ext cx="3767137" cy="1881188"/>
              <a:chOff x="2449" y="2020"/>
              <a:chExt cx="2373" cy="1185"/>
            </a:xfrm>
          </p:grpSpPr>
          <p:sp>
            <p:nvSpPr>
              <p:cNvPr id="44059" name="Text Box 18"/>
              <p:cNvSpPr txBox="1">
                <a:spLocks noChangeArrowheads="1"/>
              </p:cNvSpPr>
              <p:nvPr/>
            </p:nvSpPr>
            <p:spPr bwMode="auto">
              <a:xfrm>
                <a:off x="2522" y="2860"/>
                <a:ext cx="671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0,01 eV</a:t>
                </a:r>
              </a:p>
            </p:txBody>
          </p:sp>
          <p:sp>
            <p:nvSpPr>
              <p:cNvPr id="44060" name="Line 22"/>
              <p:cNvSpPr>
                <a:spLocks noChangeShapeType="1"/>
              </p:cNvSpPr>
              <p:nvPr/>
            </p:nvSpPr>
            <p:spPr bwMode="auto">
              <a:xfrm>
                <a:off x="3229" y="2963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118800" rIns="90000" bIns="118800" anchor="ctr" anchorCtr="1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4061" name="Text Box 41"/>
              <p:cNvSpPr txBox="1">
                <a:spLocks noChangeArrowheads="1"/>
              </p:cNvSpPr>
              <p:nvPr/>
            </p:nvSpPr>
            <p:spPr bwMode="auto">
              <a:xfrm>
                <a:off x="2449" y="2020"/>
                <a:ext cx="237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Niveles de e</a:t>
                </a:r>
                <a:r>
                  <a:rPr lang="es-ES" sz="2400" baseline="30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-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 poco ligados</a:t>
                </a:r>
              </a:p>
            </p:txBody>
          </p:sp>
        </p:grp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4577013" y="3616805"/>
              <a:ext cx="0" cy="9398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7010316" y="5522089"/>
            <a:ext cx="3681132" cy="13479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 T</a:t>
            </a:r>
            <a:r>
              <a:rPr lang="es-ES" sz="2400" baseline="-25000">
                <a:latin typeface="Arial" panose="020B0604020202020204" pitchFamily="34" charset="0"/>
              </a:rPr>
              <a:t>ambiente</a:t>
            </a:r>
            <a:r>
              <a:rPr lang="es-ES" sz="2400">
                <a:latin typeface="Arial" panose="020B0604020202020204" pitchFamily="34" charset="0"/>
              </a:rPr>
              <a:t> están ionizadas todas las impurezas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(los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se han escapado)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22878" y="2295683"/>
            <a:ext cx="751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sym typeface="Symbol" panose="05050102010706020507" pitchFamily="18" charset="2"/>
              </a:rPr>
              <a:t> El cristal se reestructura incorporando las impurezas</a:t>
            </a:r>
          </a:p>
          <a:p>
            <a:r>
              <a:rPr lang="es-ES" sz="2400">
                <a:sym typeface="Symbol" panose="05050102010706020507" pitchFamily="18" charset="2"/>
              </a:rPr>
              <a:t>  en su estructura tras calentarlo</a:t>
            </a:r>
            <a:endParaRPr lang="es-ES" sz="2400"/>
          </a:p>
        </p:txBody>
      </p:sp>
      <p:sp>
        <p:nvSpPr>
          <p:cNvPr id="6" name="Forma libre 5"/>
          <p:cNvSpPr/>
          <p:nvPr/>
        </p:nvSpPr>
        <p:spPr bwMode="auto">
          <a:xfrm>
            <a:off x="6937513" y="4830417"/>
            <a:ext cx="258417" cy="576000"/>
          </a:xfrm>
          <a:custGeom>
            <a:avLst/>
            <a:gdLst>
              <a:gd name="connsiteX0" fmla="*/ 0 w 258417"/>
              <a:gd name="connsiteY0" fmla="*/ 0 h 506896"/>
              <a:gd name="connsiteX1" fmla="*/ 258417 w 258417"/>
              <a:gd name="connsiteY1" fmla="*/ 0 h 506896"/>
              <a:gd name="connsiteX2" fmla="*/ 258417 w 258417"/>
              <a:gd name="connsiteY2" fmla="*/ 506896 h 50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17" h="506896">
                <a:moveTo>
                  <a:pt x="0" y="0"/>
                </a:moveTo>
                <a:lnTo>
                  <a:pt x="258417" y="0"/>
                </a:lnTo>
                <a:lnTo>
                  <a:pt x="258417" y="506896"/>
                </a:lnTo>
              </a:path>
            </a:pathLst>
          </a:cu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118800" rIns="91440" bIns="118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11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1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0" grpId="0" animBg="1"/>
      <p:bldP spid="910341" grpId="0"/>
      <p:bldP spid="910342" grpId="0"/>
      <p:bldP spid="910373" grpId="0" animBg="1"/>
      <p:bldP spid="57" grpId="0"/>
      <p:bldP spid="58" grpId="0" animBg="1"/>
      <p:bldP spid="42" grpId="0" animBg="1"/>
      <p:bldP spid="43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316038" y="516955"/>
            <a:ext cx="90360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9.1 NIVELES DE ENERGÍA Y CONDUCTIVIDAD EN SÓLIDOS: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      CONDUCTORES, SEMICONDUCTORES Y AISLANTES</a:t>
            </a:r>
          </a:p>
        </p:txBody>
      </p:sp>
      <p:sp>
        <p:nvSpPr>
          <p:cNvPr id="867380" name="Text Box 52"/>
          <p:cNvSpPr txBox="1">
            <a:spLocks noChangeArrowheads="1"/>
          </p:cNvSpPr>
          <p:nvPr/>
        </p:nvSpPr>
        <p:spPr bwMode="auto">
          <a:xfrm>
            <a:off x="5593500" y="2555474"/>
            <a:ext cx="5126350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18800" rIns="108000" bIns="118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Sólo puede tomar ciertos valores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denominados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niveles de energía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682412" y="2512310"/>
            <a:ext cx="457200" cy="2239962"/>
            <a:chOff x="2493" y="2859"/>
            <a:chExt cx="288" cy="1411"/>
          </a:xfrm>
        </p:grpSpPr>
        <p:sp>
          <p:nvSpPr>
            <p:cNvPr id="9251" name="Line 53"/>
            <p:cNvSpPr>
              <a:spLocks noChangeShapeType="1"/>
            </p:cNvSpPr>
            <p:nvPr/>
          </p:nvSpPr>
          <p:spPr bwMode="auto">
            <a:xfrm flipV="1">
              <a:off x="2781" y="2878"/>
              <a:ext cx="0" cy="1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 sz="2400"/>
            </a:p>
          </p:txBody>
        </p:sp>
        <p:sp>
          <p:nvSpPr>
            <p:cNvPr id="9252" name="Text Box 54"/>
            <p:cNvSpPr txBox="1">
              <a:spLocks noChangeArrowheads="1"/>
            </p:cNvSpPr>
            <p:nvPr/>
          </p:nvSpPr>
          <p:spPr bwMode="auto">
            <a:xfrm>
              <a:off x="2493" y="2859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335684" y="2889325"/>
            <a:ext cx="2760663" cy="1746250"/>
            <a:chOff x="2537" y="3063"/>
            <a:chExt cx="2140" cy="1100"/>
          </a:xfrm>
        </p:grpSpPr>
        <p:sp>
          <p:nvSpPr>
            <p:cNvPr id="9246" name="Line 55"/>
            <p:cNvSpPr>
              <a:spLocks noChangeShapeType="1"/>
            </p:cNvSpPr>
            <p:nvPr/>
          </p:nvSpPr>
          <p:spPr bwMode="auto">
            <a:xfrm>
              <a:off x="2537" y="41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47" name="Line 56"/>
            <p:cNvSpPr>
              <a:spLocks noChangeShapeType="1"/>
            </p:cNvSpPr>
            <p:nvPr/>
          </p:nvSpPr>
          <p:spPr bwMode="auto">
            <a:xfrm>
              <a:off x="2537" y="3735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48" name="Line 57"/>
            <p:cNvSpPr>
              <a:spLocks noChangeShapeType="1"/>
            </p:cNvSpPr>
            <p:nvPr/>
          </p:nvSpPr>
          <p:spPr bwMode="auto">
            <a:xfrm>
              <a:off x="2538" y="30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49" name="Line 58"/>
            <p:cNvSpPr>
              <a:spLocks noChangeShapeType="1"/>
            </p:cNvSpPr>
            <p:nvPr/>
          </p:nvSpPr>
          <p:spPr bwMode="auto">
            <a:xfrm>
              <a:off x="2538" y="3438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50" name="Line 59"/>
            <p:cNvSpPr>
              <a:spLocks noChangeShapeType="1"/>
            </p:cNvSpPr>
            <p:nvPr/>
          </p:nvSpPr>
          <p:spPr bwMode="auto">
            <a:xfrm>
              <a:off x="2538" y="3226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867393" name="Text Box 65"/>
          <p:cNvSpPr txBox="1">
            <a:spLocks noChangeArrowheads="1"/>
          </p:cNvSpPr>
          <p:nvPr/>
        </p:nvSpPr>
        <p:spPr bwMode="auto">
          <a:xfrm>
            <a:off x="1496914" y="1449293"/>
            <a:ext cx="3890095" cy="95677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¿Energía de los electrones dentro de la materia?</a:t>
            </a:r>
          </a:p>
        </p:txBody>
      </p:sp>
      <p:sp>
        <p:nvSpPr>
          <p:cNvPr id="867394" name="Text Box 66"/>
          <p:cNvSpPr txBox="1">
            <a:spLocks noChangeArrowheads="1"/>
          </p:cNvSpPr>
          <p:nvPr/>
        </p:nvSpPr>
        <p:spPr bwMode="auto">
          <a:xfrm>
            <a:off x="7337333" y="1621714"/>
            <a:ext cx="1544626" cy="58744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ÁTOMOS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7395" name="Text Box 67"/>
          <p:cNvSpPr txBox="1">
            <a:spLocks noChangeArrowheads="1"/>
          </p:cNvSpPr>
          <p:nvPr/>
        </p:nvSpPr>
        <p:spPr bwMode="auto">
          <a:xfrm>
            <a:off x="1072383" y="5488929"/>
            <a:ext cx="8875659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Cada nivel de energía conlleva ciertas formas de moverse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en torno al núcleo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(orbitales atómicos)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1427638" y="3955496"/>
            <a:ext cx="582613" cy="676275"/>
            <a:chOff x="2366" y="3748"/>
            <a:chExt cx="367" cy="426"/>
          </a:xfrm>
        </p:grpSpPr>
        <p:sp>
          <p:nvSpPr>
            <p:cNvPr id="9244" name="Line 75"/>
            <p:cNvSpPr>
              <a:spLocks noChangeShapeType="1"/>
            </p:cNvSpPr>
            <p:nvPr/>
          </p:nvSpPr>
          <p:spPr bwMode="auto">
            <a:xfrm>
              <a:off x="2733" y="3748"/>
              <a:ext cx="0" cy="4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 sz="2400"/>
            </a:p>
          </p:txBody>
        </p:sp>
        <p:sp>
          <p:nvSpPr>
            <p:cNvPr id="9245" name="Text Box 76"/>
            <p:cNvSpPr txBox="1">
              <a:spLocks noChangeArrowheads="1"/>
            </p:cNvSpPr>
            <p:nvPr/>
          </p:nvSpPr>
          <p:spPr bwMode="auto">
            <a:xfrm>
              <a:off x="2366" y="3762"/>
              <a:ext cx="31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E</a:t>
              </a:r>
            </a:p>
          </p:txBody>
        </p:sp>
      </p:grpSp>
      <p:sp>
        <p:nvSpPr>
          <p:cNvPr id="867405" name="Text Box 77"/>
          <p:cNvSpPr txBox="1">
            <a:spLocks noChangeArrowheads="1"/>
          </p:cNvSpPr>
          <p:nvPr/>
        </p:nvSpPr>
        <p:spPr bwMode="auto">
          <a:xfrm>
            <a:off x="2739844" y="4879113"/>
            <a:ext cx="1865996" cy="587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 y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E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~ eV</a:t>
            </a:r>
          </a:p>
        </p:txBody>
      </p:sp>
      <p:sp>
        <p:nvSpPr>
          <p:cNvPr id="867409" name="Text Box 81"/>
          <p:cNvSpPr txBox="1">
            <a:spLocks noChangeArrowheads="1"/>
          </p:cNvSpPr>
          <p:nvPr/>
        </p:nvSpPr>
        <p:spPr bwMode="auto">
          <a:xfrm>
            <a:off x="6289610" y="3710175"/>
            <a:ext cx="3676959" cy="17681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216000" tIns="144000" rIns="216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En la estructura interna de la materia la energía de las partículas es una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variable discreta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BE87604-F1DD-4016-BDEB-C67B043FD6AC}"/>
              </a:ext>
            </a:extLst>
          </p:cNvPr>
          <p:cNvSpPr/>
          <p:nvPr/>
        </p:nvSpPr>
        <p:spPr bwMode="auto">
          <a:xfrm>
            <a:off x="5810250" y="1702705"/>
            <a:ext cx="1000125" cy="465210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118800" rIns="91440" bIns="118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 Box 67">
            <a:extLst>
              <a:ext uri="{FF2B5EF4-FFF2-40B4-BE49-F238E27FC236}">
                <a16:creationId xmlns:a16="http://schemas.microsoft.com/office/drawing/2014/main" id="{60DB419C-2AEA-482C-98BA-970921BBF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83" y="6365229"/>
            <a:ext cx="9259614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Cada una de ellas se asocia 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electrones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como máximo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6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6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6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80" grpId="0"/>
      <p:bldP spid="867393" grpId="0" animBg="1"/>
      <p:bldP spid="867394" grpId="0" animBg="1"/>
      <p:bldP spid="867395" grpId="0"/>
      <p:bldP spid="867405" grpId="0" animBg="1"/>
      <p:bldP spid="867409" grpId="0" animBg="1"/>
      <p:bldP spid="5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0" name="Text Box 4"/>
          <p:cNvSpPr txBox="1">
            <a:spLocks noChangeArrowheads="1"/>
          </p:cNvSpPr>
          <p:nvPr/>
        </p:nvSpPr>
        <p:spPr bwMode="auto">
          <a:xfrm>
            <a:off x="1285430" y="410815"/>
            <a:ext cx="3291583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EXTRÍNSECO TIPO N</a:t>
            </a:r>
          </a:p>
        </p:txBody>
      </p:sp>
      <p:grpSp>
        <p:nvGrpSpPr>
          <p:cNvPr id="8" name="51 Grupo"/>
          <p:cNvGrpSpPr>
            <a:grpSpLocks/>
          </p:cNvGrpSpPr>
          <p:nvPr/>
        </p:nvGrpSpPr>
        <p:grpSpPr bwMode="auto">
          <a:xfrm>
            <a:off x="5138738" y="3686175"/>
            <a:ext cx="1720850" cy="2632075"/>
            <a:chOff x="5262563" y="3686175"/>
            <a:chExt cx="1720850" cy="2632075"/>
          </a:xfrm>
        </p:grpSpPr>
        <p:pic>
          <p:nvPicPr>
            <p:cNvPr id="44065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563" y="3686175"/>
              <a:ext cx="1720850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grpSp>
          <p:nvGrpSpPr>
            <p:cNvPr id="44066" name="Group 70"/>
            <p:cNvGrpSpPr>
              <a:grpSpLocks/>
            </p:cNvGrpSpPr>
            <p:nvPr/>
          </p:nvGrpSpPr>
          <p:grpSpPr bwMode="auto">
            <a:xfrm>
              <a:off x="5640388" y="4654550"/>
              <a:ext cx="1284288" cy="420688"/>
              <a:chOff x="3583" y="3102"/>
              <a:chExt cx="809" cy="265"/>
            </a:xfrm>
          </p:grpSpPr>
          <p:grpSp>
            <p:nvGrpSpPr>
              <p:cNvPr id="44067" name="Group 51"/>
              <p:cNvGrpSpPr>
                <a:grpSpLocks/>
              </p:cNvGrpSpPr>
              <p:nvPr/>
            </p:nvGrpSpPr>
            <p:grpSpPr bwMode="auto">
              <a:xfrm>
                <a:off x="3583" y="3102"/>
                <a:ext cx="170" cy="265"/>
                <a:chOff x="2523" y="2408"/>
                <a:chExt cx="170" cy="265"/>
              </a:xfrm>
            </p:grpSpPr>
            <p:sp>
              <p:nvSpPr>
                <p:cNvPr id="44077" name="Oval 50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068" name="Group 52"/>
              <p:cNvGrpSpPr>
                <a:grpSpLocks/>
              </p:cNvGrpSpPr>
              <p:nvPr/>
            </p:nvGrpSpPr>
            <p:grpSpPr bwMode="auto">
              <a:xfrm>
                <a:off x="3747" y="3102"/>
                <a:ext cx="170" cy="265"/>
                <a:chOff x="2523" y="2408"/>
                <a:chExt cx="170" cy="265"/>
              </a:xfrm>
            </p:grpSpPr>
            <p:sp>
              <p:nvSpPr>
                <p:cNvPr id="44075" name="Oval 53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069" name="Group 55"/>
              <p:cNvGrpSpPr>
                <a:grpSpLocks/>
              </p:cNvGrpSpPr>
              <p:nvPr/>
            </p:nvGrpSpPr>
            <p:grpSpPr bwMode="auto">
              <a:xfrm>
                <a:off x="4058" y="3102"/>
                <a:ext cx="170" cy="265"/>
                <a:chOff x="2523" y="2408"/>
                <a:chExt cx="170" cy="265"/>
              </a:xfrm>
            </p:grpSpPr>
            <p:sp>
              <p:nvSpPr>
                <p:cNvPr id="44073" name="Oval 56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070" name="Group 58"/>
              <p:cNvGrpSpPr>
                <a:grpSpLocks/>
              </p:cNvGrpSpPr>
              <p:nvPr/>
            </p:nvGrpSpPr>
            <p:grpSpPr bwMode="auto">
              <a:xfrm>
                <a:off x="4222" y="3102"/>
                <a:ext cx="170" cy="265"/>
                <a:chOff x="2523" y="2408"/>
                <a:chExt cx="170" cy="265"/>
              </a:xfrm>
            </p:grpSpPr>
            <p:sp>
              <p:nvSpPr>
                <p:cNvPr id="44071" name="Oval 59"/>
                <p:cNvSpPr>
                  <a:spLocks noChangeArrowheads="1"/>
                </p:cNvSpPr>
                <p:nvPr/>
              </p:nvSpPr>
              <p:spPr bwMode="auto">
                <a:xfrm>
                  <a:off x="2574" y="2508"/>
                  <a:ext cx="68" cy="6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118800" rIns="90000" bIns="118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7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23" y="2408"/>
                  <a:ext cx="170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118800" rIns="90000" bIns="118800" anchorCtr="1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200"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</p:grpSp>
      </p:grp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4692753" y="403794"/>
            <a:ext cx="285236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denota con una: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58" name="CuadroTexto 57"/>
          <p:cNvSpPr txBox="1">
            <a:spLocks noChangeArrowheads="1"/>
          </p:cNvSpPr>
          <p:nvPr/>
        </p:nvSpPr>
        <p:spPr bwMode="auto">
          <a:xfrm>
            <a:off x="7659489" y="451051"/>
            <a:ext cx="535037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72000" rIns="18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n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4472836" y="6194680"/>
            <a:ext cx="3027164" cy="85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8000"/>
                </a:solidFill>
                <a:latin typeface="Arial" panose="020B0604020202020204" pitchFamily="34" charset="0"/>
              </a:rPr>
              <a:t>Considerando la producción de pares</a:t>
            </a:r>
          </a:p>
        </p:txBody>
      </p:sp>
      <p:grpSp>
        <p:nvGrpSpPr>
          <p:cNvPr id="44" name="Group 62"/>
          <p:cNvGrpSpPr>
            <a:grpSpLocks/>
          </p:cNvGrpSpPr>
          <p:nvPr/>
        </p:nvGrpSpPr>
        <p:grpSpPr bwMode="auto">
          <a:xfrm>
            <a:off x="6813557" y="4227513"/>
            <a:ext cx="498476" cy="1568450"/>
            <a:chOff x="4292" y="2663"/>
            <a:chExt cx="314" cy="988"/>
          </a:xfrm>
        </p:grpSpPr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292" y="3401"/>
              <a:ext cx="205" cy="250"/>
            </a:xfrm>
            <a:prstGeom prst="rect">
              <a:avLst/>
            </a:prstGeom>
            <a:solidFill>
              <a:srgbClr val="98C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4292" y="2663"/>
              <a:ext cx="205" cy="2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4292" y="2942"/>
              <a:ext cx="314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N</a:t>
              </a:r>
              <a:r>
                <a:rPr lang="es-ES" baseline="-25000">
                  <a:solidFill>
                    <a:schemeClr val="tx1"/>
                  </a:solidFill>
                </a:rPr>
                <a:t>d</a:t>
              </a:r>
              <a:r>
                <a:rPr lang="es-ES" baseline="30000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569543" y="5705528"/>
            <a:ext cx="1616075" cy="6762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6000" tIns="154800" rIns="126000" bIns="154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 = p + N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7568854" y="3246300"/>
            <a:ext cx="2776235" cy="14710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N</a:t>
            </a:r>
            <a:r>
              <a:rPr lang="es-ES" sz="2000" baseline="-25000">
                <a:latin typeface="Arial" panose="020B0604020202020204" pitchFamily="34" charset="0"/>
              </a:rPr>
              <a:t>d</a:t>
            </a:r>
            <a:r>
              <a:rPr lang="es-ES" sz="2000" baseline="30000">
                <a:latin typeface="Arial" panose="020B0604020202020204" pitchFamily="34" charset="0"/>
              </a:rPr>
              <a:t>+</a:t>
            </a:r>
            <a:r>
              <a:rPr lang="es-ES" sz="2000">
                <a:latin typeface="Arial" panose="020B0604020202020204" pitchFamily="34" charset="0"/>
              </a:rPr>
              <a:t>: Concentración de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impurezas ionizadas</a:t>
            </a:r>
            <a:r>
              <a:rPr lang="es-ES" sz="2000" b="1">
                <a:latin typeface="Arial" panose="020B0604020202020204" pitchFamily="34" charset="0"/>
              </a:rPr>
              <a:t> donadoras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(porque dan e</a:t>
            </a:r>
            <a:r>
              <a:rPr lang="es-ES" sz="2000" baseline="30000">
                <a:latin typeface="Arial" panose="020B0604020202020204" pitchFamily="34" charset="0"/>
              </a:rPr>
              <a:t>-</a:t>
            </a:r>
            <a:r>
              <a:rPr lang="es-ES" sz="2000">
                <a:latin typeface="Arial" panose="020B0604020202020204" pitchFamily="34" charset="0"/>
              </a:rPr>
              <a:t>)</a:t>
            </a:r>
            <a:endParaRPr lang="es-ES" sz="2000" b="1">
              <a:latin typeface="Arial" panose="020B0604020202020204" pitchFamily="34" charset="0"/>
            </a:endParaRPr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9041569" y="5745720"/>
            <a:ext cx="1471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 N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&gt;&gt; p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283101" y="4890820"/>
            <a:ext cx="3065147" cy="636585"/>
            <a:chOff x="7243345" y="3678241"/>
            <a:chExt cx="3065147" cy="636585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8984517" y="3678241"/>
              <a:ext cx="1323975" cy="6096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N</a:t>
              </a:r>
              <a:r>
                <a:rPr lang="es-ES" sz="2400" baseline="-25000">
                  <a:latin typeface="Arial" panose="020B0604020202020204" pitchFamily="34" charset="0"/>
                </a:rPr>
                <a:t>d</a:t>
              </a:r>
              <a:r>
                <a:rPr lang="es-ES" sz="2400" baseline="30000">
                  <a:latin typeface="Arial" panose="020B0604020202020204" pitchFamily="34" charset="0"/>
                </a:rPr>
                <a:t>+</a:t>
              </a:r>
              <a:r>
                <a:rPr lang="es-ES" sz="2400">
                  <a:latin typeface="Arial" panose="020B0604020202020204" pitchFamily="34" charset="0"/>
                </a:rPr>
                <a:t> = N</a:t>
              </a:r>
              <a:r>
                <a:rPr lang="es-ES" sz="2400" baseline="-25000">
                  <a:latin typeface="Arial" panose="020B0604020202020204" pitchFamily="34" charset="0"/>
                </a:rPr>
                <a:t>d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54" name="Text Box 63"/>
            <p:cNvSpPr txBox="1">
              <a:spLocks noChangeArrowheads="1"/>
            </p:cNvSpPr>
            <p:nvPr/>
          </p:nvSpPr>
          <p:spPr bwMode="auto">
            <a:xfrm>
              <a:off x="7243345" y="3779838"/>
              <a:ext cx="1719263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A T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amb</a:t>
              </a:r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rot="16200000">
              <a:off x="8767491" y="3845214"/>
              <a:ext cx="0" cy="2994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8719614" y="6318250"/>
            <a:ext cx="1796749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típicamente</a:t>
            </a: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123625" y="966057"/>
            <a:ext cx="7270568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Semiconductor intrínseco dopado con impurezas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mediante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difusión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o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implantación iónica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195912" y="1758910"/>
            <a:ext cx="9256037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Impurezas: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Elementos grupo VA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del sistema periódico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(P, As, Sb)</a:t>
            </a:r>
          </a:p>
        </p:txBody>
      </p:sp>
      <p:grpSp>
        <p:nvGrpSpPr>
          <p:cNvPr id="70" name="Group 53"/>
          <p:cNvGrpSpPr>
            <a:grpSpLocks/>
          </p:cNvGrpSpPr>
          <p:nvPr/>
        </p:nvGrpSpPr>
        <p:grpSpPr bwMode="auto">
          <a:xfrm>
            <a:off x="1447813" y="6099179"/>
            <a:ext cx="2665413" cy="855663"/>
            <a:chOff x="912" y="3912"/>
            <a:chExt cx="1679" cy="539"/>
          </a:xfrm>
        </p:grpSpPr>
        <p:sp>
          <p:nvSpPr>
            <p:cNvPr id="71" name="Oval 51"/>
            <p:cNvSpPr>
              <a:spLocks noChangeArrowheads="1"/>
            </p:cNvSpPr>
            <p:nvPr/>
          </p:nvSpPr>
          <p:spPr bwMode="auto">
            <a:xfrm>
              <a:off x="955" y="3976"/>
              <a:ext cx="227" cy="227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118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912" y="3912"/>
              <a:ext cx="1679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FFFF"/>
                  </a:solidFill>
                  <a:latin typeface="Arial" panose="020B0604020202020204" pitchFamily="34" charset="0"/>
                </a:rPr>
                <a:t>Sb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  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comparte 4 e</a:t>
              </a:r>
              <a:r>
                <a:rPr lang="es-ES" sz="20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 con vecinos y le sobra 1</a:t>
              </a:r>
            </a:p>
          </p:txBody>
        </p:sp>
      </p:grpSp>
      <p:pic>
        <p:nvPicPr>
          <p:cNvPr id="73" name="Picture 34" descr="imagesCAHL33HI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94335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65"/>
          <p:cNvGrpSpPr>
            <a:grpSpLocks/>
          </p:cNvGrpSpPr>
          <p:nvPr/>
        </p:nvGrpSpPr>
        <p:grpSpPr bwMode="auto">
          <a:xfrm>
            <a:off x="2246313" y="4732338"/>
            <a:ext cx="539750" cy="539750"/>
            <a:chOff x="1585" y="3051"/>
            <a:chExt cx="340" cy="340"/>
          </a:xfrm>
        </p:grpSpPr>
        <p:sp>
          <p:nvSpPr>
            <p:cNvPr id="75" name="Oval 35"/>
            <p:cNvSpPr>
              <a:spLocks noChangeArrowheads="1"/>
            </p:cNvSpPr>
            <p:nvPr/>
          </p:nvSpPr>
          <p:spPr bwMode="auto">
            <a:xfrm>
              <a:off x="1585" y="3051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224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1629" y="3070"/>
              <a:ext cx="25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400">
                  <a:solidFill>
                    <a:srgbClr val="FFFFFF"/>
                  </a:solidFill>
                  <a:latin typeface="Arial" panose="020B0604020202020204" pitchFamily="34" charset="0"/>
                </a:rPr>
                <a:t>Sb</a:t>
              </a:r>
            </a:p>
          </p:txBody>
        </p:sp>
      </p:grp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2878138" y="4567238"/>
            <a:ext cx="90487" cy="904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8" name="Group 67"/>
          <p:cNvGrpSpPr>
            <a:grpSpLocks/>
          </p:cNvGrpSpPr>
          <p:nvPr/>
        </p:nvGrpSpPr>
        <p:grpSpPr bwMode="auto">
          <a:xfrm>
            <a:off x="1536700" y="3133726"/>
            <a:ext cx="2203450" cy="1355726"/>
            <a:chOff x="1138" y="2044"/>
            <a:chExt cx="1388" cy="854"/>
          </a:xfrm>
        </p:grpSpPr>
        <p:sp>
          <p:nvSpPr>
            <p:cNvPr id="79" name="Line 38"/>
            <p:cNvSpPr>
              <a:spLocks noChangeShapeType="1"/>
            </p:cNvSpPr>
            <p:nvPr/>
          </p:nvSpPr>
          <p:spPr bwMode="auto">
            <a:xfrm flipH="1">
              <a:off x="2012" y="2392"/>
              <a:ext cx="28" cy="50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1138" y="2044"/>
              <a:ext cx="13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 poco ligado</a:t>
              </a: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3831745" y="3132320"/>
            <a:ext cx="3767137" cy="1881188"/>
            <a:chOff x="3831745" y="3132320"/>
            <a:chExt cx="3767137" cy="1881188"/>
          </a:xfrm>
        </p:grpSpPr>
        <p:grpSp>
          <p:nvGrpSpPr>
            <p:cNvPr id="82" name="Group 48"/>
            <p:cNvGrpSpPr>
              <a:grpSpLocks/>
            </p:cNvGrpSpPr>
            <p:nvPr/>
          </p:nvGrpSpPr>
          <p:grpSpPr bwMode="auto">
            <a:xfrm>
              <a:off x="3831745" y="3132320"/>
              <a:ext cx="3767137" cy="1881188"/>
              <a:chOff x="2449" y="2020"/>
              <a:chExt cx="2373" cy="1185"/>
            </a:xfrm>
          </p:grpSpPr>
          <p:sp>
            <p:nvSpPr>
              <p:cNvPr id="84" name="Text Box 18"/>
              <p:cNvSpPr txBox="1">
                <a:spLocks noChangeArrowheads="1"/>
              </p:cNvSpPr>
              <p:nvPr/>
            </p:nvSpPr>
            <p:spPr bwMode="auto">
              <a:xfrm>
                <a:off x="2522" y="2860"/>
                <a:ext cx="671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0,01 eV</a:t>
                </a:r>
              </a:p>
            </p:txBody>
          </p:sp>
          <p:sp>
            <p:nvSpPr>
              <p:cNvPr id="85" name="Line 22"/>
              <p:cNvSpPr>
                <a:spLocks noChangeShapeType="1"/>
              </p:cNvSpPr>
              <p:nvPr/>
            </p:nvSpPr>
            <p:spPr bwMode="auto">
              <a:xfrm>
                <a:off x="3229" y="2963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118800" rIns="90000" bIns="118800" anchor="ctr" anchorCtr="1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86" name="Text Box 41"/>
              <p:cNvSpPr txBox="1">
                <a:spLocks noChangeArrowheads="1"/>
              </p:cNvSpPr>
              <p:nvPr/>
            </p:nvSpPr>
            <p:spPr bwMode="auto">
              <a:xfrm>
                <a:off x="2449" y="2020"/>
                <a:ext cx="237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Niveles de e</a:t>
                </a:r>
                <a:r>
                  <a:rPr lang="es-ES" sz="2400" baseline="30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-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 poco ligados</a:t>
                </a:r>
              </a:p>
            </p:txBody>
          </p:sp>
        </p:grp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4577013" y="3616805"/>
              <a:ext cx="0" cy="9398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87" name="CuadroTexto 86"/>
          <p:cNvSpPr txBox="1"/>
          <p:nvPr/>
        </p:nvSpPr>
        <p:spPr>
          <a:xfrm>
            <a:off x="1222878" y="2295683"/>
            <a:ext cx="751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sym typeface="Symbol" panose="05050102010706020507" pitchFamily="18" charset="2"/>
              </a:rPr>
              <a:t> El cristal se reestructura incorporando las impurezas</a:t>
            </a:r>
          </a:p>
          <a:p>
            <a:r>
              <a:rPr lang="es-ES" sz="2400">
                <a:sym typeface="Symbol" panose="05050102010706020507" pitchFamily="18" charset="2"/>
              </a:rPr>
              <a:t>  en su estructura tras calentarlo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4134759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 animBg="1"/>
      <p:bldP spid="49" grpId="0" animBg="1"/>
      <p:bldP spid="52" grpId="0"/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7283104" y="4890815"/>
            <a:ext cx="3075083" cy="636585"/>
            <a:chOff x="7173775" y="3678241"/>
            <a:chExt cx="3075083" cy="636585"/>
          </a:xfrm>
        </p:grpSpPr>
        <p:sp>
          <p:nvSpPr>
            <p:cNvPr id="67" name="Text Box 48"/>
            <p:cNvSpPr txBox="1">
              <a:spLocks noChangeArrowheads="1"/>
            </p:cNvSpPr>
            <p:nvPr/>
          </p:nvSpPr>
          <p:spPr bwMode="auto">
            <a:xfrm>
              <a:off x="8924883" y="3678241"/>
              <a:ext cx="1323975" cy="6096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N</a:t>
              </a:r>
              <a:r>
                <a:rPr lang="es-ES" sz="2400" baseline="-25000">
                  <a:latin typeface="Arial" panose="020B0604020202020204" pitchFamily="34" charset="0"/>
                </a:rPr>
                <a:t>a</a:t>
              </a:r>
              <a:r>
                <a:rPr lang="es-ES" sz="2400" baseline="30000">
                  <a:latin typeface="Arial" panose="020B0604020202020204" pitchFamily="34" charset="0"/>
                </a:rPr>
                <a:t>-</a:t>
              </a:r>
              <a:r>
                <a:rPr lang="es-ES" sz="2400">
                  <a:latin typeface="Arial" panose="020B0604020202020204" pitchFamily="34" charset="0"/>
                </a:rPr>
                <a:t> = N</a:t>
              </a:r>
              <a:r>
                <a:rPr lang="es-ES" sz="2400" baseline="-25000">
                  <a:latin typeface="Arial" panose="020B0604020202020204" pitchFamily="34" charset="0"/>
                </a:rPr>
                <a:t>a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7173775" y="3779838"/>
              <a:ext cx="1719263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A T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amb</a:t>
              </a:r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 rot="16200000">
              <a:off x="8690463" y="3845214"/>
              <a:ext cx="0" cy="2994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910340" name="Text Box 4"/>
          <p:cNvSpPr txBox="1">
            <a:spLocks noChangeArrowheads="1"/>
          </p:cNvSpPr>
          <p:nvPr/>
        </p:nvSpPr>
        <p:spPr bwMode="auto">
          <a:xfrm>
            <a:off x="1285430" y="410815"/>
            <a:ext cx="3291583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EXTRÍNSECO TIPO P</a:t>
            </a:r>
          </a:p>
        </p:txBody>
      </p:sp>
      <p:sp>
        <p:nvSpPr>
          <p:cNvPr id="910342" name="Text Box 6"/>
          <p:cNvSpPr txBox="1">
            <a:spLocks noChangeArrowheads="1"/>
          </p:cNvSpPr>
          <p:nvPr/>
        </p:nvSpPr>
        <p:spPr bwMode="auto">
          <a:xfrm>
            <a:off x="1174234" y="1785151"/>
            <a:ext cx="9368247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Impurezas: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Elementos grupo IIIA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del sistema periódico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(B, Ga, In)</a:t>
            </a:r>
          </a:p>
        </p:txBody>
      </p:sp>
      <p:pic>
        <p:nvPicPr>
          <p:cNvPr id="910370" name="Picture 34" descr="imagesCAHL33HI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94335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243136" y="3181349"/>
            <a:ext cx="1419225" cy="1603375"/>
            <a:chOff x="1583" y="2074"/>
            <a:chExt cx="894" cy="1010"/>
          </a:xfrm>
        </p:grpSpPr>
        <p:sp>
          <p:nvSpPr>
            <p:cNvPr id="44084" name="Line 38"/>
            <p:cNvSpPr>
              <a:spLocks noChangeShapeType="1"/>
            </p:cNvSpPr>
            <p:nvPr/>
          </p:nvSpPr>
          <p:spPr bwMode="auto">
            <a:xfrm flipH="1">
              <a:off x="1973" y="2436"/>
              <a:ext cx="47" cy="64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44085" name="Text Box 39"/>
            <p:cNvSpPr txBox="1">
              <a:spLocks noChangeArrowheads="1"/>
            </p:cNvSpPr>
            <p:nvPr/>
          </p:nvSpPr>
          <p:spPr bwMode="auto">
            <a:xfrm>
              <a:off x="1583" y="2074"/>
              <a:ext cx="89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hueco</a:t>
              </a:r>
            </a:p>
          </p:txBody>
        </p:sp>
      </p:grp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4692753" y="403794"/>
            <a:ext cx="285236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denota con una: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58" name="CuadroTexto 57"/>
          <p:cNvSpPr txBox="1">
            <a:spLocks noChangeArrowheads="1"/>
          </p:cNvSpPr>
          <p:nvPr/>
        </p:nvSpPr>
        <p:spPr bwMode="auto">
          <a:xfrm>
            <a:off x="7659489" y="451051"/>
            <a:ext cx="535037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72000" rIns="18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p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407887" y="3167251"/>
            <a:ext cx="3236912" cy="2462215"/>
            <a:chOff x="3407887" y="3167251"/>
            <a:chExt cx="3236912" cy="2462215"/>
          </a:xfrm>
        </p:grpSpPr>
        <p:grpSp>
          <p:nvGrpSpPr>
            <p:cNvPr id="59440" name="Group 48"/>
            <p:cNvGrpSpPr>
              <a:grpSpLocks/>
            </p:cNvGrpSpPr>
            <p:nvPr/>
          </p:nvGrpSpPr>
          <p:grpSpPr bwMode="auto">
            <a:xfrm>
              <a:off x="3407887" y="3167251"/>
              <a:ext cx="3236912" cy="2462215"/>
              <a:chOff x="2182" y="2042"/>
              <a:chExt cx="2039" cy="1551"/>
            </a:xfrm>
          </p:grpSpPr>
          <p:sp>
            <p:nvSpPr>
              <p:cNvPr id="44059" name="Text Box 18"/>
              <p:cNvSpPr txBox="1">
                <a:spLocks noChangeArrowheads="1"/>
              </p:cNvSpPr>
              <p:nvPr/>
            </p:nvSpPr>
            <p:spPr bwMode="auto">
              <a:xfrm>
                <a:off x="2522" y="3248"/>
                <a:ext cx="671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0,01 eV</a:t>
                </a:r>
              </a:p>
            </p:txBody>
          </p:sp>
          <p:sp>
            <p:nvSpPr>
              <p:cNvPr id="44060" name="Line 22"/>
              <p:cNvSpPr>
                <a:spLocks noChangeShapeType="1"/>
              </p:cNvSpPr>
              <p:nvPr/>
            </p:nvSpPr>
            <p:spPr bwMode="auto">
              <a:xfrm>
                <a:off x="3229" y="3351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118800" rIns="90000" bIns="118800" anchor="ctr" anchorCtr="1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4061" name="Text Box 41"/>
              <p:cNvSpPr txBox="1">
                <a:spLocks noChangeArrowheads="1"/>
              </p:cNvSpPr>
              <p:nvPr/>
            </p:nvSpPr>
            <p:spPr bwMode="auto">
              <a:xfrm>
                <a:off x="2182" y="2042"/>
                <a:ext cx="2039" cy="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118800" rIns="90000" bIns="118800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Niveles de esos huecos</a:t>
                </a:r>
                <a:endParaRPr lang="es-ES" sz="2400" baseline="30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4577013" y="4086084"/>
              <a:ext cx="0" cy="103378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4472836" y="6177226"/>
            <a:ext cx="3027164" cy="85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8000"/>
                </a:solidFill>
                <a:latin typeface="Arial" panose="020B0604020202020204" pitchFamily="34" charset="0"/>
              </a:rPr>
              <a:t>Considerando la producción de pares</a:t>
            </a:r>
          </a:p>
        </p:txBody>
      </p:sp>
      <p:grpSp>
        <p:nvGrpSpPr>
          <p:cNvPr id="44" name="Group 62"/>
          <p:cNvGrpSpPr>
            <a:grpSpLocks/>
          </p:cNvGrpSpPr>
          <p:nvPr/>
        </p:nvGrpSpPr>
        <p:grpSpPr bwMode="auto">
          <a:xfrm>
            <a:off x="6813557" y="4227513"/>
            <a:ext cx="498476" cy="1568450"/>
            <a:chOff x="4292" y="2663"/>
            <a:chExt cx="314" cy="988"/>
          </a:xfrm>
        </p:grpSpPr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292" y="3401"/>
              <a:ext cx="205" cy="250"/>
            </a:xfrm>
            <a:prstGeom prst="rect">
              <a:avLst/>
            </a:prstGeom>
            <a:solidFill>
              <a:srgbClr val="98C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4292" y="2663"/>
              <a:ext cx="205" cy="2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4292" y="3135"/>
              <a:ext cx="314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N</a:t>
              </a:r>
              <a:r>
                <a:rPr lang="es-ES" baseline="-25000">
                  <a:solidFill>
                    <a:schemeClr val="tx1"/>
                  </a:solidFill>
                </a:rPr>
                <a:t>a</a:t>
              </a:r>
              <a:r>
                <a:rPr lang="es-ES" baseline="30000">
                  <a:solidFill>
                    <a:schemeClr val="tx1"/>
                  </a:solidFill>
                </a:rPr>
                <a:t>-</a:t>
              </a:r>
            </a:p>
          </p:txBody>
        </p:sp>
      </p:grp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579482" y="5705521"/>
            <a:ext cx="1633043" cy="68195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6000" tIns="154800" rIns="126000" bIns="154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 + N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p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7555343" y="3238906"/>
            <a:ext cx="2802844" cy="14710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N</a:t>
            </a:r>
            <a:r>
              <a:rPr lang="es-ES" sz="2000" baseline="-25000">
                <a:latin typeface="Arial" panose="020B0604020202020204" pitchFamily="34" charset="0"/>
              </a:rPr>
              <a:t>a</a:t>
            </a:r>
            <a:r>
              <a:rPr lang="es-ES" sz="2000" baseline="30000">
                <a:latin typeface="Arial" panose="020B0604020202020204" pitchFamily="34" charset="0"/>
              </a:rPr>
              <a:t>-</a:t>
            </a:r>
            <a:r>
              <a:rPr lang="es-ES" sz="2000">
                <a:latin typeface="Arial" panose="020B0604020202020204" pitchFamily="34" charset="0"/>
              </a:rPr>
              <a:t>: Concentración de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impurezas ionizadas </a:t>
            </a:r>
            <a:r>
              <a:rPr lang="es-ES" sz="2000" b="1">
                <a:latin typeface="Arial" panose="020B0604020202020204" pitchFamily="34" charset="0"/>
              </a:rPr>
              <a:t>aceptoras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(porque aceptan e</a:t>
            </a:r>
            <a:r>
              <a:rPr lang="es-ES" sz="2000" baseline="30000">
                <a:latin typeface="Arial" panose="020B0604020202020204" pitchFamily="34" charset="0"/>
              </a:rPr>
              <a:t>-</a:t>
            </a:r>
            <a:r>
              <a:rPr lang="es-ES" sz="2000">
                <a:latin typeface="Arial" panose="020B0604020202020204" pitchFamily="34" charset="0"/>
              </a:rPr>
              <a:t>)</a:t>
            </a:r>
            <a:endParaRPr lang="es-ES" sz="2000" b="1">
              <a:latin typeface="Arial" panose="020B0604020202020204" pitchFamily="34" charset="0"/>
            </a:endParaRPr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9051095" y="5736189"/>
            <a:ext cx="1471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 N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&gt;&gt; n</a:t>
            </a:r>
          </a:p>
        </p:txBody>
      </p:sp>
      <p:grpSp>
        <p:nvGrpSpPr>
          <p:cNvPr id="55" name="Group 33"/>
          <p:cNvGrpSpPr>
            <a:grpSpLocks/>
          </p:cNvGrpSpPr>
          <p:nvPr/>
        </p:nvGrpSpPr>
        <p:grpSpPr bwMode="auto">
          <a:xfrm>
            <a:off x="2247241" y="4745429"/>
            <a:ext cx="539750" cy="539750"/>
            <a:chOff x="1585" y="3051"/>
            <a:chExt cx="340" cy="340"/>
          </a:xfrm>
        </p:grpSpPr>
        <p:sp>
          <p:nvSpPr>
            <p:cNvPr id="56" name="Oval 14"/>
            <p:cNvSpPr>
              <a:spLocks noChangeArrowheads="1"/>
            </p:cNvSpPr>
            <p:nvPr/>
          </p:nvSpPr>
          <p:spPr bwMode="auto">
            <a:xfrm>
              <a:off x="1585" y="3051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224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1667" y="3070"/>
              <a:ext cx="18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400">
                  <a:solidFill>
                    <a:srgbClr val="FFFF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2824380" y="4969266"/>
            <a:ext cx="90488" cy="90488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2" name="Group 36"/>
          <p:cNvGrpSpPr>
            <a:grpSpLocks/>
          </p:cNvGrpSpPr>
          <p:nvPr/>
        </p:nvGrpSpPr>
        <p:grpSpPr bwMode="auto">
          <a:xfrm>
            <a:off x="1417638" y="6110292"/>
            <a:ext cx="2730500" cy="855663"/>
            <a:chOff x="893" y="3919"/>
            <a:chExt cx="1720" cy="539"/>
          </a:xfrm>
        </p:grpSpPr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955" y="3976"/>
              <a:ext cx="227" cy="227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118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893" y="3919"/>
              <a:ext cx="172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FFFF"/>
                  </a:solidFill>
                  <a:latin typeface="Arial" panose="020B0604020202020204" pitchFamily="34" charset="0"/>
                </a:rPr>
                <a:t> B 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  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comparte 3 e</a:t>
              </a:r>
              <a:r>
                <a:rPr lang="es-ES" sz="2000" baseline="30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 con vecinos y le falta 1</a:t>
              </a:r>
            </a:p>
          </p:txBody>
        </p:sp>
      </p:grpSp>
      <p:pic>
        <p:nvPicPr>
          <p:cNvPr id="65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94" y="3695700"/>
            <a:ext cx="17272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8740179" y="6325498"/>
            <a:ext cx="1796749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típicamente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123625" y="966057"/>
            <a:ext cx="7270568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Semiconductor intrínseco dopado con impurezas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mediante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difusión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o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implantación iónica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222878" y="2295683"/>
            <a:ext cx="751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sym typeface="Symbol" panose="05050102010706020507" pitchFamily="18" charset="2"/>
              </a:rPr>
              <a:t> El cristal se reestructura incorporando las impurezas</a:t>
            </a:r>
          </a:p>
          <a:p>
            <a:r>
              <a:rPr lang="es-ES" sz="2400">
                <a:sym typeface="Symbol" panose="05050102010706020507" pitchFamily="18" charset="2"/>
              </a:rPr>
              <a:t>  en su estructura tras calentarlo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407833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1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0" grpId="0" animBg="1"/>
      <p:bldP spid="910342" grpId="0"/>
      <p:bldP spid="57" grpId="0"/>
      <p:bldP spid="58" grpId="0" animBg="1"/>
      <p:bldP spid="43" grpId="0"/>
      <p:bldP spid="48" grpId="0" animBg="1"/>
      <p:bldP spid="49" grpId="0" animBg="1"/>
      <p:bldP spid="52" grpId="0"/>
      <p:bldP spid="61" grpId="0" animBg="1"/>
      <p:bldP spid="70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6" name="Text Box 4"/>
          <p:cNvSpPr txBox="1">
            <a:spLocks noChangeArrowheads="1"/>
          </p:cNvSpPr>
          <p:nvPr/>
        </p:nvSpPr>
        <p:spPr bwMode="auto">
          <a:xfrm>
            <a:off x="1258036" y="332198"/>
            <a:ext cx="4474600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EXTRÍNSECO DEGENERADO</a:t>
            </a:r>
          </a:p>
        </p:txBody>
      </p:sp>
      <p:sp>
        <p:nvSpPr>
          <p:cNvPr id="914456" name="Text Box 24"/>
          <p:cNvSpPr txBox="1">
            <a:spLocks noChangeArrowheads="1"/>
          </p:cNvSpPr>
          <p:nvPr/>
        </p:nvSpPr>
        <p:spPr bwMode="auto">
          <a:xfrm>
            <a:off x="1215520" y="945715"/>
            <a:ext cx="9265435" cy="171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Extrínseco con una concentración muy alta de impurezas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que le dota de una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conductividad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(una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concenc. de portadores de carga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al ionizarse las impurezas, similar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la de un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conductor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(se usan, p.ej., en soldaduras metal-semicond. para evitar que sean diodos)</a:t>
            </a:r>
          </a:p>
        </p:txBody>
      </p:sp>
      <p:sp>
        <p:nvSpPr>
          <p:cNvPr id="48159" name="Text Box 25"/>
          <p:cNvSpPr txBox="1">
            <a:spLocks noChangeArrowheads="1"/>
          </p:cNvSpPr>
          <p:nvPr/>
        </p:nvSpPr>
        <p:spPr bwMode="auto">
          <a:xfrm>
            <a:off x="1232124" y="2767334"/>
            <a:ext cx="3793324" cy="4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TIPO P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s-ES" sz="240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|  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TIPO N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s-ES" sz="240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14458" name="Text Box 26"/>
          <p:cNvSpPr txBox="1">
            <a:spLocks noChangeArrowheads="1"/>
          </p:cNvSpPr>
          <p:nvPr/>
        </p:nvSpPr>
        <p:spPr bwMode="auto">
          <a:xfrm>
            <a:off x="1263887" y="3488672"/>
            <a:ext cx="4508263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EXTRÍNSECO COMPENSADO</a:t>
            </a:r>
          </a:p>
        </p:txBody>
      </p:sp>
      <p:sp>
        <p:nvSpPr>
          <p:cNvPr id="914459" name="Text Box 27"/>
          <p:cNvSpPr txBox="1">
            <a:spLocks noChangeArrowheads="1"/>
          </p:cNvSpPr>
          <p:nvPr/>
        </p:nvSpPr>
        <p:spPr bwMode="auto">
          <a:xfrm>
            <a:off x="3975367" y="4042951"/>
            <a:ext cx="2740773" cy="13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Extrínseco con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los dos tipos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de impurezas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8AECE1C-3E09-4E1D-B2F9-840129F9AF1C}"/>
              </a:ext>
            </a:extLst>
          </p:cNvPr>
          <p:cNvGrpSpPr/>
          <p:nvPr/>
        </p:nvGrpSpPr>
        <p:grpSpPr>
          <a:xfrm>
            <a:off x="4306658" y="5443781"/>
            <a:ext cx="1478588" cy="1515952"/>
            <a:chOff x="4125683" y="5443781"/>
            <a:chExt cx="1478588" cy="1515952"/>
          </a:xfrm>
        </p:grpSpPr>
        <p:sp>
          <p:nvSpPr>
            <p:cNvPr id="48154" name="Text Box 28"/>
            <p:cNvSpPr txBox="1">
              <a:spLocks noChangeArrowheads="1"/>
            </p:cNvSpPr>
            <p:nvPr/>
          </p:nvSpPr>
          <p:spPr bwMode="auto">
            <a:xfrm>
              <a:off x="4125683" y="5443781"/>
              <a:ext cx="1424086" cy="481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- </a:t>
              </a: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TIPO </a:t>
              </a:r>
              <a:r>
                <a:rPr lang="es-ES" sz="2400" b="1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:</a:t>
              </a:r>
              <a:endParaRPr lang="es-ES" sz="24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8155" name="Text Box 29"/>
            <p:cNvSpPr txBox="1">
              <a:spLocks noChangeArrowheads="1"/>
            </p:cNvSpPr>
            <p:nvPr/>
          </p:nvSpPr>
          <p:spPr bwMode="auto">
            <a:xfrm>
              <a:off x="4125683" y="5978769"/>
              <a:ext cx="1478588" cy="47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- </a:t>
              </a: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TIPO N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:</a:t>
              </a:r>
              <a:endParaRPr lang="es-ES" sz="24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8156" name="Text Box 30"/>
            <p:cNvSpPr txBox="1">
              <a:spLocks noChangeArrowheads="1"/>
            </p:cNvSpPr>
            <p:nvPr/>
          </p:nvSpPr>
          <p:spPr bwMode="auto">
            <a:xfrm>
              <a:off x="4125683" y="6483594"/>
              <a:ext cx="1460954" cy="47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- </a:t>
              </a: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TIPO P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:</a:t>
              </a:r>
              <a:endParaRPr lang="es-ES" sz="24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48153" name="Text Box 32"/>
          <p:cNvSpPr txBox="1">
            <a:spLocks noChangeArrowheads="1"/>
          </p:cNvSpPr>
          <p:nvPr/>
        </p:nvSpPr>
        <p:spPr bwMode="auto">
          <a:xfrm>
            <a:off x="7207875" y="4460929"/>
            <a:ext cx="2667000" cy="7429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26000" tIns="154800" rIns="126000" bIns="154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solidFill>
                  <a:srgbClr val="000000"/>
                </a:solidFill>
                <a:latin typeface="Arial" panose="020B0604020202020204" pitchFamily="34" charset="0"/>
              </a:rPr>
              <a:t>n + N</a:t>
            </a:r>
            <a:r>
              <a:rPr lang="es-ES" sz="28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800">
                <a:solidFill>
                  <a:srgbClr val="000000"/>
                </a:solidFill>
                <a:latin typeface="Arial" panose="020B0604020202020204" pitchFamily="34" charset="0"/>
              </a:rPr>
              <a:t> = p + N</a:t>
            </a:r>
            <a:r>
              <a:rPr lang="es-ES" sz="2800" baseline="-25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s-E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351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38" y="4247010"/>
            <a:ext cx="1766888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3517" name="Group 29"/>
          <p:cNvGrpSpPr>
            <a:grpSpLocks/>
          </p:cNvGrpSpPr>
          <p:nvPr/>
        </p:nvGrpSpPr>
        <p:grpSpPr bwMode="auto">
          <a:xfrm>
            <a:off x="3329052" y="4716909"/>
            <a:ext cx="552450" cy="1800224"/>
            <a:chOff x="5184" y="1987"/>
            <a:chExt cx="348" cy="1134"/>
          </a:xfrm>
        </p:grpSpPr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5188" y="2868"/>
              <a:ext cx="205" cy="253"/>
            </a:xfrm>
            <a:prstGeom prst="rect">
              <a:avLst/>
            </a:prstGeom>
            <a:solidFill>
              <a:srgbClr val="98C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8149" name="Text Box 26"/>
            <p:cNvSpPr txBox="1">
              <a:spLocks noChangeArrowheads="1"/>
            </p:cNvSpPr>
            <p:nvPr/>
          </p:nvSpPr>
          <p:spPr bwMode="auto">
            <a:xfrm>
              <a:off x="5185" y="1987"/>
              <a:ext cx="205" cy="25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8150" name="Text Box 27"/>
            <p:cNvSpPr txBox="1">
              <a:spLocks noChangeArrowheads="1"/>
            </p:cNvSpPr>
            <p:nvPr/>
          </p:nvSpPr>
          <p:spPr bwMode="auto">
            <a:xfrm>
              <a:off x="5184" y="2576"/>
              <a:ext cx="348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N</a:t>
              </a:r>
              <a:r>
                <a:rPr lang="es-ES" baseline="-25000">
                  <a:solidFill>
                    <a:schemeClr val="tx1"/>
                  </a:solidFill>
                </a:rPr>
                <a:t>a</a:t>
              </a:r>
              <a:r>
                <a:rPr lang="es-ES" baseline="300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8151" name="Text Box 28"/>
            <p:cNvSpPr txBox="1">
              <a:spLocks noChangeArrowheads="1"/>
            </p:cNvSpPr>
            <p:nvPr/>
          </p:nvSpPr>
          <p:spPr bwMode="auto">
            <a:xfrm>
              <a:off x="5184" y="2274"/>
              <a:ext cx="348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46800" rIns="54000" bIns="468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N</a:t>
              </a:r>
              <a:r>
                <a:rPr lang="es-ES" baseline="-25000">
                  <a:solidFill>
                    <a:schemeClr val="tx1"/>
                  </a:solidFill>
                </a:rPr>
                <a:t>d</a:t>
              </a:r>
              <a:r>
                <a:rPr lang="es-ES" baseline="30000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253528" y="5332877"/>
            <a:ext cx="874255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n = p</a:t>
            </a:r>
          </a:p>
        </p:txBody>
      </p:sp>
      <p:sp>
        <p:nvSpPr>
          <p:cNvPr id="48145" name="Text Box 34"/>
          <p:cNvSpPr txBox="1">
            <a:spLocks noChangeArrowheads="1"/>
          </p:cNvSpPr>
          <p:nvPr/>
        </p:nvSpPr>
        <p:spPr bwMode="auto">
          <a:xfrm>
            <a:off x="7423752" y="5840037"/>
            <a:ext cx="20113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  N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– N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&gt;&gt; p</a:t>
            </a:r>
          </a:p>
        </p:txBody>
      </p:sp>
      <p:sp>
        <p:nvSpPr>
          <p:cNvPr id="48147" name="Text Box 37"/>
          <p:cNvSpPr txBox="1">
            <a:spLocks noChangeArrowheads="1"/>
          </p:cNvSpPr>
          <p:nvPr/>
        </p:nvSpPr>
        <p:spPr bwMode="auto">
          <a:xfrm>
            <a:off x="7386480" y="6359149"/>
            <a:ext cx="20113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n &lt;&lt; N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– N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 p</a:t>
            </a:r>
          </a:p>
        </p:txBody>
      </p:sp>
      <p:sp>
        <p:nvSpPr>
          <p:cNvPr id="29" name="CuadroTexto 28"/>
          <p:cNvSpPr txBox="1">
            <a:spLocks noChangeArrowheads="1"/>
          </p:cNvSpPr>
          <p:nvPr/>
        </p:nvSpPr>
        <p:spPr bwMode="auto">
          <a:xfrm>
            <a:off x="7635730" y="3545868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72000" rIns="18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i</a:t>
            </a:r>
          </a:p>
        </p:txBody>
      </p:sp>
      <p:sp>
        <p:nvSpPr>
          <p:cNvPr id="30" name="CuadroTexto 29"/>
          <p:cNvSpPr txBox="1">
            <a:spLocks noChangeArrowheads="1"/>
          </p:cNvSpPr>
          <p:nvPr/>
        </p:nvSpPr>
        <p:spPr bwMode="auto">
          <a:xfrm>
            <a:off x="8307093" y="3559122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72000" rIns="18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n</a:t>
            </a:r>
          </a:p>
        </p:txBody>
      </p:sp>
      <p:sp>
        <p:nvSpPr>
          <p:cNvPr id="31" name="CuadroTexto 30"/>
          <p:cNvSpPr txBox="1">
            <a:spLocks noChangeArrowheads="1"/>
          </p:cNvSpPr>
          <p:nvPr/>
        </p:nvSpPr>
        <p:spPr bwMode="auto">
          <a:xfrm>
            <a:off x="8978455" y="3569061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72000" rIns="18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p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56F2BEB-DE4E-42E2-98AA-0D6505C04B52}"/>
              </a:ext>
            </a:extLst>
          </p:cNvPr>
          <p:cNvGrpSpPr/>
          <p:nvPr/>
        </p:nvGrpSpPr>
        <p:grpSpPr>
          <a:xfrm>
            <a:off x="2804748" y="2780463"/>
            <a:ext cx="473504" cy="504194"/>
            <a:chOff x="2804748" y="2780463"/>
            <a:chExt cx="473504" cy="504194"/>
          </a:xfrm>
        </p:grpSpPr>
        <p:sp>
          <p:nvSpPr>
            <p:cNvPr id="48157" name="Rectángulo 2"/>
            <p:cNvSpPr>
              <a:spLocks noChangeArrowheads="1"/>
            </p:cNvSpPr>
            <p:nvPr/>
          </p:nvSpPr>
          <p:spPr bwMode="auto">
            <a:xfrm>
              <a:off x="2827225" y="2780463"/>
              <a:ext cx="372956" cy="458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118800" bIns="118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sz="2400"/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92227932-7A78-46F7-A21A-E689E193A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748" y="2808518"/>
              <a:ext cx="473504" cy="47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  <a:r>
                <a:rPr lang="es-ES" sz="2400" baseline="30000"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886D488-BB1A-4B64-9161-BDC2C9C8EAD5}"/>
              </a:ext>
            </a:extLst>
          </p:cNvPr>
          <p:cNvGrpSpPr/>
          <p:nvPr/>
        </p:nvGrpSpPr>
        <p:grpSpPr>
          <a:xfrm>
            <a:off x="5030088" y="2759661"/>
            <a:ext cx="473504" cy="521106"/>
            <a:chOff x="5030088" y="2759661"/>
            <a:chExt cx="473504" cy="521106"/>
          </a:xfrm>
        </p:grpSpPr>
        <p:sp>
          <p:nvSpPr>
            <p:cNvPr id="48158" name="Rectángulo 27"/>
            <p:cNvSpPr>
              <a:spLocks noChangeArrowheads="1"/>
            </p:cNvSpPr>
            <p:nvPr/>
          </p:nvSpPr>
          <p:spPr bwMode="auto">
            <a:xfrm>
              <a:off x="5069755" y="2759661"/>
              <a:ext cx="372956" cy="5039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118800" bIns="11880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sz="2400"/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60D15A50-28FE-4637-A7EC-8EA8282CF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088" y="2804628"/>
              <a:ext cx="473504" cy="47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s-ES" sz="2400" baseline="30000"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</a:p>
          </p:txBody>
        </p:sp>
      </p:grpSp>
      <p:sp>
        <p:nvSpPr>
          <p:cNvPr id="33" name="Text Box 25">
            <a:extLst>
              <a:ext uri="{FF2B5EF4-FFF2-40B4-BE49-F238E27FC236}">
                <a16:creationId xmlns:a16="http://schemas.microsoft.com/office/drawing/2014/main" id="{1A623E65-9631-4D88-A931-5DD0482AF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832" y="3636290"/>
            <a:ext cx="1414468" cy="4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TIPOS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s-ES" sz="2400" baseline="30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7CC9653-3763-460B-8DDF-D2CF6323D978}"/>
              </a:ext>
            </a:extLst>
          </p:cNvPr>
          <p:cNvGrpSpPr/>
          <p:nvPr/>
        </p:nvGrpSpPr>
        <p:grpSpPr>
          <a:xfrm>
            <a:off x="5749794" y="5453417"/>
            <a:ext cx="1204474" cy="1515952"/>
            <a:chOff x="5559294" y="5453417"/>
            <a:chExt cx="1204474" cy="1515952"/>
          </a:xfrm>
        </p:grpSpPr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39EEEDD-F44A-4D07-94AE-D03253F51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294" y="5453417"/>
              <a:ext cx="1204474" cy="47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N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</a:t>
              </a:r>
              <a:endParaRPr lang="es-ES" sz="24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A2CFAF53-F171-4B21-BF3A-D0644C680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294" y="5988405"/>
              <a:ext cx="1204474" cy="47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&lt; N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</a:t>
              </a:r>
              <a:endParaRPr lang="es-ES" sz="24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0E2CEE0C-37D9-4E61-BBA1-82398E8D5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294" y="6493230"/>
              <a:ext cx="1204474" cy="47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&gt; N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</a:t>
              </a:r>
              <a:endParaRPr lang="es-ES" sz="2400" baseline="30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91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1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 animBg="1"/>
      <p:bldP spid="914456" grpId="0"/>
      <p:bldP spid="48159" grpId="0"/>
      <p:bldP spid="914458" grpId="0" animBg="1"/>
      <p:bldP spid="914459" grpId="0"/>
      <p:bldP spid="48153" grpId="0" animBg="1"/>
      <p:bldP spid="22553" grpId="0"/>
      <p:bldP spid="48145" grpId="0"/>
      <p:bldP spid="48147" grpId="0"/>
      <p:bldP spid="29" grpId="0" animBg="1"/>
      <p:bldP spid="30" grpId="0" animBg="1"/>
      <p:bldP spid="31" grpId="0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8" name="Text Box 4"/>
          <p:cNvSpPr txBox="1">
            <a:spLocks noChangeArrowheads="1"/>
          </p:cNvSpPr>
          <p:nvPr/>
        </p:nvSpPr>
        <p:spPr bwMode="auto">
          <a:xfrm>
            <a:off x="1255209" y="2009272"/>
            <a:ext cx="9089162" cy="171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(2) Como la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semiconductor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tiene 2 contribuciones, la de electrones y la de huecos, y la movilidad de electrones es mayor, interesa dopar para aumentar las concentración de electrones y tener una respuesta más rápida del dispositivo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(transitorio más corto)</a:t>
            </a:r>
            <a:endParaRPr lang="es-ES" sz="2400" baseline="-2500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0211" name="29 CuadroTexto"/>
          <p:cNvSpPr txBox="1">
            <a:spLocks noChangeArrowheads="1"/>
          </p:cNvSpPr>
          <p:nvPr/>
        </p:nvSpPr>
        <p:spPr bwMode="auto">
          <a:xfrm>
            <a:off x="1235565" y="1038284"/>
            <a:ext cx="8491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(1) </a:t>
            </a:r>
            <a:r>
              <a:rPr lang="es-ES" sz="2400">
                <a:latin typeface="Arial" panose="020B0604020202020204" pitchFamily="34" charset="0"/>
              </a:rPr>
              <a:t>Obtener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distintos tipos</a:t>
            </a:r>
            <a:r>
              <a:rPr lang="es-ES" sz="2400">
                <a:latin typeface="Arial" panose="020B0604020202020204" pitchFamily="34" charset="0"/>
              </a:rPr>
              <a:t> de un mismo semiconductor para fabricar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diferentes dispositivos </a:t>
            </a:r>
            <a:r>
              <a:rPr lang="es-ES" sz="2400">
                <a:latin typeface="Arial" panose="020B0604020202020204" pitchFamily="34" charset="0"/>
              </a:rPr>
              <a:t>(diodos, transitores...)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AC290BD5-C192-400F-93F8-9D3CFA58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384" y="3823888"/>
            <a:ext cx="7851606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latin typeface="Arial" panose="020B0604020202020204" pitchFamily="34" charset="0"/>
              </a:rPr>
              <a:t> Si contribuye un portador básicamente a la corriente, el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dispositivo</a:t>
            </a:r>
            <a:r>
              <a:rPr lang="es-ES" sz="2400">
                <a:latin typeface="Arial" panose="020B0604020202020204" pitchFamily="34" charset="0"/>
              </a:rPr>
              <a:t> se llama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unipolar</a:t>
            </a:r>
            <a:endParaRPr lang="es-ES" sz="2400" baseline="30000">
              <a:latin typeface="Arial" panose="020B0604020202020204" pitchFamily="34" charset="0"/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F0C5B382-14B7-4BED-9039-F944C43A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74" y="5561753"/>
            <a:ext cx="8278812" cy="13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latin typeface="Arial" panose="020B0604020202020204" pitchFamily="34" charset="0"/>
              </a:rPr>
              <a:t> El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portador</a:t>
            </a:r>
            <a:r>
              <a:rPr lang="es-ES" sz="2400">
                <a:latin typeface="Arial" panose="020B0604020202020204" pitchFamily="34" charset="0"/>
              </a:rPr>
              <a:t> de mayor concentración en un semiconductor, se denomina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mayoritario</a:t>
            </a:r>
            <a:r>
              <a:rPr lang="es-ES" sz="2400">
                <a:latin typeface="Arial" panose="020B0604020202020204" pitchFamily="34" charset="0"/>
              </a:rPr>
              <a:t>, el otro,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minoritario</a:t>
            </a:r>
            <a:r>
              <a:rPr lang="es-ES" sz="2400">
                <a:latin typeface="Arial" panose="020B0604020202020204" pitchFamily="34" charset="0"/>
              </a:rPr>
              <a:t> (en un tipo i no domina ninguno, en un tipo n los e-, en uno p los huecos)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CC76979B-C015-4F4C-8034-241CCE0C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483" y="4852117"/>
            <a:ext cx="7668423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latin typeface="Arial" panose="020B0604020202020204" pitchFamily="34" charset="0"/>
              </a:rPr>
              <a:t> Si contribuyen los dos, el dispositivo se llama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bipolar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11064AF-E6AD-4BFD-809B-D336C2CF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551" y="368012"/>
            <a:ext cx="9174885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9.2.2 INTERÉS DEL DOPAJE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/>
      <p:bldP spid="50211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4F75C6D-2670-4717-8538-900A58A1174A}"/>
              </a:ext>
            </a:extLst>
          </p:cNvPr>
          <p:cNvGrpSpPr/>
          <p:nvPr/>
        </p:nvGrpSpPr>
        <p:grpSpPr>
          <a:xfrm>
            <a:off x="6610235" y="452954"/>
            <a:ext cx="3625850" cy="3054350"/>
            <a:chOff x="6610235" y="452954"/>
            <a:chExt cx="3625850" cy="3054350"/>
          </a:xfrm>
        </p:grpSpPr>
        <p:pic>
          <p:nvPicPr>
            <p:cNvPr id="11334" name="Picture 7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235" y="452954"/>
              <a:ext cx="3625850" cy="305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9219134" y="2176628"/>
              <a:ext cx="723573" cy="54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tipo i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7528485" y="2065502"/>
              <a:ext cx="808532" cy="436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tipo n</a:t>
              </a:r>
            </a:p>
          </p:txBody>
        </p:sp>
      </p:grpSp>
      <p:grpSp>
        <p:nvGrpSpPr>
          <p:cNvPr id="11346" name="Group 82"/>
          <p:cNvGrpSpPr>
            <a:grpSpLocks/>
          </p:cNvGrpSpPr>
          <p:nvPr/>
        </p:nvGrpSpPr>
        <p:grpSpPr bwMode="auto">
          <a:xfrm>
            <a:off x="1246188" y="3689914"/>
            <a:ext cx="5111750" cy="776288"/>
            <a:chOff x="780" y="2841"/>
            <a:chExt cx="3220" cy="489"/>
          </a:xfrm>
        </p:grpSpPr>
        <p:sp>
          <p:nvSpPr>
            <p:cNvPr id="54322" name="Rectangle 52"/>
            <p:cNvSpPr>
              <a:spLocks noChangeArrowheads="1"/>
            </p:cNvSpPr>
            <p:nvPr/>
          </p:nvSpPr>
          <p:spPr bwMode="auto">
            <a:xfrm>
              <a:off x="784" y="2841"/>
              <a:ext cx="184" cy="2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/>
            </a:p>
          </p:txBody>
        </p:sp>
        <p:sp>
          <p:nvSpPr>
            <p:cNvPr id="54323" name="40 CuadroTexto"/>
            <p:cNvSpPr txBox="1">
              <a:spLocks noChangeArrowheads="1"/>
            </p:cNvSpPr>
            <p:nvPr/>
          </p:nvSpPr>
          <p:spPr bwMode="auto">
            <a:xfrm>
              <a:off x="780" y="2903"/>
              <a:ext cx="322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a  Las impurezas no están todas ionizadas.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     n y </a:t>
              </a: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 crecen al subir T, al irse ionizando</a:t>
              </a:r>
            </a:p>
          </p:txBody>
        </p:sp>
      </p:grpSp>
      <p:grpSp>
        <p:nvGrpSpPr>
          <p:cNvPr id="11320" name="Group 56"/>
          <p:cNvGrpSpPr>
            <a:grpSpLocks/>
          </p:cNvGrpSpPr>
          <p:nvPr/>
        </p:nvGrpSpPr>
        <p:grpSpPr bwMode="auto">
          <a:xfrm>
            <a:off x="1238250" y="4679343"/>
            <a:ext cx="4792665" cy="785813"/>
            <a:chOff x="775" y="3355"/>
            <a:chExt cx="3019" cy="495"/>
          </a:xfrm>
        </p:grpSpPr>
        <p:sp>
          <p:nvSpPr>
            <p:cNvPr id="54320" name="Rectangle 53"/>
            <p:cNvSpPr>
              <a:spLocks noChangeArrowheads="1"/>
            </p:cNvSpPr>
            <p:nvPr/>
          </p:nvSpPr>
          <p:spPr bwMode="auto">
            <a:xfrm>
              <a:off x="788" y="3355"/>
              <a:ext cx="184" cy="2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/>
            </a:p>
          </p:txBody>
        </p:sp>
        <p:sp>
          <p:nvSpPr>
            <p:cNvPr id="54321" name="41 CuadroTexto"/>
            <p:cNvSpPr txBox="1">
              <a:spLocks noChangeArrowheads="1"/>
            </p:cNvSpPr>
            <p:nvPr/>
          </p:nvSpPr>
          <p:spPr bwMode="auto">
            <a:xfrm>
              <a:off x="775" y="3363"/>
              <a:ext cx="3019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b 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000">
                  <a:latin typeface="Arial" panose="020B0604020202020204" pitchFamily="34" charset="0"/>
                </a:rPr>
                <a:t>Todas ionizadas, n </a:t>
              </a: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</a:t>
              </a: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000">
                  <a:latin typeface="Arial" panose="020B0604020202020204" pitchFamily="34" charset="0"/>
                </a:rPr>
                <a:t>cte. con p &lt;&lt; n.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     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Se tiene la 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 constante deseada</a:t>
              </a:r>
              <a:endParaRPr lang="es-E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333" name="Group 69"/>
          <p:cNvGrpSpPr>
            <a:grpSpLocks/>
          </p:cNvGrpSpPr>
          <p:nvPr/>
        </p:nvGrpSpPr>
        <p:grpSpPr bwMode="auto">
          <a:xfrm>
            <a:off x="1249363" y="5632846"/>
            <a:ext cx="5532438" cy="1139826"/>
            <a:chOff x="782" y="3857"/>
            <a:chExt cx="3485" cy="718"/>
          </a:xfrm>
        </p:grpSpPr>
        <p:sp>
          <p:nvSpPr>
            <p:cNvPr id="54318" name="Rectangle 54"/>
            <p:cNvSpPr>
              <a:spLocks noChangeArrowheads="1"/>
            </p:cNvSpPr>
            <p:nvPr/>
          </p:nvSpPr>
          <p:spPr bwMode="auto">
            <a:xfrm>
              <a:off x="786" y="3857"/>
              <a:ext cx="184" cy="2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/>
            </a:p>
          </p:txBody>
        </p:sp>
        <p:sp>
          <p:nvSpPr>
            <p:cNvPr id="54319" name="45 CuadroTexto"/>
            <p:cNvSpPr txBox="1">
              <a:spLocks noChangeArrowheads="1"/>
            </p:cNvSpPr>
            <p:nvPr/>
          </p:nvSpPr>
          <p:spPr bwMode="auto">
            <a:xfrm>
              <a:off x="782" y="3913"/>
              <a:ext cx="3485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c  La producción de pares crece al subir T.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    n y p crecen, y con ello </a:t>
              </a: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, que tiende a </a:t>
              </a:r>
              <a:r>
                <a:rPr lang="es-ES" sz="2000" baseline="-25000">
                  <a:latin typeface="Arial" panose="020B0604020202020204" pitchFamily="34" charset="0"/>
                  <a:sym typeface="Symbol" panose="05050102010706020507" pitchFamily="18" charset="2"/>
                </a:rPr>
                <a:t>int</a:t>
              </a:r>
              <a:r>
                <a:rPr lang="es-ES" sz="2000">
                  <a:latin typeface="Arial" panose="020B0604020202020204" pitchFamily="34" charset="0"/>
                </a:rPr>
                <a:t>.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   Una </a:t>
              </a:r>
              <a:r>
                <a:rPr lang="es-ES" sz="2000" err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000" baseline="-25000" err="1">
                  <a:solidFill>
                    <a:srgbClr val="FF0000"/>
                  </a:solidFill>
                  <a:latin typeface="Arial" panose="020B0604020202020204" pitchFamily="34" charset="0"/>
                </a:rPr>
                <a:t>gap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mayor lo retrasa (hace falta más E)</a:t>
              </a:r>
            </a:p>
          </p:txBody>
        </p:sp>
      </p:grpSp>
      <p:grpSp>
        <p:nvGrpSpPr>
          <p:cNvPr id="11329" name="Group 65"/>
          <p:cNvGrpSpPr>
            <a:grpSpLocks/>
          </p:cNvGrpSpPr>
          <p:nvPr/>
        </p:nvGrpSpPr>
        <p:grpSpPr bwMode="auto">
          <a:xfrm>
            <a:off x="6408624" y="3757266"/>
            <a:ext cx="1493838" cy="2584450"/>
            <a:chOff x="3908" y="2700"/>
            <a:chExt cx="941" cy="1628"/>
          </a:xfrm>
        </p:grpSpPr>
        <p:sp>
          <p:nvSpPr>
            <p:cNvPr id="54311" name="Text Box 59"/>
            <p:cNvSpPr txBox="1">
              <a:spLocks noChangeArrowheads="1"/>
            </p:cNvSpPr>
            <p:nvPr/>
          </p:nvSpPr>
          <p:spPr bwMode="auto">
            <a:xfrm>
              <a:off x="3908" y="2975"/>
              <a:ext cx="941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n = N</a:t>
              </a:r>
              <a:r>
                <a:rPr lang="es-ES" sz="2000" baseline="-25000">
                  <a:latin typeface="Arial" panose="020B0604020202020204" pitchFamily="34" charset="0"/>
                </a:rPr>
                <a:t>d</a:t>
              </a:r>
              <a:r>
                <a:rPr lang="es-ES" sz="2000" baseline="30000">
                  <a:latin typeface="Arial" panose="020B0604020202020204" pitchFamily="34" charset="0"/>
                </a:rPr>
                <a:t>+</a:t>
              </a:r>
              <a:r>
                <a:rPr lang="es-ES" sz="2000">
                  <a:latin typeface="Arial" panose="020B0604020202020204" pitchFamily="34" charset="0"/>
                </a:rPr>
                <a:t>&lt; N</a:t>
              </a:r>
              <a:r>
                <a:rPr lang="es-ES" sz="2000" baseline="-25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4312" name="Text Box 61"/>
            <p:cNvSpPr txBox="1">
              <a:spLocks noChangeArrowheads="1"/>
            </p:cNvSpPr>
            <p:nvPr/>
          </p:nvSpPr>
          <p:spPr bwMode="auto">
            <a:xfrm>
              <a:off x="4143" y="3217"/>
              <a:ext cx="47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p </a:t>
              </a: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=</a:t>
              </a:r>
              <a:r>
                <a:rPr lang="es-ES" sz="2000"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54313" name="Text Box 48"/>
            <p:cNvSpPr txBox="1">
              <a:spLocks noChangeArrowheads="1"/>
            </p:cNvSpPr>
            <p:nvPr/>
          </p:nvSpPr>
          <p:spPr bwMode="auto">
            <a:xfrm>
              <a:off x="4277" y="2700"/>
              <a:ext cx="20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a</a:t>
              </a:r>
            </a:p>
          </p:txBody>
        </p:sp>
        <p:pic>
          <p:nvPicPr>
            <p:cNvPr id="54314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0" y="3540"/>
              <a:ext cx="678" cy="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330" name="Group 66"/>
          <p:cNvGrpSpPr>
            <a:grpSpLocks/>
          </p:cNvGrpSpPr>
          <p:nvPr/>
        </p:nvGrpSpPr>
        <p:grpSpPr bwMode="auto">
          <a:xfrm>
            <a:off x="8027875" y="3769966"/>
            <a:ext cx="1069975" cy="2555875"/>
            <a:chOff x="4904" y="2718"/>
            <a:chExt cx="674" cy="1610"/>
          </a:xfrm>
        </p:grpSpPr>
        <p:sp>
          <p:nvSpPr>
            <p:cNvPr id="54307" name="Text Box 48"/>
            <p:cNvSpPr txBox="1">
              <a:spLocks noChangeArrowheads="1"/>
            </p:cNvSpPr>
            <p:nvPr/>
          </p:nvSpPr>
          <p:spPr bwMode="auto">
            <a:xfrm>
              <a:off x="5140" y="2718"/>
              <a:ext cx="20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4308" name="Text Box 60"/>
            <p:cNvSpPr txBox="1">
              <a:spLocks noChangeArrowheads="1"/>
            </p:cNvSpPr>
            <p:nvPr/>
          </p:nvSpPr>
          <p:spPr bwMode="auto">
            <a:xfrm>
              <a:off x="4962" y="2979"/>
              <a:ext cx="559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n </a:t>
              </a: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</a:t>
              </a:r>
              <a:r>
                <a:rPr lang="es-ES" sz="2000">
                  <a:latin typeface="Arial" panose="020B0604020202020204" pitchFamily="34" charset="0"/>
                </a:rPr>
                <a:t> N</a:t>
              </a:r>
              <a:r>
                <a:rPr lang="es-ES" sz="2000" baseline="-25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4309" name="Text Box 64"/>
            <p:cNvSpPr txBox="1">
              <a:spLocks noChangeArrowheads="1"/>
            </p:cNvSpPr>
            <p:nvPr/>
          </p:nvSpPr>
          <p:spPr bwMode="auto">
            <a:xfrm>
              <a:off x="4912" y="3228"/>
              <a:ext cx="65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p &lt;&lt; N</a:t>
              </a:r>
              <a:r>
                <a:rPr lang="es-ES" sz="2000" baseline="-25000">
                  <a:latin typeface="Arial" panose="020B0604020202020204" pitchFamily="34" charset="0"/>
                </a:rPr>
                <a:t>d</a:t>
              </a:r>
            </a:p>
          </p:txBody>
        </p:sp>
        <p:pic>
          <p:nvPicPr>
            <p:cNvPr id="54310" name="Picture 6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49"/>
              <a:ext cx="674" cy="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336" name="Group 72"/>
          <p:cNvGrpSpPr>
            <a:grpSpLocks/>
          </p:cNvGrpSpPr>
          <p:nvPr/>
        </p:nvGrpSpPr>
        <p:grpSpPr bwMode="auto">
          <a:xfrm>
            <a:off x="6626115" y="2389700"/>
            <a:ext cx="620713" cy="514350"/>
            <a:chOff x="4045" y="2011"/>
            <a:chExt cx="391" cy="324"/>
          </a:xfrm>
        </p:grpSpPr>
        <p:sp>
          <p:nvSpPr>
            <p:cNvPr id="54305" name="Line 51"/>
            <p:cNvSpPr>
              <a:spLocks noChangeShapeType="1"/>
            </p:cNvSpPr>
            <p:nvPr/>
          </p:nvSpPr>
          <p:spPr bwMode="auto">
            <a:xfrm>
              <a:off x="4271" y="2229"/>
              <a:ext cx="165" cy="10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/>
            </a:p>
          </p:txBody>
        </p:sp>
        <p:sp>
          <p:nvSpPr>
            <p:cNvPr id="54306" name="Text Box 71"/>
            <p:cNvSpPr txBox="1">
              <a:spLocks noChangeArrowheads="1"/>
            </p:cNvSpPr>
            <p:nvPr/>
          </p:nvSpPr>
          <p:spPr bwMode="auto">
            <a:xfrm>
              <a:off x="4045" y="2011"/>
              <a:ext cx="206" cy="2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72000" bIns="1188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7794355" y="2749101"/>
            <a:ext cx="327334" cy="34007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none" tIns="118800" bIns="1188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1345" name="Group 81"/>
          <p:cNvGrpSpPr>
            <a:grpSpLocks/>
          </p:cNvGrpSpPr>
          <p:nvPr/>
        </p:nvGrpSpPr>
        <p:grpSpPr bwMode="auto">
          <a:xfrm>
            <a:off x="8594643" y="1494355"/>
            <a:ext cx="474664" cy="414338"/>
            <a:chOff x="6394" y="1275"/>
            <a:chExt cx="299" cy="261"/>
          </a:xfrm>
        </p:grpSpPr>
        <p:sp>
          <p:nvSpPr>
            <p:cNvPr id="54303" name="Line 79"/>
            <p:cNvSpPr>
              <a:spLocks noChangeShapeType="1"/>
            </p:cNvSpPr>
            <p:nvPr/>
          </p:nvSpPr>
          <p:spPr bwMode="auto">
            <a:xfrm>
              <a:off x="6612" y="1480"/>
              <a:ext cx="81" cy="5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/>
            </a:p>
          </p:txBody>
        </p:sp>
        <p:sp>
          <p:nvSpPr>
            <p:cNvPr id="54304" name="Text Box 80"/>
            <p:cNvSpPr txBox="1">
              <a:spLocks noChangeArrowheads="1"/>
            </p:cNvSpPr>
            <p:nvPr/>
          </p:nvSpPr>
          <p:spPr bwMode="auto">
            <a:xfrm>
              <a:off x="6394" y="1275"/>
              <a:ext cx="197" cy="19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72000" bIns="1188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4297" name="Group 67"/>
          <p:cNvGrpSpPr>
            <a:grpSpLocks/>
          </p:cNvGrpSpPr>
          <p:nvPr/>
        </p:nvGrpSpPr>
        <p:grpSpPr bwMode="auto">
          <a:xfrm>
            <a:off x="9286759" y="3766791"/>
            <a:ext cx="1054100" cy="2574925"/>
            <a:chOff x="5721" y="2706"/>
            <a:chExt cx="664" cy="1622"/>
          </a:xfrm>
        </p:grpSpPr>
        <p:sp>
          <p:nvSpPr>
            <p:cNvPr id="54299" name="Text Box 49"/>
            <p:cNvSpPr txBox="1">
              <a:spLocks noChangeArrowheads="1"/>
            </p:cNvSpPr>
            <p:nvPr/>
          </p:nvSpPr>
          <p:spPr bwMode="auto">
            <a:xfrm>
              <a:off x="5938" y="2706"/>
              <a:ext cx="194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4300" name="Text Box 63"/>
            <p:cNvSpPr txBox="1">
              <a:spLocks noChangeArrowheads="1"/>
            </p:cNvSpPr>
            <p:nvPr/>
          </p:nvSpPr>
          <p:spPr bwMode="auto">
            <a:xfrm>
              <a:off x="5817" y="2968"/>
              <a:ext cx="47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n </a:t>
              </a: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</a:t>
              </a:r>
              <a:r>
                <a:rPr lang="es-ES" sz="2000">
                  <a:latin typeface="Arial" panose="020B0604020202020204" pitchFamily="34" charset="0"/>
                </a:rPr>
                <a:t> p</a:t>
              </a:r>
              <a:endParaRPr lang="es-ES" sz="2000" baseline="-25000">
                <a:latin typeface="Arial" panose="020B0604020202020204" pitchFamily="34" charset="0"/>
              </a:endParaRPr>
            </a:p>
          </p:txBody>
        </p:sp>
        <p:sp>
          <p:nvSpPr>
            <p:cNvPr id="54301" name="Text Box 65"/>
            <p:cNvSpPr txBox="1">
              <a:spLocks noChangeArrowheads="1"/>
            </p:cNvSpPr>
            <p:nvPr/>
          </p:nvSpPr>
          <p:spPr bwMode="auto">
            <a:xfrm>
              <a:off x="5725" y="3221"/>
              <a:ext cx="65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p &gt;&gt; N</a:t>
              </a:r>
              <a:r>
                <a:rPr lang="es-ES" sz="2000" baseline="-25000">
                  <a:latin typeface="Arial" panose="020B0604020202020204" pitchFamily="34" charset="0"/>
                </a:rPr>
                <a:t>d</a:t>
              </a:r>
            </a:p>
          </p:txBody>
        </p:sp>
        <p:pic>
          <p:nvPicPr>
            <p:cNvPr id="54302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" y="3564"/>
              <a:ext cx="664" cy="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5" name="Text Box 23">
            <a:extLst>
              <a:ext uri="{FF2B5EF4-FFF2-40B4-BE49-F238E27FC236}">
                <a16:creationId xmlns:a16="http://schemas.microsoft.com/office/drawing/2014/main" id="{F66915CA-F451-4399-8CA1-DECD7D44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72936"/>
            <a:ext cx="4624388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(3)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intrínseco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es muy sensible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 a cambios en la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temperatura</a:t>
            </a:r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8F050BC0-2E6D-407F-985D-B8287E5A3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17" y="1345684"/>
            <a:ext cx="4864139" cy="1789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54800" rIns="90000" bIns="154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Si interesa cierta conductividad constante para la </a:t>
            </a:r>
            <a:r>
              <a:rPr lang="es-ES" sz="2400" err="1">
                <a:latin typeface="Arial" panose="020B0604020202020204" pitchFamily="34" charset="0"/>
              </a:rPr>
              <a:t>T</a:t>
            </a:r>
            <a:r>
              <a:rPr lang="es-ES" sz="2400" baseline="-25000" err="1">
                <a:latin typeface="Arial" panose="020B0604020202020204" pitchFamily="34" charset="0"/>
              </a:rPr>
              <a:t>trabajo</a:t>
            </a:r>
            <a:r>
              <a:rPr lang="es-ES" sz="2400">
                <a:latin typeface="Arial" panose="020B0604020202020204" pitchFamily="34" charset="0"/>
              </a:rPr>
              <a:t> (en torno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a 300 K), se consigue con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cierto dopaje</a:t>
            </a:r>
            <a:r>
              <a:rPr lang="es-ES" sz="2400">
                <a:latin typeface="Arial" panose="020B0604020202020204" pitchFamily="34" charset="0"/>
              </a:rPr>
              <a:t> y una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mayor </a:t>
            </a:r>
            <a:r>
              <a:rPr lang="es-ES" sz="2400" err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s-ES" sz="2400" baseline="-25000" err="1">
                <a:solidFill>
                  <a:srgbClr val="FF0000"/>
                </a:solidFill>
                <a:latin typeface="Arial" panose="020B0604020202020204" pitchFamily="34" charset="0"/>
              </a:rPr>
              <a:t>gap</a:t>
            </a:r>
            <a:endParaRPr lang="es-ES" sz="240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85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1" grpId="0" animBg="1"/>
      <p:bldP spid="45" grpId="0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97595" y="2791814"/>
            <a:ext cx="457200" cy="2239962"/>
            <a:chOff x="2493" y="2859"/>
            <a:chExt cx="288" cy="1411"/>
          </a:xfrm>
        </p:grpSpPr>
        <p:sp>
          <p:nvSpPr>
            <p:cNvPr id="9251" name="Line 53"/>
            <p:cNvSpPr>
              <a:spLocks noChangeShapeType="1"/>
            </p:cNvSpPr>
            <p:nvPr/>
          </p:nvSpPr>
          <p:spPr bwMode="auto">
            <a:xfrm flipV="1">
              <a:off x="2781" y="2878"/>
              <a:ext cx="0" cy="1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 sz="2400"/>
            </a:p>
          </p:txBody>
        </p:sp>
        <p:sp>
          <p:nvSpPr>
            <p:cNvPr id="9252" name="Text Box 54"/>
            <p:cNvSpPr txBox="1">
              <a:spLocks noChangeArrowheads="1"/>
            </p:cNvSpPr>
            <p:nvPr/>
          </p:nvSpPr>
          <p:spPr bwMode="auto">
            <a:xfrm>
              <a:off x="2493" y="2859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7050867" y="3168829"/>
            <a:ext cx="2760663" cy="1746250"/>
            <a:chOff x="2537" y="3063"/>
            <a:chExt cx="2140" cy="1100"/>
          </a:xfrm>
        </p:grpSpPr>
        <p:sp>
          <p:nvSpPr>
            <p:cNvPr id="9246" name="Line 55"/>
            <p:cNvSpPr>
              <a:spLocks noChangeShapeType="1"/>
            </p:cNvSpPr>
            <p:nvPr/>
          </p:nvSpPr>
          <p:spPr bwMode="auto">
            <a:xfrm>
              <a:off x="2537" y="41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47" name="Line 56"/>
            <p:cNvSpPr>
              <a:spLocks noChangeShapeType="1"/>
            </p:cNvSpPr>
            <p:nvPr/>
          </p:nvSpPr>
          <p:spPr bwMode="auto">
            <a:xfrm>
              <a:off x="2537" y="3735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48" name="Line 57"/>
            <p:cNvSpPr>
              <a:spLocks noChangeShapeType="1"/>
            </p:cNvSpPr>
            <p:nvPr/>
          </p:nvSpPr>
          <p:spPr bwMode="auto">
            <a:xfrm>
              <a:off x="2538" y="30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49" name="Line 58"/>
            <p:cNvSpPr>
              <a:spLocks noChangeShapeType="1"/>
            </p:cNvSpPr>
            <p:nvPr/>
          </p:nvSpPr>
          <p:spPr bwMode="auto">
            <a:xfrm>
              <a:off x="2538" y="3438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9250" name="Line 59"/>
            <p:cNvSpPr>
              <a:spLocks noChangeShapeType="1"/>
            </p:cNvSpPr>
            <p:nvPr/>
          </p:nvSpPr>
          <p:spPr bwMode="auto">
            <a:xfrm>
              <a:off x="2538" y="3226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22" name="Text Box 69"/>
          <p:cNvSpPr txBox="1">
            <a:spLocks noChangeArrowheads="1"/>
          </p:cNvSpPr>
          <p:nvPr/>
        </p:nvSpPr>
        <p:spPr bwMode="auto">
          <a:xfrm>
            <a:off x="361950" y="528795"/>
            <a:ext cx="9239241" cy="13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Cada valor de energía puede ser tenido solamente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por cierto número de electrones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(número de orbitales  2: 2, 6, 10, 14) </a:t>
            </a: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1120850" y="1973423"/>
            <a:ext cx="4814207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Los electrones se encuentran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en el nivel más bajo posible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1624751" y="3199840"/>
            <a:ext cx="3906921" cy="169543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/>
              <a:t>P.ej.: un </a:t>
            </a:r>
            <a:r>
              <a:rPr lang="es-ES" sz="2400">
                <a:solidFill>
                  <a:srgbClr val="3333FF"/>
                </a:solidFill>
              </a:rPr>
              <a:t>átomo de Boro</a:t>
            </a:r>
            <a:r>
              <a:rPr lang="es-ES" sz="2400"/>
              <a:t>, B, que tiene 5 e</a:t>
            </a:r>
            <a:r>
              <a:rPr lang="es-ES" sz="2400" baseline="30000"/>
              <a:t>- </a:t>
            </a:r>
            <a:r>
              <a:rPr lang="es-ES" sz="2400"/>
              <a:t>(sabiendo que los 2 primeros niveles pueden tener 2 y el 3º 6 e</a:t>
            </a:r>
            <a:r>
              <a:rPr lang="es-ES" sz="2400" baseline="30000"/>
              <a:t>-</a:t>
            </a:r>
            <a:r>
              <a:rPr lang="es-ES" sz="2400"/>
              <a:t>)</a:t>
            </a:r>
          </a:p>
        </p:txBody>
      </p:sp>
      <p:sp>
        <p:nvSpPr>
          <p:cNvPr id="25" name="Oval 60"/>
          <p:cNvSpPr>
            <a:spLocks noChangeArrowheads="1"/>
          </p:cNvSpPr>
          <p:nvPr/>
        </p:nvSpPr>
        <p:spPr bwMode="auto">
          <a:xfrm>
            <a:off x="7377352" y="4826811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Oval 61"/>
          <p:cNvSpPr>
            <a:spLocks noChangeArrowheads="1"/>
          </p:cNvSpPr>
          <p:nvPr/>
        </p:nvSpPr>
        <p:spPr bwMode="auto">
          <a:xfrm>
            <a:off x="8966660" y="4815698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Oval 62"/>
          <p:cNvSpPr>
            <a:spLocks noChangeArrowheads="1"/>
          </p:cNvSpPr>
          <p:nvPr/>
        </p:nvSpPr>
        <p:spPr bwMode="auto">
          <a:xfrm>
            <a:off x="7387626" y="4148895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Oval 63"/>
          <p:cNvSpPr>
            <a:spLocks noChangeArrowheads="1"/>
          </p:cNvSpPr>
          <p:nvPr/>
        </p:nvSpPr>
        <p:spPr bwMode="auto">
          <a:xfrm>
            <a:off x="8976934" y="4148895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Oval 64"/>
          <p:cNvSpPr>
            <a:spLocks noChangeArrowheads="1"/>
          </p:cNvSpPr>
          <p:nvPr/>
        </p:nvSpPr>
        <p:spPr bwMode="auto">
          <a:xfrm>
            <a:off x="7377352" y="3641120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0" name="Group 91"/>
          <p:cNvGrpSpPr>
            <a:grpSpLocks/>
          </p:cNvGrpSpPr>
          <p:nvPr/>
        </p:nvGrpSpPr>
        <p:grpSpPr bwMode="auto">
          <a:xfrm>
            <a:off x="7679860" y="2887064"/>
            <a:ext cx="2220913" cy="2189163"/>
            <a:chOff x="3418" y="2925"/>
            <a:chExt cx="1399" cy="1379"/>
          </a:xfrm>
        </p:grpSpPr>
        <p:sp>
          <p:nvSpPr>
            <p:cNvPr id="31" name="Text Box 85"/>
            <p:cNvSpPr txBox="1">
              <a:spLocks noChangeArrowheads="1"/>
            </p:cNvSpPr>
            <p:nvPr/>
          </p:nvSpPr>
          <p:spPr bwMode="auto">
            <a:xfrm>
              <a:off x="3554" y="4027"/>
              <a:ext cx="420" cy="277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54000" tIns="82800" rIns="54000" bIns="82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lleno</a:t>
              </a:r>
            </a:p>
          </p:txBody>
        </p:sp>
        <p:sp>
          <p:nvSpPr>
            <p:cNvPr id="32" name="Text Box 86"/>
            <p:cNvSpPr txBox="1">
              <a:spLocks noChangeArrowheads="1"/>
            </p:cNvSpPr>
            <p:nvPr/>
          </p:nvSpPr>
          <p:spPr bwMode="auto">
            <a:xfrm>
              <a:off x="3554" y="3595"/>
              <a:ext cx="420" cy="277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54000" tIns="82800" rIns="54000" bIns="82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lleno</a:t>
              </a:r>
            </a:p>
          </p:txBody>
        </p:sp>
        <p:sp>
          <p:nvSpPr>
            <p:cNvPr id="33" name="Text Box 87"/>
            <p:cNvSpPr txBox="1">
              <a:spLocks noChangeArrowheads="1"/>
            </p:cNvSpPr>
            <p:nvPr/>
          </p:nvSpPr>
          <p:spPr bwMode="auto">
            <a:xfrm>
              <a:off x="3418" y="3353"/>
              <a:ext cx="1399" cy="240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0" tIns="36000" rIns="0" bIns="360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parcialmente lleno</a:t>
              </a:r>
            </a:p>
          </p:txBody>
        </p:sp>
        <p:sp>
          <p:nvSpPr>
            <p:cNvPr id="35" name="Text Box 89"/>
            <p:cNvSpPr txBox="1">
              <a:spLocks noChangeArrowheads="1"/>
            </p:cNvSpPr>
            <p:nvPr/>
          </p:nvSpPr>
          <p:spPr bwMode="auto">
            <a:xfrm>
              <a:off x="3535" y="2925"/>
              <a:ext cx="454" cy="277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54000" tIns="82800" rIns="54000" bIns="82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vacío</a:t>
              </a:r>
            </a:p>
          </p:txBody>
        </p:sp>
        <p:sp>
          <p:nvSpPr>
            <p:cNvPr id="34" name="Text Box 88"/>
            <p:cNvSpPr txBox="1">
              <a:spLocks noChangeArrowheads="1"/>
            </p:cNvSpPr>
            <p:nvPr/>
          </p:nvSpPr>
          <p:spPr bwMode="auto">
            <a:xfrm>
              <a:off x="3542" y="3152"/>
              <a:ext cx="454" cy="240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54000" tIns="36000" rIns="54000" bIns="360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vacío</a:t>
              </a:r>
            </a:p>
          </p:txBody>
        </p:sp>
      </p:grpSp>
      <p:sp>
        <p:nvSpPr>
          <p:cNvPr id="36" name="Text Box 92"/>
          <p:cNvSpPr txBox="1">
            <a:spLocks noChangeArrowheads="1"/>
          </p:cNvSpPr>
          <p:nvPr/>
        </p:nvSpPr>
        <p:spPr bwMode="auto">
          <a:xfrm>
            <a:off x="1726060" y="5564896"/>
            <a:ext cx="8132869" cy="587441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Esquema de niveles o configuración electrónica del átomo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908141" y="2879127"/>
            <a:ext cx="428838" cy="3022319"/>
            <a:chOff x="10184366" y="2155226"/>
            <a:chExt cx="428838" cy="3155665"/>
          </a:xfrm>
        </p:grpSpPr>
        <p:cxnSp>
          <p:nvCxnSpPr>
            <p:cNvPr id="6" name="Conector recto 5"/>
            <p:cNvCxnSpPr/>
            <p:nvPr/>
          </p:nvCxnSpPr>
          <p:spPr bwMode="auto">
            <a:xfrm>
              <a:off x="10384945" y="2155226"/>
              <a:ext cx="0" cy="225425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Forma libre 7"/>
            <p:cNvSpPr/>
            <p:nvPr/>
          </p:nvSpPr>
          <p:spPr bwMode="auto">
            <a:xfrm>
              <a:off x="10184366" y="3591468"/>
              <a:ext cx="428838" cy="1719423"/>
            </a:xfrm>
            <a:custGeom>
              <a:avLst/>
              <a:gdLst>
                <a:gd name="connsiteX0" fmla="*/ 308225 w 626723"/>
                <a:gd name="connsiteY0" fmla="*/ 0 h 3041150"/>
                <a:gd name="connsiteX1" fmla="*/ 626723 w 626723"/>
                <a:gd name="connsiteY1" fmla="*/ 10274 h 3041150"/>
                <a:gd name="connsiteX2" fmla="*/ 585627 w 626723"/>
                <a:gd name="connsiteY2" fmla="*/ 3041150 h 3041150"/>
                <a:gd name="connsiteX3" fmla="*/ 0 w 626723"/>
                <a:gd name="connsiteY3" fmla="*/ 3030876 h 304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23" h="3041150">
                  <a:moveTo>
                    <a:pt x="308225" y="0"/>
                  </a:moveTo>
                  <a:lnTo>
                    <a:pt x="626723" y="10274"/>
                  </a:lnTo>
                  <a:lnTo>
                    <a:pt x="585627" y="3041150"/>
                  </a:lnTo>
                  <a:lnTo>
                    <a:pt x="0" y="3030876"/>
                  </a:lnTo>
                </a:path>
              </a:pathLst>
            </a:cu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118800" rIns="91440" bIns="118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Flecha a la derecha con bandas 6"/>
          <p:cNvSpPr/>
          <p:nvPr/>
        </p:nvSpPr>
        <p:spPr bwMode="auto">
          <a:xfrm>
            <a:off x="5666573" y="3824762"/>
            <a:ext cx="733453" cy="587441"/>
          </a:xfrm>
          <a:prstGeom prst="stripedRightArrow">
            <a:avLst>
              <a:gd name="adj1" fmla="val 50000"/>
              <a:gd name="adj2" fmla="val 58460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118800" rIns="91440" bIns="118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726061" y="6165864"/>
            <a:ext cx="8132868" cy="587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(esta configuración corresponde al </a:t>
            </a:r>
            <a:r>
              <a:rPr lang="es-ES" sz="2400">
                <a:solidFill>
                  <a:srgbClr val="FF0000"/>
                </a:solidFill>
              </a:rPr>
              <a:t>estado fundamental</a:t>
            </a:r>
            <a:r>
              <a:rPr lang="es-ES" sz="2400">
                <a:solidFill>
                  <a:schemeClr val="tx1"/>
                </a:solidFill>
              </a:rPr>
              <a:t>)</a:t>
            </a:r>
            <a:endParaRPr lang="es-ES" sz="2400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75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09" name="Text Box 81"/>
          <p:cNvSpPr txBox="1">
            <a:spLocks noChangeArrowheads="1"/>
          </p:cNvSpPr>
          <p:nvPr/>
        </p:nvSpPr>
        <p:spPr bwMode="auto">
          <a:xfrm>
            <a:off x="1622628" y="325663"/>
            <a:ext cx="8305800" cy="206476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Para que un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r>
              <a:rPr lang="es-ES" sz="2400" baseline="30000">
                <a:solidFill>
                  <a:srgbClr val="3333FF"/>
                </a:solidFill>
                <a:latin typeface="Arial" panose="020B0604020202020204" pitchFamily="34" charset="0"/>
              </a:rPr>
              <a:t>-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 gane energía</a:t>
            </a:r>
            <a:r>
              <a:rPr lang="es-ES" sz="2400">
                <a:latin typeface="Arial" panose="020B0604020202020204" pitchFamily="34" charset="0"/>
              </a:rPr>
              <a:t>, y el átomo la gane, y pase a un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estado excitado</a:t>
            </a:r>
            <a:r>
              <a:rPr lang="es-ES" sz="2400">
                <a:latin typeface="Arial" panose="020B0604020202020204" pitchFamily="34" charset="0"/>
              </a:rPr>
              <a:t>, el e</a:t>
            </a:r>
            <a:r>
              <a:rPr lang="es-ES" sz="2400" baseline="30000">
                <a:latin typeface="Arial" panose="020B0604020202020204" pitchFamily="34" charset="0"/>
              </a:rPr>
              <a:t>-</a:t>
            </a:r>
            <a:r>
              <a:rPr lang="es-ES" sz="2400">
                <a:latin typeface="Arial" panose="020B0604020202020204" pitchFamily="34" charset="0"/>
              </a:rPr>
              <a:t> debe ganar la que le falta para alcanzar otro nivel (otra E permitida) y ese nivel no estar lleno. Si la energía es menor, no la toma y no cambia de nivel. Si es mayor, se debe poder ceder el exceso </a:t>
            </a:r>
          </a:p>
        </p:txBody>
      </p:sp>
      <p:grpSp>
        <p:nvGrpSpPr>
          <p:cNvPr id="11281" name="Group 83"/>
          <p:cNvGrpSpPr>
            <a:grpSpLocks/>
          </p:cNvGrpSpPr>
          <p:nvPr/>
        </p:nvGrpSpPr>
        <p:grpSpPr bwMode="auto">
          <a:xfrm>
            <a:off x="3690514" y="2701760"/>
            <a:ext cx="457200" cy="2239963"/>
            <a:chOff x="2493" y="2859"/>
            <a:chExt cx="288" cy="1411"/>
          </a:xfrm>
        </p:grpSpPr>
        <p:sp>
          <p:nvSpPr>
            <p:cNvPr id="11301" name="Line 53"/>
            <p:cNvSpPr>
              <a:spLocks noChangeShapeType="1"/>
            </p:cNvSpPr>
            <p:nvPr/>
          </p:nvSpPr>
          <p:spPr bwMode="auto">
            <a:xfrm flipV="1">
              <a:off x="2781" y="2878"/>
              <a:ext cx="0" cy="1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302" name="Text Box 54"/>
            <p:cNvSpPr txBox="1">
              <a:spLocks noChangeArrowheads="1"/>
            </p:cNvSpPr>
            <p:nvPr/>
          </p:nvSpPr>
          <p:spPr bwMode="auto">
            <a:xfrm>
              <a:off x="2493" y="2859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1282" name="Group 82"/>
          <p:cNvGrpSpPr>
            <a:grpSpLocks/>
          </p:cNvGrpSpPr>
          <p:nvPr/>
        </p:nvGrpSpPr>
        <p:grpSpPr bwMode="auto">
          <a:xfrm>
            <a:off x="4396952" y="3025610"/>
            <a:ext cx="2760662" cy="1746250"/>
            <a:chOff x="2537" y="3063"/>
            <a:chExt cx="2140" cy="1100"/>
          </a:xfrm>
        </p:grpSpPr>
        <p:sp>
          <p:nvSpPr>
            <p:cNvPr id="11296" name="Line 55"/>
            <p:cNvSpPr>
              <a:spLocks noChangeShapeType="1"/>
            </p:cNvSpPr>
            <p:nvPr/>
          </p:nvSpPr>
          <p:spPr bwMode="auto">
            <a:xfrm>
              <a:off x="2537" y="41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7" name="Line 56"/>
            <p:cNvSpPr>
              <a:spLocks noChangeShapeType="1"/>
            </p:cNvSpPr>
            <p:nvPr/>
          </p:nvSpPr>
          <p:spPr bwMode="auto">
            <a:xfrm>
              <a:off x="2537" y="3735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8" name="Line 57"/>
            <p:cNvSpPr>
              <a:spLocks noChangeShapeType="1"/>
            </p:cNvSpPr>
            <p:nvPr/>
          </p:nvSpPr>
          <p:spPr bwMode="auto">
            <a:xfrm>
              <a:off x="2538" y="30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9" name="Line 58"/>
            <p:cNvSpPr>
              <a:spLocks noChangeShapeType="1"/>
            </p:cNvSpPr>
            <p:nvPr/>
          </p:nvSpPr>
          <p:spPr bwMode="auto">
            <a:xfrm>
              <a:off x="2538" y="3438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300" name="Line 59"/>
            <p:cNvSpPr>
              <a:spLocks noChangeShapeType="1"/>
            </p:cNvSpPr>
            <p:nvPr/>
          </p:nvSpPr>
          <p:spPr bwMode="auto">
            <a:xfrm>
              <a:off x="2538" y="3226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11283" name="Oval 60"/>
          <p:cNvSpPr>
            <a:spLocks noChangeArrowheads="1"/>
          </p:cNvSpPr>
          <p:nvPr/>
        </p:nvSpPr>
        <p:spPr bwMode="auto">
          <a:xfrm>
            <a:off x="4860502" y="4686135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4" name="Oval 61"/>
          <p:cNvSpPr>
            <a:spLocks noChangeArrowheads="1"/>
          </p:cNvSpPr>
          <p:nvPr/>
        </p:nvSpPr>
        <p:spPr bwMode="auto">
          <a:xfrm>
            <a:off x="6481339" y="4675023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5" name="Oval 62"/>
          <p:cNvSpPr>
            <a:spLocks noChangeArrowheads="1"/>
          </p:cNvSpPr>
          <p:nvPr/>
        </p:nvSpPr>
        <p:spPr bwMode="auto">
          <a:xfrm>
            <a:off x="4860502" y="3997160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6" name="Oval 63"/>
          <p:cNvSpPr>
            <a:spLocks noChangeArrowheads="1"/>
          </p:cNvSpPr>
          <p:nvPr/>
        </p:nvSpPr>
        <p:spPr bwMode="auto">
          <a:xfrm>
            <a:off x="6481339" y="3997160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288" name="Group 84"/>
          <p:cNvGrpSpPr>
            <a:grpSpLocks/>
          </p:cNvGrpSpPr>
          <p:nvPr/>
        </p:nvGrpSpPr>
        <p:grpSpPr bwMode="auto">
          <a:xfrm>
            <a:off x="3400002" y="4113048"/>
            <a:ext cx="523875" cy="676275"/>
            <a:chOff x="2310" y="3748"/>
            <a:chExt cx="330" cy="426"/>
          </a:xfrm>
        </p:grpSpPr>
        <p:sp>
          <p:nvSpPr>
            <p:cNvPr id="11294" name="Line 75"/>
            <p:cNvSpPr>
              <a:spLocks noChangeShapeType="1"/>
            </p:cNvSpPr>
            <p:nvPr/>
          </p:nvSpPr>
          <p:spPr bwMode="auto">
            <a:xfrm>
              <a:off x="2640" y="3748"/>
              <a:ext cx="0" cy="4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5" name="Text Box 76"/>
            <p:cNvSpPr txBox="1">
              <a:spLocks noChangeArrowheads="1"/>
            </p:cNvSpPr>
            <p:nvPr/>
          </p:nvSpPr>
          <p:spPr bwMode="auto">
            <a:xfrm>
              <a:off x="2310" y="3783"/>
              <a:ext cx="31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E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783576" y="2861315"/>
            <a:ext cx="2379315" cy="476574"/>
            <a:chOff x="7926785" y="1132348"/>
            <a:chExt cx="2379315" cy="476574"/>
          </a:xfrm>
        </p:grpSpPr>
        <p:sp>
          <p:nvSpPr>
            <p:cNvPr id="11271" name="CuadroTexto 1"/>
            <p:cNvSpPr txBox="1">
              <a:spLocks noChangeArrowheads="1"/>
            </p:cNvSpPr>
            <p:nvPr/>
          </p:nvSpPr>
          <p:spPr bwMode="auto">
            <a:xfrm>
              <a:off x="8237905" y="1132348"/>
              <a:ext cx="2068195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</a:rPr>
                <a:t>Gana energía</a:t>
              </a:r>
            </a:p>
          </p:txBody>
        </p:sp>
        <p:sp>
          <p:nvSpPr>
            <p:cNvPr id="11277" name="CuadroTexto 76"/>
            <p:cNvSpPr txBox="1">
              <a:spLocks noChangeArrowheads="1"/>
            </p:cNvSpPr>
            <p:nvPr/>
          </p:nvSpPr>
          <p:spPr bwMode="auto">
            <a:xfrm>
              <a:off x="7926785" y="1147257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  <a:sym typeface="Wingdings" panose="05000000000000000000" pitchFamily="2" charset="2"/>
                </a:rPr>
                <a:t></a:t>
              </a:r>
              <a:endParaRPr lang="es-ES" sz="2400">
                <a:solidFill>
                  <a:srgbClr val="008000"/>
                </a:solidFill>
              </a:endParaRPr>
            </a:p>
          </p:txBody>
        </p:sp>
      </p:grpSp>
      <p:sp>
        <p:nvSpPr>
          <p:cNvPr id="40" name="Oval 64"/>
          <p:cNvSpPr>
            <a:spLocks noChangeArrowheads="1"/>
          </p:cNvSpPr>
          <p:nvPr/>
        </p:nvSpPr>
        <p:spPr bwMode="auto">
          <a:xfrm>
            <a:off x="4874897" y="3493263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453166" y="2495682"/>
            <a:ext cx="643500" cy="1712858"/>
            <a:chOff x="5065631" y="581783"/>
            <a:chExt cx="643500" cy="1712858"/>
          </a:xfrm>
        </p:grpSpPr>
        <p:sp>
          <p:nvSpPr>
            <p:cNvPr id="11289" name="Oval 64"/>
            <p:cNvSpPr>
              <a:spLocks noChangeArrowheads="1"/>
            </p:cNvSpPr>
            <p:nvPr/>
          </p:nvSpPr>
          <p:spPr bwMode="auto">
            <a:xfrm>
              <a:off x="5493231" y="975186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90" name="Line 45"/>
            <p:cNvSpPr>
              <a:spLocks noChangeShapeType="1"/>
            </p:cNvSpPr>
            <p:nvPr/>
          </p:nvSpPr>
          <p:spPr bwMode="auto">
            <a:xfrm flipV="1">
              <a:off x="5295021" y="1115886"/>
              <a:ext cx="0" cy="105182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/>
            </a:p>
          </p:txBody>
        </p:sp>
        <p:sp>
          <p:nvSpPr>
            <p:cNvPr id="11280" name="CuadroTexto 73"/>
            <p:cNvSpPr txBox="1">
              <a:spLocks noChangeArrowheads="1"/>
            </p:cNvSpPr>
            <p:nvPr/>
          </p:nvSpPr>
          <p:spPr bwMode="auto">
            <a:xfrm>
              <a:off x="5065631" y="581783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  <a:sym typeface="Wingdings" panose="05000000000000000000" pitchFamily="2" charset="2"/>
                </a:rPr>
                <a:t></a:t>
              </a:r>
              <a:endParaRPr lang="es-ES" sz="2400">
                <a:solidFill>
                  <a:srgbClr val="008000"/>
                </a:solidFill>
              </a:endParaRPr>
            </a:p>
          </p:txBody>
        </p:sp>
        <p:sp>
          <p:nvSpPr>
            <p:cNvPr id="11287" name="Oval 64"/>
            <p:cNvSpPr>
              <a:spLocks noChangeArrowheads="1"/>
            </p:cNvSpPr>
            <p:nvPr/>
          </p:nvSpPr>
          <p:spPr bwMode="auto">
            <a:xfrm>
              <a:off x="5471349" y="2078741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Text Box 42">
            <a:extLst>
              <a:ext uri="{FF2B5EF4-FFF2-40B4-BE49-F238E27FC236}">
                <a16:creationId xmlns:a16="http://schemas.microsoft.com/office/drawing/2014/main" id="{44EF80BC-F68B-47F8-AB36-0D1A28F5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502" y="5202773"/>
            <a:ext cx="8305797" cy="1695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En un </a:t>
            </a:r>
            <a:r>
              <a:rPr lang="es-ES" sz="2400" b="1">
                <a:solidFill>
                  <a:srgbClr val="008000"/>
                </a:solidFill>
                <a:sym typeface="Symbol" panose="05050102010706020507" pitchFamily="18" charset="2"/>
              </a:rPr>
              <a:t>micro</a:t>
            </a:r>
            <a:r>
              <a:rPr lang="es-ES" sz="2400" b="1">
                <a:solidFill>
                  <a:srgbClr val="008000"/>
                </a:solidFill>
              </a:rPr>
              <a:t>ondas</a:t>
            </a:r>
            <a:r>
              <a:rPr lang="es-ES" sz="2400">
                <a:solidFill>
                  <a:schemeClr val="tx1"/>
                </a:solidFill>
              </a:rPr>
              <a:t>, las moléculas de agua absorben </a:t>
            </a:r>
            <a:r>
              <a:rPr lang="es-ES" sz="2400">
                <a:solidFill>
                  <a:srgbClr val="FF0000"/>
                </a:solidFill>
              </a:rPr>
              <a:t>selectivamente</a:t>
            </a:r>
            <a:r>
              <a:rPr lang="es-ES" sz="2400">
                <a:solidFill>
                  <a:schemeClr val="tx1"/>
                </a:solidFill>
              </a:rPr>
              <a:t> OEM de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s-ES" sz="2400">
                <a:solidFill>
                  <a:schemeClr val="tx1"/>
                </a:solidFill>
              </a:rPr>
              <a:t>ondas: tienen la energía asociada a un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E </a:t>
            </a:r>
            <a:r>
              <a:rPr lang="es-ES" sz="2400">
                <a:solidFill>
                  <a:schemeClr val="tx1"/>
                </a:solidFill>
              </a:rPr>
              <a:t>en la molécula. La energía se devuelve luego al entorno provocando un aumento de temperatura</a:t>
            </a:r>
            <a:endParaRPr lang="es-ES" sz="2400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62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409" grpId="0" animBg="1"/>
      <p:bldP spid="11285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1" name="Group 83"/>
          <p:cNvGrpSpPr>
            <a:grpSpLocks/>
          </p:cNvGrpSpPr>
          <p:nvPr/>
        </p:nvGrpSpPr>
        <p:grpSpPr bwMode="auto">
          <a:xfrm>
            <a:off x="3690514" y="2711294"/>
            <a:ext cx="457200" cy="2239963"/>
            <a:chOff x="2493" y="2859"/>
            <a:chExt cx="288" cy="1411"/>
          </a:xfrm>
        </p:grpSpPr>
        <p:sp>
          <p:nvSpPr>
            <p:cNvPr id="11301" name="Line 53"/>
            <p:cNvSpPr>
              <a:spLocks noChangeShapeType="1"/>
            </p:cNvSpPr>
            <p:nvPr/>
          </p:nvSpPr>
          <p:spPr bwMode="auto">
            <a:xfrm flipV="1">
              <a:off x="2781" y="2878"/>
              <a:ext cx="0" cy="1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302" name="Text Box 54"/>
            <p:cNvSpPr txBox="1">
              <a:spLocks noChangeArrowheads="1"/>
            </p:cNvSpPr>
            <p:nvPr/>
          </p:nvSpPr>
          <p:spPr bwMode="auto">
            <a:xfrm>
              <a:off x="2493" y="2859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1282" name="Group 82"/>
          <p:cNvGrpSpPr>
            <a:grpSpLocks/>
          </p:cNvGrpSpPr>
          <p:nvPr/>
        </p:nvGrpSpPr>
        <p:grpSpPr bwMode="auto">
          <a:xfrm>
            <a:off x="4396952" y="3035144"/>
            <a:ext cx="2760662" cy="1746250"/>
            <a:chOff x="2537" y="3063"/>
            <a:chExt cx="2140" cy="1100"/>
          </a:xfrm>
        </p:grpSpPr>
        <p:sp>
          <p:nvSpPr>
            <p:cNvPr id="11296" name="Line 55"/>
            <p:cNvSpPr>
              <a:spLocks noChangeShapeType="1"/>
            </p:cNvSpPr>
            <p:nvPr/>
          </p:nvSpPr>
          <p:spPr bwMode="auto">
            <a:xfrm>
              <a:off x="2537" y="41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7" name="Line 56"/>
            <p:cNvSpPr>
              <a:spLocks noChangeShapeType="1"/>
            </p:cNvSpPr>
            <p:nvPr/>
          </p:nvSpPr>
          <p:spPr bwMode="auto">
            <a:xfrm>
              <a:off x="2537" y="3735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8" name="Line 57"/>
            <p:cNvSpPr>
              <a:spLocks noChangeShapeType="1"/>
            </p:cNvSpPr>
            <p:nvPr/>
          </p:nvSpPr>
          <p:spPr bwMode="auto">
            <a:xfrm>
              <a:off x="2538" y="30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9" name="Line 58"/>
            <p:cNvSpPr>
              <a:spLocks noChangeShapeType="1"/>
            </p:cNvSpPr>
            <p:nvPr/>
          </p:nvSpPr>
          <p:spPr bwMode="auto">
            <a:xfrm>
              <a:off x="2538" y="3438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300" name="Line 59"/>
            <p:cNvSpPr>
              <a:spLocks noChangeShapeType="1"/>
            </p:cNvSpPr>
            <p:nvPr/>
          </p:nvSpPr>
          <p:spPr bwMode="auto">
            <a:xfrm>
              <a:off x="2538" y="3226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11283" name="Oval 60"/>
          <p:cNvSpPr>
            <a:spLocks noChangeArrowheads="1"/>
          </p:cNvSpPr>
          <p:nvPr/>
        </p:nvSpPr>
        <p:spPr bwMode="auto">
          <a:xfrm>
            <a:off x="4860502" y="4695669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4" name="Oval 61"/>
          <p:cNvSpPr>
            <a:spLocks noChangeArrowheads="1"/>
          </p:cNvSpPr>
          <p:nvPr/>
        </p:nvSpPr>
        <p:spPr bwMode="auto">
          <a:xfrm>
            <a:off x="6481339" y="4684557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5" name="Oval 62"/>
          <p:cNvSpPr>
            <a:spLocks noChangeArrowheads="1"/>
          </p:cNvSpPr>
          <p:nvPr/>
        </p:nvSpPr>
        <p:spPr bwMode="auto">
          <a:xfrm>
            <a:off x="4860502" y="4006694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6" name="Oval 63"/>
          <p:cNvSpPr>
            <a:spLocks noChangeArrowheads="1"/>
          </p:cNvSpPr>
          <p:nvPr/>
        </p:nvSpPr>
        <p:spPr bwMode="auto">
          <a:xfrm>
            <a:off x="6481339" y="4006694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288" name="Group 84"/>
          <p:cNvGrpSpPr>
            <a:grpSpLocks/>
          </p:cNvGrpSpPr>
          <p:nvPr/>
        </p:nvGrpSpPr>
        <p:grpSpPr bwMode="auto">
          <a:xfrm>
            <a:off x="3400002" y="4122582"/>
            <a:ext cx="523875" cy="676275"/>
            <a:chOff x="2310" y="3748"/>
            <a:chExt cx="330" cy="426"/>
          </a:xfrm>
        </p:grpSpPr>
        <p:sp>
          <p:nvSpPr>
            <p:cNvPr id="11294" name="Line 75"/>
            <p:cNvSpPr>
              <a:spLocks noChangeShapeType="1"/>
            </p:cNvSpPr>
            <p:nvPr/>
          </p:nvSpPr>
          <p:spPr bwMode="auto">
            <a:xfrm>
              <a:off x="2640" y="3748"/>
              <a:ext cx="0" cy="4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5" name="Text Box 76"/>
            <p:cNvSpPr txBox="1">
              <a:spLocks noChangeArrowheads="1"/>
            </p:cNvSpPr>
            <p:nvPr/>
          </p:nvSpPr>
          <p:spPr bwMode="auto">
            <a:xfrm>
              <a:off x="2310" y="3783"/>
              <a:ext cx="31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E</a:t>
              </a:r>
            </a:p>
          </p:txBody>
        </p:sp>
      </p:grpSp>
      <p:sp>
        <p:nvSpPr>
          <p:cNvPr id="11272" name="CuadroTexto 68"/>
          <p:cNvSpPr txBox="1">
            <a:spLocks noChangeArrowheads="1"/>
          </p:cNvSpPr>
          <p:nvPr/>
        </p:nvSpPr>
        <p:spPr bwMode="auto">
          <a:xfrm>
            <a:off x="7808342" y="2887413"/>
            <a:ext cx="1931939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</a:rPr>
              <a:t>La devuelve:</a:t>
            </a:r>
          </a:p>
        </p:txBody>
      </p:sp>
      <p:sp>
        <p:nvSpPr>
          <p:cNvPr id="11273" name="CuadroTexto 69"/>
          <p:cNvSpPr txBox="1">
            <a:spLocks noChangeArrowheads="1"/>
          </p:cNvSpPr>
          <p:nvPr/>
        </p:nvSpPr>
        <p:spPr bwMode="auto">
          <a:xfrm>
            <a:off x="8116534" y="3470500"/>
            <a:ext cx="1742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</a:rPr>
              <a:t>De una vez</a:t>
            </a:r>
          </a:p>
        </p:txBody>
      </p:sp>
      <p:sp>
        <p:nvSpPr>
          <p:cNvPr id="11275" name="CuadroTexto 74"/>
          <p:cNvSpPr txBox="1">
            <a:spLocks noChangeArrowheads="1"/>
          </p:cNvSpPr>
          <p:nvPr/>
        </p:nvSpPr>
        <p:spPr bwMode="auto">
          <a:xfrm>
            <a:off x="7795787" y="3482084"/>
            <a:ext cx="458780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  <a:sym typeface="Wingdings" panose="05000000000000000000" pitchFamily="2" charset="2"/>
              </a:rPr>
              <a:t></a:t>
            </a:r>
            <a:endParaRPr lang="es-ES" sz="2400">
              <a:solidFill>
                <a:srgbClr val="008000"/>
              </a:solidFill>
            </a:endParaRPr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1622628" y="470592"/>
            <a:ext cx="8305800" cy="16954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e- devuelve la energía</a:t>
            </a:r>
            <a:r>
              <a:rPr lang="es-ES" sz="2400">
                <a:latin typeface="Arial" panose="020B0604020202020204" pitchFamily="34" charset="0"/>
              </a:rPr>
              <a:t> en algún momento posterior, porque se tiende 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minimizar la E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POTENCIAL</a:t>
            </a:r>
            <a:r>
              <a:rPr lang="es-ES" sz="2400">
                <a:latin typeface="Arial" panose="020B0604020202020204" pitchFamily="34" charset="0"/>
              </a:rPr>
              <a:t>. Y la devuelve de una vez, si vuelve directamente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(transición directa)</a:t>
            </a:r>
            <a:r>
              <a:rPr lang="es-ES" sz="2400">
                <a:latin typeface="Arial" panose="020B0604020202020204" pitchFamily="34" charset="0"/>
              </a:rPr>
              <a:t>, o en fracciones, si pasa por otros niveles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(en cascada)</a:t>
            </a:r>
          </a:p>
        </p:txBody>
      </p:sp>
      <p:sp>
        <p:nvSpPr>
          <p:cNvPr id="40" name="Oval 64"/>
          <p:cNvSpPr>
            <a:spLocks noChangeArrowheads="1"/>
          </p:cNvSpPr>
          <p:nvPr/>
        </p:nvSpPr>
        <p:spPr bwMode="auto">
          <a:xfrm>
            <a:off x="4874897" y="3502797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858885" y="2898619"/>
            <a:ext cx="237780" cy="1319455"/>
            <a:chOff x="5371960" y="975186"/>
            <a:chExt cx="237780" cy="1319455"/>
          </a:xfrm>
        </p:grpSpPr>
        <p:sp>
          <p:nvSpPr>
            <p:cNvPr id="11289" name="Oval 64"/>
            <p:cNvSpPr>
              <a:spLocks noChangeArrowheads="1"/>
            </p:cNvSpPr>
            <p:nvPr/>
          </p:nvSpPr>
          <p:spPr bwMode="auto">
            <a:xfrm>
              <a:off x="5393840" y="975186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7" name="Oval 64"/>
            <p:cNvSpPr>
              <a:spLocks noChangeArrowheads="1"/>
            </p:cNvSpPr>
            <p:nvPr/>
          </p:nvSpPr>
          <p:spPr bwMode="auto">
            <a:xfrm>
              <a:off x="5371960" y="2078741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454614" y="2380223"/>
            <a:ext cx="635953" cy="1820790"/>
            <a:chOff x="5509316" y="456790"/>
            <a:chExt cx="635953" cy="1820790"/>
          </a:xfrm>
        </p:grpSpPr>
        <p:grpSp>
          <p:nvGrpSpPr>
            <p:cNvPr id="6" name="Grupo 5"/>
            <p:cNvGrpSpPr/>
            <p:nvPr/>
          </p:nvGrpSpPr>
          <p:grpSpPr>
            <a:xfrm>
              <a:off x="5509316" y="456790"/>
              <a:ext cx="458780" cy="1721504"/>
              <a:chOff x="5509316" y="456790"/>
              <a:chExt cx="458780" cy="1721504"/>
            </a:xfrm>
          </p:grpSpPr>
          <p:sp>
            <p:nvSpPr>
              <p:cNvPr id="11291" name="Line 46"/>
              <p:cNvSpPr>
                <a:spLocks noChangeShapeType="1"/>
              </p:cNvSpPr>
              <p:nvPr/>
            </p:nvSpPr>
            <p:spPr bwMode="auto">
              <a:xfrm>
                <a:off x="5727218" y="1126473"/>
                <a:ext cx="0" cy="1051821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118800" bIns="118800"/>
              <a:lstStyle/>
              <a:p>
                <a:endParaRPr lang="es-ES"/>
              </a:p>
            </p:txBody>
          </p:sp>
          <p:sp>
            <p:nvSpPr>
              <p:cNvPr id="11278" name="CuadroTexto 2"/>
              <p:cNvSpPr txBox="1">
                <a:spLocks noChangeArrowheads="1"/>
              </p:cNvSpPr>
              <p:nvPr/>
            </p:nvSpPr>
            <p:spPr bwMode="auto">
              <a:xfrm>
                <a:off x="5509316" y="456790"/>
                <a:ext cx="458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ES" sz="2400">
                    <a:solidFill>
                      <a:srgbClr val="008000"/>
                    </a:solidFill>
                    <a:sym typeface="Wingdings" panose="05000000000000000000" pitchFamily="2" charset="2"/>
                  </a:rPr>
                  <a:t></a:t>
                </a:r>
                <a:endParaRPr lang="es-ES" sz="240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5916667" y="2061680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Oval 64"/>
            <p:cNvSpPr>
              <a:spLocks noChangeArrowheads="1"/>
            </p:cNvSpPr>
            <p:nvPr/>
          </p:nvSpPr>
          <p:spPr bwMode="auto">
            <a:xfrm>
              <a:off x="5929369" y="978342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7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3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1" name="Group 83"/>
          <p:cNvGrpSpPr>
            <a:grpSpLocks/>
          </p:cNvGrpSpPr>
          <p:nvPr/>
        </p:nvGrpSpPr>
        <p:grpSpPr bwMode="auto">
          <a:xfrm>
            <a:off x="3690514" y="2711286"/>
            <a:ext cx="457200" cy="2239963"/>
            <a:chOff x="2493" y="2859"/>
            <a:chExt cx="288" cy="1411"/>
          </a:xfrm>
        </p:grpSpPr>
        <p:sp>
          <p:nvSpPr>
            <p:cNvPr id="11301" name="Line 53"/>
            <p:cNvSpPr>
              <a:spLocks noChangeShapeType="1"/>
            </p:cNvSpPr>
            <p:nvPr/>
          </p:nvSpPr>
          <p:spPr bwMode="auto">
            <a:xfrm flipV="1">
              <a:off x="2781" y="2878"/>
              <a:ext cx="0" cy="1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302" name="Text Box 54"/>
            <p:cNvSpPr txBox="1">
              <a:spLocks noChangeArrowheads="1"/>
            </p:cNvSpPr>
            <p:nvPr/>
          </p:nvSpPr>
          <p:spPr bwMode="auto">
            <a:xfrm>
              <a:off x="2493" y="2859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1282" name="Group 82"/>
          <p:cNvGrpSpPr>
            <a:grpSpLocks/>
          </p:cNvGrpSpPr>
          <p:nvPr/>
        </p:nvGrpSpPr>
        <p:grpSpPr bwMode="auto">
          <a:xfrm>
            <a:off x="4396952" y="3035136"/>
            <a:ext cx="2760662" cy="1746250"/>
            <a:chOff x="2537" y="3063"/>
            <a:chExt cx="2140" cy="1100"/>
          </a:xfrm>
        </p:grpSpPr>
        <p:sp>
          <p:nvSpPr>
            <p:cNvPr id="11296" name="Line 55"/>
            <p:cNvSpPr>
              <a:spLocks noChangeShapeType="1"/>
            </p:cNvSpPr>
            <p:nvPr/>
          </p:nvSpPr>
          <p:spPr bwMode="auto">
            <a:xfrm>
              <a:off x="2537" y="41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7" name="Line 56"/>
            <p:cNvSpPr>
              <a:spLocks noChangeShapeType="1"/>
            </p:cNvSpPr>
            <p:nvPr/>
          </p:nvSpPr>
          <p:spPr bwMode="auto">
            <a:xfrm>
              <a:off x="2537" y="3735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8" name="Line 57"/>
            <p:cNvSpPr>
              <a:spLocks noChangeShapeType="1"/>
            </p:cNvSpPr>
            <p:nvPr/>
          </p:nvSpPr>
          <p:spPr bwMode="auto">
            <a:xfrm>
              <a:off x="2538" y="30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9" name="Line 58"/>
            <p:cNvSpPr>
              <a:spLocks noChangeShapeType="1"/>
            </p:cNvSpPr>
            <p:nvPr/>
          </p:nvSpPr>
          <p:spPr bwMode="auto">
            <a:xfrm>
              <a:off x="2538" y="3438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300" name="Line 59"/>
            <p:cNvSpPr>
              <a:spLocks noChangeShapeType="1"/>
            </p:cNvSpPr>
            <p:nvPr/>
          </p:nvSpPr>
          <p:spPr bwMode="auto">
            <a:xfrm>
              <a:off x="2538" y="3226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11283" name="Oval 60"/>
          <p:cNvSpPr>
            <a:spLocks noChangeArrowheads="1"/>
          </p:cNvSpPr>
          <p:nvPr/>
        </p:nvSpPr>
        <p:spPr bwMode="auto">
          <a:xfrm>
            <a:off x="4860502" y="4695661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4" name="Oval 61"/>
          <p:cNvSpPr>
            <a:spLocks noChangeArrowheads="1"/>
          </p:cNvSpPr>
          <p:nvPr/>
        </p:nvSpPr>
        <p:spPr bwMode="auto">
          <a:xfrm>
            <a:off x="6481339" y="4684549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5" name="Oval 62"/>
          <p:cNvSpPr>
            <a:spLocks noChangeArrowheads="1"/>
          </p:cNvSpPr>
          <p:nvPr/>
        </p:nvSpPr>
        <p:spPr bwMode="auto">
          <a:xfrm>
            <a:off x="4860502" y="4006686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86" name="Oval 63"/>
          <p:cNvSpPr>
            <a:spLocks noChangeArrowheads="1"/>
          </p:cNvSpPr>
          <p:nvPr/>
        </p:nvSpPr>
        <p:spPr bwMode="auto">
          <a:xfrm>
            <a:off x="6481339" y="4006686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288" name="Group 84"/>
          <p:cNvGrpSpPr>
            <a:grpSpLocks/>
          </p:cNvGrpSpPr>
          <p:nvPr/>
        </p:nvGrpSpPr>
        <p:grpSpPr bwMode="auto">
          <a:xfrm>
            <a:off x="3400002" y="4122574"/>
            <a:ext cx="523875" cy="676275"/>
            <a:chOff x="2310" y="3748"/>
            <a:chExt cx="330" cy="426"/>
          </a:xfrm>
        </p:grpSpPr>
        <p:sp>
          <p:nvSpPr>
            <p:cNvPr id="11294" name="Line 75"/>
            <p:cNvSpPr>
              <a:spLocks noChangeShapeType="1"/>
            </p:cNvSpPr>
            <p:nvPr/>
          </p:nvSpPr>
          <p:spPr bwMode="auto">
            <a:xfrm>
              <a:off x="2640" y="3748"/>
              <a:ext cx="0" cy="4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11295" name="Text Box 76"/>
            <p:cNvSpPr txBox="1">
              <a:spLocks noChangeArrowheads="1"/>
            </p:cNvSpPr>
            <p:nvPr/>
          </p:nvSpPr>
          <p:spPr bwMode="auto">
            <a:xfrm>
              <a:off x="2310" y="3783"/>
              <a:ext cx="31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E</a:t>
              </a:r>
            </a:p>
          </p:txBody>
        </p:sp>
      </p:grpSp>
      <p:sp>
        <p:nvSpPr>
          <p:cNvPr id="11272" name="CuadroTexto 68"/>
          <p:cNvSpPr txBox="1">
            <a:spLocks noChangeArrowheads="1"/>
          </p:cNvSpPr>
          <p:nvPr/>
        </p:nvSpPr>
        <p:spPr bwMode="auto">
          <a:xfrm>
            <a:off x="7808342" y="2887404"/>
            <a:ext cx="1931939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</a:rPr>
              <a:t>La devuelve: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791860" y="3474743"/>
            <a:ext cx="2107191" cy="472438"/>
            <a:chOff x="7914521" y="2545232"/>
            <a:chExt cx="2107191" cy="472438"/>
          </a:xfrm>
        </p:grpSpPr>
        <p:sp>
          <p:nvSpPr>
            <p:cNvPr id="11274" name="CuadroTexto 70"/>
            <p:cNvSpPr txBox="1">
              <a:spLocks noChangeArrowheads="1"/>
            </p:cNvSpPr>
            <p:nvPr/>
          </p:nvSpPr>
          <p:spPr bwMode="auto">
            <a:xfrm>
              <a:off x="8227631" y="2545232"/>
              <a:ext cx="17940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</a:rPr>
                <a:t>En cascada</a:t>
              </a:r>
            </a:p>
          </p:txBody>
        </p:sp>
        <p:sp>
          <p:nvSpPr>
            <p:cNvPr id="11276" name="CuadroTexto 75"/>
            <p:cNvSpPr txBox="1">
              <a:spLocks noChangeArrowheads="1"/>
            </p:cNvSpPr>
            <p:nvPr/>
          </p:nvSpPr>
          <p:spPr bwMode="auto">
            <a:xfrm>
              <a:off x="7914521" y="2556006"/>
              <a:ext cx="45878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  <a:sym typeface="Wingdings" panose="05000000000000000000" pitchFamily="2" charset="2"/>
                </a:rPr>
                <a:t></a:t>
              </a:r>
              <a:endParaRPr lang="es-ES" sz="2400">
                <a:solidFill>
                  <a:srgbClr val="008000"/>
                </a:solidFill>
              </a:endParaRPr>
            </a:p>
          </p:txBody>
        </p:sp>
      </p:grpSp>
      <p:sp>
        <p:nvSpPr>
          <p:cNvPr id="40" name="Oval 64"/>
          <p:cNvSpPr>
            <a:spLocks noChangeArrowheads="1"/>
          </p:cNvSpPr>
          <p:nvPr/>
        </p:nvSpPr>
        <p:spPr bwMode="auto">
          <a:xfrm>
            <a:off x="4874897" y="3502789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858885" y="2898611"/>
            <a:ext cx="237780" cy="1319455"/>
            <a:chOff x="5371960" y="975186"/>
            <a:chExt cx="237780" cy="1319455"/>
          </a:xfrm>
        </p:grpSpPr>
        <p:sp>
          <p:nvSpPr>
            <p:cNvPr id="11289" name="Oval 64"/>
            <p:cNvSpPr>
              <a:spLocks noChangeArrowheads="1"/>
            </p:cNvSpPr>
            <p:nvPr/>
          </p:nvSpPr>
          <p:spPr bwMode="auto">
            <a:xfrm>
              <a:off x="5393840" y="975186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7" name="Oval 64"/>
            <p:cNvSpPr>
              <a:spLocks noChangeArrowheads="1"/>
            </p:cNvSpPr>
            <p:nvPr/>
          </p:nvSpPr>
          <p:spPr bwMode="auto">
            <a:xfrm>
              <a:off x="5371960" y="2078741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79" name="CuadroTexto 72"/>
          <p:cNvSpPr txBox="1">
            <a:spLocks noChangeArrowheads="1"/>
          </p:cNvSpPr>
          <p:nvPr/>
        </p:nvSpPr>
        <p:spPr bwMode="auto">
          <a:xfrm>
            <a:off x="4448844" y="2380215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  <a:sym typeface="Wingdings" panose="05000000000000000000" pitchFamily="2" charset="2"/>
              </a:rPr>
              <a:t></a:t>
            </a:r>
            <a:endParaRPr lang="es-ES" sz="2400">
              <a:solidFill>
                <a:srgbClr val="00800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675688" y="2911692"/>
            <a:ext cx="412545" cy="476688"/>
            <a:chOff x="6322048" y="988267"/>
            <a:chExt cx="412545" cy="476688"/>
          </a:xfrm>
        </p:grpSpPr>
        <p:sp>
          <p:nvSpPr>
            <p:cNvPr id="11292" name="Line 47"/>
            <p:cNvSpPr>
              <a:spLocks noChangeShapeType="1"/>
            </p:cNvSpPr>
            <p:nvPr/>
          </p:nvSpPr>
          <p:spPr bwMode="auto">
            <a:xfrm>
              <a:off x="6322048" y="1106949"/>
              <a:ext cx="0" cy="2428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/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6518693" y="988267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Oval 62"/>
            <p:cNvSpPr>
              <a:spLocks noChangeArrowheads="1"/>
            </p:cNvSpPr>
            <p:nvPr/>
          </p:nvSpPr>
          <p:spPr bwMode="auto">
            <a:xfrm>
              <a:off x="6518520" y="1249055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677934" y="3165726"/>
            <a:ext cx="405422" cy="1033376"/>
            <a:chOff x="6910701" y="1242301"/>
            <a:chExt cx="405422" cy="1033376"/>
          </a:xfrm>
        </p:grpSpPr>
        <p:sp>
          <p:nvSpPr>
            <p:cNvPr id="11293" name="Line 48"/>
            <p:cNvSpPr>
              <a:spLocks noChangeShapeType="1"/>
            </p:cNvSpPr>
            <p:nvPr/>
          </p:nvSpPr>
          <p:spPr bwMode="auto">
            <a:xfrm>
              <a:off x="6910701" y="1379368"/>
              <a:ext cx="0" cy="83175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/>
            </a:p>
          </p:txBody>
        </p:sp>
        <p:sp>
          <p:nvSpPr>
            <p:cNvPr id="50" name="Oval 64"/>
            <p:cNvSpPr>
              <a:spLocks noChangeArrowheads="1"/>
            </p:cNvSpPr>
            <p:nvPr/>
          </p:nvSpPr>
          <p:spPr bwMode="auto">
            <a:xfrm>
              <a:off x="7100223" y="1242301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Oval 62"/>
            <p:cNvSpPr>
              <a:spLocks noChangeArrowheads="1"/>
            </p:cNvSpPr>
            <p:nvPr/>
          </p:nvSpPr>
          <p:spPr bwMode="auto">
            <a:xfrm>
              <a:off x="7099350" y="2059777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Text Box 81">
            <a:extLst>
              <a:ext uri="{FF2B5EF4-FFF2-40B4-BE49-F238E27FC236}">
                <a16:creationId xmlns:a16="http://schemas.microsoft.com/office/drawing/2014/main" id="{D8EA6E60-8909-4A9B-902E-AFC8A65B6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628" y="470592"/>
            <a:ext cx="8305800" cy="16954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e- devuelve la energía</a:t>
            </a:r>
            <a:r>
              <a:rPr lang="es-ES" sz="2400">
                <a:latin typeface="Arial" panose="020B0604020202020204" pitchFamily="34" charset="0"/>
              </a:rPr>
              <a:t> en algún momento posterior, porque se tiende 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minimizar la E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POTENCIAL</a:t>
            </a:r>
            <a:r>
              <a:rPr lang="es-ES" sz="2400">
                <a:latin typeface="Arial" panose="020B0604020202020204" pitchFamily="34" charset="0"/>
              </a:rPr>
              <a:t>. Y la devuelve de una vez, si vuelve directamente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(transición directa)</a:t>
            </a:r>
            <a:r>
              <a:rPr lang="es-ES" sz="2400">
                <a:latin typeface="Arial" panose="020B0604020202020204" pitchFamily="34" charset="0"/>
              </a:rPr>
              <a:t>, o en fracciones, si pasa por otros niveles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(en cascada)</a:t>
            </a:r>
          </a:p>
        </p:txBody>
      </p:sp>
    </p:spTree>
    <p:extLst>
      <p:ext uri="{BB962C8B-B14F-4D97-AF65-F5344CB8AC3E}">
        <p14:creationId xmlns:p14="http://schemas.microsoft.com/office/powerpoint/2010/main" val="4112726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81"/>
          <p:cNvSpPr txBox="1">
            <a:spLocks noChangeArrowheads="1"/>
          </p:cNvSpPr>
          <p:nvPr/>
        </p:nvSpPr>
        <p:spPr bwMode="auto">
          <a:xfrm>
            <a:off x="1615185" y="467130"/>
            <a:ext cx="8305800" cy="16954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la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energía se devuelve</a:t>
            </a:r>
            <a:r>
              <a:rPr lang="es-ES" sz="2400">
                <a:latin typeface="Arial" panose="020B0604020202020204" pitchFamily="34" charset="0"/>
              </a:rPr>
              <a:t> mediante la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emisión de OEM</a:t>
            </a:r>
            <a:r>
              <a:rPr lang="es-ES" sz="2400">
                <a:latin typeface="Arial" panose="020B0604020202020204" pitchFamily="34" charset="0"/>
              </a:rPr>
              <a:t> de manera instantánea (en una fracción de segundo) se habla de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fluorescencia</a:t>
            </a:r>
            <a:r>
              <a:rPr lang="es-ES" sz="2400">
                <a:latin typeface="Arial" panose="020B0604020202020204" pitchFamily="34" charset="0"/>
              </a:rPr>
              <a:t>. Si ocurre en un tiempo mayor (segundos, minutos, horas...) se habla de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fosforescencia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524132" y="5772597"/>
            <a:ext cx="6467466" cy="95677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Lo 1º pasa, dos veces, en un </a:t>
            </a:r>
            <a:r>
              <a:rPr lang="es-ES" sz="2400" b="1">
                <a:solidFill>
                  <a:srgbClr val="008000"/>
                </a:solidFill>
              </a:rPr>
              <a:t>fluorescente</a:t>
            </a:r>
            <a:r>
              <a:rPr lang="es-ES" sz="2400">
                <a:solidFill>
                  <a:schemeClr val="tx1"/>
                </a:solidFill>
              </a:rPr>
              <a:t>,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y lo 2º, p.ej., en un reloj que se ve a oscuras</a:t>
            </a:r>
            <a:endParaRPr lang="es-ES" sz="2400" baseline="30000">
              <a:solidFill>
                <a:schemeClr val="tx1"/>
              </a:solidFill>
            </a:endParaRPr>
          </a:p>
        </p:txBody>
      </p:sp>
      <p:grpSp>
        <p:nvGrpSpPr>
          <p:cNvPr id="37" name="Group 83">
            <a:extLst>
              <a:ext uri="{FF2B5EF4-FFF2-40B4-BE49-F238E27FC236}">
                <a16:creationId xmlns:a16="http://schemas.microsoft.com/office/drawing/2014/main" id="{2AD4E89F-C309-44A2-A362-78397B3EAAB5}"/>
              </a:ext>
            </a:extLst>
          </p:cNvPr>
          <p:cNvGrpSpPr>
            <a:grpSpLocks/>
          </p:cNvGrpSpPr>
          <p:nvPr/>
        </p:nvGrpSpPr>
        <p:grpSpPr bwMode="auto">
          <a:xfrm>
            <a:off x="3690514" y="2711286"/>
            <a:ext cx="457200" cy="2239963"/>
            <a:chOff x="2493" y="2859"/>
            <a:chExt cx="288" cy="1411"/>
          </a:xfrm>
        </p:grpSpPr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FECF83D5-22B7-40BE-8A2E-3DAB252D1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1" y="2878"/>
              <a:ext cx="0" cy="1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41" name="Text Box 54">
              <a:extLst>
                <a:ext uri="{FF2B5EF4-FFF2-40B4-BE49-F238E27FC236}">
                  <a16:creationId xmlns:a16="http://schemas.microsoft.com/office/drawing/2014/main" id="{E5FE9B42-E292-4E70-BB12-4907B81E6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" y="2859"/>
              <a:ext cx="22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2" name="Group 82">
            <a:extLst>
              <a:ext uri="{FF2B5EF4-FFF2-40B4-BE49-F238E27FC236}">
                <a16:creationId xmlns:a16="http://schemas.microsoft.com/office/drawing/2014/main" id="{643FC396-B887-4704-A1A1-67170E520873}"/>
              </a:ext>
            </a:extLst>
          </p:cNvPr>
          <p:cNvGrpSpPr>
            <a:grpSpLocks/>
          </p:cNvGrpSpPr>
          <p:nvPr/>
        </p:nvGrpSpPr>
        <p:grpSpPr bwMode="auto">
          <a:xfrm>
            <a:off x="4396952" y="3035136"/>
            <a:ext cx="2760662" cy="1746250"/>
            <a:chOff x="2537" y="3063"/>
            <a:chExt cx="2140" cy="1100"/>
          </a:xfrm>
        </p:grpSpPr>
        <p:sp>
          <p:nvSpPr>
            <p:cNvPr id="43" name="Line 55">
              <a:extLst>
                <a:ext uri="{FF2B5EF4-FFF2-40B4-BE49-F238E27FC236}">
                  <a16:creationId xmlns:a16="http://schemas.microsoft.com/office/drawing/2014/main" id="{3D67972A-7C83-4335-AB09-FD752E5E1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41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44" name="Line 56">
              <a:extLst>
                <a:ext uri="{FF2B5EF4-FFF2-40B4-BE49-F238E27FC236}">
                  <a16:creationId xmlns:a16="http://schemas.microsoft.com/office/drawing/2014/main" id="{CCEA2B7C-DAE1-4BB7-8CB5-7A0EB0BB0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735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45" name="Line 57">
              <a:extLst>
                <a:ext uri="{FF2B5EF4-FFF2-40B4-BE49-F238E27FC236}">
                  <a16:creationId xmlns:a16="http://schemas.microsoft.com/office/drawing/2014/main" id="{43791699-82C6-461C-BBF8-B6864C47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" y="3063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46" name="Line 58">
              <a:extLst>
                <a:ext uri="{FF2B5EF4-FFF2-40B4-BE49-F238E27FC236}">
                  <a16:creationId xmlns:a16="http://schemas.microsoft.com/office/drawing/2014/main" id="{7A73780F-51DB-49CA-B1DA-DDB000CFA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" y="3438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47" name="Line 59">
              <a:extLst>
                <a:ext uri="{FF2B5EF4-FFF2-40B4-BE49-F238E27FC236}">
                  <a16:creationId xmlns:a16="http://schemas.microsoft.com/office/drawing/2014/main" id="{4AE2DC16-EF4D-4D21-A460-F51D5DDA6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" y="3226"/>
              <a:ext cx="213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</p:grpSp>
      <p:sp>
        <p:nvSpPr>
          <p:cNvPr id="52" name="Oval 60">
            <a:extLst>
              <a:ext uri="{FF2B5EF4-FFF2-40B4-BE49-F238E27FC236}">
                <a16:creationId xmlns:a16="http://schemas.microsoft.com/office/drawing/2014/main" id="{15F0AE24-3BA4-41D9-AC24-E3D064EF4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502" y="4695661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Oval 61">
            <a:extLst>
              <a:ext uri="{FF2B5EF4-FFF2-40B4-BE49-F238E27FC236}">
                <a16:creationId xmlns:a16="http://schemas.microsoft.com/office/drawing/2014/main" id="{690E99EB-C128-4D95-BB08-5206B8AC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339" y="4684549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Oval 62">
            <a:extLst>
              <a:ext uri="{FF2B5EF4-FFF2-40B4-BE49-F238E27FC236}">
                <a16:creationId xmlns:a16="http://schemas.microsoft.com/office/drawing/2014/main" id="{B3ED03F9-CAED-470C-8055-FD59E8CD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502" y="4006686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63">
            <a:extLst>
              <a:ext uri="{FF2B5EF4-FFF2-40B4-BE49-F238E27FC236}">
                <a16:creationId xmlns:a16="http://schemas.microsoft.com/office/drawing/2014/main" id="{DA8E881A-6D48-4C53-9E7E-B249A2CB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339" y="4006686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6" name="Group 84">
            <a:extLst>
              <a:ext uri="{FF2B5EF4-FFF2-40B4-BE49-F238E27FC236}">
                <a16:creationId xmlns:a16="http://schemas.microsoft.com/office/drawing/2014/main" id="{73624684-F696-4704-8A89-83E94763F995}"/>
              </a:ext>
            </a:extLst>
          </p:cNvPr>
          <p:cNvGrpSpPr>
            <a:grpSpLocks/>
          </p:cNvGrpSpPr>
          <p:nvPr/>
        </p:nvGrpSpPr>
        <p:grpSpPr bwMode="auto">
          <a:xfrm>
            <a:off x="3400002" y="4122574"/>
            <a:ext cx="523875" cy="676275"/>
            <a:chOff x="2310" y="3748"/>
            <a:chExt cx="330" cy="426"/>
          </a:xfrm>
        </p:grpSpPr>
        <p:sp>
          <p:nvSpPr>
            <p:cNvPr id="57" name="Line 75">
              <a:extLst>
                <a:ext uri="{FF2B5EF4-FFF2-40B4-BE49-F238E27FC236}">
                  <a16:creationId xmlns:a16="http://schemas.microsoft.com/office/drawing/2014/main" id="{17C5936E-3E86-4E11-9AC0-A251DDF88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748"/>
              <a:ext cx="0" cy="4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118800" rIns="90000" bIns="118800" anchor="ctr" anchorCtr="1"/>
            <a:lstStyle/>
            <a:p>
              <a:endParaRPr lang="es-ES"/>
            </a:p>
          </p:txBody>
        </p:sp>
        <p:sp>
          <p:nvSpPr>
            <p:cNvPr id="58" name="Text Box 76">
              <a:extLst>
                <a:ext uri="{FF2B5EF4-FFF2-40B4-BE49-F238E27FC236}">
                  <a16:creationId xmlns:a16="http://schemas.microsoft.com/office/drawing/2014/main" id="{71C8AD8C-CC00-422B-91A2-E721038D4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3783"/>
              <a:ext cx="31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E</a:t>
              </a:r>
            </a:p>
          </p:txBody>
        </p:sp>
      </p:grpSp>
      <p:sp>
        <p:nvSpPr>
          <p:cNvPr id="59" name="CuadroTexto 68">
            <a:extLst>
              <a:ext uri="{FF2B5EF4-FFF2-40B4-BE49-F238E27FC236}">
                <a16:creationId xmlns:a16="http://schemas.microsoft.com/office/drawing/2014/main" id="{DD35321F-B8EE-4C5F-ACAF-17B36C845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342" y="2887404"/>
            <a:ext cx="1931939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</a:rPr>
              <a:t>La devuelve: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F6F1B8F-A981-4460-9527-13BE494A0900}"/>
              </a:ext>
            </a:extLst>
          </p:cNvPr>
          <p:cNvGrpSpPr/>
          <p:nvPr/>
        </p:nvGrpSpPr>
        <p:grpSpPr>
          <a:xfrm>
            <a:off x="7791860" y="3474743"/>
            <a:ext cx="2107191" cy="472438"/>
            <a:chOff x="7914521" y="2545232"/>
            <a:chExt cx="2107191" cy="472438"/>
          </a:xfrm>
        </p:grpSpPr>
        <p:sp>
          <p:nvSpPr>
            <p:cNvPr id="61" name="CuadroTexto 70">
              <a:extLst>
                <a:ext uri="{FF2B5EF4-FFF2-40B4-BE49-F238E27FC236}">
                  <a16:creationId xmlns:a16="http://schemas.microsoft.com/office/drawing/2014/main" id="{696451C0-18A6-41AC-975F-58FECA0E2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7631" y="2545232"/>
              <a:ext cx="17940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</a:rPr>
                <a:t>En cascada</a:t>
              </a:r>
            </a:p>
          </p:txBody>
        </p:sp>
        <p:sp>
          <p:nvSpPr>
            <p:cNvPr id="62" name="CuadroTexto 75">
              <a:extLst>
                <a:ext uri="{FF2B5EF4-FFF2-40B4-BE49-F238E27FC236}">
                  <a16:creationId xmlns:a16="http://schemas.microsoft.com/office/drawing/2014/main" id="{62E0C226-E61D-420F-8198-315C02DE0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4521" y="2556006"/>
              <a:ext cx="45878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  <a:sym typeface="Wingdings" panose="05000000000000000000" pitchFamily="2" charset="2"/>
                </a:rPr>
                <a:t></a:t>
              </a:r>
              <a:endParaRPr lang="es-ES" sz="2400">
                <a:solidFill>
                  <a:srgbClr val="008000"/>
                </a:solidFill>
              </a:endParaRPr>
            </a:p>
          </p:txBody>
        </p:sp>
      </p:grpSp>
      <p:sp>
        <p:nvSpPr>
          <p:cNvPr id="63" name="Oval 64">
            <a:extLst>
              <a:ext uri="{FF2B5EF4-FFF2-40B4-BE49-F238E27FC236}">
                <a16:creationId xmlns:a16="http://schemas.microsoft.com/office/drawing/2014/main" id="{CD8205EE-FFCC-4FFD-AA7F-6D39AED8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897" y="3502789"/>
            <a:ext cx="215900" cy="215900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18800" rIns="90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ED52B0A-B7AF-4F4B-9D11-65334BE170FF}"/>
              </a:ext>
            </a:extLst>
          </p:cNvPr>
          <p:cNvGrpSpPr/>
          <p:nvPr/>
        </p:nvGrpSpPr>
        <p:grpSpPr>
          <a:xfrm>
            <a:off x="4858885" y="2898611"/>
            <a:ext cx="237780" cy="1319455"/>
            <a:chOff x="5371960" y="975186"/>
            <a:chExt cx="237780" cy="131945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AB52150-094A-4543-AFA4-19C5F4DB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840" y="975186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D2BE14B2-25C2-40D1-990B-DBAC6FD63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960" y="2078741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7" name="CuadroTexto 72">
            <a:extLst>
              <a:ext uri="{FF2B5EF4-FFF2-40B4-BE49-F238E27FC236}">
                <a16:creationId xmlns:a16="http://schemas.microsoft.com/office/drawing/2014/main" id="{DC1990A2-6E9D-4C40-A2E0-EFDEC07DD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844" y="2380215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  <a:sym typeface="Wingdings" panose="05000000000000000000" pitchFamily="2" charset="2"/>
              </a:rPr>
              <a:t></a:t>
            </a:r>
            <a:endParaRPr lang="es-ES" sz="2400">
              <a:solidFill>
                <a:srgbClr val="008000"/>
              </a:solidFill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5622026-82EF-4E97-BD84-B1B91BF2A4D3}"/>
              </a:ext>
            </a:extLst>
          </p:cNvPr>
          <p:cNvGrpSpPr/>
          <p:nvPr/>
        </p:nvGrpSpPr>
        <p:grpSpPr>
          <a:xfrm>
            <a:off x="4675688" y="2911692"/>
            <a:ext cx="412545" cy="476688"/>
            <a:chOff x="6322048" y="988267"/>
            <a:chExt cx="412545" cy="476688"/>
          </a:xfrm>
        </p:grpSpPr>
        <p:sp>
          <p:nvSpPr>
            <p:cNvPr id="69" name="Line 47">
              <a:extLst>
                <a:ext uri="{FF2B5EF4-FFF2-40B4-BE49-F238E27FC236}">
                  <a16:creationId xmlns:a16="http://schemas.microsoft.com/office/drawing/2014/main" id="{CC952D5A-60E5-4541-8BD5-4E889A842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2048" y="1106949"/>
              <a:ext cx="0" cy="2428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/>
            </a:p>
          </p:txBody>
        </p:sp>
        <p:sp>
          <p:nvSpPr>
            <p:cNvPr id="70" name="Oval 64">
              <a:extLst>
                <a:ext uri="{FF2B5EF4-FFF2-40B4-BE49-F238E27FC236}">
                  <a16:creationId xmlns:a16="http://schemas.microsoft.com/office/drawing/2014/main" id="{B383B7A6-32F4-480A-A19E-C10357A33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693" y="988267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Oval 62">
              <a:extLst>
                <a:ext uri="{FF2B5EF4-FFF2-40B4-BE49-F238E27FC236}">
                  <a16:creationId xmlns:a16="http://schemas.microsoft.com/office/drawing/2014/main" id="{847B57F1-095D-45D6-996F-B3A9C909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520" y="1249055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E9122B1-87E8-471B-A935-6E148B45D995}"/>
              </a:ext>
            </a:extLst>
          </p:cNvPr>
          <p:cNvGrpSpPr/>
          <p:nvPr/>
        </p:nvGrpSpPr>
        <p:grpSpPr>
          <a:xfrm>
            <a:off x="4677934" y="3165726"/>
            <a:ext cx="405422" cy="1033376"/>
            <a:chOff x="6910701" y="1242301"/>
            <a:chExt cx="405422" cy="1033376"/>
          </a:xfrm>
        </p:grpSpPr>
        <p:sp>
          <p:nvSpPr>
            <p:cNvPr id="73" name="Line 48">
              <a:extLst>
                <a:ext uri="{FF2B5EF4-FFF2-40B4-BE49-F238E27FC236}">
                  <a16:creationId xmlns:a16="http://schemas.microsoft.com/office/drawing/2014/main" id="{24CFD593-C29E-49AB-96FD-310EBC138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701" y="1379368"/>
              <a:ext cx="0" cy="83175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118800" bIns="118800"/>
            <a:lstStyle/>
            <a:p>
              <a:endParaRPr lang="es-ES"/>
            </a:p>
          </p:txBody>
        </p:sp>
        <p:sp>
          <p:nvSpPr>
            <p:cNvPr id="74" name="Oval 64">
              <a:extLst>
                <a:ext uri="{FF2B5EF4-FFF2-40B4-BE49-F238E27FC236}">
                  <a16:creationId xmlns:a16="http://schemas.microsoft.com/office/drawing/2014/main" id="{2C633E53-A09A-4D67-B656-3D4235489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223" y="1242301"/>
              <a:ext cx="215900" cy="215900"/>
            </a:xfrm>
            <a:prstGeom prst="ellipse">
              <a:avLst/>
            </a:prstGeom>
            <a:solidFill>
              <a:srgbClr val="EDE7E3"/>
            </a:solidFill>
            <a:ln w="25400" algn="ctr">
              <a:solidFill>
                <a:srgbClr val="FF0000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Oval 62">
              <a:extLst>
                <a:ext uri="{FF2B5EF4-FFF2-40B4-BE49-F238E27FC236}">
                  <a16:creationId xmlns:a16="http://schemas.microsoft.com/office/drawing/2014/main" id="{CCA234E7-B57C-4D5A-BE1B-5FE75F92A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50" y="2059777"/>
              <a:ext cx="215900" cy="215900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118800" rIns="90000" bIns="118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597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81"/>
          <p:cNvSpPr txBox="1">
            <a:spLocks noChangeArrowheads="1"/>
          </p:cNvSpPr>
          <p:nvPr/>
        </p:nvSpPr>
        <p:spPr bwMode="auto">
          <a:xfrm>
            <a:off x="1615185" y="587860"/>
            <a:ext cx="8305800" cy="3911428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primero se aporta energía para que los electrones de cierto material, en cierto nivel, pasen a otro nivel concreto superior llenándolo. Y luego, se “bombardea” el material con OEM con la energía correspondiente al salto al nivel inicial, o a un nivel intermedio. Se observa que todos esos electrones pasan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simultáneamente</a:t>
            </a:r>
            <a:r>
              <a:rPr lang="es-ES" sz="2400">
                <a:latin typeface="Arial" panose="020B0604020202020204" pitchFamily="34" charset="0"/>
              </a:rPr>
              <a:t> a ese nivel, emitiendo una OEM con la energía del salto. Sin “bombardear”, van descendiendo aleatoriamente en el tiempo. El resultado del salto simultáneo es la emisión de una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OEM intensa.</a:t>
            </a:r>
            <a:r>
              <a:rPr lang="es-ES" sz="2400">
                <a:latin typeface="Arial" panose="020B0604020202020204" pitchFamily="34" charset="0"/>
              </a:rPr>
              <a:t> Si se repite el proceso una y otra vez, la emisión es continua</a:t>
            </a:r>
            <a:endParaRPr lang="es-ES" sz="24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615185" y="5045006"/>
            <a:ext cx="8305800" cy="132610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Si la frecuencia de la OEM corresponde a una de la luz,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se habla de </a:t>
            </a:r>
            <a:r>
              <a:rPr lang="es-ES" sz="2400" b="1">
                <a:solidFill>
                  <a:srgbClr val="008000"/>
                </a:solidFill>
              </a:rPr>
              <a:t>LÁSER</a:t>
            </a:r>
            <a:r>
              <a:rPr lang="es-ES" sz="2400">
                <a:solidFill>
                  <a:schemeClr val="tx1"/>
                </a:solidFill>
              </a:rPr>
              <a:t> (</a:t>
            </a:r>
            <a:r>
              <a:rPr lang="es-ES" sz="2400" err="1">
                <a:solidFill>
                  <a:schemeClr val="tx1"/>
                </a:solidFill>
              </a:rPr>
              <a:t>Ligth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 err="1">
                <a:solidFill>
                  <a:schemeClr val="tx1"/>
                </a:solidFill>
              </a:rPr>
              <a:t>Amplification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 err="1">
                <a:solidFill>
                  <a:schemeClr val="tx1"/>
                </a:solidFill>
              </a:rPr>
              <a:t>by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 err="1">
                <a:solidFill>
                  <a:schemeClr val="tx1"/>
                </a:solidFill>
              </a:rPr>
              <a:t>Stimulated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 err="1">
                <a:solidFill>
                  <a:schemeClr val="tx1"/>
                </a:solidFill>
              </a:rPr>
              <a:t>Emission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 err="1">
                <a:solidFill>
                  <a:schemeClr val="tx1"/>
                </a:solidFill>
              </a:rPr>
              <a:t>of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 err="1">
                <a:solidFill>
                  <a:schemeClr val="tx1"/>
                </a:solidFill>
              </a:rPr>
              <a:t>Radiation</a:t>
            </a:r>
            <a:r>
              <a:rPr lang="es-ES" sz="2400">
                <a:solidFill>
                  <a:schemeClr val="tx1"/>
                </a:solidFill>
              </a:rPr>
              <a:t>), y en el caso de </a:t>
            </a: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s-ES" sz="2400">
                <a:solidFill>
                  <a:schemeClr val="tx1"/>
                </a:solidFill>
              </a:rPr>
              <a:t>ondas de </a:t>
            </a:r>
            <a:r>
              <a:rPr lang="es-ES" sz="2400" b="1">
                <a:solidFill>
                  <a:srgbClr val="008000"/>
                </a:solidFill>
              </a:rPr>
              <a:t>MÁSER</a:t>
            </a:r>
            <a:endParaRPr lang="es-ES" sz="2400" b="1" baseline="30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27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118800" rIns="91440" bIns="118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118800" rIns="91440" bIns="118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19425</TotalTime>
  <Words>3961</Words>
  <Application>Microsoft Office PowerPoint</Application>
  <PresentationFormat>Personalizado</PresentationFormat>
  <Paragraphs>721</Paragraphs>
  <Slides>35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Comic Sans MS</vt:lpstr>
      <vt:lpstr>Symbol</vt:lpstr>
      <vt:lpstr>Times New Roman</vt:lpstr>
      <vt:lpstr>Trebuchet MS</vt:lpstr>
      <vt:lpstr>FNT_2012_TEMA1_1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2663</cp:revision>
  <dcterms:created xsi:type="dcterms:W3CDTF">2012-02-20T13:06:36Z</dcterms:created>
  <dcterms:modified xsi:type="dcterms:W3CDTF">2021-01-17T16:04:46Z</dcterms:modified>
</cp:coreProperties>
</file>