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handoutMasterIdLst>
    <p:handoutMasterId r:id="rId38"/>
  </p:handoutMasterIdLst>
  <p:sldIdLst>
    <p:sldId id="683" r:id="rId2"/>
    <p:sldId id="543" r:id="rId3"/>
    <p:sldId id="707" r:id="rId4"/>
    <p:sldId id="715" r:id="rId5"/>
    <p:sldId id="725" r:id="rId6"/>
    <p:sldId id="701" r:id="rId7"/>
    <p:sldId id="726" r:id="rId8"/>
    <p:sldId id="702" r:id="rId9"/>
    <p:sldId id="727" r:id="rId10"/>
    <p:sldId id="697" r:id="rId11"/>
    <p:sldId id="729" r:id="rId12"/>
    <p:sldId id="698" r:id="rId13"/>
    <p:sldId id="718" r:id="rId14"/>
    <p:sldId id="699" r:id="rId15"/>
    <p:sldId id="706" r:id="rId16"/>
    <p:sldId id="700" r:id="rId17"/>
    <p:sldId id="724" r:id="rId18"/>
    <p:sldId id="694" r:id="rId19"/>
    <p:sldId id="691" r:id="rId20"/>
    <p:sldId id="719" r:id="rId21"/>
    <p:sldId id="692" r:id="rId22"/>
    <p:sldId id="712" r:id="rId23"/>
    <p:sldId id="693" r:id="rId24"/>
    <p:sldId id="710" r:id="rId25"/>
    <p:sldId id="720" r:id="rId26"/>
    <p:sldId id="695" r:id="rId27"/>
    <p:sldId id="714" r:id="rId28"/>
    <p:sldId id="730" r:id="rId29"/>
    <p:sldId id="713" r:id="rId30"/>
    <p:sldId id="677" r:id="rId31"/>
    <p:sldId id="731" r:id="rId32"/>
    <p:sldId id="723" r:id="rId33"/>
    <p:sldId id="704" r:id="rId34"/>
    <p:sldId id="678" r:id="rId35"/>
    <p:sldId id="687" r:id="rId36"/>
  </p:sldIdLst>
  <p:sldSz cx="10801350" cy="7200900"/>
  <p:notesSz cx="6815138" cy="9942513"/>
  <p:defaultTextStyle>
    <a:defPPr>
      <a:defRPr lang="es-ES"/>
    </a:defPPr>
    <a:lvl1pPr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5pPr>
    <a:lvl6pPr marL="2286000" algn="l" defTabSz="914400" rtl="0" eaLnBrk="1" latinLnBrk="0" hangingPunct="1">
      <a:defRPr sz="2000" kern="1200">
        <a:solidFill>
          <a:srgbClr val="000000"/>
        </a:solidFill>
        <a:latin typeface="Arial" panose="020B0604020202020204" pitchFamily="34" charset="0"/>
        <a:ea typeface="+mn-ea"/>
        <a:cs typeface="+mn-cs"/>
      </a:defRPr>
    </a:lvl6pPr>
    <a:lvl7pPr marL="2743200" algn="l" defTabSz="914400" rtl="0" eaLnBrk="1" latinLnBrk="0" hangingPunct="1">
      <a:defRPr sz="2000" kern="1200">
        <a:solidFill>
          <a:srgbClr val="000000"/>
        </a:solidFill>
        <a:latin typeface="Arial" panose="020B0604020202020204" pitchFamily="34" charset="0"/>
        <a:ea typeface="+mn-ea"/>
        <a:cs typeface="+mn-cs"/>
      </a:defRPr>
    </a:lvl7pPr>
    <a:lvl8pPr marL="3200400" algn="l" defTabSz="914400" rtl="0" eaLnBrk="1" latinLnBrk="0" hangingPunct="1">
      <a:defRPr sz="2000" kern="1200">
        <a:solidFill>
          <a:srgbClr val="000000"/>
        </a:solidFill>
        <a:latin typeface="Arial" panose="020B0604020202020204" pitchFamily="34" charset="0"/>
        <a:ea typeface="+mn-ea"/>
        <a:cs typeface="+mn-cs"/>
      </a:defRPr>
    </a:lvl8pPr>
    <a:lvl9pPr marL="3657600" algn="l" defTabSz="914400" rtl="0" eaLnBrk="1" latinLnBrk="0" hangingPunct="1">
      <a:defRPr sz="2000" kern="1200">
        <a:solidFill>
          <a:srgbClr val="00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69696"/>
    <a:srgbClr val="3333FF"/>
    <a:srgbClr val="FF99CC"/>
    <a:srgbClr val="008000"/>
    <a:srgbClr val="66FF66"/>
    <a:srgbClr val="FFFF99"/>
    <a:srgbClr val="D60093"/>
    <a:srgbClr val="6666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6201" autoAdjust="0"/>
  </p:normalViewPr>
  <p:slideViewPr>
    <p:cSldViewPr snapToGrid="0" showGuides="1">
      <p:cViewPr varScale="1">
        <p:scale>
          <a:sx n="101" d="100"/>
          <a:sy n="101" d="100"/>
        </p:scale>
        <p:origin x="1356" y="102"/>
      </p:cViewPr>
      <p:guideLst>
        <p:guide orient="horz" pos="2268"/>
        <p:guide pos="36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l" defTabSz="915988" eaLnBrk="1" hangingPunct="1">
              <a:spcBef>
                <a:spcPct val="0"/>
              </a:spcBef>
              <a:defRPr sz="1200">
                <a:solidFill>
                  <a:schemeClr val="tx1"/>
                </a:solidFill>
                <a:latin typeface="Arial" charset="0"/>
              </a:defRPr>
            </a:lvl1pPr>
          </a:lstStyle>
          <a:p>
            <a:pPr>
              <a:defRPr/>
            </a:pPr>
            <a:r>
              <a:rPr lang="es-ES"/>
              <a:t>TEMA 1: ECUACIONES DE MAXWELL</a:t>
            </a:r>
          </a:p>
        </p:txBody>
      </p:sp>
      <p:sp>
        <p:nvSpPr>
          <p:cNvPr id="5123" name="Rectangle 3"/>
          <p:cNvSpPr>
            <a:spLocks noGrp="1" noChangeArrowheads="1"/>
          </p:cNvSpPr>
          <p:nvPr>
            <p:ph type="dt" sz="quarter" idx="1"/>
          </p:nvPr>
        </p:nvSpPr>
        <p:spPr bwMode="auto">
          <a:xfrm>
            <a:off x="386080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r" defTabSz="915988" eaLnBrk="1" hangingPunct="1">
              <a:spcBef>
                <a:spcPct val="0"/>
              </a:spcBef>
              <a:defRPr sz="1200">
                <a:solidFill>
                  <a:schemeClr val="tx1"/>
                </a:solidFill>
                <a:latin typeface="Arial" charset="0"/>
              </a:defRPr>
            </a:lvl1pPr>
          </a:lstStyle>
          <a:p>
            <a:pPr>
              <a:defRPr/>
            </a:pPr>
            <a:endParaRPr lang="es-ES"/>
          </a:p>
        </p:txBody>
      </p:sp>
      <p:sp>
        <p:nvSpPr>
          <p:cNvPr id="5124" name="Rectangle 4"/>
          <p:cNvSpPr>
            <a:spLocks noGrp="1" noChangeArrowheads="1"/>
          </p:cNvSpPr>
          <p:nvPr>
            <p:ph type="ftr" sz="quarter" idx="2"/>
          </p:nvPr>
        </p:nvSpPr>
        <p:spPr bwMode="auto">
          <a:xfrm>
            <a:off x="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l" defTabSz="915988" eaLnBrk="1" hangingPunct="1">
              <a:spcBef>
                <a:spcPct val="0"/>
              </a:spcBef>
              <a:defRPr sz="1200">
                <a:solidFill>
                  <a:schemeClr val="tx1"/>
                </a:solidFill>
                <a:latin typeface="Arial" charset="0"/>
              </a:defRPr>
            </a:lvl1pPr>
          </a:lstStyle>
          <a:p>
            <a:pPr>
              <a:defRPr/>
            </a:pPr>
            <a:r>
              <a:rPr lang="es-ES"/>
              <a:t>FNT - CURSO 2005/2006</a:t>
            </a:r>
          </a:p>
        </p:txBody>
      </p:sp>
      <p:sp>
        <p:nvSpPr>
          <p:cNvPr id="5125" name="Rectangle 5"/>
          <p:cNvSpPr>
            <a:spLocks noGrp="1" noChangeArrowheads="1"/>
          </p:cNvSpPr>
          <p:nvPr>
            <p:ph type="sldNum" sz="quarter" idx="3"/>
          </p:nvPr>
        </p:nvSpPr>
        <p:spPr bwMode="auto">
          <a:xfrm>
            <a:off x="386080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r" defTabSz="915988" eaLnBrk="1" hangingPunct="1">
              <a:spcBef>
                <a:spcPct val="0"/>
              </a:spcBef>
              <a:defRPr sz="1200">
                <a:solidFill>
                  <a:schemeClr val="tx1"/>
                </a:solidFill>
              </a:defRPr>
            </a:lvl1pPr>
          </a:lstStyle>
          <a:p>
            <a:pPr>
              <a:defRPr/>
            </a:pPr>
            <a:fld id="{01394BF8-7269-49A2-9A53-2638C05E7EE5}" type="slidenum">
              <a:rPr lang="es-ES"/>
              <a:pPr>
                <a:defRPr/>
              </a:pPr>
              <a:t>‹Nº›</a:t>
            </a:fld>
            <a:endParaRPr lang="es-ES"/>
          </a:p>
        </p:txBody>
      </p:sp>
    </p:spTree>
    <p:extLst>
      <p:ext uri="{BB962C8B-B14F-4D97-AF65-F5344CB8AC3E}">
        <p14:creationId xmlns:p14="http://schemas.microsoft.com/office/powerpoint/2010/main" val="3200397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l" defTabSz="915988" eaLnBrk="1" hangingPunct="1">
              <a:spcBef>
                <a:spcPct val="0"/>
              </a:spcBef>
              <a:defRPr sz="1200">
                <a:solidFill>
                  <a:schemeClr val="tx1"/>
                </a:solidFill>
                <a:latin typeface="Arial" charset="0"/>
              </a:defRPr>
            </a:lvl1pPr>
          </a:lstStyle>
          <a:p>
            <a:pPr>
              <a:defRPr/>
            </a:pPr>
            <a:r>
              <a:rPr lang="es-ES"/>
              <a:t>TEMA 1: ECUACIONES DE MAXWELL</a:t>
            </a:r>
          </a:p>
        </p:txBody>
      </p:sp>
      <p:sp>
        <p:nvSpPr>
          <p:cNvPr id="3075" name="Rectangle 3"/>
          <p:cNvSpPr>
            <a:spLocks noGrp="1" noChangeArrowheads="1"/>
          </p:cNvSpPr>
          <p:nvPr>
            <p:ph type="dt" idx="1"/>
          </p:nvPr>
        </p:nvSpPr>
        <p:spPr bwMode="auto">
          <a:xfrm>
            <a:off x="386080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r" defTabSz="915988" eaLnBrk="1" hangingPunct="1">
              <a:spcBef>
                <a:spcPct val="0"/>
              </a:spcBef>
              <a:defRPr sz="1200">
                <a:solidFill>
                  <a:schemeClr val="tx1"/>
                </a:solidFill>
                <a:latin typeface="Arial" charset="0"/>
              </a:defRPr>
            </a:lvl1pPr>
          </a:lstStyle>
          <a:p>
            <a:pPr>
              <a:defRPr/>
            </a:pPr>
            <a:endParaRPr lang="es-ES"/>
          </a:p>
        </p:txBody>
      </p:sp>
      <p:sp>
        <p:nvSpPr>
          <p:cNvPr id="3076" name="Rectangle 4"/>
          <p:cNvSpPr>
            <a:spLocks noGrp="1" noRot="1" noChangeAspect="1" noChangeArrowheads="1" noTextEdit="1"/>
          </p:cNvSpPr>
          <p:nvPr>
            <p:ph type="sldImg" idx="2"/>
          </p:nvPr>
        </p:nvSpPr>
        <p:spPr bwMode="auto">
          <a:xfrm>
            <a:off x="609600" y="746125"/>
            <a:ext cx="5594350"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1038" y="4724400"/>
            <a:ext cx="5453062" cy="4471988"/>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3078" name="Rectangle 6"/>
          <p:cNvSpPr>
            <a:spLocks noGrp="1" noChangeArrowheads="1"/>
          </p:cNvSpPr>
          <p:nvPr>
            <p:ph type="ftr" sz="quarter" idx="4"/>
          </p:nvPr>
        </p:nvSpPr>
        <p:spPr bwMode="auto">
          <a:xfrm>
            <a:off x="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l" defTabSz="915988" eaLnBrk="1" hangingPunct="1">
              <a:spcBef>
                <a:spcPct val="0"/>
              </a:spcBef>
              <a:defRPr sz="1200">
                <a:solidFill>
                  <a:schemeClr val="tx1"/>
                </a:solidFill>
                <a:latin typeface="Arial" charset="0"/>
              </a:defRPr>
            </a:lvl1pPr>
          </a:lstStyle>
          <a:p>
            <a:pPr>
              <a:defRPr/>
            </a:pPr>
            <a:r>
              <a:rPr lang="es-ES"/>
              <a:t>FNT - CURSO 2005/2006</a:t>
            </a:r>
          </a:p>
        </p:txBody>
      </p:sp>
      <p:sp>
        <p:nvSpPr>
          <p:cNvPr id="3079" name="Rectangle 7"/>
          <p:cNvSpPr>
            <a:spLocks noGrp="1" noChangeArrowheads="1"/>
          </p:cNvSpPr>
          <p:nvPr>
            <p:ph type="sldNum" sz="quarter" idx="5"/>
          </p:nvPr>
        </p:nvSpPr>
        <p:spPr bwMode="auto">
          <a:xfrm>
            <a:off x="386080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r" defTabSz="915988" eaLnBrk="1" hangingPunct="1">
              <a:spcBef>
                <a:spcPct val="0"/>
              </a:spcBef>
              <a:defRPr sz="1200">
                <a:solidFill>
                  <a:schemeClr val="tx1"/>
                </a:solidFill>
              </a:defRPr>
            </a:lvl1pPr>
          </a:lstStyle>
          <a:p>
            <a:pPr>
              <a:defRPr/>
            </a:pPr>
            <a:fld id="{04C674D0-6F19-49A3-BC4E-D32318717DBD}" type="slidenum">
              <a:rPr lang="es-ES"/>
              <a:pPr>
                <a:defRPr/>
              </a:pPr>
              <a:t>‹Nº›</a:t>
            </a:fld>
            <a:endParaRPr lang="es-ES"/>
          </a:p>
        </p:txBody>
      </p:sp>
    </p:spTree>
    <p:extLst>
      <p:ext uri="{BB962C8B-B14F-4D97-AF65-F5344CB8AC3E}">
        <p14:creationId xmlns:p14="http://schemas.microsoft.com/office/powerpoint/2010/main" val="116300854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61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61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332644-1DD7-4BC0-81E2-BD0D196A3DBF}" type="slidenum">
              <a:rPr lang="es-ES" smtClean="0"/>
              <a:pPr>
                <a:spcBef>
                  <a:spcPct val="0"/>
                </a:spcBef>
              </a:pPr>
              <a:t>1</a:t>
            </a:fld>
            <a:endParaRPr lang="es-ES"/>
          </a:p>
        </p:txBody>
      </p:sp>
      <p:sp>
        <p:nvSpPr>
          <p:cNvPr id="6149" name="Rectangle 2"/>
          <p:cNvSpPr>
            <a:spLocks noGrp="1" noRot="1" noChangeAspect="1" noChangeArrowheads="1" noTextEdit="1"/>
          </p:cNvSpPr>
          <p:nvPr>
            <p:ph type="sldImg"/>
          </p:nvPr>
        </p:nvSpPr>
        <p:spPr>
          <a:ln/>
        </p:spPr>
      </p:sp>
      <p:sp>
        <p:nvSpPr>
          <p:cNvPr id="61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792618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433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434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52D53007-777A-48E7-989C-21E41A8E8E84}" type="slidenum">
              <a:rPr lang="es-ES"/>
              <a:pPr algn="r" eaLnBrk="1" hangingPunct="1">
                <a:spcBef>
                  <a:spcPct val="0"/>
                </a:spcBef>
              </a:pPr>
              <a:t>10</a:t>
            </a:fld>
            <a:endParaRPr lang="es-ES"/>
          </a:p>
        </p:txBody>
      </p:sp>
      <p:sp>
        <p:nvSpPr>
          <p:cNvPr id="14341" name="Rectangle 2"/>
          <p:cNvSpPr>
            <a:spLocks noGrp="1" noRot="1" noChangeAspect="1" noChangeArrowheads="1" noTextEdit="1"/>
          </p:cNvSpPr>
          <p:nvPr>
            <p:ph type="sldImg"/>
          </p:nvPr>
        </p:nvSpPr>
        <p:spPr>
          <a:ln/>
        </p:spPr>
      </p:sp>
      <p:sp>
        <p:nvSpPr>
          <p:cNvPr id="14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latin typeface="Arial" panose="020B0604020202020204" pitchFamily="34" charset="0"/>
            </a:endParaRPr>
          </a:p>
        </p:txBody>
      </p:sp>
    </p:spTree>
    <p:extLst>
      <p:ext uri="{BB962C8B-B14F-4D97-AF65-F5344CB8AC3E}">
        <p14:creationId xmlns:p14="http://schemas.microsoft.com/office/powerpoint/2010/main" val="2906692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433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434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52D53007-777A-48E7-989C-21E41A8E8E84}" type="slidenum">
              <a:rPr lang="es-ES"/>
              <a:pPr algn="r" eaLnBrk="1" hangingPunct="1">
                <a:spcBef>
                  <a:spcPct val="0"/>
                </a:spcBef>
              </a:pPr>
              <a:t>11</a:t>
            </a:fld>
            <a:endParaRPr lang="es-ES"/>
          </a:p>
        </p:txBody>
      </p:sp>
      <p:sp>
        <p:nvSpPr>
          <p:cNvPr id="14341" name="Rectangle 2"/>
          <p:cNvSpPr>
            <a:spLocks noGrp="1" noRot="1" noChangeAspect="1" noChangeArrowheads="1" noTextEdit="1"/>
          </p:cNvSpPr>
          <p:nvPr>
            <p:ph type="sldImg"/>
          </p:nvPr>
        </p:nvSpPr>
        <p:spPr>
          <a:ln/>
        </p:spPr>
      </p:sp>
      <p:sp>
        <p:nvSpPr>
          <p:cNvPr id="14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latin typeface="Arial" panose="020B0604020202020204" pitchFamily="34" charset="0"/>
            </a:endParaRPr>
          </a:p>
        </p:txBody>
      </p:sp>
    </p:spTree>
    <p:extLst>
      <p:ext uri="{BB962C8B-B14F-4D97-AF65-F5344CB8AC3E}">
        <p14:creationId xmlns:p14="http://schemas.microsoft.com/office/powerpoint/2010/main" val="818738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6387"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6388"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9D84071B-489E-42FB-B382-A5C6A94CE311}" type="slidenum">
              <a:rPr lang="es-ES"/>
              <a:pPr algn="r" eaLnBrk="1" hangingPunct="1">
                <a:spcBef>
                  <a:spcPct val="0"/>
                </a:spcBef>
              </a:pPr>
              <a:t>12</a:t>
            </a:fld>
            <a:endParaRPr lang="es-ES"/>
          </a:p>
        </p:txBody>
      </p:sp>
      <p:sp>
        <p:nvSpPr>
          <p:cNvPr id="16389" name="Rectangle 2"/>
          <p:cNvSpPr>
            <a:spLocks noGrp="1" noRot="1" noChangeAspect="1" noChangeArrowheads="1" noTextEdit="1"/>
          </p:cNvSpPr>
          <p:nvPr>
            <p:ph type="sldImg"/>
          </p:nvPr>
        </p:nvSpPr>
        <p:spPr>
          <a:ln/>
        </p:spPr>
      </p:sp>
      <p:sp>
        <p:nvSpPr>
          <p:cNvPr id="16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2066652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6387"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6388"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9D84071B-489E-42FB-B382-A5C6A94CE311}" type="slidenum">
              <a:rPr lang="es-ES"/>
              <a:pPr algn="r" eaLnBrk="1" hangingPunct="1">
                <a:spcBef>
                  <a:spcPct val="0"/>
                </a:spcBef>
              </a:pPr>
              <a:t>13</a:t>
            </a:fld>
            <a:endParaRPr lang="es-ES"/>
          </a:p>
        </p:txBody>
      </p:sp>
      <p:sp>
        <p:nvSpPr>
          <p:cNvPr id="16389" name="Rectangle 2"/>
          <p:cNvSpPr>
            <a:spLocks noGrp="1" noRot="1" noChangeAspect="1" noChangeArrowheads="1" noTextEdit="1"/>
          </p:cNvSpPr>
          <p:nvPr>
            <p:ph type="sldImg"/>
          </p:nvPr>
        </p:nvSpPr>
        <p:spPr>
          <a:ln/>
        </p:spPr>
      </p:sp>
      <p:sp>
        <p:nvSpPr>
          <p:cNvPr id="16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latin typeface="Arial" panose="020B0604020202020204" pitchFamily="34" charset="0"/>
            </a:endParaRPr>
          </a:p>
        </p:txBody>
      </p:sp>
    </p:spTree>
    <p:extLst>
      <p:ext uri="{BB962C8B-B14F-4D97-AF65-F5344CB8AC3E}">
        <p14:creationId xmlns:p14="http://schemas.microsoft.com/office/powerpoint/2010/main" val="762278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843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843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F0B0F53-70C6-4DC9-97A2-F374A8C3F0B9}" type="slidenum">
              <a:rPr lang="es-ES"/>
              <a:pPr algn="r" eaLnBrk="1" hangingPunct="1">
                <a:spcBef>
                  <a:spcPct val="0"/>
                </a:spcBef>
              </a:pPr>
              <a:t>14</a:t>
            </a:fld>
            <a:endParaRPr lang="es-ES"/>
          </a:p>
        </p:txBody>
      </p:sp>
      <p:sp>
        <p:nvSpPr>
          <p:cNvPr id="18437" name="Rectangle 2"/>
          <p:cNvSpPr>
            <a:spLocks noGrp="1" noRot="1" noChangeAspect="1" noChangeArrowheads="1" noTextEdit="1"/>
          </p:cNvSpPr>
          <p:nvPr>
            <p:ph type="sldImg"/>
          </p:nvPr>
        </p:nvSpPr>
        <p:spPr>
          <a:ln/>
        </p:spPr>
      </p:sp>
      <p:sp>
        <p:nvSpPr>
          <p:cNvPr id="184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3276372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0483"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0484"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D1E3E1C-4518-4424-BA9C-7E53BF272E3F}" type="slidenum">
              <a:rPr lang="es-ES"/>
              <a:pPr algn="r" eaLnBrk="1" hangingPunct="1">
                <a:spcBef>
                  <a:spcPct val="0"/>
                </a:spcBef>
              </a:pPr>
              <a:t>15</a:t>
            </a:fld>
            <a:endParaRPr lang="es-ES"/>
          </a:p>
        </p:txBody>
      </p:sp>
      <p:sp>
        <p:nvSpPr>
          <p:cNvPr id="20485" name="Rectangle 2"/>
          <p:cNvSpPr>
            <a:spLocks noGrp="1" noRot="1" noChangeAspect="1" noChangeArrowheads="1" noTextEdit="1"/>
          </p:cNvSpPr>
          <p:nvPr>
            <p:ph type="sldImg"/>
          </p:nvPr>
        </p:nvSpPr>
        <p:spPr>
          <a:ln/>
        </p:spPr>
      </p:sp>
      <p:sp>
        <p:nvSpPr>
          <p:cNvPr id="20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1677247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2531"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2532"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35BD945-3AA3-4629-9BC6-EDB9D490EA5B}" type="slidenum">
              <a:rPr lang="es-ES"/>
              <a:pPr algn="r" eaLnBrk="1" hangingPunct="1">
                <a:spcBef>
                  <a:spcPct val="0"/>
                </a:spcBef>
              </a:pPr>
              <a:t>16</a:t>
            </a:fld>
            <a:endParaRPr lang="es-ES"/>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latin typeface="Arial" panose="020B0604020202020204" pitchFamily="34" charset="0"/>
            </a:endParaRPr>
          </a:p>
        </p:txBody>
      </p:sp>
    </p:spTree>
    <p:extLst>
      <p:ext uri="{BB962C8B-B14F-4D97-AF65-F5344CB8AC3E}">
        <p14:creationId xmlns:p14="http://schemas.microsoft.com/office/powerpoint/2010/main" val="1735105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0483"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0484"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D1E3E1C-4518-4424-BA9C-7E53BF272E3F}" type="slidenum">
              <a:rPr lang="es-ES"/>
              <a:pPr algn="r" eaLnBrk="1" hangingPunct="1">
                <a:spcBef>
                  <a:spcPct val="0"/>
                </a:spcBef>
              </a:pPr>
              <a:t>17</a:t>
            </a:fld>
            <a:endParaRPr lang="es-ES"/>
          </a:p>
        </p:txBody>
      </p:sp>
      <p:sp>
        <p:nvSpPr>
          <p:cNvPr id="20485" name="Rectangle 2"/>
          <p:cNvSpPr>
            <a:spLocks noGrp="1" noRot="1" noChangeAspect="1" noChangeArrowheads="1" noTextEdit="1"/>
          </p:cNvSpPr>
          <p:nvPr>
            <p:ph type="sldImg"/>
          </p:nvPr>
        </p:nvSpPr>
        <p:spPr>
          <a:ln/>
        </p:spPr>
      </p:sp>
      <p:sp>
        <p:nvSpPr>
          <p:cNvPr id="20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947702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30723"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30724"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9D91494D-80C4-43BA-901B-296924148C27}" type="slidenum">
              <a:rPr lang="es-ES"/>
              <a:pPr algn="r" eaLnBrk="1" hangingPunct="1">
                <a:spcBef>
                  <a:spcPct val="0"/>
                </a:spcBef>
              </a:pPr>
              <a:t>18</a:t>
            </a:fld>
            <a:endParaRPr lang="es-ES"/>
          </a:p>
        </p:txBody>
      </p:sp>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2180173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457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458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A6F84F1-00EF-4D88-A7B4-5CDDBF0FA834}" type="slidenum">
              <a:rPr lang="es-ES"/>
              <a:pPr algn="r" eaLnBrk="1" hangingPunct="1">
                <a:spcBef>
                  <a:spcPct val="0"/>
                </a:spcBef>
              </a:pPr>
              <a:t>19</a:t>
            </a:fld>
            <a:endParaRPr lang="es-ES"/>
          </a:p>
        </p:txBody>
      </p:sp>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a:latin typeface="Arial" panose="020B0604020202020204" pitchFamily="34" charset="0"/>
            </a:endParaRPr>
          </a:p>
        </p:txBody>
      </p:sp>
    </p:spTree>
    <p:extLst>
      <p:ext uri="{BB962C8B-B14F-4D97-AF65-F5344CB8AC3E}">
        <p14:creationId xmlns:p14="http://schemas.microsoft.com/office/powerpoint/2010/main" val="2490597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81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81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33B40F-C1AB-4521-8C8F-870DD448BD9D}" type="slidenum">
              <a:rPr lang="es-ES" smtClean="0"/>
              <a:pPr>
                <a:spcBef>
                  <a:spcPct val="0"/>
                </a:spcBef>
              </a:pPr>
              <a:t>2</a:t>
            </a:fld>
            <a:endParaRPr lang="es-ES"/>
          </a:p>
        </p:txBody>
      </p:sp>
      <p:sp>
        <p:nvSpPr>
          <p:cNvPr id="8197" name="Rectangle 2"/>
          <p:cNvSpPr>
            <a:spLocks noGrp="1" noRot="1" noChangeAspect="1" noChangeArrowheads="1" noTextEdit="1"/>
          </p:cNvSpPr>
          <p:nvPr>
            <p:ph type="sldImg"/>
          </p:nvPr>
        </p:nvSpPr>
        <p:spPr>
          <a:ln/>
        </p:spPr>
      </p:sp>
      <p:sp>
        <p:nvSpPr>
          <p:cNvPr id="81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eaLnBrk="1" hangingPunct="1">
              <a:spcBef>
                <a:spcPct val="50000"/>
              </a:spcBef>
            </a:pPr>
            <a:endParaRPr lang="es-ES" dirty="0">
              <a:solidFill>
                <a:srgbClr val="000000"/>
              </a:solidFill>
              <a:latin typeface="Arial" panose="020B0604020202020204" pitchFamily="34" charset="0"/>
            </a:endParaRPr>
          </a:p>
          <a:p>
            <a:pPr eaLnBrk="1" hangingPunct="1">
              <a:spcBef>
                <a:spcPct val="50000"/>
              </a:spcBef>
            </a:pPr>
            <a:endParaRPr lang="es-ES" dirty="0">
              <a:solidFill>
                <a:srgbClr val="000000"/>
              </a:solidFill>
              <a:latin typeface="Arial" panose="020B0604020202020204" pitchFamily="34" charset="0"/>
            </a:endParaRPr>
          </a:p>
        </p:txBody>
      </p:sp>
    </p:spTree>
    <p:extLst>
      <p:ext uri="{BB962C8B-B14F-4D97-AF65-F5344CB8AC3E}">
        <p14:creationId xmlns:p14="http://schemas.microsoft.com/office/powerpoint/2010/main" val="1055722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457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458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A6F84F1-00EF-4D88-A7B4-5CDDBF0FA834}" type="slidenum">
              <a:rPr lang="es-ES"/>
              <a:pPr algn="r" eaLnBrk="1" hangingPunct="1">
                <a:spcBef>
                  <a:spcPct val="0"/>
                </a:spcBef>
              </a:pPr>
              <a:t>20</a:t>
            </a:fld>
            <a:endParaRPr lang="es-ES"/>
          </a:p>
        </p:txBody>
      </p:sp>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latin typeface="Arial" panose="020B0604020202020204" pitchFamily="34" charset="0"/>
            </a:endParaRPr>
          </a:p>
        </p:txBody>
      </p:sp>
    </p:spTree>
    <p:extLst>
      <p:ext uri="{BB962C8B-B14F-4D97-AF65-F5344CB8AC3E}">
        <p14:creationId xmlns:p14="http://schemas.microsoft.com/office/powerpoint/2010/main" val="1108992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6627"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6628"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7642415E-66E2-4045-BAF2-5FE6A9FA9420}" type="slidenum">
              <a:rPr lang="es-ES"/>
              <a:pPr algn="r" eaLnBrk="1" hangingPunct="1">
                <a:spcBef>
                  <a:spcPct val="0"/>
                </a:spcBef>
              </a:pPr>
              <a:t>21</a:t>
            </a:fld>
            <a:endParaRPr lang="es-ES"/>
          </a:p>
        </p:txBody>
      </p:sp>
      <p:sp>
        <p:nvSpPr>
          <p:cNvPr id="26629" name="Rectangle 2"/>
          <p:cNvSpPr>
            <a:spLocks noGrp="1" noRot="1" noChangeAspect="1" noChangeArrowheads="1" noTextEdit="1"/>
          </p:cNvSpPr>
          <p:nvPr>
            <p:ph type="sldImg"/>
          </p:nvPr>
        </p:nvSpPr>
        <p:spPr>
          <a:ln/>
        </p:spPr>
      </p:sp>
      <p:sp>
        <p:nvSpPr>
          <p:cNvPr id="266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a:latin typeface="Arial" panose="020B0604020202020204" pitchFamily="34" charset="0"/>
            </a:endParaRPr>
          </a:p>
        </p:txBody>
      </p:sp>
    </p:spTree>
    <p:extLst>
      <p:ext uri="{BB962C8B-B14F-4D97-AF65-F5344CB8AC3E}">
        <p14:creationId xmlns:p14="http://schemas.microsoft.com/office/powerpoint/2010/main" val="3217310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6627"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6628"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7642415E-66E2-4045-BAF2-5FE6A9FA9420}" type="slidenum">
              <a:rPr lang="es-ES"/>
              <a:pPr algn="r" eaLnBrk="1" hangingPunct="1">
                <a:spcBef>
                  <a:spcPct val="0"/>
                </a:spcBef>
              </a:pPr>
              <a:t>22</a:t>
            </a:fld>
            <a:endParaRPr lang="es-ES"/>
          </a:p>
        </p:txBody>
      </p:sp>
      <p:sp>
        <p:nvSpPr>
          <p:cNvPr id="26629" name="Rectangle 2"/>
          <p:cNvSpPr>
            <a:spLocks noGrp="1" noRot="1" noChangeAspect="1" noChangeArrowheads="1" noTextEdit="1"/>
          </p:cNvSpPr>
          <p:nvPr>
            <p:ph type="sldImg"/>
          </p:nvPr>
        </p:nvSpPr>
        <p:spPr>
          <a:ln/>
        </p:spPr>
      </p:sp>
      <p:sp>
        <p:nvSpPr>
          <p:cNvPr id="266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a:latin typeface="Arial" panose="020B0604020202020204" pitchFamily="34" charset="0"/>
            </a:endParaRPr>
          </a:p>
        </p:txBody>
      </p:sp>
    </p:spTree>
    <p:extLst>
      <p:ext uri="{BB962C8B-B14F-4D97-AF65-F5344CB8AC3E}">
        <p14:creationId xmlns:p14="http://schemas.microsoft.com/office/powerpoint/2010/main" val="1932673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867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867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8E9773F-4F95-49E5-9E6B-4C6CFFEE6482}" type="slidenum">
              <a:rPr lang="es-ES"/>
              <a:pPr algn="r" eaLnBrk="1" hangingPunct="1">
                <a:spcBef>
                  <a:spcPct val="0"/>
                </a:spcBef>
              </a:pPr>
              <a:t>23</a:t>
            </a:fld>
            <a:endParaRPr lang="es-ES"/>
          </a:p>
        </p:txBody>
      </p:sp>
      <p:sp>
        <p:nvSpPr>
          <p:cNvPr id="28677" name="Rectangle 2"/>
          <p:cNvSpPr>
            <a:spLocks noGrp="1" noRot="1" noChangeAspect="1" noChangeArrowheads="1" noTextEdit="1"/>
          </p:cNvSpPr>
          <p:nvPr>
            <p:ph type="sldImg"/>
          </p:nvPr>
        </p:nvSpPr>
        <p:spPr>
          <a:ln/>
        </p:spPr>
      </p:sp>
      <p:sp>
        <p:nvSpPr>
          <p:cNvPr id="286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a:latin typeface="Arial" panose="020B0604020202020204" pitchFamily="34" charset="0"/>
            </a:endParaRPr>
          </a:p>
        </p:txBody>
      </p:sp>
    </p:spTree>
    <p:extLst>
      <p:ext uri="{BB962C8B-B14F-4D97-AF65-F5344CB8AC3E}">
        <p14:creationId xmlns:p14="http://schemas.microsoft.com/office/powerpoint/2010/main" val="3829879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457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458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A6F84F1-00EF-4D88-A7B4-5CDDBF0FA834}" type="slidenum">
              <a:rPr lang="es-ES"/>
              <a:pPr algn="r" eaLnBrk="1" hangingPunct="1">
                <a:spcBef>
                  <a:spcPct val="0"/>
                </a:spcBef>
              </a:pPr>
              <a:t>24</a:t>
            </a:fld>
            <a:endParaRPr lang="es-ES"/>
          </a:p>
        </p:txBody>
      </p:sp>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a:latin typeface="Arial" panose="020B0604020202020204" pitchFamily="34" charset="0"/>
            </a:endParaRPr>
          </a:p>
        </p:txBody>
      </p:sp>
    </p:spTree>
    <p:extLst>
      <p:ext uri="{BB962C8B-B14F-4D97-AF65-F5344CB8AC3E}">
        <p14:creationId xmlns:p14="http://schemas.microsoft.com/office/powerpoint/2010/main" val="72642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867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867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8E9773F-4F95-49E5-9E6B-4C6CFFEE6482}" type="slidenum">
              <a:rPr lang="es-ES"/>
              <a:pPr algn="r" eaLnBrk="1" hangingPunct="1">
                <a:spcBef>
                  <a:spcPct val="0"/>
                </a:spcBef>
              </a:pPr>
              <a:t>25</a:t>
            </a:fld>
            <a:endParaRPr lang="es-ES"/>
          </a:p>
        </p:txBody>
      </p:sp>
      <p:sp>
        <p:nvSpPr>
          <p:cNvPr id="28677" name="Rectangle 2"/>
          <p:cNvSpPr>
            <a:spLocks noGrp="1" noRot="1" noChangeAspect="1" noChangeArrowheads="1" noTextEdit="1"/>
          </p:cNvSpPr>
          <p:nvPr>
            <p:ph type="sldImg"/>
          </p:nvPr>
        </p:nvSpPr>
        <p:spPr>
          <a:ln/>
        </p:spPr>
      </p:sp>
      <p:sp>
        <p:nvSpPr>
          <p:cNvPr id="286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a:latin typeface="Arial" panose="020B0604020202020204" pitchFamily="34" charset="0"/>
            </a:endParaRPr>
          </a:p>
        </p:txBody>
      </p:sp>
    </p:spTree>
    <p:extLst>
      <p:ext uri="{BB962C8B-B14F-4D97-AF65-F5344CB8AC3E}">
        <p14:creationId xmlns:p14="http://schemas.microsoft.com/office/powerpoint/2010/main" val="2919053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32771"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32772"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760B761E-7748-4F43-B16F-5B02346089A9}" type="slidenum">
              <a:rPr lang="es-ES"/>
              <a:pPr algn="r" eaLnBrk="1" hangingPunct="1">
                <a:spcBef>
                  <a:spcPct val="0"/>
                </a:spcBef>
              </a:pPr>
              <a:t>26</a:t>
            </a:fld>
            <a:endParaRPr lang="es-ES"/>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latin typeface="Arial" panose="020B0604020202020204" pitchFamily="34" charset="0"/>
            </a:endParaRPr>
          </a:p>
        </p:txBody>
      </p:sp>
    </p:spTree>
    <p:extLst>
      <p:ext uri="{BB962C8B-B14F-4D97-AF65-F5344CB8AC3E}">
        <p14:creationId xmlns:p14="http://schemas.microsoft.com/office/powerpoint/2010/main" val="2564438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450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450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07AA9D-8EDB-4CE9-B6EE-4F6DB02A6F46}" type="slidenum">
              <a:rPr lang="es-ES" smtClean="0"/>
              <a:pPr>
                <a:spcBef>
                  <a:spcPct val="0"/>
                </a:spcBef>
              </a:pPr>
              <a:t>27</a:t>
            </a:fld>
            <a:endParaRPr lang="es-ES"/>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14637441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450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450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07AA9D-8EDB-4CE9-B6EE-4F6DB02A6F46}" type="slidenum">
              <a:rPr lang="es-ES" smtClean="0"/>
              <a:pPr>
                <a:spcBef>
                  <a:spcPct val="0"/>
                </a:spcBef>
              </a:pPr>
              <a:t>28</a:t>
            </a:fld>
            <a:endParaRPr lang="es-ES"/>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10355271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3481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3482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FA7A0E60-A318-41EE-BA1E-2D08015704D9}" type="slidenum">
              <a:rPr lang="es-ES"/>
              <a:pPr algn="r" eaLnBrk="1" hangingPunct="1">
                <a:spcBef>
                  <a:spcPct val="0"/>
                </a:spcBef>
              </a:pPr>
              <a:t>29</a:t>
            </a:fld>
            <a:endParaRPr lang="es-ES"/>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988263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573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57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6EECDD-8D83-48E6-817D-51C0A7466F23}" type="slidenum">
              <a:rPr lang="es-ES" smtClean="0"/>
              <a:pPr>
                <a:spcBef>
                  <a:spcPct val="0"/>
                </a:spcBef>
              </a:pPr>
              <a:t>3</a:t>
            </a:fld>
            <a:endParaRPr lang="es-ES"/>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3893745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389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389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19BC53-CF9C-4D8D-A7BB-51072EED7CF8}" type="slidenum">
              <a:rPr lang="es-ES" smtClean="0"/>
              <a:pPr>
                <a:spcBef>
                  <a:spcPct val="0"/>
                </a:spcBef>
              </a:pPr>
              <a:t>30</a:t>
            </a:fld>
            <a:endParaRPr lang="es-ES"/>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4142551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389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389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19BC53-CF9C-4D8D-A7BB-51072EED7CF8}" type="slidenum">
              <a:rPr lang="es-ES" smtClean="0"/>
              <a:pPr>
                <a:spcBef>
                  <a:spcPct val="0"/>
                </a:spcBef>
              </a:pPr>
              <a:t>31</a:t>
            </a:fld>
            <a:endParaRPr lang="es-ES"/>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515059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389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389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19BC53-CF9C-4D8D-A7BB-51072EED7CF8}" type="slidenum">
              <a:rPr lang="es-ES" smtClean="0"/>
              <a:pPr>
                <a:spcBef>
                  <a:spcPct val="0"/>
                </a:spcBef>
              </a:pPr>
              <a:t>32</a:t>
            </a:fld>
            <a:endParaRPr lang="es-ES"/>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3789871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409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409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39CC2F-A4FF-4242-998D-417E395CB9C7}" type="slidenum">
              <a:rPr lang="es-ES" smtClean="0"/>
              <a:pPr>
                <a:spcBef>
                  <a:spcPct val="0"/>
                </a:spcBef>
              </a:pPr>
              <a:t>33</a:t>
            </a:fld>
            <a:endParaRPr lang="es-ES"/>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a:latin typeface="Arial" panose="020B0604020202020204" pitchFamily="34" charset="0"/>
            </a:endParaRPr>
          </a:p>
        </p:txBody>
      </p:sp>
    </p:spTree>
    <p:extLst>
      <p:ext uri="{BB962C8B-B14F-4D97-AF65-F5344CB8AC3E}">
        <p14:creationId xmlns:p14="http://schemas.microsoft.com/office/powerpoint/2010/main" val="1144687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532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532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B52892-DE56-4F64-9829-80D45359A38F}" type="slidenum">
              <a:rPr lang="es-ES" smtClean="0"/>
              <a:pPr>
                <a:spcBef>
                  <a:spcPct val="0"/>
                </a:spcBef>
              </a:pPr>
              <a:t>34</a:t>
            </a:fld>
            <a:endParaRPr lang="es-ES"/>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s-ES" dirty="0">
              <a:latin typeface="Arial" panose="020B0604020202020204" pitchFamily="34" charset="0"/>
            </a:endParaRPr>
          </a:p>
        </p:txBody>
      </p:sp>
    </p:spTree>
    <p:extLst>
      <p:ext uri="{BB962C8B-B14F-4D97-AF65-F5344CB8AC3E}">
        <p14:creationId xmlns:p14="http://schemas.microsoft.com/office/powerpoint/2010/main" val="3671139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573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57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6EECDD-8D83-48E6-817D-51C0A7466F23}" type="slidenum">
              <a:rPr lang="es-ES" smtClean="0"/>
              <a:pPr>
                <a:spcBef>
                  <a:spcPct val="0"/>
                </a:spcBef>
              </a:pPr>
              <a:t>4</a:t>
            </a:fld>
            <a:endParaRPr lang="es-ES"/>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2766112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573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57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6EECDD-8D83-48E6-817D-51C0A7466F23}" type="slidenum">
              <a:rPr lang="es-ES" smtClean="0"/>
              <a:pPr>
                <a:spcBef>
                  <a:spcPct val="0"/>
                </a:spcBef>
              </a:pPr>
              <a:t>5</a:t>
            </a:fld>
            <a:endParaRPr lang="es-ES"/>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3711970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0243"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0244"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0D2A29A8-E4FD-4602-A5A9-460FBB8FE127}" type="slidenum">
              <a:rPr lang="es-ES"/>
              <a:pPr algn="r" eaLnBrk="1" hangingPunct="1">
                <a:spcBef>
                  <a:spcPct val="0"/>
                </a:spcBef>
              </a:pPr>
              <a:t>6</a:t>
            </a:fld>
            <a:endParaRPr lang="es-ES"/>
          </a:p>
        </p:txBody>
      </p:sp>
      <p:sp>
        <p:nvSpPr>
          <p:cNvPr id="10245" name="Rectangle 2"/>
          <p:cNvSpPr>
            <a:spLocks noGrp="1" noRot="1" noChangeAspect="1" noChangeArrowheads="1" noTextEdit="1"/>
          </p:cNvSpPr>
          <p:nvPr>
            <p:ph type="sldImg"/>
          </p:nvPr>
        </p:nvSpPr>
        <p:spPr>
          <a:ln/>
        </p:spPr>
      </p:sp>
      <p:sp>
        <p:nvSpPr>
          <p:cNvPr id="10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925746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0243"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0244"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0D2A29A8-E4FD-4602-A5A9-460FBB8FE127}" type="slidenum">
              <a:rPr lang="es-ES"/>
              <a:pPr algn="r" eaLnBrk="1" hangingPunct="1">
                <a:spcBef>
                  <a:spcPct val="0"/>
                </a:spcBef>
              </a:pPr>
              <a:t>7</a:t>
            </a:fld>
            <a:endParaRPr lang="es-ES"/>
          </a:p>
        </p:txBody>
      </p:sp>
      <p:sp>
        <p:nvSpPr>
          <p:cNvPr id="10245" name="Rectangle 2"/>
          <p:cNvSpPr>
            <a:spLocks noGrp="1" noRot="1" noChangeAspect="1" noChangeArrowheads="1" noTextEdit="1"/>
          </p:cNvSpPr>
          <p:nvPr>
            <p:ph type="sldImg"/>
          </p:nvPr>
        </p:nvSpPr>
        <p:spPr>
          <a:ln/>
        </p:spPr>
      </p:sp>
      <p:sp>
        <p:nvSpPr>
          <p:cNvPr id="10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486927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2291"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2292"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F4F604BE-00B1-4375-8EFD-A1017325620E}" type="slidenum">
              <a:rPr lang="es-ES"/>
              <a:pPr algn="r" eaLnBrk="1" hangingPunct="1">
                <a:spcBef>
                  <a:spcPct val="0"/>
                </a:spcBef>
              </a:pPr>
              <a:t>8</a:t>
            </a:fld>
            <a:endParaRPr lang="es-ES"/>
          </a:p>
        </p:txBody>
      </p:sp>
      <p:sp>
        <p:nvSpPr>
          <p:cNvPr id="12293" name="Rectangle 2"/>
          <p:cNvSpPr>
            <a:spLocks noGrp="1" noRot="1" noChangeAspect="1" noChangeArrowheads="1" noTextEdit="1"/>
          </p:cNvSpPr>
          <p:nvPr>
            <p:ph type="sldImg"/>
          </p:nvPr>
        </p:nvSpPr>
        <p:spPr>
          <a:ln/>
        </p:spPr>
      </p:sp>
      <p:sp>
        <p:nvSpPr>
          <p:cNvPr id="122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2805229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2291"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2292"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F4F604BE-00B1-4375-8EFD-A1017325620E}" type="slidenum">
              <a:rPr lang="es-ES"/>
              <a:pPr algn="r" eaLnBrk="1" hangingPunct="1">
                <a:spcBef>
                  <a:spcPct val="0"/>
                </a:spcBef>
              </a:pPr>
              <a:t>9</a:t>
            </a:fld>
            <a:endParaRPr lang="es-ES"/>
          </a:p>
        </p:txBody>
      </p:sp>
      <p:sp>
        <p:nvSpPr>
          <p:cNvPr id="12293" name="Rectangle 2"/>
          <p:cNvSpPr>
            <a:spLocks noGrp="1" noRot="1" noChangeAspect="1" noChangeArrowheads="1" noTextEdit="1"/>
          </p:cNvSpPr>
          <p:nvPr>
            <p:ph type="sldImg"/>
          </p:nvPr>
        </p:nvSpPr>
        <p:spPr>
          <a:ln/>
        </p:spPr>
      </p:sp>
      <p:sp>
        <p:nvSpPr>
          <p:cNvPr id="122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3788415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623888" y="211138"/>
            <a:ext cx="9920287" cy="67913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algn="ctr" defTabSz="1028700">
              <a:spcBef>
                <a:spcPct val="50000"/>
              </a:spcBef>
              <a:defRPr sz="2000">
                <a:solidFill>
                  <a:srgbClr val="000000"/>
                </a:solidFill>
                <a:latin typeface="Arial" panose="020B0604020202020204" pitchFamily="34" charset="0"/>
              </a:defRPr>
            </a:lvl1pPr>
            <a:lvl2pPr marL="742950" indent="-285750" algn="ctr" defTabSz="1028700">
              <a:spcBef>
                <a:spcPct val="50000"/>
              </a:spcBef>
              <a:defRPr sz="2000">
                <a:solidFill>
                  <a:srgbClr val="000000"/>
                </a:solidFill>
                <a:latin typeface="Arial" panose="020B0604020202020204" pitchFamily="34" charset="0"/>
              </a:defRPr>
            </a:lvl2pPr>
            <a:lvl3pPr marL="1143000" indent="-228600" algn="ctr" defTabSz="1028700">
              <a:spcBef>
                <a:spcPct val="50000"/>
              </a:spcBef>
              <a:defRPr sz="2000">
                <a:solidFill>
                  <a:srgbClr val="000000"/>
                </a:solidFill>
                <a:latin typeface="Arial" panose="020B0604020202020204" pitchFamily="34" charset="0"/>
              </a:defRPr>
            </a:lvl3pPr>
            <a:lvl4pPr marL="1600200" indent="-228600" algn="ctr" defTabSz="1028700">
              <a:spcBef>
                <a:spcPct val="50000"/>
              </a:spcBef>
              <a:defRPr sz="2000">
                <a:solidFill>
                  <a:srgbClr val="000000"/>
                </a:solidFill>
                <a:latin typeface="Arial" panose="020B0604020202020204" pitchFamily="34" charset="0"/>
              </a:defRPr>
            </a:lvl4pPr>
            <a:lvl5pPr marL="2057400" indent="-228600" algn="ctr" defTabSz="1028700">
              <a:spcBef>
                <a:spcPct val="50000"/>
              </a:spcBef>
              <a:defRPr sz="2000">
                <a:solidFill>
                  <a:srgbClr val="000000"/>
                </a:solidFill>
                <a:latin typeface="Arial" panose="020B0604020202020204" pitchFamily="34" charset="0"/>
              </a:defRPr>
            </a:lvl5pPr>
            <a:lvl6pPr marL="2514600" indent="-228600" algn="ctr" defTabSz="1028700" eaLnBrk="0" fontAlgn="base" hangingPunct="0">
              <a:spcBef>
                <a:spcPct val="50000"/>
              </a:spcBef>
              <a:spcAft>
                <a:spcPct val="0"/>
              </a:spcAft>
              <a:defRPr sz="2000">
                <a:solidFill>
                  <a:srgbClr val="000000"/>
                </a:solidFill>
                <a:latin typeface="Arial" panose="020B0604020202020204" pitchFamily="34" charset="0"/>
              </a:defRPr>
            </a:lvl6pPr>
            <a:lvl7pPr marL="2971800" indent="-228600" algn="ctr" defTabSz="1028700" eaLnBrk="0" fontAlgn="base" hangingPunct="0">
              <a:spcBef>
                <a:spcPct val="50000"/>
              </a:spcBef>
              <a:spcAft>
                <a:spcPct val="0"/>
              </a:spcAft>
              <a:defRPr sz="2000">
                <a:solidFill>
                  <a:srgbClr val="000000"/>
                </a:solidFill>
                <a:latin typeface="Arial" panose="020B0604020202020204" pitchFamily="34" charset="0"/>
              </a:defRPr>
            </a:lvl7pPr>
            <a:lvl8pPr marL="3429000" indent="-228600" algn="ctr" defTabSz="1028700" eaLnBrk="0" fontAlgn="base" hangingPunct="0">
              <a:spcBef>
                <a:spcPct val="50000"/>
              </a:spcBef>
              <a:spcAft>
                <a:spcPct val="0"/>
              </a:spcAft>
              <a:defRPr sz="2000">
                <a:solidFill>
                  <a:srgbClr val="000000"/>
                </a:solidFill>
                <a:latin typeface="Arial" panose="020B0604020202020204" pitchFamily="34" charset="0"/>
              </a:defRPr>
            </a:lvl8pPr>
            <a:lvl9pPr marL="3886200" indent="-228600" algn="ctr" defTabSz="1028700" eaLnBrk="0" fontAlgn="base" hangingPunct="0">
              <a:spcBef>
                <a:spcPct val="50000"/>
              </a:spcBef>
              <a:spcAft>
                <a:spcPct val="0"/>
              </a:spcAft>
              <a:defRPr sz="2000">
                <a:solidFill>
                  <a:srgbClr val="000000"/>
                </a:solidFill>
                <a:latin typeface="Arial" panose="020B0604020202020204" pitchFamily="34" charset="0"/>
              </a:defRPr>
            </a:lvl9pPr>
          </a:lstStyle>
          <a:p>
            <a:pPr eaLnBrk="1" hangingPunct="1">
              <a:spcBef>
                <a:spcPct val="0"/>
              </a:spcBef>
              <a:defRPr/>
            </a:pPr>
            <a:endParaRPr kumimoji="1" lang="es-ES" sz="2700">
              <a:solidFill>
                <a:schemeClr val="tx1"/>
              </a:solidFill>
              <a:latin typeface="Times New Roman" panose="02020603050405020304" pitchFamily="18" charset="0"/>
            </a:endParaRPr>
          </a:p>
        </p:txBody>
      </p:sp>
      <p:pic>
        <p:nvPicPr>
          <p:cNvPr id="5" name="Picture 1027" descr="minisp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3975"/>
            <a:ext cx="139541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8" descr="Canvas"/>
          <p:cNvSpPr>
            <a:spLocks noChangeArrowheads="1"/>
          </p:cNvSpPr>
          <p:nvPr/>
        </p:nvSpPr>
        <p:spPr bwMode="white">
          <a:xfrm>
            <a:off x="704850" y="4337050"/>
            <a:ext cx="1230313" cy="4794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algn="ctr" defTabSz="1028700">
              <a:spcBef>
                <a:spcPct val="50000"/>
              </a:spcBef>
              <a:defRPr sz="2000">
                <a:solidFill>
                  <a:srgbClr val="000000"/>
                </a:solidFill>
                <a:latin typeface="Arial" panose="020B0604020202020204" pitchFamily="34" charset="0"/>
              </a:defRPr>
            </a:lvl1pPr>
            <a:lvl2pPr marL="742950" indent="-285750" algn="ctr" defTabSz="1028700">
              <a:spcBef>
                <a:spcPct val="50000"/>
              </a:spcBef>
              <a:defRPr sz="2000">
                <a:solidFill>
                  <a:srgbClr val="000000"/>
                </a:solidFill>
                <a:latin typeface="Arial" panose="020B0604020202020204" pitchFamily="34" charset="0"/>
              </a:defRPr>
            </a:lvl2pPr>
            <a:lvl3pPr marL="1143000" indent="-228600" algn="ctr" defTabSz="1028700">
              <a:spcBef>
                <a:spcPct val="50000"/>
              </a:spcBef>
              <a:defRPr sz="2000">
                <a:solidFill>
                  <a:srgbClr val="000000"/>
                </a:solidFill>
                <a:latin typeface="Arial" panose="020B0604020202020204" pitchFamily="34" charset="0"/>
              </a:defRPr>
            </a:lvl3pPr>
            <a:lvl4pPr marL="1600200" indent="-228600" algn="ctr" defTabSz="1028700">
              <a:spcBef>
                <a:spcPct val="50000"/>
              </a:spcBef>
              <a:defRPr sz="2000">
                <a:solidFill>
                  <a:srgbClr val="000000"/>
                </a:solidFill>
                <a:latin typeface="Arial" panose="020B0604020202020204" pitchFamily="34" charset="0"/>
              </a:defRPr>
            </a:lvl4pPr>
            <a:lvl5pPr marL="2057400" indent="-228600" algn="ctr" defTabSz="1028700">
              <a:spcBef>
                <a:spcPct val="50000"/>
              </a:spcBef>
              <a:defRPr sz="2000">
                <a:solidFill>
                  <a:srgbClr val="000000"/>
                </a:solidFill>
                <a:latin typeface="Arial" panose="020B0604020202020204" pitchFamily="34" charset="0"/>
              </a:defRPr>
            </a:lvl5pPr>
            <a:lvl6pPr marL="2514600" indent="-228600" algn="ctr" defTabSz="1028700" eaLnBrk="0" fontAlgn="base" hangingPunct="0">
              <a:spcBef>
                <a:spcPct val="50000"/>
              </a:spcBef>
              <a:spcAft>
                <a:spcPct val="0"/>
              </a:spcAft>
              <a:defRPr sz="2000">
                <a:solidFill>
                  <a:srgbClr val="000000"/>
                </a:solidFill>
                <a:latin typeface="Arial" panose="020B0604020202020204" pitchFamily="34" charset="0"/>
              </a:defRPr>
            </a:lvl6pPr>
            <a:lvl7pPr marL="2971800" indent="-228600" algn="ctr" defTabSz="1028700" eaLnBrk="0" fontAlgn="base" hangingPunct="0">
              <a:spcBef>
                <a:spcPct val="50000"/>
              </a:spcBef>
              <a:spcAft>
                <a:spcPct val="0"/>
              </a:spcAft>
              <a:defRPr sz="2000">
                <a:solidFill>
                  <a:srgbClr val="000000"/>
                </a:solidFill>
                <a:latin typeface="Arial" panose="020B0604020202020204" pitchFamily="34" charset="0"/>
              </a:defRPr>
            </a:lvl7pPr>
            <a:lvl8pPr marL="3429000" indent="-228600" algn="ctr" defTabSz="1028700" eaLnBrk="0" fontAlgn="base" hangingPunct="0">
              <a:spcBef>
                <a:spcPct val="50000"/>
              </a:spcBef>
              <a:spcAft>
                <a:spcPct val="0"/>
              </a:spcAft>
              <a:defRPr sz="2000">
                <a:solidFill>
                  <a:srgbClr val="000000"/>
                </a:solidFill>
                <a:latin typeface="Arial" panose="020B0604020202020204" pitchFamily="34" charset="0"/>
              </a:defRPr>
            </a:lvl8pPr>
            <a:lvl9pPr marL="3886200" indent="-228600" algn="ctr" defTabSz="1028700" eaLnBrk="0" fontAlgn="base" hangingPunct="0">
              <a:spcBef>
                <a:spcPct val="50000"/>
              </a:spcBef>
              <a:spcAft>
                <a:spcPct val="0"/>
              </a:spcAft>
              <a:defRPr sz="2000">
                <a:solidFill>
                  <a:srgbClr val="000000"/>
                </a:solidFill>
                <a:latin typeface="Arial" panose="020B0604020202020204" pitchFamily="34" charset="0"/>
              </a:defRPr>
            </a:lvl9pPr>
          </a:lstStyle>
          <a:p>
            <a:pPr eaLnBrk="1" hangingPunct="1">
              <a:spcBef>
                <a:spcPct val="0"/>
              </a:spcBef>
              <a:defRPr/>
            </a:pPr>
            <a:endParaRPr kumimoji="1" lang="es-ES" sz="2700">
              <a:solidFill>
                <a:schemeClr val="tx1"/>
              </a:solidFill>
              <a:latin typeface="Times New Roman" panose="02020603050405020304" pitchFamily="18" charset="0"/>
            </a:endParaRPr>
          </a:p>
        </p:txBody>
      </p:sp>
      <p:pic>
        <p:nvPicPr>
          <p:cNvPr id="7" name="Picture 1029" descr="minispi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433888"/>
            <a:ext cx="1395413"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4" name="Rectangle 1030"/>
          <p:cNvSpPr>
            <a:spLocks noGrp="1" noChangeArrowheads="1"/>
          </p:cNvSpPr>
          <p:nvPr>
            <p:ph type="ctrTitle"/>
          </p:nvPr>
        </p:nvSpPr>
        <p:spPr>
          <a:xfrm>
            <a:off x="1079500" y="2160588"/>
            <a:ext cx="9121775" cy="1200150"/>
          </a:xfrm>
        </p:spPr>
        <p:txBody>
          <a:bodyPr/>
          <a:lstStyle>
            <a:lvl1pPr>
              <a:defRPr/>
            </a:lvl1pPr>
          </a:lstStyle>
          <a:p>
            <a:r>
              <a:rPr lang="es-ES"/>
              <a:t>Haga clic para modificar el estilo de título del patrón</a:t>
            </a:r>
          </a:p>
        </p:txBody>
      </p:sp>
      <p:sp>
        <p:nvSpPr>
          <p:cNvPr id="94215" name="Rectangle 1031"/>
          <p:cNvSpPr>
            <a:spLocks noGrp="1" noChangeArrowheads="1"/>
          </p:cNvSpPr>
          <p:nvPr>
            <p:ph type="subTitle" idx="1"/>
          </p:nvPr>
        </p:nvSpPr>
        <p:spPr>
          <a:xfrm>
            <a:off x="1920875" y="4079875"/>
            <a:ext cx="7559675" cy="1860550"/>
          </a:xfrm>
        </p:spPr>
        <p:txBody>
          <a:bodyPr/>
          <a:lstStyle>
            <a:lvl1pPr marL="0" indent="0" algn="ctr">
              <a:buFontTx/>
              <a:buNone/>
              <a:defRPr/>
            </a:lvl1pPr>
          </a:lstStyle>
          <a:p>
            <a:r>
              <a:rPr lang="es-ES"/>
              <a:t>Haga clic para modificar el estilo de subtítulo del patrón</a:t>
            </a:r>
          </a:p>
        </p:txBody>
      </p:sp>
      <p:sp>
        <p:nvSpPr>
          <p:cNvPr id="8" name="Rectangle 1032"/>
          <p:cNvSpPr>
            <a:spLocks noGrp="1" noChangeArrowheads="1"/>
          </p:cNvSpPr>
          <p:nvPr>
            <p:ph type="dt" sz="quarter" idx="10"/>
          </p:nvPr>
        </p:nvSpPr>
        <p:spPr>
          <a:xfrm>
            <a:off x="1281113" y="6400800"/>
            <a:ext cx="2249487" cy="479425"/>
          </a:xfrm>
        </p:spPr>
        <p:txBody>
          <a:bodyPr/>
          <a:lstStyle>
            <a:lvl1pPr>
              <a:defRPr/>
            </a:lvl1pPr>
          </a:lstStyle>
          <a:p>
            <a:pPr>
              <a:defRPr/>
            </a:pPr>
            <a:endParaRPr lang="es-ES"/>
          </a:p>
        </p:txBody>
      </p:sp>
      <p:sp>
        <p:nvSpPr>
          <p:cNvPr id="9" name="Rectangle 1033"/>
          <p:cNvSpPr>
            <a:spLocks noGrp="1" noChangeArrowheads="1"/>
          </p:cNvSpPr>
          <p:nvPr>
            <p:ph type="ftr" sz="quarter" idx="11"/>
          </p:nvPr>
        </p:nvSpPr>
        <p:spPr>
          <a:xfrm>
            <a:off x="4160838" y="6400800"/>
            <a:ext cx="3421062" cy="479425"/>
          </a:xfrm>
        </p:spPr>
        <p:txBody>
          <a:bodyPr/>
          <a:lstStyle>
            <a:lvl1pPr>
              <a:defRPr/>
            </a:lvl1pPr>
          </a:lstStyle>
          <a:p>
            <a:pPr>
              <a:defRPr/>
            </a:pPr>
            <a:endParaRPr lang="es-ES"/>
          </a:p>
        </p:txBody>
      </p:sp>
      <p:sp>
        <p:nvSpPr>
          <p:cNvPr id="10" name="Rectangle 1034"/>
          <p:cNvSpPr>
            <a:spLocks noGrp="1" noChangeArrowheads="1"/>
          </p:cNvSpPr>
          <p:nvPr>
            <p:ph type="sldNum" sz="quarter" idx="12"/>
          </p:nvPr>
        </p:nvSpPr>
        <p:spPr>
          <a:xfrm>
            <a:off x="8212138" y="6400800"/>
            <a:ext cx="2249487" cy="479425"/>
          </a:xfrm>
        </p:spPr>
        <p:txBody>
          <a:bodyPr/>
          <a:lstStyle>
            <a:lvl1pPr>
              <a:defRPr/>
            </a:lvl1pPr>
          </a:lstStyle>
          <a:p>
            <a:pPr>
              <a:defRPr/>
            </a:pPr>
            <a:fld id="{93C72702-0F2D-426C-B276-D972BE8DD3B6}" type="slidenum">
              <a:rPr lang="es-ES"/>
              <a:pPr>
                <a:defRPr/>
              </a:pPr>
              <a:t>‹Nº›</a:t>
            </a:fld>
            <a:endParaRPr lang="es-ES"/>
          </a:p>
        </p:txBody>
      </p:sp>
    </p:spTree>
    <p:extLst>
      <p:ext uri="{BB962C8B-B14F-4D97-AF65-F5344CB8AC3E}">
        <p14:creationId xmlns:p14="http://schemas.microsoft.com/office/powerpoint/2010/main" val="177773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F1D5B6DB-694C-4DCC-8F40-69EAA8974408}" type="slidenum">
              <a:rPr lang="es-ES"/>
              <a:pPr>
                <a:defRPr/>
              </a:pPr>
              <a:t>‹Nº›</a:t>
            </a:fld>
            <a:endParaRPr lang="es-ES"/>
          </a:p>
        </p:txBody>
      </p:sp>
    </p:spTree>
    <p:extLst>
      <p:ext uri="{BB962C8B-B14F-4D97-AF65-F5344CB8AC3E}">
        <p14:creationId xmlns:p14="http://schemas.microsoft.com/office/powerpoint/2010/main" val="244919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012113" y="400050"/>
            <a:ext cx="2249487" cy="5761038"/>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260475" y="400050"/>
            <a:ext cx="6599238" cy="57610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D9923D85-B9C6-40D5-B891-A96E9B0596F2}" type="slidenum">
              <a:rPr lang="es-ES"/>
              <a:pPr>
                <a:defRPr/>
              </a:pPr>
              <a:t>‹Nº›</a:t>
            </a:fld>
            <a:endParaRPr lang="es-ES"/>
          </a:p>
        </p:txBody>
      </p:sp>
    </p:spTree>
    <p:extLst>
      <p:ext uri="{BB962C8B-B14F-4D97-AF65-F5344CB8AC3E}">
        <p14:creationId xmlns:p14="http://schemas.microsoft.com/office/powerpoint/2010/main" val="623623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1260475" y="400050"/>
            <a:ext cx="9001125" cy="57610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8"/>
          <p:cNvSpPr>
            <a:spLocks noGrp="1" noChangeArrowheads="1"/>
          </p:cNvSpPr>
          <p:nvPr>
            <p:ph type="dt" sz="half" idx="10"/>
          </p:nvPr>
        </p:nvSpPr>
        <p:spPr>
          <a:ln/>
        </p:spPr>
        <p:txBody>
          <a:bodyPr/>
          <a:lstStyle>
            <a:lvl1pPr>
              <a:defRPr/>
            </a:lvl1pPr>
          </a:lstStyle>
          <a:p>
            <a:pPr>
              <a:defRPr/>
            </a:pPr>
            <a:endParaRPr lang="es-ES"/>
          </a:p>
        </p:txBody>
      </p:sp>
      <p:sp>
        <p:nvSpPr>
          <p:cNvPr id="4" name="Rectangle 9"/>
          <p:cNvSpPr>
            <a:spLocks noGrp="1" noChangeArrowheads="1"/>
          </p:cNvSpPr>
          <p:nvPr>
            <p:ph type="ftr" sz="quarter" idx="11"/>
          </p:nvPr>
        </p:nvSpPr>
        <p:spPr>
          <a:ln/>
        </p:spPr>
        <p:txBody>
          <a:bodyPr/>
          <a:lstStyle>
            <a:lvl1pPr>
              <a:defRPr/>
            </a:lvl1pPr>
          </a:lstStyle>
          <a:p>
            <a:pPr>
              <a:defRPr/>
            </a:pPr>
            <a:endParaRPr lang="es-ES"/>
          </a:p>
        </p:txBody>
      </p:sp>
      <p:sp>
        <p:nvSpPr>
          <p:cNvPr id="5" name="Rectangle 10"/>
          <p:cNvSpPr>
            <a:spLocks noGrp="1" noChangeArrowheads="1"/>
          </p:cNvSpPr>
          <p:nvPr>
            <p:ph type="sldNum" sz="quarter" idx="12"/>
          </p:nvPr>
        </p:nvSpPr>
        <p:spPr>
          <a:ln/>
        </p:spPr>
        <p:txBody>
          <a:bodyPr/>
          <a:lstStyle>
            <a:lvl1pPr>
              <a:defRPr/>
            </a:lvl1pPr>
          </a:lstStyle>
          <a:p>
            <a:pPr>
              <a:defRPr/>
            </a:pPr>
            <a:fld id="{4B760E37-084F-4593-9B5B-2B78B10411A2}" type="slidenum">
              <a:rPr lang="es-ES"/>
              <a:pPr>
                <a:defRPr/>
              </a:pPr>
              <a:t>‹Nº›</a:t>
            </a:fld>
            <a:endParaRPr lang="es-ES"/>
          </a:p>
        </p:txBody>
      </p:sp>
    </p:spTree>
    <p:extLst>
      <p:ext uri="{BB962C8B-B14F-4D97-AF65-F5344CB8AC3E}">
        <p14:creationId xmlns:p14="http://schemas.microsoft.com/office/powerpoint/2010/main" val="413503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7083D175-D894-4783-9C8D-E5C6570B93D3}" type="slidenum">
              <a:rPr lang="es-ES"/>
              <a:pPr>
                <a:defRPr/>
              </a:pPr>
              <a:t>‹Nº›</a:t>
            </a:fld>
            <a:endParaRPr lang="es-ES"/>
          </a:p>
        </p:txBody>
      </p:sp>
    </p:spTree>
    <p:extLst>
      <p:ext uri="{BB962C8B-B14F-4D97-AF65-F5344CB8AC3E}">
        <p14:creationId xmlns:p14="http://schemas.microsoft.com/office/powerpoint/2010/main" val="237166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2488" y="4627563"/>
            <a:ext cx="9182100" cy="1430337"/>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852488" y="3052763"/>
            <a:ext cx="9182100" cy="1574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6C11A541-3C58-4A87-AF68-B18A3CF941E7}" type="slidenum">
              <a:rPr lang="es-ES"/>
              <a:pPr>
                <a:defRPr/>
              </a:pPr>
              <a:t>‹Nº›</a:t>
            </a:fld>
            <a:endParaRPr lang="es-ES"/>
          </a:p>
        </p:txBody>
      </p:sp>
    </p:spTree>
    <p:extLst>
      <p:ext uri="{BB962C8B-B14F-4D97-AF65-F5344CB8AC3E}">
        <p14:creationId xmlns:p14="http://schemas.microsoft.com/office/powerpoint/2010/main" val="837570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1260475" y="1839913"/>
            <a:ext cx="4424363"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837238" y="1839913"/>
            <a:ext cx="4424362"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A8FE3E2F-947A-477F-BCC6-B33490C1D9BB}" type="slidenum">
              <a:rPr lang="es-ES"/>
              <a:pPr>
                <a:defRPr/>
              </a:pPr>
              <a:t>‹Nº›</a:t>
            </a:fld>
            <a:endParaRPr lang="es-ES"/>
          </a:p>
        </p:txBody>
      </p:sp>
    </p:spTree>
    <p:extLst>
      <p:ext uri="{BB962C8B-B14F-4D97-AF65-F5344CB8AC3E}">
        <p14:creationId xmlns:p14="http://schemas.microsoft.com/office/powerpoint/2010/main" val="201976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9750" y="288925"/>
            <a:ext cx="9721850" cy="120015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539750" y="1611313"/>
            <a:ext cx="47720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539750" y="2284413"/>
            <a:ext cx="4772025"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486400" y="1611313"/>
            <a:ext cx="4775200"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486400" y="2284413"/>
            <a:ext cx="4775200"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8"/>
          <p:cNvSpPr>
            <a:spLocks noGrp="1" noChangeArrowheads="1"/>
          </p:cNvSpPr>
          <p:nvPr>
            <p:ph type="dt" sz="half" idx="10"/>
          </p:nvPr>
        </p:nvSpPr>
        <p:spPr>
          <a:ln/>
        </p:spPr>
        <p:txBody>
          <a:bodyPr/>
          <a:lstStyle>
            <a:lvl1pPr>
              <a:defRPr/>
            </a:lvl1pPr>
          </a:lstStyle>
          <a:p>
            <a:pPr>
              <a:defRPr/>
            </a:pPr>
            <a:endParaRPr lang="es-ES"/>
          </a:p>
        </p:txBody>
      </p:sp>
      <p:sp>
        <p:nvSpPr>
          <p:cNvPr id="8" name="Rectangle 9"/>
          <p:cNvSpPr>
            <a:spLocks noGrp="1" noChangeArrowheads="1"/>
          </p:cNvSpPr>
          <p:nvPr>
            <p:ph type="ftr" sz="quarter" idx="11"/>
          </p:nvPr>
        </p:nvSpPr>
        <p:spPr>
          <a:ln/>
        </p:spPr>
        <p:txBody>
          <a:bodyPr/>
          <a:lstStyle>
            <a:lvl1pPr>
              <a:defRPr/>
            </a:lvl1pPr>
          </a:lstStyle>
          <a:p>
            <a:pPr>
              <a:defRPr/>
            </a:pPr>
            <a:endParaRPr lang="es-ES"/>
          </a:p>
        </p:txBody>
      </p:sp>
      <p:sp>
        <p:nvSpPr>
          <p:cNvPr id="9" name="Rectangle 10"/>
          <p:cNvSpPr>
            <a:spLocks noGrp="1" noChangeArrowheads="1"/>
          </p:cNvSpPr>
          <p:nvPr>
            <p:ph type="sldNum" sz="quarter" idx="12"/>
          </p:nvPr>
        </p:nvSpPr>
        <p:spPr>
          <a:ln/>
        </p:spPr>
        <p:txBody>
          <a:bodyPr/>
          <a:lstStyle>
            <a:lvl1pPr>
              <a:defRPr/>
            </a:lvl1pPr>
          </a:lstStyle>
          <a:p>
            <a:pPr>
              <a:defRPr/>
            </a:pPr>
            <a:fld id="{8E7DC88F-4D65-4A08-A5F3-7AF082F5381F}" type="slidenum">
              <a:rPr lang="es-ES"/>
              <a:pPr>
                <a:defRPr/>
              </a:pPr>
              <a:t>‹Nº›</a:t>
            </a:fld>
            <a:endParaRPr lang="es-ES"/>
          </a:p>
        </p:txBody>
      </p:sp>
    </p:spTree>
    <p:extLst>
      <p:ext uri="{BB962C8B-B14F-4D97-AF65-F5344CB8AC3E}">
        <p14:creationId xmlns:p14="http://schemas.microsoft.com/office/powerpoint/2010/main" val="508326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8"/>
          <p:cNvSpPr>
            <a:spLocks noGrp="1" noChangeArrowheads="1"/>
          </p:cNvSpPr>
          <p:nvPr>
            <p:ph type="dt" sz="half" idx="10"/>
          </p:nvPr>
        </p:nvSpPr>
        <p:spPr>
          <a:ln/>
        </p:spPr>
        <p:txBody>
          <a:bodyPr/>
          <a:lstStyle>
            <a:lvl1pPr>
              <a:defRPr/>
            </a:lvl1pPr>
          </a:lstStyle>
          <a:p>
            <a:pPr>
              <a:defRPr/>
            </a:pPr>
            <a:endParaRPr lang="es-ES"/>
          </a:p>
        </p:txBody>
      </p:sp>
      <p:sp>
        <p:nvSpPr>
          <p:cNvPr id="4" name="Rectangle 9"/>
          <p:cNvSpPr>
            <a:spLocks noGrp="1" noChangeArrowheads="1"/>
          </p:cNvSpPr>
          <p:nvPr>
            <p:ph type="ftr" sz="quarter" idx="11"/>
          </p:nvPr>
        </p:nvSpPr>
        <p:spPr>
          <a:ln/>
        </p:spPr>
        <p:txBody>
          <a:bodyPr/>
          <a:lstStyle>
            <a:lvl1pPr>
              <a:defRPr/>
            </a:lvl1pPr>
          </a:lstStyle>
          <a:p>
            <a:pPr>
              <a:defRPr/>
            </a:pPr>
            <a:endParaRPr lang="es-ES"/>
          </a:p>
        </p:txBody>
      </p:sp>
      <p:sp>
        <p:nvSpPr>
          <p:cNvPr id="5" name="Rectangle 10"/>
          <p:cNvSpPr>
            <a:spLocks noGrp="1" noChangeArrowheads="1"/>
          </p:cNvSpPr>
          <p:nvPr>
            <p:ph type="sldNum" sz="quarter" idx="12"/>
          </p:nvPr>
        </p:nvSpPr>
        <p:spPr>
          <a:ln/>
        </p:spPr>
        <p:txBody>
          <a:bodyPr/>
          <a:lstStyle>
            <a:lvl1pPr>
              <a:defRPr/>
            </a:lvl1pPr>
          </a:lstStyle>
          <a:p>
            <a:pPr>
              <a:defRPr/>
            </a:pPr>
            <a:fld id="{175EFC92-2706-4370-A3FC-5B28A74D32D0}" type="slidenum">
              <a:rPr lang="es-ES"/>
              <a:pPr>
                <a:defRPr/>
              </a:pPr>
              <a:t>‹Nº›</a:t>
            </a:fld>
            <a:endParaRPr lang="es-ES"/>
          </a:p>
        </p:txBody>
      </p:sp>
    </p:spTree>
    <p:extLst>
      <p:ext uri="{BB962C8B-B14F-4D97-AF65-F5344CB8AC3E}">
        <p14:creationId xmlns:p14="http://schemas.microsoft.com/office/powerpoint/2010/main" val="213509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s-ES"/>
          </a:p>
        </p:txBody>
      </p:sp>
      <p:sp>
        <p:nvSpPr>
          <p:cNvPr id="3" name="Rectangle 9"/>
          <p:cNvSpPr>
            <a:spLocks noGrp="1" noChangeArrowheads="1"/>
          </p:cNvSpPr>
          <p:nvPr>
            <p:ph type="ftr" sz="quarter" idx="11"/>
          </p:nvPr>
        </p:nvSpPr>
        <p:spPr>
          <a:ln/>
        </p:spPr>
        <p:txBody>
          <a:bodyPr/>
          <a:lstStyle>
            <a:lvl1pPr>
              <a:defRPr/>
            </a:lvl1pPr>
          </a:lstStyle>
          <a:p>
            <a:pPr>
              <a:defRPr/>
            </a:pPr>
            <a:endParaRPr lang="es-ES"/>
          </a:p>
        </p:txBody>
      </p:sp>
      <p:sp>
        <p:nvSpPr>
          <p:cNvPr id="4" name="Rectangle 10"/>
          <p:cNvSpPr>
            <a:spLocks noGrp="1" noChangeArrowheads="1"/>
          </p:cNvSpPr>
          <p:nvPr>
            <p:ph type="sldNum" sz="quarter" idx="12"/>
          </p:nvPr>
        </p:nvSpPr>
        <p:spPr>
          <a:ln/>
        </p:spPr>
        <p:txBody>
          <a:bodyPr/>
          <a:lstStyle>
            <a:lvl1pPr>
              <a:defRPr/>
            </a:lvl1pPr>
          </a:lstStyle>
          <a:p>
            <a:pPr>
              <a:defRPr/>
            </a:pPr>
            <a:fld id="{AF71A8FB-3B24-40B0-8FC8-CD7393696BB8}" type="slidenum">
              <a:rPr lang="es-ES"/>
              <a:pPr>
                <a:defRPr/>
              </a:pPr>
              <a:t>‹Nº›</a:t>
            </a:fld>
            <a:endParaRPr lang="es-ES"/>
          </a:p>
        </p:txBody>
      </p:sp>
    </p:spTree>
    <p:extLst>
      <p:ext uri="{BB962C8B-B14F-4D97-AF65-F5344CB8AC3E}">
        <p14:creationId xmlns:p14="http://schemas.microsoft.com/office/powerpoint/2010/main" val="226848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9750" y="287338"/>
            <a:ext cx="3554413" cy="121920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222750" y="287338"/>
            <a:ext cx="6038850" cy="61452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539750" y="1506538"/>
            <a:ext cx="3554413" cy="4926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0CBE1832-C501-4D37-99AA-0B8AA02C0058}" type="slidenum">
              <a:rPr lang="es-ES"/>
              <a:pPr>
                <a:defRPr/>
              </a:pPr>
              <a:t>‹Nº›</a:t>
            </a:fld>
            <a:endParaRPr lang="es-ES"/>
          </a:p>
        </p:txBody>
      </p:sp>
    </p:spTree>
    <p:extLst>
      <p:ext uri="{BB962C8B-B14F-4D97-AF65-F5344CB8AC3E}">
        <p14:creationId xmlns:p14="http://schemas.microsoft.com/office/powerpoint/2010/main" val="2196899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117725" y="5040313"/>
            <a:ext cx="6480175" cy="595312"/>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117725" y="642938"/>
            <a:ext cx="6480175" cy="4321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2117725" y="5635625"/>
            <a:ext cx="6480175" cy="844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C48C836E-8931-4C8F-8A66-A3585CFA84C7}" type="slidenum">
              <a:rPr lang="es-ES"/>
              <a:pPr>
                <a:defRPr/>
              </a:pPr>
              <a:t>‹Nº›</a:t>
            </a:fld>
            <a:endParaRPr lang="es-ES"/>
          </a:p>
        </p:txBody>
      </p:sp>
    </p:spTree>
    <p:extLst>
      <p:ext uri="{BB962C8B-B14F-4D97-AF65-F5344CB8AC3E}">
        <p14:creationId xmlns:p14="http://schemas.microsoft.com/office/powerpoint/2010/main" val="2613976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720725" y="239713"/>
            <a:ext cx="9731375" cy="6710362"/>
          </a:xfrm>
          <a:prstGeom prst="rect">
            <a:avLst/>
          </a:prstGeom>
          <a:solidFill>
            <a:srgbClr val="EDE7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algn="ctr" defTabSz="1028700">
              <a:spcBef>
                <a:spcPct val="50000"/>
              </a:spcBef>
              <a:defRPr sz="2000">
                <a:solidFill>
                  <a:srgbClr val="000000"/>
                </a:solidFill>
                <a:latin typeface="Arial" panose="020B0604020202020204" pitchFamily="34" charset="0"/>
              </a:defRPr>
            </a:lvl1pPr>
            <a:lvl2pPr marL="742950" indent="-285750" algn="ctr" defTabSz="1028700">
              <a:spcBef>
                <a:spcPct val="50000"/>
              </a:spcBef>
              <a:defRPr sz="2000">
                <a:solidFill>
                  <a:srgbClr val="000000"/>
                </a:solidFill>
                <a:latin typeface="Arial" panose="020B0604020202020204" pitchFamily="34" charset="0"/>
              </a:defRPr>
            </a:lvl2pPr>
            <a:lvl3pPr marL="1143000" indent="-228600" algn="ctr" defTabSz="1028700">
              <a:spcBef>
                <a:spcPct val="50000"/>
              </a:spcBef>
              <a:defRPr sz="2000">
                <a:solidFill>
                  <a:srgbClr val="000000"/>
                </a:solidFill>
                <a:latin typeface="Arial" panose="020B0604020202020204" pitchFamily="34" charset="0"/>
              </a:defRPr>
            </a:lvl3pPr>
            <a:lvl4pPr marL="1600200" indent="-228600" algn="ctr" defTabSz="1028700">
              <a:spcBef>
                <a:spcPct val="50000"/>
              </a:spcBef>
              <a:defRPr sz="2000">
                <a:solidFill>
                  <a:srgbClr val="000000"/>
                </a:solidFill>
                <a:latin typeface="Arial" panose="020B0604020202020204" pitchFamily="34" charset="0"/>
              </a:defRPr>
            </a:lvl4pPr>
            <a:lvl5pPr marL="2057400" indent="-228600" algn="ctr" defTabSz="1028700">
              <a:spcBef>
                <a:spcPct val="50000"/>
              </a:spcBef>
              <a:defRPr sz="2000">
                <a:solidFill>
                  <a:srgbClr val="000000"/>
                </a:solidFill>
                <a:latin typeface="Arial" panose="020B0604020202020204" pitchFamily="34" charset="0"/>
              </a:defRPr>
            </a:lvl5pPr>
            <a:lvl6pPr marL="2514600" indent="-228600" algn="ctr" defTabSz="1028700" eaLnBrk="0" fontAlgn="base" hangingPunct="0">
              <a:spcBef>
                <a:spcPct val="50000"/>
              </a:spcBef>
              <a:spcAft>
                <a:spcPct val="0"/>
              </a:spcAft>
              <a:defRPr sz="2000">
                <a:solidFill>
                  <a:srgbClr val="000000"/>
                </a:solidFill>
                <a:latin typeface="Arial" panose="020B0604020202020204" pitchFamily="34" charset="0"/>
              </a:defRPr>
            </a:lvl6pPr>
            <a:lvl7pPr marL="2971800" indent="-228600" algn="ctr" defTabSz="1028700" eaLnBrk="0" fontAlgn="base" hangingPunct="0">
              <a:spcBef>
                <a:spcPct val="50000"/>
              </a:spcBef>
              <a:spcAft>
                <a:spcPct val="0"/>
              </a:spcAft>
              <a:defRPr sz="2000">
                <a:solidFill>
                  <a:srgbClr val="000000"/>
                </a:solidFill>
                <a:latin typeface="Arial" panose="020B0604020202020204" pitchFamily="34" charset="0"/>
              </a:defRPr>
            </a:lvl7pPr>
            <a:lvl8pPr marL="3429000" indent="-228600" algn="ctr" defTabSz="1028700" eaLnBrk="0" fontAlgn="base" hangingPunct="0">
              <a:spcBef>
                <a:spcPct val="50000"/>
              </a:spcBef>
              <a:spcAft>
                <a:spcPct val="0"/>
              </a:spcAft>
              <a:defRPr sz="2000">
                <a:solidFill>
                  <a:srgbClr val="000000"/>
                </a:solidFill>
                <a:latin typeface="Arial" panose="020B0604020202020204" pitchFamily="34" charset="0"/>
              </a:defRPr>
            </a:lvl8pPr>
            <a:lvl9pPr marL="3886200" indent="-228600" algn="ctr" defTabSz="1028700" eaLnBrk="0" fontAlgn="base" hangingPunct="0">
              <a:spcBef>
                <a:spcPct val="50000"/>
              </a:spcBef>
              <a:spcAft>
                <a:spcPct val="0"/>
              </a:spcAft>
              <a:defRPr sz="2000">
                <a:solidFill>
                  <a:srgbClr val="000000"/>
                </a:solidFill>
                <a:latin typeface="Arial" panose="020B0604020202020204" pitchFamily="34" charset="0"/>
              </a:defRPr>
            </a:lvl9pPr>
          </a:lstStyle>
          <a:p>
            <a:pPr eaLnBrk="1" hangingPunct="1">
              <a:spcBef>
                <a:spcPct val="0"/>
              </a:spcBef>
              <a:defRPr/>
            </a:pPr>
            <a:endParaRPr kumimoji="1" lang="es-ES" sz="2700">
              <a:solidFill>
                <a:schemeClr val="tx1"/>
              </a:solidFill>
              <a:latin typeface="Times New Roman" panose="02020603050405020304" pitchFamily="18" charset="0"/>
            </a:endParaRPr>
          </a:p>
        </p:txBody>
      </p:sp>
      <p:sp>
        <p:nvSpPr>
          <p:cNvPr id="1027" name="Line 3"/>
          <p:cNvSpPr>
            <a:spLocks noChangeShapeType="1"/>
          </p:cNvSpPr>
          <p:nvPr/>
        </p:nvSpPr>
        <p:spPr bwMode="ltGray">
          <a:xfrm>
            <a:off x="1200150" y="1679575"/>
            <a:ext cx="906145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pic>
        <p:nvPicPr>
          <p:cNvPr id="1028" name="Picture 4" descr="minispir"/>
          <p:cNvPicPr>
            <a:picLocks noChangeAspect="1" noChangeArrowheads="1"/>
          </p:cNvPicPr>
          <p:nvPr/>
        </p:nvPicPr>
        <p:blipFill>
          <a:blip r:embed="rId14">
            <a:extLst>
              <a:ext uri="{28A0092B-C50C-407E-A947-70E740481C1C}">
                <a14:useLocalDpi xmlns:a14="http://schemas.microsoft.com/office/drawing/2010/main" val="0"/>
              </a:ext>
            </a:extLst>
          </a:blip>
          <a:srcRect b="5333"/>
          <a:stretch>
            <a:fillRect/>
          </a:stretch>
        </p:blipFill>
        <p:spPr bwMode="ltGray">
          <a:xfrm>
            <a:off x="0" y="53975"/>
            <a:ext cx="1395413"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p:cNvPicPr>
            <a:picLocks noChangeAspect="1" noChangeArrowheads="1"/>
          </p:cNvPicPr>
          <p:nvPr/>
        </p:nvPicPr>
        <p:blipFill>
          <a:blip r:embed="rId14">
            <a:extLst>
              <a:ext uri="{28A0092B-C50C-407E-A947-70E740481C1C}">
                <a14:useLocalDpi xmlns:a14="http://schemas.microsoft.com/office/drawing/2010/main" val="0"/>
              </a:ext>
            </a:extLst>
          </a:blip>
          <a:srcRect t="39999"/>
          <a:stretch>
            <a:fillRect/>
          </a:stretch>
        </p:blipFill>
        <p:spPr bwMode="ltGray">
          <a:xfrm>
            <a:off x="0" y="4433888"/>
            <a:ext cx="1395413"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260475" y="400050"/>
            <a:ext cx="9001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ctr" anchorCtr="0" compatLnSpc="1">
            <a:prstTxWarp prst="textNoShape">
              <a:avLst/>
            </a:prstTxWarp>
          </a:bodyPr>
          <a:lstStyle/>
          <a:p>
            <a:pPr lvl="0"/>
            <a:r>
              <a:rPr lang="es-ES"/>
              <a:t>Haga clic para modificar el estilo de título del patrón</a:t>
            </a:r>
          </a:p>
        </p:txBody>
      </p:sp>
      <p:sp>
        <p:nvSpPr>
          <p:cNvPr id="1031" name="Rectangle 7"/>
          <p:cNvSpPr>
            <a:spLocks noGrp="1" noChangeArrowheads="1"/>
          </p:cNvSpPr>
          <p:nvPr>
            <p:ph type="body" idx="1"/>
          </p:nvPr>
        </p:nvSpPr>
        <p:spPr bwMode="auto">
          <a:xfrm>
            <a:off x="1260475" y="1839913"/>
            <a:ext cx="90011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93192" name="Rectangle 8"/>
          <p:cNvSpPr>
            <a:spLocks noGrp="1" noChangeArrowheads="1"/>
          </p:cNvSpPr>
          <p:nvPr>
            <p:ph type="dt" sz="half" idx="2"/>
          </p:nvPr>
        </p:nvSpPr>
        <p:spPr bwMode="auto">
          <a:xfrm>
            <a:off x="1198563" y="6411913"/>
            <a:ext cx="2249487"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algn="l" eaLnBrk="1" hangingPunct="1">
              <a:spcBef>
                <a:spcPct val="0"/>
              </a:spcBef>
              <a:defRPr sz="1600">
                <a:solidFill>
                  <a:schemeClr val="tx1"/>
                </a:solidFill>
                <a:latin typeface="Times New Roman" pitchFamily="18" charset="0"/>
              </a:defRPr>
            </a:lvl1pPr>
          </a:lstStyle>
          <a:p>
            <a:pPr>
              <a:defRPr/>
            </a:pPr>
            <a:endParaRPr lang="es-ES"/>
          </a:p>
        </p:txBody>
      </p:sp>
      <p:sp>
        <p:nvSpPr>
          <p:cNvPr id="93193" name="Rectangle 9"/>
          <p:cNvSpPr>
            <a:spLocks noGrp="1" noChangeArrowheads="1"/>
          </p:cNvSpPr>
          <p:nvPr>
            <p:ph type="ftr" sz="quarter" idx="3"/>
          </p:nvPr>
        </p:nvSpPr>
        <p:spPr bwMode="auto">
          <a:xfrm>
            <a:off x="4078288" y="6411913"/>
            <a:ext cx="3421062"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algn="ctr" eaLnBrk="1" hangingPunct="1">
              <a:spcBef>
                <a:spcPct val="0"/>
              </a:spcBef>
              <a:defRPr sz="1600">
                <a:solidFill>
                  <a:schemeClr val="tx1"/>
                </a:solidFill>
                <a:latin typeface="Times New Roman" pitchFamily="18" charset="0"/>
              </a:defRPr>
            </a:lvl1pPr>
          </a:lstStyle>
          <a:p>
            <a:pPr>
              <a:defRPr/>
            </a:pPr>
            <a:endParaRPr lang="es-ES"/>
          </a:p>
        </p:txBody>
      </p:sp>
      <p:sp>
        <p:nvSpPr>
          <p:cNvPr id="93194" name="Rectangle 10"/>
          <p:cNvSpPr>
            <a:spLocks noGrp="1" noChangeArrowheads="1"/>
          </p:cNvSpPr>
          <p:nvPr>
            <p:ph type="sldNum" sz="quarter" idx="4"/>
          </p:nvPr>
        </p:nvSpPr>
        <p:spPr bwMode="auto">
          <a:xfrm>
            <a:off x="8129588" y="6411913"/>
            <a:ext cx="2249487"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algn="r" eaLnBrk="1" hangingPunct="1">
              <a:spcBef>
                <a:spcPct val="0"/>
              </a:spcBef>
              <a:defRPr sz="1600">
                <a:solidFill>
                  <a:schemeClr val="tx1"/>
                </a:solidFill>
                <a:latin typeface="Times New Roman" panose="02020603050405020304" pitchFamily="18" charset="0"/>
              </a:defRPr>
            </a:lvl1pPr>
          </a:lstStyle>
          <a:p>
            <a:pPr>
              <a:defRPr/>
            </a:pPr>
            <a:fld id="{B6CF387B-B7E9-4EE5-B586-4EE6B53F8C83}"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973"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a:lvl1pPr algn="ctr" defTabSz="1028700" rtl="0" eaLnBrk="0" fontAlgn="base" hangingPunct="0">
        <a:spcBef>
          <a:spcPct val="0"/>
        </a:spcBef>
        <a:spcAft>
          <a:spcPct val="0"/>
        </a:spcAft>
        <a:defRPr sz="5000">
          <a:solidFill>
            <a:schemeClr val="tx2"/>
          </a:solidFill>
          <a:latin typeface="+mj-lt"/>
          <a:ea typeface="+mj-ea"/>
          <a:cs typeface="+mj-cs"/>
        </a:defRPr>
      </a:lvl1pPr>
      <a:lvl2pPr algn="ctr" defTabSz="1028700" rtl="0" eaLnBrk="0" fontAlgn="base" hangingPunct="0">
        <a:spcBef>
          <a:spcPct val="0"/>
        </a:spcBef>
        <a:spcAft>
          <a:spcPct val="0"/>
        </a:spcAft>
        <a:defRPr sz="5000">
          <a:solidFill>
            <a:schemeClr val="tx2"/>
          </a:solidFill>
          <a:latin typeface="Times New Roman" pitchFamily="18" charset="0"/>
        </a:defRPr>
      </a:lvl2pPr>
      <a:lvl3pPr algn="ctr" defTabSz="1028700" rtl="0" eaLnBrk="0" fontAlgn="base" hangingPunct="0">
        <a:spcBef>
          <a:spcPct val="0"/>
        </a:spcBef>
        <a:spcAft>
          <a:spcPct val="0"/>
        </a:spcAft>
        <a:defRPr sz="5000">
          <a:solidFill>
            <a:schemeClr val="tx2"/>
          </a:solidFill>
          <a:latin typeface="Times New Roman" pitchFamily="18" charset="0"/>
        </a:defRPr>
      </a:lvl3pPr>
      <a:lvl4pPr algn="ctr" defTabSz="1028700" rtl="0" eaLnBrk="0" fontAlgn="base" hangingPunct="0">
        <a:spcBef>
          <a:spcPct val="0"/>
        </a:spcBef>
        <a:spcAft>
          <a:spcPct val="0"/>
        </a:spcAft>
        <a:defRPr sz="5000">
          <a:solidFill>
            <a:schemeClr val="tx2"/>
          </a:solidFill>
          <a:latin typeface="Times New Roman" pitchFamily="18" charset="0"/>
        </a:defRPr>
      </a:lvl4pPr>
      <a:lvl5pPr algn="ctr" defTabSz="1028700" rtl="0" eaLnBrk="0" fontAlgn="base" hangingPunct="0">
        <a:spcBef>
          <a:spcPct val="0"/>
        </a:spcBef>
        <a:spcAft>
          <a:spcPct val="0"/>
        </a:spcAft>
        <a:defRPr sz="5000">
          <a:solidFill>
            <a:schemeClr val="tx2"/>
          </a:solidFill>
          <a:latin typeface="Times New Roman" pitchFamily="18" charset="0"/>
        </a:defRPr>
      </a:lvl5pPr>
      <a:lvl6pPr marL="457200" algn="ctr" defTabSz="1028700" rtl="0" fontAlgn="base">
        <a:spcBef>
          <a:spcPct val="0"/>
        </a:spcBef>
        <a:spcAft>
          <a:spcPct val="0"/>
        </a:spcAft>
        <a:defRPr sz="5000">
          <a:solidFill>
            <a:schemeClr val="tx2"/>
          </a:solidFill>
          <a:latin typeface="Times New Roman" pitchFamily="18" charset="0"/>
        </a:defRPr>
      </a:lvl6pPr>
      <a:lvl7pPr marL="914400" algn="ctr" defTabSz="1028700" rtl="0" fontAlgn="base">
        <a:spcBef>
          <a:spcPct val="0"/>
        </a:spcBef>
        <a:spcAft>
          <a:spcPct val="0"/>
        </a:spcAft>
        <a:defRPr sz="5000">
          <a:solidFill>
            <a:schemeClr val="tx2"/>
          </a:solidFill>
          <a:latin typeface="Times New Roman" pitchFamily="18" charset="0"/>
        </a:defRPr>
      </a:lvl7pPr>
      <a:lvl8pPr marL="1371600" algn="ctr" defTabSz="1028700" rtl="0" fontAlgn="base">
        <a:spcBef>
          <a:spcPct val="0"/>
        </a:spcBef>
        <a:spcAft>
          <a:spcPct val="0"/>
        </a:spcAft>
        <a:defRPr sz="5000">
          <a:solidFill>
            <a:schemeClr val="tx2"/>
          </a:solidFill>
          <a:latin typeface="Times New Roman" pitchFamily="18" charset="0"/>
        </a:defRPr>
      </a:lvl8pPr>
      <a:lvl9pPr marL="1828800" algn="ctr" defTabSz="1028700" rtl="0" fontAlgn="base">
        <a:spcBef>
          <a:spcPct val="0"/>
        </a:spcBef>
        <a:spcAft>
          <a:spcPct val="0"/>
        </a:spcAft>
        <a:defRPr sz="5000">
          <a:solidFill>
            <a:schemeClr val="tx2"/>
          </a:solidFill>
          <a:latin typeface="Times New Roman" pitchFamily="18" charset="0"/>
        </a:defRPr>
      </a:lvl9pPr>
    </p:titleStyle>
    <p:bodyStyle>
      <a:lvl1pPr marL="385763" indent="-385763" algn="l" defTabSz="1028700" rtl="0" eaLnBrk="0" fontAlgn="base" hangingPunct="0">
        <a:spcBef>
          <a:spcPct val="20000"/>
        </a:spcBef>
        <a:spcAft>
          <a:spcPct val="0"/>
        </a:spcAft>
        <a:buChar char="•"/>
        <a:defRPr sz="3600">
          <a:solidFill>
            <a:schemeClr val="tx1"/>
          </a:solidFill>
          <a:latin typeface="+mn-lt"/>
          <a:ea typeface="+mn-ea"/>
          <a:cs typeface="+mn-cs"/>
        </a:defRPr>
      </a:lvl1pPr>
      <a:lvl2pPr marL="836613" indent="-322263" algn="l" defTabSz="1028700" rtl="0" eaLnBrk="0" fontAlgn="base" hangingPunct="0">
        <a:spcBef>
          <a:spcPct val="20000"/>
        </a:spcBef>
        <a:spcAft>
          <a:spcPct val="0"/>
        </a:spcAft>
        <a:buChar char="–"/>
        <a:defRPr sz="3200">
          <a:solidFill>
            <a:schemeClr val="tx1"/>
          </a:solidFill>
          <a:latin typeface="+mn-lt"/>
        </a:defRPr>
      </a:lvl2pPr>
      <a:lvl3pPr marL="1285875" indent="-257175" algn="l" defTabSz="1028700" rtl="0" eaLnBrk="0" fontAlgn="base" hangingPunct="0">
        <a:spcBef>
          <a:spcPct val="20000"/>
        </a:spcBef>
        <a:spcAft>
          <a:spcPct val="0"/>
        </a:spcAft>
        <a:buChar char="•"/>
        <a:defRPr sz="2700">
          <a:solidFill>
            <a:schemeClr val="tx1"/>
          </a:solidFill>
          <a:latin typeface="+mn-lt"/>
        </a:defRPr>
      </a:lvl3pPr>
      <a:lvl4pPr marL="1800225" indent="-257175" algn="l" defTabSz="1028700" rtl="0" eaLnBrk="0" fontAlgn="base" hangingPunct="0">
        <a:spcBef>
          <a:spcPct val="20000"/>
        </a:spcBef>
        <a:spcAft>
          <a:spcPct val="0"/>
        </a:spcAft>
        <a:buChar char="–"/>
        <a:defRPr sz="2300">
          <a:solidFill>
            <a:schemeClr val="tx1"/>
          </a:solidFill>
          <a:latin typeface="+mn-lt"/>
        </a:defRPr>
      </a:lvl4pPr>
      <a:lvl5pPr marL="2314575" indent="-257175" algn="l" defTabSz="1028700" rtl="0" eaLnBrk="0" fontAlgn="base" hangingPunct="0">
        <a:spcBef>
          <a:spcPct val="20000"/>
        </a:spcBef>
        <a:spcAft>
          <a:spcPct val="0"/>
        </a:spcAft>
        <a:buChar char="»"/>
        <a:defRPr sz="2300">
          <a:solidFill>
            <a:schemeClr val="tx1"/>
          </a:solidFill>
          <a:latin typeface="+mn-lt"/>
        </a:defRPr>
      </a:lvl5pPr>
      <a:lvl6pPr marL="2771775" indent="-257175" algn="l" defTabSz="1028700" rtl="0" fontAlgn="base">
        <a:spcBef>
          <a:spcPct val="20000"/>
        </a:spcBef>
        <a:spcAft>
          <a:spcPct val="0"/>
        </a:spcAft>
        <a:buChar char="»"/>
        <a:defRPr sz="2300">
          <a:solidFill>
            <a:schemeClr val="tx1"/>
          </a:solidFill>
          <a:latin typeface="+mn-lt"/>
        </a:defRPr>
      </a:lvl6pPr>
      <a:lvl7pPr marL="3228975" indent="-257175" algn="l" defTabSz="1028700" rtl="0" fontAlgn="base">
        <a:spcBef>
          <a:spcPct val="20000"/>
        </a:spcBef>
        <a:spcAft>
          <a:spcPct val="0"/>
        </a:spcAft>
        <a:buChar char="»"/>
        <a:defRPr sz="2300">
          <a:solidFill>
            <a:schemeClr val="tx1"/>
          </a:solidFill>
          <a:latin typeface="+mn-lt"/>
        </a:defRPr>
      </a:lvl7pPr>
      <a:lvl8pPr marL="3686175" indent="-257175" algn="l" defTabSz="1028700" rtl="0" fontAlgn="base">
        <a:spcBef>
          <a:spcPct val="20000"/>
        </a:spcBef>
        <a:spcAft>
          <a:spcPct val="0"/>
        </a:spcAft>
        <a:buChar char="»"/>
        <a:defRPr sz="2300">
          <a:solidFill>
            <a:schemeClr val="tx1"/>
          </a:solidFill>
          <a:latin typeface="+mn-lt"/>
        </a:defRPr>
      </a:lvl8pPr>
      <a:lvl9pPr marL="4143375" indent="-257175" algn="l" defTabSz="1028700" rtl="0" fontAlgn="base">
        <a:spcBef>
          <a:spcPct val="20000"/>
        </a:spcBef>
        <a:spcAft>
          <a:spcPct val="0"/>
        </a:spcAft>
        <a:buChar char="»"/>
        <a:defRPr sz="23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197225" y="3303588"/>
            <a:ext cx="5149850"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120000"/>
              </a:lnSpc>
              <a:spcBef>
                <a:spcPct val="0"/>
              </a:spcBef>
              <a:buFontTx/>
              <a:buNone/>
            </a:pPr>
            <a:r>
              <a:rPr lang="es-ES" sz="2400" b="1">
                <a:latin typeface="Comic Sans MS" panose="030F0702030302020204" pitchFamily="66" charset="0"/>
              </a:rPr>
              <a:t>SEMICONDUCTORES Y DIODOS</a:t>
            </a:r>
          </a:p>
        </p:txBody>
      </p:sp>
      <p:sp>
        <p:nvSpPr>
          <p:cNvPr id="5123" name="Text Box 3"/>
          <p:cNvSpPr txBox="1">
            <a:spLocks noChangeArrowheads="1"/>
          </p:cNvSpPr>
          <p:nvPr/>
        </p:nvSpPr>
        <p:spPr bwMode="auto">
          <a:xfrm>
            <a:off x="5368925" y="4805363"/>
            <a:ext cx="9334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Comic Sans MS" panose="030F0702030302020204" pitchFamily="66" charset="0"/>
              </a:rPr>
              <a:t>(2/2)</a:t>
            </a:r>
          </a:p>
        </p:txBody>
      </p:sp>
      <p:sp>
        <p:nvSpPr>
          <p:cNvPr id="5124" name="Text Box 4"/>
          <p:cNvSpPr txBox="1">
            <a:spLocks noChangeArrowheads="1"/>
          </p:cNvSpPr>
          <p:nvPr/>
        </p:nvSpPr>
        <p:spPr bwMode="auto">
          <a:xfrm>
            <a:off x="5065713" y="2298700"/>
            <a:ext cx="1397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Comic Sans MS" panose="030F0702030302020204" pitchFamily="66" charset="0"/>
              </a:rPr>
              <a:t>TEMA 9</a:t>
            </a:r>
          </a:p>
        </p:txBody>
      </p:sp>
      <p:sp>
        <p:nvSpPr>
          <p:cNvPr id="10" name="Text Box 65">
            <a:extLst>
              <a:ext uri="{FF2B5EF4-FFF2-40B4-BE49-F238E27FC236}">
                <a16:creationId xmlns:a16="http://schemas.microsoft.com/office/drawing/2014/main" id="{560EF4A3-02D0-4D1B-94F3-0BF8052051AB}"/>
              </a:ext>
            </a:extLst>
          </p:cNvPr>
          <p:cNvSpPr txBox="1">
            <a:spLocks noChangeArrowheads="1"/>
          </p:cNvSpPr>
          <p:nvPr/>
        </p:nvSpPr>
        <p:spPr bwMode="auto">
          <a:xfrm>
            <a:off x="3197225" y="3929345"/>
            <a:ext cx="5149850" cy="587441"/>
          </a:xfrm>
          <a:prstGeom prst="rect">
            <a:avLst/>
          </a:prstGeom>
          <a:solidFill>
            <a:schemeClr val="bg2">
              <a:lumMod val="60000"/>
              <a:lumOff val="40000"/>
            </a:schemeClr>
          </a:solid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defRPr/>
            </a:pPr>
            <a:r>
              <a:rPr lang="es-ES" sz="2400" b="1" dirty="0">
                <a:solidFill>
                  <a:srgbClr val="000000"/>
                </a:solidFill>
                <a:latin typeface="Comic Sans MS" panose="030F0702030302020204" pitchFamily="66" charset="0"/>
                <a:sym typeface="Symbol" panose="05050102010706020507" pitchFamily="18" charset="2"/>
              </a:rPr>
              <a:t>FÍSICA DEL ESTADO SÓLIDO</a:t>
            </a:r>
          </a:p>
        </p:txBody>
      </p:sp>
      <p:grpSp>
        <p:nvGrpSpPr>
          <p:cNvPr id="6" name="Group 23">
            <a:extLst>
              <a:ext uri="{FF2B5EF4-FFF2-40B4-BE49-F238E27FC236}">
                <a16:creationId xmlns:a16="http://schemas.microsoft.com/office/drawing/2014/main" id="{3B2ECF75-74A7-4BA9-87A7-C2313B8ADAF5}"/>
              </a:ext>
            </a:extLst>
          </p:cNvPr>
          <p:cNvGrpSpPr>
            <a:grpSpLocks/>
          </p:cNvGrpSpPr>
          <p:nvPr/>
        </p:nvGrpSpPr>
        <p:grpSpPr bwMode="auto">
          <a:xfrm>
            <a:off x="7257424" y="295979"/>
            <a:ext cx="3209926" cy="1858963"/>
            <a:chOff x="4896" y="276"/>
            <a:chExt cx="2022" cy="1171"/>
          </a:xfrm>
        </p:grpSpPr>
        <p:sp>
          <p:nvSpPr>
            <p:cNvPr id="7" name="AutoShape 1067">
              <a:extLst>
                <a:ext uri="{FF2B5EF4-FFF2-40B4-BE49-F238E27FC236}">
                  <a16:creationId xmlns:a16="http://schemas.microsoft.com/office/drawing/2014/main" id="{A1A71E18-9AAA-4396-91FE-C0D5E3CDBE83}"/>
                </a:ext>
              </a:extLst>
            </p:cNvPr>
            <p:cNvSpPr>
              <a:spLocks noChangeArrowheads="1"/>
            </p:cNvSpPr>
            <p:nvPr/>
          </p:nvSpPr>
          <p:spPr bwMode="auto">
            <a:xfrm>
              <a:off x="4896" y="276"/>
              <a:ext cx="2022" cy="1171"/>
            </a:xfrm>
            <a:prstGeom prst="foldedCorner">
              <a:avLst>
                <a:gd name="adj" fmla="val 8913"/>
              </a:avLst>
            </a:pr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8" name="Text Box 1068">
              <a:extLst>
                <a:ext uri="{FF2B5EF4-FFF2-40B4-BE49-F238E27FC236}">
                  <a16:creationId xmlns:a16="http://schemas.microsoft.com/office/drawing/2014/main" id="{208195A9-D599-47C7-A143-88FE9D743571}"/>
                </a:ext>
              </a:extLst>
            </p:cNvPr>
            <p:cNvSpPr txBox="1">
              <a:spLocks noChangeArrowheads="1"/>
            </p:cNvSpPr>
            <p:nvPr/>
          </p:nvSpPr>
          <p:spPr bwMode="auto">
            <a:xfrm>
              <a:off x="5016" y="313"/>
              <a:ext cx="1786" cy="52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latin typeface="Trebuchet MS" panose="020B0603020202020204" pitchFamily="34" charset="0"/>
                </a:rPr>
                <a:t>EXAMEN</a:t>
              </a:r>
            </a:p>
            <a:p>
              <a:pPr algn="ctr" eaLnBrk="1" hangingPunct="1">
                <a:spcBef>
                  <a:spcPct val="0"/>
                </a:spcBef>
                <a:buFontTx/>
                <a:buNone/>
              </a:pPr>
              <a:r>
                <a:rPr lang="es-ES" sz="2400" b="1">
                  <a:latin typeface="Trebuchet MS" panose="020B0603020202020204" pitchFamily="34" charset="0"/>
                </a:rPr>
                <a:t>12+7/02/21</a:t>
              </a:r>
            </a:p>
          </p:txBody>
        </p:sp>
        <p:sp>
          <p:nvSpPr>
            <p:cNvPr id="9" name="Text Box 1069">
              <a:extLst>
                <a:ext uri="{FF2B5EF4-FFF2-40B4-BE49-F238E27FC236}">
                  <a16:creationId xmlns:a16="http://schemas.microsoft.com/office/drawing/2014/main" id="{C06469D3-33EA-4246-B8DB-9726CD28AF48}"/>
                </a:ext>
              </a:extLst>
            </p:cNvPr>
            <p:cNvSpPr txBox="1">
              <a:spLocks noChangeArrowheads="1"/>
            </p:cNvSpPr>
            <p:nvPr/>
          </p:nvSpPr>
          <p:spPr bwMode="auto">
            <a:xfrm>
              <a:off x="5016" y="869"/>
              <a:ext cx="1786" cy="2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solidFill>
                    <a:srgbClr val="FFFFFF"/>
                  </a:solidFill>
                  <a:latin typeface="Trebuchet MS" panose="020B0603020202020204" pitchFamily="34" charset="0"/>
                </a:rPr>
                <a:t>10:00 – 12:30…</a:t>
              </a:r>
            </a:p>
          </p:txBody>
        </p:sp>
        <p:sp>
          <p:nvSpPr>
            <p:cNvPr id="11" name="Text Box 1062">
              <a:extLst>
                <a:ext uri="{FF2B5EF4-FFF2-40B4-BE49-F238E27FC236}">
                  <a16:creationId xmlns:a16="http://schemas.microsoft.com/office/drawing/2014/main" id="{1EB3AD2E-4354-4287-962A-FBA90F47A839}"/>
                </a:ext>
              </a:extLst>
            </p:cNvPr>
            <p:cNvSpPr txBox="1">
              <a:spLocks noChangeArrowheads="1"/>
            </p:cNvSpPr>
            <p:nvPr/>
          </p:nvSpPr>
          <p:spPr bwMode="auto">
            <a:xfrm>
              <a:off x="5479" y="1125"/>
              <a:ext cx="8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0000"/>
                  </a:solidFill>
                  <a:latin typeface="Trebuchet MS" panose="020B0603020202020204" pitchFamily="34" charset="0"/>
                </a:rPr>
                <a:t>ONLINE – Escenario A</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282969" y="357803"/>
            <a:ext cx="26352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CC0000"/>
                </a:solidFill>
                <a:latin typeface="Arial" panose="020B0604020202020204" pitchFamily="34" charset="0"/>
              </a:rPr>
              <a:t>9.5 UNIÓN PN</a:t>
            </a:r>
          </a:p>
        </p:txBody>
      </p:sp>
      <p:sp>
        <p:nvSpPr>
          <p:cNvPr id="13348" name="Text Box 13"/>
          <p:cNvSpPr txBox="1">
            <a:spLocks noChangeArrowheads="1"/>
          </p:cNvSpPr>
          <p:nvPr/>
        </p:nvSpPr>
        <p:spPr bwMode="auto">
          <a:xfrm>
            <a:off x="7749094" y="426398"/>
            <a:ext cx="2575042" cy="609252"/>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a:solidFill>
                  <a:srgbClr val="000000"/>
                </a:solidFill>
                <a:latin typeface="Arial" panose="020B0604020202020204" pitchFamily="34" charset="0"/>
              </a:rPr>
              <a:t>SIN POLARIZAR</a:t>
            </a:r>
          </a:p>
        </p:txBody>
      </p:sp>
      <p:sp>
        <p:nvSpPr>
          <p:cNvPr id="13349" name="Text Box 14"/>
          <p:cNvSpPr txBox="1">
            <a:spLocks noChangeArrowheads="1"/>
          </p:cNvSpPr>
          <p:nvPr/>
        </p:nvSpPr>
        <p:spPr bwMode="auto">
          <a:xfrm>
            <a:off x="7792362" y="948493"/>
            <a:ext cx="2504509"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FF0000"/>
                </a:solidFill>
                <a:latin typeface="Arial" panose="020B0604020202020204" pitchFamily="34" charset="0"/>
              </a:rPr>
              <a:t>(sin aplicar una </a:t>
            </a:r>
            <a:r>
              <a:rPr lang="es-ES" sz="2000" dirty="0" err="1">
                <a:solidFill>
                  <a:srgbClr val="FF0000"/>
                </a:solidFill>
                <a:latin typeface="Arial" panose="020B0604020202020204" pitchFamily="34" charset="0"/>
              </a:rPr>
              <a:t>ddp</a:t>
            </a:r>
            <a:r>
              <a:rPr lang="es-ES" sz="2000" dirty="0">
                <a:solidFill>
                  <a:srgbClr val="FF0000"/>
                </a:solidFill>
                <a:latin typeface="Arial" panose="020B0604020202020204" pitchFamily="34" charset="0"/>
              </a:rPr>
              <a:t>)</a:t>
            </a:r>
          </a:p>
        </p:txBody>
      </p:sp>
      <p:grpSp>
        <p:nvGrpSpPr>
          <p:cNvPr id="12" name="Grupo 11">
            <a:extLst>
              <a:ext uri="{FF2B5EF4-FFF2-40B4-BE49-F238E27FC236}">
                <a16:creationId xmlns:a16="http://schemas.microsoft.com/office/drawing/2014/main" id="{38B3A352-1321-4AFB-B3B0-C334D6A0D318}"/>
              </a:ext>
            </a:extLst>
          </p:cNvPr>
          <p:cNvGrpSpPr/>
          <p:nvPr/>
        </p:nvGrpSpPr>
        <p:grpSpPr>
          <a:xfrm>
            <a:off x="1873250" y="2868487"/>
            <a:ext cx="2735263" cy="1261305"/>
            <a:chOff x="1873250" y="2982787"/>
            <a:chExt cx="2735263" cy="1261305"/>
          </a:xfrm>
        </p:grpSpPr>
        <p:grpSp>
          <p:nvGrpSpPr>
            <p:cNvPr id="13316" name="Group 19"/>
            <p:cNvGrpSpPr>
              <a:grpSpLocks/>
            </p:cNvGrpSpPr>
            <p:nvPr/>
          </p:nvGrpSpPr>
          <p:grpSpPr bwMode="auto">
            <a:xfrm>
              <a:off x="1873250" y="2982787"/>
              <a:ext cx="2735263" cy="1261305"/>
              <a:chOff x="1210" y="1204"/>
              <a:chExt cx="428" cy="172"/>
            </a:xfrm>
          </p:grpSpPr>
          <p:sp>
            <p:nvSpPr>
              <p:cNvPr id="2" name="Rectangle 15"/>
              <p:cNvSpPr>
                <a:spLocks noChangeArrowheads="1"/>
              </p:cNvSpPr>
              <p:nvPr/>
            </p:nvSpPr>
            <p:spPr bwMode="auto">
              <a:xfrm>
                <a:off x="1210" y="1204"/>
                <a:ext cx="216" cy="172"/>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13347" name="Rectangle 17"/>
              <p:cNvSpPr>
                <a:spLocks noChangeArrowheads="1"/>
              </p:cNvSpPr>
              <p:nvPr/>
            </p:nvSpPr>
            <p:spPr bwMode="auto">
              <a:xfrm>
                <a:off x="1422" y="1204"/>
                <a:ext cx="216" cy="172"/>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grpSp>
        <p:sp>
          <p:nvSpPr>
            <p:cNvPr id="13317" name="Text Box 18"/>
            <p:cNvSpPr txBox="1">
              <a:spLocks noChangeArrowheads="1"/>
            </p:cNvSpPr>
            <p:nvPr/>
          </p:nvSpPr>
          <p:spPr bwMode="auto">
            <a:xfrm>
              <a:off x="3751263" y="3265364"/>
              <a:ext cx="47466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a:solidFill>
                    <a:srgbClr val="000000"/>
                  </a:solidFill>
                  <a:latin typeface="Arial" panose="020B0604020202020204" pitchFamily="34" charset="0"/>
                </a:rPr>
                <a:t>N</a:t>
              </a:r>
            </a:p>
          </p:txBody>
        </p:sp>
        <p:sp>
          <p:nvSpPr>
            <p:cNvPr id="13318" name="Text Box 16"/>
            <p:cNvSpPr txBox="1">
              <a:spLocks noChangeArrowheads="1"/>
            </p:cNvSpPr>
            <p:nvPr/>
          </p:nvSpPr>
          <p:spPr bwMode="auto">
            <a:xfrm>
              <a:off x="2284413" y="3265364"/>
              <a:ext cx="452437"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a:solidFill>
                    <a:srgbClr val="000000"/>
                  </a:solidFill>
                  <a:latin typeface="Arial" panose="020B0604020202020204" pitchFamily="34" charset="0"/>
                </a:rPr>
                <a:t>P</a:t>
              </a:r>
            </a:p>
          </p:txBody>
        </p:sp>
      </p:grpSp>
      <p:sp>
        <p:nvSpPr>
          <p:cNvPr id="924692" name="Text Box 20"/>
          <p:cNvSpPr txBox="1">
            <a:spLocks noChangeArrowheads="1"/>
          </p:cNvSpPr>
          <p:nvPr/>
        </p:nvSpPr>
        <p:spPr bwMode="auto">
          <a:xfrm>
            <a:off x="5091527" y="1824571"/>
            <a:ext cx="5233898"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Char char="·"/>
            </a:pPr>
            <a:r>
              <a:rPr lang="es-ES" sz="2400" dirty="0">
                <a:solidFill>
                  <a:srgbClr val="000000"/>
                </a:solidFill>
                <a:latin typeface="Arial" panose="020B0604020202020204" pitchFamily="34" charset="0"/>
                <a:sym typeface="Symbol" panose="05050102010706020507" pitchFamily="18" charset="2"/>
              </a:rPr>
              <a:t> Las d</a:t>
            </a:r>
            <a:r>
              <a:rPr lang="es-ES" sz="2400" dirty="0">
                <a:latin typeface="Arial" panose="020B0604020202020204" pitchFamily="34" charset="0"/>
                <a:sym typeface="Symbol" panose="05050102010706020507" pitchFamily="18" charset="2"/>
              </a:rPr>
              <a:t>iferencias de concentraciones</a:t>
            </a:r>
            <a:r>
              <a:rPr lang="es-ES" sz="2400" dirty="0">
                <a:solidFill>
                  <a:srgbClr val="000000"/>
                </a:solidFill>
                <a:latin typeface="Arial" panose="020B0604020202020204" pitchFamily="34" charset="0"/>
                <a:sym typeface="Symbol" panose="05050102010706020507" pitchFamily="18" charset="2"/>
              </a:rPr>
              <a:t> generan </a:t>
            </a:r>
            <a:r>
              <a:rPr lang="es-ES" sz="2400" dirty="0">
                <a:solidFill>
                  <a:srgbClr val="008000"/>
                </a:solidFill>
                <a:latin typeface="Arial" panose="020B0604020202020204" pitchFamily="34" charset="0"/>
                <a:sym typeface="Symbol" panose="05050102010706020507" pitchFamily="18" charset="2"/>
              </a:rPr>
              <a:t>corrientes de difusión</a:t>
            </a:r>
            <a:endParaRPr lang="es-ES" sz="2400" dirty="0">
              <a:solidFill>
                <a:srgbClr val="000000"/>
              </a:solidFill>
              <a:latin typeface="Arial" panose="020B0604020202020204" pitchFamily="34" charset="0"/>
              <a:sym typeface="Symbol" panose="05050102010706020507" pitchFamily="18" charset="2"/>
            </a:endParaRPr>
          </a:p>
        </p:txBody>
      </p:sp>
      <p:sp>
        <p:nvSpPr>
          <p:cNvPr id="924693" name="Text Box 21"/>
          <p:cNvSpPr txBox="1">
            <a:spLocks noChangeArrowheads="1"/>
          </p:cNvSpPr>
          <p:nvPr/>
        </p:nvSpPr>
        <p:spPr bwMode="auto">
          <a:xfrm>
            <a:off x="1093661" y="2258181"/>
            <a:ext cx="3867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000000"/>
                </a:solidFill>
                <a:latin typeface="Arial" panose="020B0604020202020204" pitchFamily="34" charset="0"/>
              </a:rPr>
              <a:t>e</a:t>
            </a:r>
            <a:r>
              <a:rPr lang="es-ES" sz="2000" baseline="30000" dirty="0">
                <a:solidFill>
                  <a:srgbClr val="000000"/>
                </a:solidFill>
                <a:latin typeface="Arial" panose="020B0604020202020204" pitchFamily="34" charset="0"/>
              </a:rPr>
              <a:t>-</a:t>
            </a:r>
            <a:r>
              <a:rPr lang="es-ES" sz="2000" dirty="0">
                <a:solidFill>
                  <a:srgbClr val="000000"/>
                </a:solidFill>
                <a:latin typeface="Arial" panose="020B0604020202020204" pitchFamily="34" charset="0"/>
              </a:rPr>
              <a:t>:  </a:t>
            </a:r>
            <a:r>
              <a:rPr lang="es-ES" sz="2000" dirty="0">
                <a:solidFill>
                  <a:srgbClr val="3333FF"/>
                </a:solidFill>
                <a:latin typeface="Arial" panose="020B0604020202020204" pitchFamily="34" charset="0"/>
              </a:rPr>
              <a:t>Minoritarios   </a:t>
            </a:r>
            <a:r>
              <a:rPr lang="es-ES" sz="2000" dirty="0">
                <a:solidFill>
                  <a:srgbClr val="FF0000"/>
                </a:solidFill>
                <a:latin typeface="Arial" panose="020B0604020202020204" pitchFamily="34" charset="0"/>
              </a:rPr>
              <a:t>Mayoritarios</a:t>
            </a:r>
          </a:p>
        </p:txBody>
      </p:sp>
      <p:sp>
        <p:nvSpPr>
          <p:cNvPr id="924694" name="Text Box 22"/>
          <p:cNvSpPr txBox="1">
            <a:spLocks noChangeArrowheads="1"/>
          </p:cNvSpPr>
          <p:nvPr/>
        </p:nvSpPr>
        <p:spPr bwMode="auto">
          <a:xfrm>
            <a:off x="1317012" y="1874133"/>
            <a:ext cx="3398984"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000000"/>
                </a:solidFill>
                <a:latin typeface="Arial" panose="020B0604020202020204" pitchFamily="34" charset="0"/>
              </a:rPr>
              <a:t>h</a:t>
            </a:r>
            <a:r>
              <a:rPr lang="es-ES" sz="2000" dirty="0">
                <a:latin typeface="Arial" panose="020B0604020202020204" pitchFamily="34" charset="0"/>
              </a:rPr>
              <a:t>:</a:t>
            </a:r>
            <a:r>
              <a:rPr lang="es-ES" sz="2000" dirty="0">
                <a:solidFill>
                  <a:srgbClr val="008000"/>
                </a:solidFill>
                <a:latin typeface="Arial" panose="020B0604020202020204" pitchFamily="34" charset="0"/>
              </a:rPr>
              <a:t>  </a:t>
            </a:r>
            <a:r>
              <a:rPr lang="es-ES" sz="2000" dirty="0">
                <a:solidFill>
                  <a:srgbClr val="3333FF"/>
                </a:solidFill>
                <a:latin typeface="Arial" panose="020B0604020202020204" pitchFamily="34" charset="0"/>
              </a:rPr>
              <a:t>Mayoritarios </a:t>
            </a:r>
            <a:r>
              <a:rPr lang="es-ES" sz="2000" dirty="0">
                <a:solidFill>
                  <a:srgbClr val="000000"/>
                </a:solidFill>
                <a:latin typeface="Arial" panose="020B0604020202020204" pitchFamily="34" charset="0"/>
              </a:rPr>
              <a:t> </a:t>
            </a:r>
            <a:r>
              <a:rPr lang="es-ES" sz="2000" dirty="0">
                <a:solidFill>
                  <a:srgbClr val="FF0000"/>
                </a:solidFill>
                <a:latin typeface="Arial" panose="020B0604020202020204" pitchFamily="34" charset="0"/>
              </a:rPr>
              <a:t>Minoritarios</a:t>
            </a:r>
          </a:p>
        </p:txBody>
      </p:sp>
      <p:sp>
        <p:nvSpPr>
          <p:cNvPr id="924698" name="Text Box 26"/>
          <p:cNvSpPr txBox="1">
            <a:spLocks noChangeArrowheads="1"/>
          </p:cNvSpPr>
          <p:nvPr/>
        </p:nvSpPr>
        <p:spPr bwMode="auto">
          <a:xfrm>
            <a:off x="5033963" y="4544773"/>
            <a:ext cx="5254120"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Las corrientes dan lugar a </a:t>
            </a:r>
            <a:r>
              <a:rPr lang="es-ES" sz="2400" dirty="0">
                <a:solidFill>
                  <a:srgbClr val="008000"/>
                </a:solidFill>
                <a:latin typeface="Arial" panose="020B0604020202020204" pitchFamily="34" charset="0"/>
                <a:sym typeface="Symbol" panose="05050102010706020507" pitchFamily="18" charset="2"/>
              </a:rPr>
              <a:t>excesos de carga</a:t>
            </a:r>
            <a:r>
              <a:rPr lang="es-ES" sz="2400" dirty="0">
                <a:solidFill>
                  <a:srgbClr val="000000"/>
                </a:solidFill>
                <a:latin typeface="Arial" panose="020B0604020202020204" pitchFamily="34" charset="0"/>
                <a:sym typeface="Symbol" panose="05050102010706020507" pitchFamily="18" charset="2"/>
              </a:rPr>
              <a:t> a ambos lados de la unión</a:t>
            </a:r>
          </a:p>
        </p:txBody>
      </p:sp>
      <p:sp>
        <p:nvSpPr>
          <p:cNvPr id="924701" name="Text Box 29"/>
          <p:cNvSpPr txBox="1">
            <a:spLocks noChangeArrowheads="1"/>
          </p:cNvSpPr>
          <p:nvPr/>
        </p:nvSpPr>
        <p:spPr bwMode="auto">
          <a:xfrm>
            <a:off x="3235325" y="2887539"/>
            <a:ext cx="3286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p:txBody>
      </p:sp>
      <p:sp>
        <p:nvSpPr>
          <p:cNvPr id="924702" name="Text Box 30"/>
          <p:cNvSpPr txBox="1">
            <a:spLocks noChangeArrowheads="1"/>
          </p:cNvSpPr>
          <p:nvPr/>
        </p:nvSpPr>
        <p:spPr bwMode="auto">
          <a:xfrm>
            <a:off x="2940050" y="2897064"/>
            <a:ext cx="2651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p:txBody>
      </p:sp>
      <p:sp>
        <p:nvSpPr>
          <p:cNvPr id="924711" name="Text Box 39"/>
          <p:cNvSpPr txBox="1">
            <a:spLocks noChangeArrowheads="1"/>
          </p:cNvSpPr>
          <p:nvPr/>
        </p:nvSpPr>
        <p:spPr bwMode="auto">
          <a:xfrm>
            <a:off x="2095373" y="5931434"/>
            <a:ext cx="7367906" cy="884070"/>
          </a:xfrm>
          <a:prstGeom prst="rect">
            <a:avLst/>
          </a:prstGeom>
          <a:solidFill>
            <a:schemeClr val="accent1">
              <a:lumMod val="60000"/>
              <a:lumOff val="40000"/>
            </a:schemeClr>
          </a:solidFill>
          <a:ln>
            <a:noFill/>
          </a:ln>
        </p:spPr>
        <p:txBody>
          <a:bodyPr wrap="square" lIns="90000" tIns="72000" rIns="90000" bIns="72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latin typeface="Arial" panose="020B0604020202020204" pitchFamily="34" charset="0"/>
              </a:rPr>
              <a:t> Son los portadores que llegan, más las impurezas ionizadas </a:t>
            </a:r>
            <a:r>
              <a:rPr lang="es-ES" sz="2400">
                <a:latin typeface="Arial" panose="020B0604020202020204" pitchFamily="34" charset="0"/>
              </a:rPr>
              <a:t>sin compensar </a:t>
            </a:r>
            <a:r>
              <a:rPr lang="es-ES" sz="2400" dirty="0">
                <a:latin typeface="Arial" panose="020B0604020202020204" pitchFamily="34" charset="0"/>
              </a:rPr>
              <a:t>que dejan los que se van</a:t>
            </a:r>
            <a:endParaRPr lang="es-ES" sz="2400" baseline="30000" dirty="0">
              <a:latin typeface="Arial" panose="020B0604020202020204" pitchFamily="34" charset="0"/>
            </a:endParaRPr>
          </a:p>
        </p:txBody>
      </p:sp>
      <p:grpSp>
        <p:nvGrpSpPr>
          <p:cNvPr id="6" name="Grupo 5"/>
          <p:cNvGrpSpPr>
            <a:grpSpLocks/>
          </p:cNvGrpSpPr>
          <p:nvPr/>
        </p:nvGrpSpPr>
        <p:grpSpPr bwMode="auto">
          <a:xfrm>
            <a:off x="6965950" y="2983926"/>
            <a:ext cx="2281238" cy="1246909"/>
            <a:chOff x="6965879" y="2483825"/>
            <a:chExt cx="2281309" cy="1247560"/>
          </a:xfrm>
        </p:grpSpPr>
        <p:sp>
          <p:nvSpPr>
            <p:cNvPr id="13342" name="Rectángulo 1"/>
            <p:cNvSpPr>
              <a:spLocks noChangeArrowheads="1"/>
            </p:cNvSpPr>
            <p:nvPr/>
          </p:nvSpPr>
          <p:spPr bwMode="auto">
            <a:xfrm>
              <a:off x="6965879" y="2483825"/>
              <a:ext cx="2281309" cy="1247560"/>
            </a:xfrm>
            <a:prstGeom prst="rect">
              <a:avLst/>
            </a:prstGeom>
            <a:solidFill>
              <a:srgbClr val="FFCC99"/>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lIns="90000" tIns="118800" rIns="90000" bIns="118800" anchor="ct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endParaRPr lang="es-ES"/>
            </a:p>
          </p:txBody>
        </p:sp>
        <p:grpSp>
          <p:nvGrpSpPr>
            <p:cNvPr id="4" name="Group 43"/>
            <p:cNvGrpSpPr>
              <a:grpSpLocks/>
            </p:cNvGrpSpPr>
            <p:nvPr/>
          </p:nvGrpSpPr>
          <p:grpSpPr bwMode="auto">
            <a:xfrm>
              <a:off x="7083034" y="2517149"/>
              <a:ext cx="2057400" cy="1127125"/>
              <a:chOff x="3659" y="1471"/>
              <a:chExt cx="1296" cy="710"/>
            </a:xfrm>
            <a:noFill/>
          </p:grpSpPr>
          <p:sp>
            <p:nvSpPr>
              <p:cNvPr id="5" name="Text Box 23"/>
              <p:cNvSpPr txBox="1">
                <a:spLocks noChangeArrowheads="1"/>
              </p:cNvSpPr>
              <p:nvPr/>
            </p:nvSpPr>
            <p:spPr bwMode="auto">
              <a:xfrm>
                <a:off x="3659" y="1471"/>
                <a:ext cx="1292" cy="342"/>
              </a:xfrm>
              <a:prstGeom prst="rect">
                <a:avLst/>
              </a:prstGeom>
              <a:grp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000">
                    <a:solidFill>
                      <a:srgbClr val="3333FF"/>
                    </a:solidFill>
                    <a:latin typeface="Arial" panose="020B0604020202020204" pitchFamily="34" charset="0"/>
                  </a:rPr>
                  <a:t>P</a:t>
                </a:r>
                <a:r>
                  <a:rPr lang="es-ES" sz="2000">
                    <a:solidFill>
                      <a:srgbClr val="000000"/>
                    </a:solidFill>
                    <a:latin typeface="Arial" panose="020B0604020202020204" pitchFamily="34" charset="0"/>
                    <a:sym typeface="Symbol" panose="05050102010706020507" pitchFamily="18" charset="2"/>
                  </a:rPr>
                  <a:t> </a:t>
                </a:r>
                <a:r>
                  <a:rPr lang="es-ES" sz="2000">
                    <a:solidFill>
                      <a:srgbClr val="FF0000"/>
                    </a:solidFill>
                    <a:latin typeface="Arial" panose="020B0604020202020204" pitchFamily="34" charset="0"/>
                    <a:sym typeface="Symbol" panose="05050102010706020507" pitchFamily="18" charset="2"/>
                  </a:rPr>
                  <a:t>N</a:t>
                </a:r>
                <a:r>
                  <a:rPr lang="es-ES" sz="2000">
                    <a:solidFill>
                      <a:srgbClr val="000000"/>
                    </a:solidFill>
                    <a:latin typeface="Arial" panose="020B0604020202020204" pitchFamily="34" charset="0"/>
                    <a:sym typeface="Symbol" panose="05050102010706020507" pitchFamily="18" charset="2"/>
                  </a:rPr>
                  <a:t>:   </a:t>
                </a:r>
                <a:r>
                  <a:rPr lang="es-ES" sz="2000">
                    <a:solidFill>
                      <a:srgbClr val="008000"/>
                    </a:solidFill>
                    <a:latin typeface="Comic Sans MS" panose="030F0702030302020204" pitchFamily="66" charset="0"/>
                    <a:sym typeface="Symbol" panose="05050102010706020507" pitchFamily="18" charset="2"/>
                  </a:rPr>
                  <a:t>I</a:t>
                </a:r>
                <a:r>
                  <a:rPr lang="es-ES" sz="2000" baseline="-25000">
                    <a:solidFill>
                      <a:srgbClr val="008000"/>
                    </a:solidFill>
                    <a:latin typeface="Arial" panose="020B0604020202020204" pitchFamily="34" charset="0"/>
                    <a:sym typeface="Symbol" panose="05050102010706020507" pitchFamily="18" charset="2"/>
                  </a:rPr>
                  <a:t>DIF</a:t>
                </a:r>
                <a:r>
                  <a:rPr lang="es-ES" sz="2000">
                    <a:solidFill>
                      <a:srgbClr val="008000"/>
                    </a:solidFill>
                    <a:latin typeface="Arial" panose="020B0604020202020204" pitchFamily="34" charset="0"/>
                    <a:sym typeface="Symbol" panose="05050102010706020507" pitchFamily="18" charset="2"/>
                  </a:rPr>
                  <a:t> </a:t>
                </a:r>
                <a:r>
                  <a:rPr lang="es-ES" sz="2000">
                    <a:solidFill>
                      <a:srgbClr val="000000"/>
                    </a:solidFill>
                    <a:latin typeface="Arial" panose="020B0604020202020204" pitchFamily="34" charset="0"/>
                    <a:sym typeface="Symbol" panose="05050102010706020507" pitchFamily="18" charset="2"/>
                  </a:rPr>
                  <a:t>  h</a:t>
                </a:r>
              </a:p>
            </p:txBody>
          </p:sp>
          <p:sp>
            <p:nvSpPr>
              <p:cNvPr id="10" name="Text Box 24"/>
              <p:cNvSpPr txBox="1">
                <a:spLocks noChangeArrowheads="1"/>
              </p:cNvSpPr>
              <p:nvPr/>
            </p:nvSpPr>
            <p:spPr bwMode="auto">
              <a:xfrm>
                <a:off x="3689" y="1839"/>
                <a:ext cx="1266" cy="342"/>
              </a:xfrm>
              <a:prstGeom prst="rect">
                <a:avLst/>
              </a:prstGeom>
              <a:grp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000">
                    <a:solidFill>
                      <a:srgbClr val="3333FF"/>
                    </a:solidFill>
                    <a:latin typeface="Arial" panose="020B0604020202020204" pitchFamily="34" charset="0"/>
                  </a:rPr>
                  <a:t>P</a:t>
                </a:r>
                <a:r>
                  <a:rPr lang="es-ES" sz="2000">
                    <a:solidFill>
                      <a:srgbClr val="000000"/>
                    </a:solidFill>
                    <a:latin typeface="Arial" panose="020B0604020202020204" pitchFamily="34" charset="0"/>
                    <a:sym typeface="Symbol" panose="05050102010706020507" pitchFamily="18" charset="2"/>
                  </a:rPr>
                  <a:t> </a:t>
                </a:r>
                <a:r>
                  <a:rPr lang="es-ES" sz="2000">
                    <a:solidFill>
                      <a:srgbClr val="FF0000"/>
                    </a:solidFill>
                    <a:latin typeface="Arial" panose="020B0604020202020204" pitchFamily="34" charset="0"/>
                    <a:sym typeface="Symbol" panose="05050102010706020507" pitchFamily="18" charset="2"/>
                  </a:rPr>
                  <a:t>N</a:t>
                </a:r>
                <a:r>
                  <a:rPr lang="es-ES" sz="2000">
                    <a:solidFill>
                      <a:srgbClr val="000000"/>
                    </a:solidFill>
                    <a:latin typeface="Arial" panose="020B0604020202020204" pitchFamily="34" charset="0"/>
                    <a:sym typeface="Symbol" panose="05050102010706020507" pitchFamily="18" charset="2"/>
                  </a:rPr>
                  <a:t>:   </a:t>
                </a:r>
                <a:r>
                  <a:rPr lang="es-ES" sz="2000">
                    <a:solidFill>
                      <a:srgbClr val="008000"/>
                    </a:solidFill>
                    <a:latin typeface="Comic Sans MS" panose="030F0702030302020204" pitchFamily="66" charset="0"/>
                    <a:sym typeface="Symbol" panose="05050102010706020507" pitchFamily="18" charset="2"/>
                  </a:rPr>
                  <a:t>I</a:t>
                </a:r>
                <a:r>
                  <a:rPr lang="es-ES" sz="2000" baseline="-25000">
                    <a:solidFill>
                      <a:srgbClr val="008000"/>
                    </a:solidFill>
                    <a:latin typeface="Arial" panose="020B0604020202020204" pitchFamily="34" charset="0"/>
                    <a:sym typeface="Symbol" panose="05050102010706020507" pitchFamily="18" charset="2"/>
                  </a:rPr>
                  <a:t>DIF</a:t>
                </a:r>
                <a:r>
                  <a:rPr lang="es-ES" sz="2000">
                    <a:solidFill>
                      <a:srgbClr val="008000"/>
                    </a:solidFill>
                    <a:latin typeface="Arial" panose="020B0604020202020204" pitchFamily="34" charset="0"/>
                    <a:sym typeface="Symbol" panose="05050102010706020507" pitchFamily="18" charset="2"/>
                  </a:rPr>
                  <a:t> </a:t>
                </a:r>
                <a:r>
                  <a:rPr lang="es-ES" sz="2000">
                    <a:solidFill>
                      <a:srgbClr val="000000"/>
                    </a:solidFill>
                    <a:latin typeface="Arial" panose="020B0604020202020204" pitchFamily="34" charset="0"/>
                    <a:sym typeface="Symbol" panose="05050102010706020507" pitchFamily="18" charset="2"/>
                  </a:rPr>
                  <a:t>  e</a:t>
                </a:r>
                <a:r>
                  <a:rPr lang="es-ES" sz="2000" baseline="30000">
                    <a:solidFill>
                      <a:srgbClr val="000000"/>
                    </a:solidFill>
                    <a:latin typeface="Arial" panose="020B0604020202020204" pitchFamily="34" charset="0"/>
                    <a:sym typeface="Symbol" panose="05050102010706020507" pitchFamily="18" charset="2"/>
                  </a:rPr>
                  <a:t>-</a:t>
                </a:r>
                <a:endParaRPr lang="es-ES" sz="2000">
                  <a:solidFill>
                    <a:srgbClr val="000000"/>
                  </a:solidFill>
                  <a:latin typeface="Arial" panose="020B0604020202020204" pitchFamily="34" charset="0"/>
                  <a:sym typeface="Symbol" panose="05050102010706020507" pitchFamily="18" charset="2"/>
                </a:endParaRPr>
              </a:p>
            </p:txBody>
          </p:sp>
        </p:grpSp>
      </p:grpSp>
      <p:grpSp>
        <p:nvGrpSpPr>
          <p:cNvPr id="11" name="Grupo 10">
            <a:extLst>
              <a:ext uri="{FF2B5EF4-FFF2-40B4-BE49-F238E27FC236}">
                <a16:creationId xmlns:a16="http://schemas.microsoft.com/office/drawing/2014/main" id="{12A3F67C-C68B-4ED4-8C48-820870CDF420}"/>
              </a:ext>
            </a:extLst>
          </p:cNvPr>
          <p:cNvGrpSpPr/>
          <p:nvPr/>
        </p:nvGrpSpPr>
        <p:grpSpPr>
          <a:xfrm>
            <a:off x="1464151" y="4148865"/>
            <a:ext cx="3547862" cy="1755592"/>
            <a:chOff x="1464151" y="3149883"/>
            <a:chExt cx="3547862" cy="1755592"/>
          </a:xfrm>
        </p:grpSpPr>
        <p:grpSp>
          <p:nvGrpSpPr>
            <p:cNvPr id="3" name="Grupo 2">
              <a:extLst>
                <a:ext uri="{FF2B5EF4-FFF2-40B4-BE49-F238E27FC236}">
                  <a16:creationId xmlns:a16="http://schemas.microsoft.com/office/drawing/2014/main" id="{925818A4-2F1C-4B29-BFE9-ACFC1D5C1EBC}"/>
                </a:ext>
              </a:extLst>
            </p:cNvPr>
            <p:cNvGrpSpPr/>
            <p:nvPr/>
          </p:nvGrpSpPr>
          <p:grpSpPr>
            <a:xfrm>
              <a:off x="1492519" y="3149883"/>
              <a:ext cx="3519494" cy="1168863"/>
              <a:chOff x="1492519" y="3149883"/>
              <a:chExt cx="3519494" cy="1168863"/>
            </a:xfrm>
          </p:grpSpPr>
          <p:sp>
            <p:nvSpPr>
              <p:cNvPr id="38" name="Text Box 22">
                <a:extLst>
                  <a:ext uri="{FF2B5EF4-FFF2-40B4-BE49-F238E27FC236}">
                    <a16:creationId xmlns:a16="http://schemas.microsoft.com/office/drawing/2014/main" id="{3EF44084-9C69-4DB5-8565-CD2EE7372F43}"/>
                  </a:ext>
                </a:extLst>
              </p:cNvPr>
              <p:cNvSpPr txBox="1">
                <a:spLocks noChangeArrowheads="1"/>
              </p:cNvSpPr>
              <p:nvPr/>
            </p:nvSpPr>
            <p:spPr bwMode="auto">
              <a:xfrm>
                <a:off x="1492519" y="3149883"/>
                <a:ext cx="3519494" cy="85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latin typeface="Arial" panose="020B0604020202020204" pitchFamily="34" charset="0"/>
                  </a:rPr>
                  <a:t>Mayor presencia </a:t>
                </a:r>
                <a:r>
                  <a:rPr lang="es-ES" sz="2000">
                    <a:latin typeface="Arial" panose="020B0604020202020204" pitchFamily="34" charset="0"/>
                  </a:rPr>
                  <a:t>en </a:t>
                </a:r>
                <a:r>
                  <a:rPr lang="es-ES" sz="2000" b="1">
                    <a:latin typeface="Arial" panose="020B0604020202020204" pitchFamily="34" charset="0"/>
                  </a:rPr>
                  <a:t>BC </a:t>
                </a:r>
                <a:r>
                  <a:rPr lang="es-ES" sz="2000">
                    <a:latin typeface="Arial" panose="020B0604020202020204" pitchFamily="34" charset="0"/>
                  </a:rPr>
                  <a:t>+ </a:t>
                </a:r>
                <a:r>
                  <a:rPr lang="es-ES" sz="2000" b="1">
                    <a:latin typeface="Arial" panose="020B0604020202020204" pitchFamily="34" charset="0"/>
                  </a:rPr>
                  <a:t>BV</a:t>
                </a:r>
                <a:r>
                  <a:rPr lang="es-ES" sz="2000">
                    <a:latin typeface="Arial" panose="020B0604020202020204" pitchFamily="34" charset="0"/>
                  </a:rPr>
                  <a:t> </a:t>
                </a:r>
                <a:r>
                  <a:rPr lang="es-ES" sz="2000" dirty="0">
                    <a:latin typeface="Arial" panose="020B0604020202020204" pitchFamily="34" charset="0"/>
                  </a:rPr>
                  <a:t>de portadores de carga:</a:t>
                </a:r>
              </a:p>
            </p:txBody>
          </p:sp>
          <p:sp>
            <p:nvSpPr>
              <p:cNvPr id="39" name="Text Box 22">
                <a:extLst>
                  <a:ext uri="{FF2B5EF4-FFF2-40B4-BE49-F238E27FC236}">
                    <a16:creationId xmlns:a16="http://schemas.microsoft.com/office/drawing/2014/main" id="{0CBB8687-845C-40BA-B26E-3C498C2E5B6D}"/>
                  </a:ext>
                </a:extLst>
              </p:cNvPr>
              <p:cNvSpPr txBox="1">
                <a:spLocks noChangeArrowheads="1"/>
              </p:cNvSpPr>
              <p:nvPr/>
            </p:nvSpPr>
            <p:spPr bwMode="auto">
              <a:xfrm>
                <a:off x="3220574" y="3763014"/>
                <a:ext cx="1418972"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FF0000"/>
                    </a:solidFill>
                    <a:latin typeface="Arial" panose="020B0604020202020204" pitchFamily="34" charset="0"/>
                  </a:rPr>
                  <a:t>“</a:t>
                </a:r>
                <a:r>
                  <a:rPr lang="es-ES" sz="2000" dirty="0" err="1">
                    <a:solidFill>
                      <a:srgbClr val="FF0000"/>
                    </a:solidFill>
                    <a:latin typeface="Arial" panose="020B0604020202020204" pitchFamily="34" charset="0"/>
                  </a:rPr>
                  <a:t>N”egativa</a:t>
                </a:r>
                <a:endParaRPr lang="es-ES" sz="2000" dirty="0">
                  <a:solidFill>
                    <a:srgbClr val="FF0000"/>
                  </a:solidFill>
                  <a:latin typeface="Arial" panose="020B0604020202020204" pitchFamily="34" charset="0"/>
                </a:endParaRPr>
              </a:p>
            </p:txBody>
          </p:sp>
          <p:sp>
            <p:nvSpPr>
              <p:cNvPr id="40" name="Text Box 22">
                <a:extLst>
                  <a:ext uri="{FF2B5EF4-FFF2-40B4-BE49-F238E27FC236}">
                    <a16:creationId xmlns:a16="http://schemas.microsoft.com/office/drawing/2014/main" id="{BE3FB7A6-5722-4A32-80EB-FC1C382354A8}"/>
                  </a:ext>
                </a:extLst>
              </p:cNvPr>
              <p:cNvSpPr txBox="1">
                <a:spLocks noChangeArrowheads="1"/>
              </p:cNvSpPr>
              <p:nvPr/>
            </p:nvSpPr>
            <p:spPr bwMode="auto">
              <a:xfrm>
                <a:off x="1873250" y="3771049"/>
                <a:ext cx="1338719"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3333FF"/>
                    </a:solidFill>
                    <a:latin typeface="Arial" panose="020B0604020202020204" pitchFamily="34" charset="0"/>
                  </a:rPr>
                  <a:t>“</a:t>
                </a:r>
                <a:r>
                  <a:rPr lang="es-ES" sz="2000" dirty="0" err="1">
                    <a:solidFill>
                      <a:srgbClr val="3333FF"/>
                    </a:solidFill>
                    <a:latin typeface="Arial" panose="020B0604020202020204" pitchFamily="34" charset="0"/>
                  </a:rPr>
                  <a:t>P”ositiva</a:t>
                </a:r>
                <a:endParaRPr lang="es-ES" sz="2000" dirty="0">
                  <a:solidFill>
                    <a:srgbClr val="FF0000"/>
                  </a:solidFill>
                  <a:latin typeface="Arial" panose="020B0604020202020204" pitchFamily="34" charset="0"/>
                </a:endParaRPr>
              </a:p>
            </p:txBody>
          </p:sp>
        </p:grpSp>
        <p:sp>
          <p:nvSpPr>
            <p:cNvPr id="42" name="Text Box 22">
              <a:extLst>
                <a:ext uri="{FF2B5EF4-FFF2-40B4-BE49-F238E27FC236}">
                  <a16:creationId xmlns:a16="http://schemas.microsoft.com/office/drawing/2014/main" id="{B76EAF87-5300-4222-8529-81096210D690}"/>
                </a:ext>
              </a:extLst>
            </p:cNvPr>
            <p:cNvSpPr txBox="1">
              <a:spLocks noChangeArrowheads="1"/>
            </p:cNvSpPr>
            <p:nvPr/>
          </p:nvSpPr>
          <p:spPr bwMode="auto">
            <a:xfrm>
              <a:off x="1464151" y="4050002"/>
              <a:ext cx="3519494" cy="85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latin typeface="Arial" panose="020B0604020202020204" pitchFamily="34" charset="0"/>
                </a:rPr>
                <a:t>(el cristal </a:t>
              </a:r>
              <a:r>
                <a:rPr lang="es-ES" sz="2000">
                  <a:latin typeface="Arial" panose="020B0604020202020204" pitchFamily="34" charset="0"/>
                </a:rPr>
                <a:t>es neutro por las impurezas ionizadas)</a:t>
              </a:r>
              <a:endParaRPr lang="es-ES" sz="2000" dirty="0">
                <a:latin typeface="Arial" panose="020B0604020202020204" pitchFamily="34" charset="0"/>
              </a:endParaRPr>
            </a:p>
          </p:txBody>
        </p:sp>
      </p:grpSp>
      <p:sp>
        <p:nvSpPr>
          <p:cNvPr id="44" name="Text Box 34">
            <a:extLst>
              <a:ext uri="{FF2B5EF4-FFF2-40B4-BE49-F238E27FC236}">
                <a16:creationId xmlns:a16="http://schemas.microsoft.com/office/drawing/2014/main" id="{18D26C2C-CE97-4352-967B-1D9895C349B0}"/>
              </a:ext>
            </a:extLst>
          </p:cNvPr>
          <p:cNvSpPr txBox="1">
            <a:spLocks noChangeArrowheads="1"/>
          </p:cNvSpPr>
          <p:nvPr/>
        </p:nvSpPr>
        <p:spPr bwMode="auto">
          <a:xfrm>
            <a:off x="1782391" y="712998"/>
            <a:ext cx="5254120"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tIns="1188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solidFill>
                  <a:srgbClr val="CC0000"/>
                </a:solidFill>
                <a:latin typeface="Arial" panose="020B0604020202020204" pitchFamily="34" charset="0"/>
              </a:rPr>
              <a:t>(frontera entre una </a:t>
            </a:r>
            <a:r>
              <a:rPr lang="es-ES" sz="2400">
                <a:solidFill>
                  <a:srgbClr val="CC0000"/>
                </a:solidFill>
                <a:latin typeface="Arial" panose="020B0604020202020204" pitchFamily="34" charset="0"/>
              </a:rPr>
              <a:t>región P y </a:t>
            </a:r>
            <a:r>
              <a:rPr lang="es-ES" sz="2400" dirty="0">
                <a:solidFill>
                  <a:srgbClr val="CC0000"/>
                </a:solidFill>
                <a:latin typeface="Arial" panose="020B0604020202020204" pitchFamily="34" charset="0"/>
              </a:rPr>
              <a:t>otra N </a:t>
            </a:r>
            <a:r>
              <a:rPr lang="es-ES" sz="2400" u="sng" dirty="0">
                <a:solidFill>
                  <a:srgbClr val="CC0000"/>
                </a:solidFill>
                <a:latin typeface="Arial" panose="020B0604020202020204" pitchFamily="34" charset="0"/>
              </a:rPr>
              <a:t>en un mismo</a:t>
            </a:r>
            <a:r>
              <a:rPr lang="es-ES" sz="2400" dirty="0">
                <a:solidFill>
                  <a:srgbClr val="CC0000"/>
                </a:solidFill>
                <a:latin typeface="Arial" panose="020B0604020202020204" pitchFamily="34" charset="0"/>
              </a:rPr>
              <a:t> semiconductor)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3348"/>
                                        </p:tgtEl>
                                        <p:attrNameLst>
                                          <p:attrName>style.visibility</p:attrName>
                                        </p:attrNameLst>
                                      </p:cBhvr>
                                      <p:to>
                                        <p:strVal val="visible"/>
                                      </p:to>
                                    </p:set>
                                    <p:animEffect transition="in" filter="barn(outVertical)">
                                      <p:cBhvr>
                                        <p:cTn id="17" dur="500"/>
                                        <p:tgtEl>
                                          <p:spTgt spid="13348"/>
                                        </p:tgtEl>
                                      </p:cBhvr>
                                    </p:animEffect>
                                  </p:childTnLst>
                                </p:cTn>
                              </p:par>
                            </p:childTnLst>
                          </p:cTn>
                        </p:par>
                        <p:par>
                          <p:cTn id="18" fill="hold">
                            <p:stCondLst>
                              <p:cond delay="500"/>
                            </p:stCondLst>
                            <p:childTnLst>
                              <p:par>
                                <p:cTn id="19" presetID="12" presetClass="entr" presetSubtype="1" fill="hold" grpId="0" nodeType="afterEffect">
                                  <p:stCondLst>
                                    <p:cond delay="0"/>
                                  </p:stCondLst>
                                  <p:childTnLst>
                                    <p:set>
                                      <p:cBhvr>
                                        <p:cTn id="20" dur="1" fill="hold">
                                          <p:stCondLst>
                                            <p:cond delay="0"/>
                                          </p:stCondLst>
                                        </p:cTn>
                                        <p:tgtEl>
                                          <p:spTgt spid="13349"/>
                                        </p:tgtEl>
                                        <p:attrNameLst>
                                          <p:attrName>style.visibility</p:attrName>
                                        </p:attrNameLst>
                                      </p:cBhvr>
                                      <p:to>
                                        <p:strVal val="visible"/>
                                      </p:to>
                                    </p:set>
                                    <p:anim calcmode="lin" valueType="num">
                                      <p:cBhvr additive="base">
                                        <p:cTn id="21" dur="500"/>
                                        <p:tgtEl>
                                          <p:spTgt spid="13349"/>
                                        </p:tgtEl>
                                        <p:attrNameLst>
                                          <p:attrName>ppt_y</p:attrName>
                                        </p:attrNameLst>
                                      </p:cBhvr>
                                      <p:tavLst>
                                        <p:tav tm="0">
                                          <p:val>
                                            <p:strVal val="#ppt_y-#ppt_h*1.125000"/>
                                          </p:val>
                                        </p:tav>
                                        <p:tav tm="100000">
                                          <p:val>
                                            <p:strVal val="#ppt_y"/>
                                          </p:val>
                                        </p:tav>
                                      </p:tavLst>
                                    </p:anim>
                                    <p:animEffect transition="in" filter="wipe(down)">
                                      <p:cBhvr>
                                        <p:cTn id="22" dur="500"/>
                                        <p:tgtEl>
                                          <p:spTgt spid="133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24694"/>
                                        </p:tgtEl>
                                        <p:attrNameLst>
                                          <p:attrName>style.visibility</p:attrName>
                                        </p:attrNameLst>
                                      </p:cBhvr>
                                      <p:to>
                                        <p:strVal val="visible"/>
                                      </p:to>
                                    </p:set>
                                    <p:animEffect transition="in" filter="wipe(up)">
                                      <p:cBhvr>
                                        <p:cTn id="27" dur="500"/>
                                        <p:tgtEl>
                                          <p:spTgt spid="9246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24693"/>
                                        </p:tgtEl>
                                        <p:attrNameLst>
                                          <p:attrName>style.visibility</p:attrName>
                                        </p:attrNameLst>
                                      </p:cBhvr>
                                      <p:to>
                                        <p:strVal val="visible"/>
                                      </p:to>
                                    </p:set>
                                    <p:animEffect transition="in" filter="wipe(up)">
                                      <p:cBhvr>
                                        <p:cTn id="32" dur="500"/>
                                        <p:tgtEl>
                                          <p:spTgt spid="9246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924692"/>
                                        </p:tgtEl>
                                        <p:attrNameLst>
                                          <p:attrName>style.visibility</p:attrName>
                                        </p:attrNameLst>
                                      </p:cBhvr>
                                      <p:to>
                                        <p:strVal val="visible"/>
                                      </p:to>
                                    </p:set>
                                    <p:animEffect transition="in" filter="wipe(up)">
                                      <p:cBhvr>
                                        <p:cTn id="42" dur="500"/>
                                        <p:tgtEl>
                                          <p:spTgt spid="9246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vertic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24698"/>
                                        </p:tgtEl>
                                        <p:attrNameLst>
                                          <p:attrName>style.visibility</p:attrName>
                                        </p:attrNameLst>
                                      </p:cBhvr>
                                      <p:to>
                                        <p:strVal val="visible"/>
                                      </p:to>
                                    </p:set>
                                    <p:animEffect transition="in" filter="wipe(up)">
                                      <p:cBhvr>
                                        <p:cTn id="52" dur="500"/>
                                        <p:tgtEl>
                                          <p:spTgt spid="924698"/>
                                        </p:tgtEl>
                                      </p:cBhvr>
                                    </p:animEffect>
                                  </p:childTnLst>
                                </p:cTn>
                              </p:par>
                            </p:childTnLst>
                          </p:cTn>
                        </p:par>
                        <p:par>
                          <p:cTn id="53" fill="hold" nodeType="afterGroup">
                            <p:stCondLst>
                              <p:cond delay="500"/>
                            </p:stCondLst>
                            <p:childTnLst>
                              <p:par>
                                <p:cTn id="54" presetID="16" presetClass="entr" presetSubtype="42" fill="hold" grpId="0" nodeType="afterEffect">
                                  <p:stCondLst>
                                    <p:cond delay="0"/>
                                  </p:stCondLst>
                                  <p:childTnLst>
                                    <p:set>
                                      <p:cBhvr>
                                        <p:cTn id="55" dur="1" fill="hold">
                                          <p:stCondLst>
                                            <p:cond delay="0"/>
                                          </p:stCondLst>
                                        </p:cTn>
                                        <p:tgtEl>
                                          <p:spTgt spid="924702"/>
                                        </p:tgtEl>
                                        <p:attrNameLst>
                                          <p:attrName>style.visibility</p:attrName>
                                        </p:attrNameLst>
                                      </p:cBhvr>
                                      <p:to>
                                        <p:strVal val="visible"/>
                                      </p:to>
                                    </p:set>
                                    <p:animEffect transition="in" filter="barn(outHorizontal)">
                                      <p:cBhvr>
                                        <p:cTn id="56" dur="500"/>
                                        <p:tgtEl>
                                          <p:spTgt spid="924702"/>
                                        </p:tgtEl>
                                      </p:cBhvr>
                                    </p:animEffect>
                                  </p:childTnLst>
                                </p:cTn>
                              </p:par>
                              <p:par>
                                <p:cTn id="57" presetID="16" presetClass="entr" presetSubtype="42" fill="hold" grpId="0" nodeType="withEffect">
                                  <p:stCondLst>
                                    <p:cond delay="0"/>
                                  </p:stCondLst>
                                  <p:childTnLst>
                                    <p:set>
                                      <p:cBhvr>
                                        <p:cTn id="58" dur="1" fill="hold">
                                          <p:stCondLst>
                                            <p:cond delay="0"/>
                                          </p:stCondLst>
                                        </p:cTn>
                                        <p:tgtEl>
                                          <p:spTgt spid="924701"/>
                                        </p:tgtEl>
                                        <p:attrNameLst>
                                          <p:attrName>style.visibility</p:attrName>
                                        </p:attrNameLst>
                                      </p:cBhvr>
                                      <p:to>
                                        <p:strVal val="visible"/>
                                      </p:to>
                                    </p:set>
                                    <p:animEffect transition="in" filter="barn(outHorizontal)">
                                      <p:cBhvr>
                                        <p:cTn id="59" dur="500"/>
                                        <p:tgtEl>
                                          <p:spTgt spid="92470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924711"/>
                                        </p:tgtEl>
                                        <p:attrNameLst>
                                          <p:attrName>style.visibility</p:attrName>
                                        </p:attrNameLst>
                                      </p:cBhvr>
                                      <p:to>
                                        <p:strVal val="visible"/>
                                      </p:to>
                                    </p:set>
                                    <p:animEffect transition="in" filter="wipe(up)">
                                      <p:cBhvr>
                                        <p:cTn id="64" dur="500"/>
                                        <p:tgtEl>
                                          <p:spTgt spid="924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8" grpId="0" animBg="1"/>
      <p:bldP spid="13349" grpId="0"/>
      <p:bldP spid="924692" grpId="0"/>
      <p:bldP spid="924693" grpId="0"/>
      <p:bldP spid="924694" grpId="0"/>
      <p:bldP spid="924698" grpId="0"/>
      <p:bldP spid="924701" grpId="0"/>
      <p:bldP spid="924702" grpId="0"/>
      <p:bldP spid="924711" grpId="0" animBg="1"/>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31">
            <a:extLst>
              <a:ext uri="{FF2B5EF4-FFF2-40B4-BE49-F238E27FC236}">
                <a16:creationId xmlns:a16="http://schemas.microsoft.com/office/drawing/2014/main" id="{F1CB3253-28FF-4469-A001-5F71B3BAB3A4}"/>
              </a:ext>
            </a:extLst>
          </p:cNvPr>
          <p:cNvSpPr txBox="1">
            <a:spLocks noChangeArrowheads="1"/>
          </p:cNvSpPr>
          <p:nvPr/>
        </p:nvSpPr>
        <p:spPr bwMode="auto">
          <a:xfrm>
            <a:off x="5000484" y="1833483"/>
            <a:ext cx="5385161"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Los excesos de carga crean </a:t>
            </a:r>
            <a:r>
              <a:rPr lang="es-ES" sz="2400" b="1" dirty="0">
                <a:latin typeface="Arial" panose="020B0604020202020204" pitchFamily="34" charset="0"/>
                <a:sym typeface="Symbol" panose="05050102010706020507" pitchFamily="18" charset="2"/>
              </a:rPr>
              <a:t>E</a:t>
            </a:r>
            <a:r>
              <a:rPr lang="es-ES" sz="2400" dirty="0">
                <a:solidFill>
                  <a:srgbClr val="000000"/>
                </a:solidFill>
                <a:latin typeface="Arial" panose="020B0604020202020204" pitchFamily="34" charset="0"/>
                <a:sym typeface="Symbol" panose="05050102010706020507" pitchFamily="18" charset="2"/>
              </a:rPr>
              <a:t>, que genera </a:t>
            </a:r>
            <a:r>
              <a:rPr lang="es-ES" sz="2400" dirty="0">
                <a:solidFill>
                  <a:srgbClr val="008000"/>
                </a:solidFill>
                <a:latin typeface="Arial" panose="020B0604020202020204" pitchFamily="34" charset="0"/>
                <a:sym typeface="Symbol" panose="05050102010706020507" pitchFamily="18" charset="2"/>
              </a:rPr>
              <a:t>corrientes </a:t>
            </a:r>
            <a:r>
              <a:rPr lang="es-ES" sz="2400">
                <a:solidFill>
                  <a:srgbClr val="008000"/>
                </a:solidFill>
                <a:latin typeface="Arial" panose="020B0604020202020204" pitchFamily="34" charset="0"/>
                <a:sym typeface="Symbol" panose="05050102010706020507" pitchFamily="18" charset="2"/>
              </a:rPr>
              <a:t>de desplazamiento</a:t>
            </a:r>
            <a:endParaRPr lang="es-ES" sz="2400" dirty="0">
              <a:solidFill>
                <a:srgbClr val="000000"/>
              </a:solidFill>
              <a:latin typeface="Arial" panose="020B0604020202020204" pitchFamily="34" charset="0"/>
              <a:sym typeface="Symbol" panose="05050102010706020507" pitchFamily="18" charset="2"/>
            </a:endParaRPr>
          </a:p>
        </p:txBody>
      </p:sp>
      <p:sp>
        <p:nvSpPr>
          <p:cNvPr id="13314" name="Rectangle 2"/>
          <p:cNvSpPr>
            <a:spLocks noChangeArrowheads="1"/>
          </p:cNvSpPr>
          <p:nvPr/>
        </p:nvSpPr>
        <p:spPr bwMode="auto">
          <a:xfrm>
            <a:off x="1282969" y="357803"/>
            <a:ext cx="26352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CC0000"/>
                </a:solidFill>
                <a:latin typeface="Arial" panose="020B0604020202020204" pitchFamily="34" charset="0"/>
              </a:rPr>
              <a:t>9.5 UNIÓN PN</a:t>
            </a:r>
          </a:p>
        </p:txBody>
      </p:sp>
      <p:sp>
        <p:nvSpPr>
          <p:cNvPr id="13348" name="Text Box 13"/>
          <p:cNvSpPr txBox="1">
            <a:spLocks noChangeArrowheads="1"/>
          </p:cNvSpPr>
          <p:nvPr/>
        </p:nvSpPr>
        <p:spPr bwMode="auto">
          <a:xfrm>
            <a:off x="7749094" y="426398"/>
            <a:ext cx="2575042" cy="609252"/>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a:solidFill>
                  <a:srgbClr val="000000"/>
                </a:solidFill>
                <a:latin typeface="Arial" panose="020B0604020202020204" pitchFamily="34" charset="0"/>
              </a:rPr>
              <a:t>SIN POLARIZAR</a:t>
            </a:r>
          </a:p>
        </p:txBody>
      </p:sp>
      <p:sp>
        <p:nvSpPr>
          <p:cNvPr id="13349" name="Text Box 14"/>
          <p:cNvSpPr txBox="1">
            <a:spLocks noChangeArrowheads="1"/>
          </p:cNvSpPr>
          <p:nvPr/>
        </p:nvSpPr>
        <p:spPr bwMode="auto">
          <a:xfrm>
            <a:off x="7792362" y="948493"/>
            <a:ext cx="2504509"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FF0000"/>
                </a:solidFill>
                <a:latin typeface="Arial" panose="020B0604020202020204" pitchFamily="34" charset="0"/>
              </a:rPr>
              <a:t>(sin aplicar una </a:t>
            </a:r>
            <a:r>
              <a:rPr lang="es-ES" sz="2000" dirty="0" err="1">
                <a:solidFill>
                  <a:srgbClr val="FF0000"/>
                </a:solidFill>
                <a:latin typeface="Arial" panose="020B0604020202020204" pitchFamily="34" charset="0"/>
              </a:rPr>
              <a:t>ddp</a:t>
            </a:r>
            <a:r>
              <a:rPr lang="es-ES" sz="2000" dirty="0">
                <a:solidFill>
                  <a:srgbClr val="FF0000"/>
                </a:solidFill>
                <a:latin typeface="Arial" panose="020B0604020202020204" pitchFamily="34" charset="0"/>
              </a:rPr>
              <a:t>)</a:t>
            </a:r>
          </a:p>
        </p:txBody>
      </p:sp>
      <p:grpSp>
        <p:nvGrpSpPr>
          <p:cNvPr id="12" name="Grupo 11">
            <a:extLst>
              <a:ext uri="{FF2B5EF4-FFF2-40B4-BE49-F238E27FC236}">
                <a16:creationId xmlns:a16="http://schemas.microsoft.com/office/drawing/2014/main" id="{38B3A352-1321-4AFB-B3B0-C334D6A0D318}"/>
              </a:ext>
            </a:extLst>
          </p:cNvPr>
          <p:cNvGrpSpPr/>
          <p:nvPr/>
        </p:nvGrpSpPr>
        <p:grpSpPr>
          <a:xfrm>
            <a:off x="1873250" y="2868487"/>
            <a:ext cx="2735263" cy="1261305"/>
            <a:chOff x="1873250" y="2982787"/>
            <a:chExt cx="2735263" cy="1261305"/>
          </a:xfrm>
        </p:grpSpPr>
        <p:grpSp>
          <p:nvGrpSpPr>
            <p:cNvPr id="13316" name="Group 19"/>
            <p:cNvGrpSpPr>
              <a:grpSpLocks/>
            </p:cNvGrpSpPr>
            <p:nvPr/>
          </p:nvGrpSpPr>
          <p:grpSpPr bwMode="auto">
            <a:xfrm>
              <a:off x="1873250" y="2982787"/>
              <a:ext cx="2735263" cy="1261305"/>
              <a:chOff x="1210" y="1204"/>
              <a:chExt cx="428" cy="172"/>
            </a:xfrm>
          </p:grpSpPr>
          <p:sp>
            <p:nvSpPr>
              <p:cNvPr id="2" name="Rectangle 15"/>
              <p:cNvSpPr>
                <a:spLocks noChangeArrowheads="1"/>
              </p:cNvSpPr>
              <p:nvPr/>
            </p:nvSpPr>
            <p:spPr bwMode="auto">
              <a:xfrm>
                <a:off x="1210" y="1204"/>
                <a:ext cx="216" cy="172"/>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13347" name="Rectangle 17"/>
              <p:cNvSpPr>
                <a:spLocks noChangeArrowheads="1"/>
              </p:cNvSpPr>
              <p:nvPr/>
            </p:nvSpPr>
            <p:spPr bwMode="auto">
              <a:xfrm>
                <a:off x="1422" y="1204"/>
                <a:ext cx="216" cy="172"/>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grpSp>
        <p:sp>
          <p:nvSpPr>
            <p:cNvPr id="13317" name="Text Box 18"/>
            <p:cNvSpPr txBox="1">
              <a:spLocks noChangeArrowheads="1"/>
            </p:cNvSpPr>
            <p:nvPr/>
          </p:nvSpPr>
          <p:spPr bwMode="auto">
            <a:xfrm>
              <a:off x="3751263" y="3265364"/>
              <a:ext cx="47466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a:solidFill>
                    <a:srgbClr val="000000"/>
                  </a:solidFill>
                  <a:latin typeface="Arial" panose="020B0604020202020204" pitchFamily="34" charset="0"/>
                </a:rPr>
                <a:t>N</a:t>
              </a:r>
            </a:p>
          </p:txBody>
        </p:sp>
        <p:sp>
          <p:nvSpPr>
            <p:cNvPr id="13318" name="Text Box 16"/>
            <p:cNvSpPr txBox="1">
              <a:spLocks noChangeArrowheads="1"/>
            </p:cNvSpPr>
            <p:nvPr/>
          </p:nvSpPr>
          <p:spPr bwMode="auto">
            <a:xfrm>
              <a:off x="2284413" y="3265364"/>
              <a:ext cx="452437"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a:solidFill>
                    <a:srgbClr val="000000"/>
                  </a:solidFill>
                  <a:latin typeface="Arial" panose="020B0604020202020204" pitchFamily="34" charset="0"/>
                </a:rPr>
                <a:t>P</a:t>
              </a:r>
            </a:p>
          </p:txBody>
        </p:sp>
      </p:grpSp>
      <p:sp>
        <p:nvSpPr>
          <p:cNvPr id="924693" name="Text Box 21"/>
          <p:cNvSpPr txBox="1">
            <a:spLocks noChangeArrowheads="1"/>
          </p:cNvSpPr>
          <p:nvPr/>
        </p:nvSpPr>
        <p:spPr bwMode="auto">
          <a:xfrm>
            <a:off x="1093661" y="2258181"/>
            <a:ext cx="3867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000000"/>
                </a:solidFill>
                <a:latin typeface="Arial" panose="020B0604020202020204" pitchFamily="34" charset="0"/>
              </a:rPr>
              <a:t>e</a:t>
            </a:r>
            <a:r>
              <a:rPr lang="es-ES" sz="2000" baseline="30000" dirty="0">
                <a:solidFill>
                  <a:srgbClr val="000000"/>
                </a:solidFill>
                <a:latin typeface="Arial" panose="020B0604020202020204" pitchFamily="34" charset="0"/>
              </a:rPr>
              <a:t>-</a:t>
            </a:r>
            <a:r>
              <a:rPr lang="es-ES" sz="2000" dirty="0">
                <a:solidFill>
                  <a:srgbClr val="000000"/>
                </a:solidFill>
                <a:latin typeface="Arial" panose="020B0604020202020204" pitchFamily="34" charset="0"/>
              </a:rPr>
              <a:t>:  </a:t>
            </a:r>
            <a:r>
              <a:rPr lang="es-ES" sz="2000" dirty="0">
                <a:solidFill>
                  <a:srgbClr val="3333FF"/>
                </a:solidFill>
                <a:latin typeface="Arial" panose="020B0604020202020204" pitchFamily="34" charset="0"/>
              </a:rPr>
              <a:t>Minoritarios   </a:t>
            </a:r>
            <a:r>
              <a:rPr lang="es-ES" sz="2000" dirty="0">
                <a:solidFill>
                  <a:srgbClr val="FF0000"/>
                </a:solidFill>
                <a:latin typeface="Arial" panose="020B0604020202020204" pitchFamily="34" charset="0"/>
              </a:rPr>
              <a:t>Mayoritarios</a:t>
            </a:r>
          </a:p>
        </p:txBody>
      </p:sp>
      <p:sp>
        <p:nvSpPr>
          <p:cNvPr id="924694" name="Text Box 22"/>
          <p:cNvSpPr txBox="1">
            <a:spLocks noChangeArrowheads="1"/>
          </p:cNvSpPr>
          <p:nvPr/>
        </p:nvSpPr>
        <p:spPr bwMode="auto">
          <a:xfrm>
            <a:off x="1317012" y="1874133"/>
            <a:ext cx="3398984"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000000"/>
                </a:solidFill>
                <a:latin typeface="Arial" panose="020B0604020202020204" pitchFamily="34" charset="0"/>
              </a:rPr>
              <a:t>h</a:t>
            </a:r>
            <a:r>
              <a:rPr lang="es-ES" sz="2000" dirty="0">
                <a:latin typeface="Arial" panose="020B0604020202020204" pitchFamily="34" charset="0"/>
              </a:rPr>
              <a:t>:</a:t>
            </a:r>
            <a:r>
              <a:rPr lang="es-ES" sz="2000" dirty="0">
                <a:solidFill>
                  <a:srgbClr val="008000"/>
                </a:solidFill>
                <a:latin typeface="Arial" panose="020B0604020202020204" pitchFamily="34" charset="0"/>
              </a:rPr>
              <a:t>  </a:t>
            </a:r>
            <a:r>
              <a:rPr lang="es-ES" sz="2000" dirty="0">
                <a:solidFill>
                  <a:srgbClr val="3333FF"/>
                </a:solidFill>
                <a:latin typeface="Arial" panose="020B0604020202020204" pitchFamily="34" charset="0"/>
              </a:rPr>
              <a:t>Mayoritarios </a:t>
            </a:r>
            <a:r>
              <a:rPr lang="es-ES" sz="2000" dirty="0">
                <a:solidFill>
                  <a:srgbClr val="000000"/>
                </a:solidFill>
                <a:latin typeface="Arial" panose="020B0604020202020204" pitchFamily="34" charset="0"/>
              </a:rPr>
              <a:t> </a:t>
            </a:r>
            <a:r>
              <a:rPr lang="es-ES" sz="2000" dirty="0">
                <a:solidFill>
                  <a:srgbClr val="FF0000"/>
                </a:solidFill>
                <a:latin typeface="Arial" panose="020B0604020202020204" pitchFamily="34" charset="0"/>
              </a:rPr>
              <a:t>Minoritarios</a:t>
            </a:r>
          </a:p>
        </p:txBody>
      </p:sp>
      <p:sp>
        <p:nvSpPr>
          <p:cNvPr id="924701" name="Text Box 29"/>
          <p:cNvSpPr txBox="1">
            <a:spLocks noChangeArrowheads="1"/>
          </p:cNvSpPr>
          <p:nvPr/>
        </p:nvSpPr>
        <p:spPr bwMode="auto">
          <a:xfrm>
            <a:off x="3235325" y="2887539"/>
            <a:ext cx="3286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p:txBody>
      </p:sp>
      <p:sp>
        <p:nvSpPr>
          <p:cNvPr id="924702" name="Text Box 30"/>
          <p:cNvSpPr txBox="1">
            <a:spLocks noChangeArrowheads="1"/>
          </p:cNvSpPr>
          <p:nvPr/>
        </p:nvSpPr>
        <p:spPr bwMode="auto">
          <a:xfrm>
            <a:off x="2940050" y="2897064"/>
            <a:ext cx="2651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p:txBody>
      </p:sp>
      <p:grpSp>
        <p:nvGrpSpPr>
          <p:cNvPr id="11" name="Grupo 10">
            <a:extLst>
              <a:ext uri="{FF2B5EF4-FFF2-40B4-BE49-F238E27FC236}">
                <a16:creationId xmlns:a16="http://schemas.microsoft.com/office/drawing/2014/main" id="{12A3F67C-C68B-4ED4-8C48-820870CDF420}"/>
              </a:ext>
            </a:extLst>
          </p:cNvPr>
          <p:cNvGrpSpPr/>
          <p:nvPr/>
        </p:nvGrpSpPr>
        <p:grpSpPr>
          <a:xfrm>
            <a:off x="1464151" y="4148865"/>
            <a:ext cx="3547862" cy="1755592"/>
            <a:chOff x="1464151" y="3149883"/>
            <a:chExt cx="3547862" cy="1755592"/>
          </a:xfrm>
        </p:grpSpPr>
        <p:grpSp>
          <p:nvGrpSpPr>
            <p:cNvPr id="3" name="Grupo 2">
              <a:extLst>
                <a:ext uri="{FF2B5EF4-FFF2-40B4-BE49-F238E27FC236}">
                  <a16:creationId xmlns:a16="http://schemas.microsoft.com/office/drawing/2014/main" id="{925818A4-2F1C-4B29-BFE9-ACFC1D5C1EBC}"/>
                </a:ext>
              </a:extLst>
            </p:cNvPr>
            <p:cNvGrpSpPr/>
            <p:nvPr/>
          </p:nvGrpSpPr>
          <p:grpSpPr>
            <a:xfrm>
              <a:off x="1492519" y="3149883"/>
              <a:ext cx="3519494" cy="1168863"/>
              <a:chOff x="1492519" y="3149883"/>
              <a:chExt cx="3519494" cy="1168863"/>
            </a:xfrm>
          </p:grpSpPr>
          <p:sp>
            <p:nvSpPr>
              <p:cNvPr id="38" name="Text Box 22">
                <a:extLst>
                  <a:ext uri="{FF2B5EF4-FFF2-40B4-BE49-F238E27FC236}">
                    <a16:creationId xmlns:a16="http://schemas.microsoft.com/office/drawing/2014/main" id="{3EF44084-9C69-4DB5-8565-CD2EE7372F43}"/>
                  </a:ext>
                </a:extLst>
              </p:cNvPr>
              <p:cNvSpPr txBox="1">
                <a:spLocks noChangeArrowheads="1"/>
              </p:cNvSpPr>
              <p:nvPr/>
            </p:nvSpPr>
            <p:spPr bwMode="auto">
              <a:xfrm>
                <a:off x="1492519" y="3149883"/>
                <a:ext cx="3519494" cy="85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latin typeface="Arial" panose="020B0604020202020204" pitchFamily="34" charset="0"/>
                  </a:rPr>
                  <a:t>Mayor presencia </a:t>
                </a:r>
                <a:r>
                  <a:rPr lang="es-ES" sz="2000">
                    <a:latin typeface="Arial" panose="020B0604020202020204" pitchFamily="34" charset="0"/>
                  </a:rPr>
                  <a:t>en </a:t>
                </a:r>
                <a:r>
                  <a:rPr lang="es-ES" sz="2000" b="1">
                    <a:latin typeface="Arial" panose="020B0604020202020204" pitchFamily="34" charset="0"/>
                  </a:rPr>
                  <a:t>BC </a:t>
                </a:r>
                <a:r>
                  <a:rPr lang="es-ES" sz="2000">
                    <a:latin typeface="Arial" panose="020B0604020202020204" pitchFamily="34" charset="0"/>
                  </a:rPr>
                  <a:t>+ </a:t>
                </a:r>
                <a:r>
                  <a:rPr lang="es-ES" sz="2000" b="1">
                    <a:latin typeface="Arial" panose="020B0604020202020204" pitchFamily="34" charset="0"/>
                  </a:rPr>
                  <a:t>BV</a:t>
                </a:r>
                <a:r>
                  <a:rPr lang="es-ES" sz="2000">
                    <a:latin typeface="Arial" panose="020B0604020202020204" pitchFamily="34" charset="0"/>
                  </a:rPr>
                  <a:t> </a:t>
                </a:r>
                <a:r>
                  <a:rPr lang="es-ES" sz="2000" dirty="0">
                    <a:latin typeface="Arial" panose="020B0604020202020204" pitchFamily="34" charset="0"/>
                  </a:rPr>
                  <a:t>de portadores de carga:</a:t>
                </a:r>
              </a:p>
            </p:txBody>
          </p:sp>
          <p:sp>
            <p:nvSpPr>
              <p:cNvPr id="39" name="Text Box 22">
                <a:extLst>
                  <a:ext uri="{FF2B5EF4-FFF2-40B4-BE49-F238E27FC236}">
                    <a16:creationId xmlns:a16="http://schemas.microsoft.com/office/drawing/2014/main" id="{0CBB8687-845C-40BA-B26E-3C498C2E5B6D}"/>
                  </a:ext>
                </a:extLst>
              </p:cNvPr>
              <p:cNvSpPr txBox="1">
                <a:spLocks noChangeArrowheads="1"/>
              </p:cNvSpPr>
              <p:nvPr/>
            </p:nvSpPr>
            <p:spPr bwMode="auto">
              <a:xfrm>
                <a:off x="3220574" y="3763014"/>
                <a:ext cx="1418972"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FF0000"/>
                    </a:solidFill>
                    <a:latin typeface="Arial" panose="020B0604020202020204" pitchFamily="34" charset="0"/>
                  </a:rPr>
                  <a:t>“</a:t>
                </a:r>
                <a:r>
                  <a:rPr lang="es-ES" sz="2000" dirty="0" err="1">
                    <a:solidFill>
                      <a:srgbClr val="FF0000"/>
                    </a:solidFill>
                    <a:latin typeface="Arial" panose="020B0604020202020204" pitchFamily="34" charset="0"/>
                  </a:rPr>
                  <a:t>N”egativa</a:t>
                </a:r>
                <a:endParaRPr lang="es-ES" sz="2000" dirty="0">
                  <a:solidFill>
                    <a:srgbClr val="FF0000"/>
                  </a:solidFill>
                  <a:latin typeface="Arial" panose="020B0604020202020204" pitchFamily="34" charset="0"/>
                </a:endParaRPr>
              </a:p>
            </p:txBody>
          </p:sp>
          <p:sp>
            <p:nvSpPr>
              <p:cNvPr id="40" name="Text Box 22">
                <a:extLst>
                  <a:ext uri="{FF2B5EF4-FFF2-40B4-BE49-F238E27FC236}">
                    <a16:creationId xmlns:a16="http://schemas.microsoft.com/office/drawing/2014/main" id="{BE3FB7A6-5722-4A32-80EB-FC1C382354A8}"/>
                  </a:ext>
                </a:extLst>
              </p:cNvPr>
              <p:cNvSpPr txBox="1">
                <a:spLocks noChangeArrowheads="1"/>
              </p:cNvSpPr>
              <p:nvPr/>
            </p:nvSpPr>
            <p:spPr bwMode="auto">
              <a:xfrm>
                <a:off x="1873250" y="3771049"/>
                <a:ext cx="1338719"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3333FF"/>
                    </a:solidFill>
                    <a:latin typeface="Arial" panose="020B0604020202020204" pitchFamily="34" charset="0"/>
                  </a:rPr>
                  <a:t>“</a:t>
                </a:r>
                <a:r>
                  <a:rPr lang="es-ES" sz="2000" dirty="0" err="1">
                    <a:solidFill>
                      <a:srgbClr val="3333FF"/>
                    </a:solidFill>
                    <a:latin typeface="Arial" panose="020B0604020202020204" pitchFamily="34" charset="0"/>
                  </a:rPr>
                  <a:t>P”ositiva</a:t>
                </a:r>
                <a:endParaRPr lang="es-ES" sz="2000" dirty="0">
                  <a:solidFill>
                    <a:srgbClr val="FF0000"/>
                  </a:solidFill>
                  <a:latin typeface="Arial" panose="020B0604020202020204" pitchFamily="34" charset="0"/>
                </a:endParaRPr>
              </a:p>
            </p:txBody>
          </p:sp>
        </p:grpSp>
        <p:sp>
          <p:nvSpPr>
            <p:cNvPr id="42" name="Text Box 22">
              <a:extLst>
                <a:ext uri="{FF2B5EF4-FFF2-40B4-BE49-F238E27FC236}">
                  <a16:creationId xmlns:a16="http://schemas.microsoft.com/office/drawing/2014/main" id="{B76EAF87-5300-4222-8529-81096210D690}"/>
                </a:ext>
              </a:extLst>
            </p:cNvPr>
            <p:cNvSpPr txBox="1">
              <a:spLocks noChangeArrowheads="1"/>
            </p:cNvSpPr>
            <p:nvPr/>
          </p:nvSpPr>
          <p:spPr bwMode="auto">
            <a:xfrm>
              <a:off x="1464151" y="4050002"/>
              <a:ext cx="3519494" cy="85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latin typeface="Arial" panose="020B0604020202020204" pitchFamily="34" charset="0"/>
                </a:rPr>
                <a:t>(el cristal es neutro por las impurezas ionizadas)</a:t>
              </a:r>
              <a:endParaRPr lang="es-ES" sz="2000" dirty="0">
                <a:latin typeface="Arial" panose="020B0604020202020204" pitchFamily="34" charset="0"/>
              </a:endParaRPr>
            </a:p>
          </p:txBody>
        </p:sp>
      </p:grpSp>
      <p:sp>
        <p:nvSpPr>
          <p:cNvPr id="44" name="Text Box 34">
            <a:extLst>
              <a:ext uri="{FF2B5EF4-FFF2-40B4-BE49-F238E27FC236}">
                <a16:creationId xmlns:a16="http://schemas.microsoft.com/office/drawing/2014/main" id="{18D26C2C-CE97-4352-967B-1D9895C349B0}"/>
              </a:ext>
            </a:extLst>
          </p:cNvPr>
          <p:cNvSpPr txBox="1">
            <a:spLocks noChangeArrowheads="1"/>
          </p:cNvSpPr>
          <p:nvPr/>
        </p:nvSpPr>
        <p:spPr bwMode="auto">
          <a:xfrm>
            <a:off x="1782391" y="712998"/>
            <a:ext cx="5254120"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tIns="1188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solidFill>
                  <a:srgbClr val="CC0000"/>
                </a:solidFill>
                <a:latin typeface="Arial" panose="020B0604020202020204" pitchFamily="34" charset="0"/>
              </a:rPr>
              <a:t>(frontera entre una </a:t>
            </a:r>
            <a:r>
              <a:rPr lang="es-ES" sz="2400">
                <a:solidFill>
                  <a:srgbClr val="CC0000"/>
                </a:solidFill>
                <a:latin typeface="Arial" panose="020B0604020202020204" pitchFamily="34" charset="0"/>
              </a:rPr>
              <a:t>región P y </a:t>
            </a:r>
            <a:r>
              <a:rPr lang="es-ES" sz="2400" dirty="0">
                <a:solidFill>
                  <a:srgbClr val="CC0000"/>
                </a:solidFill>
                <a:latin typeface="Arial" panose="020B0604020202020204" pitchFamily="34" charset="0"/>
              </a:rPr>
              <a:t>otra N </a:t>
            </a:r>
            <a:r>
              <a:rPr lang="es-ES" sz="2400" u="sng" dirty="0">
                <a:solidFill>
                  <a:srgbClr val="CC0000"/>
                </a:solidFill>
                <a:latin typeface="Arial" panose="020B0604020202020204" pitchFamily="34" charset="0"/>
              </a:rPr>
              <a:t>en un mismo</a:t>
            </a:r>
            <a:r>
              <a:rPr lang="es-ES" sz="2400" dirty="0">
                <a:solidFill>
                  <a:srgbClr val="CC0000"/>
                </a:solidFill>
                <a:latin typeface="Arial" panose="020B0604020202020204" pitchFamily="34" charset="0"/>
              </a:rPr>
              <a:t> semiconductor)</a:t>
            </a:r>
          </a:p>
        </p:txBody>
      </p:sp>
      <p:grpSp>
        <p:nvGrpSpPr>
          <p:cNvPr id="31" name="Grupo 30">
            <a:extLst>
              <a:ext uri="{FF2B5EF4-FFF2-40B4-BE49-F238E27FC236}">
                <a16:creationId xmlns:a16="http://schemas.microsoft.com/office/drawing/2014/main" id="{244CAB61-7ADD-4345-B24F-4D5DF2D120A2}"/>
              </a:ext>
            </a:extLst>
          </p:cNvPr>
          <p:cNvGrpSpPr>
            <a:grpSpLocks/>
          </p:cNvGrpSpPr>
          <p:nvPr/>
        </p:nvGrpSpPr>
        <p:grpSpPr bwMode="auto">
          <a:xfrm>
            <a:off x="6975094" y="2992011"/>
            <a:ext cx="2281238" cy="1246909"/>
            <a:chOff x="6965878" y="5487249"/>
            <a:chExt cx="2281309" cy="1247560"/>
          </a:xfrm>
        </p:grpSpPr>
        <p:sp>
          <p:nvSpPr>
            <p:cNvPr id="32" name="Rectángulo 33">
              <a:extLst>
                <a:ext uri="{FF2B5EF4-FFF2-40B4-BE49-F238E27FC236}">
                  <a16:creationId xmlns:a16="http://schemas.microsoft.com/office/drawing/2014/main" id="{547AC5A3-4839-40E3-9E3D-3414A879EA7C}"/>
                </a:ext>
              </a:extLst>
            </p:cNvPr>
            <p:cNvSpPr>
              <a:spLocks noChangeArrowheads="1"/>
            </p:cNvSpPr>
            <p:nvPr/>
          </p:nvSpPr>
          <p:spPr bwMode="auto">
            <a:xfrm>
              <a:off x="6965878" y="5487249"/>
              <a:ext cx="2281309" cy="1247560"/>
            </a:xfrm>
            <a:prstGeom prst="rect">
              <a:avLst/>
            </a:prstGeom>
            <a:solidFill>
              <a:srgbClr val="FFCC99"/>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lIns="90000" tIns="118800" rIns="90000" bIns="118800" anchor="ct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endParaRPr lang="es-ES"/>
            </a:p>
          </p:txBody>
        </p:sp>
        <p:grpSp>
          <p:nvGrpSpPr>
            <p:cNvPr id="33" name="Group 47">
              <a:extLst>
                <a:ext uri="{FF2B5EF4-FFF2-40B4-BE49-F238E27FC236}">
                  <a16:creationId xmlns:a16="http://schemas.microsoft.com/office/drawing/2014/main" id="{E62BB1B0-8D50-41F9-AB67-99E04FA348DC}"/>
                </a:ext>
              </a:extLst>
            </p:cNvPr>
            <p:cNvGrpSpPr>
              <a:grpSpLocks/>
            </p:cNvGrpSpPr>
            <p:nvPr/>
          </p:nvGrpSpPr>
          <p:grpSpPr bwMode="auto">
            <a:xfrm>
              <a:off x="7042508" y="5546409"/>
              <a:ext cx="2136775" cy="1090613"/>
              <a:chOff x="3716" y="3993"/>
              <a:chExt cx="1346" cy="687"/>
            </a:xfrm>
          </p:grpSpPr>
          <p:sp>
            <p:nvSpPr>
              <p:cNvPr id="34" name="Text Box 33">
                <a:extLst>
                  <a:ext uri="{FF2B5EF4-FFF2-40B4-BE49-F238E27FC236}">
                    <a16:creationId xmlns:a16="http://schemas.microsoft.com/office/drawing/2014/main" id="{3CC4F9A7-64BD-45A0-B4F0-BF31BACBCD9C}"/>
                  </a:ext>
                </a:extLst>
              </p:cNvPr>
              <p:cNvSpPr txBox="1">
                <a:spLocks noChangeArrowheads="1"/>
              </p:cNvSpPr>
              <p:nvPr/>
            </p:nvSpPr>
            <p:spPr bwMode="auto">
              <a:xfrm>
                <a:off x="3751" y="4338"/>
                <a:ext cx="1311"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3333FF"/>
                    </a:solidFill>
                    <a:latin typeface="Arial" panose="020B0604020202020204" pitchFamily="34" charset="0"/>
                  </a:rPr>
                  <a:t>P</a:t>
                </a:r>
                <a:r>
                  <a:rPr lang="es-ES" sz="2000">
                    <a:solidFill>
                      <a:srgbClr val="000000"/>
                    </a:solidFill>
                    <a:latin typeface="Arial" panose="020B0604020202020204" pitchFamily="34" charset="0"/>
                    <a:sym typeface="Symbol" panose="05050102010706020507" pitchFamily="18" charset="2"/>
                  </a:rPr>
                  <a:t> </a:t>
                </a:r>
                <a:r>
                  <a:rPr lang="es-ES" sz="2000">
                    <a:solidFill>
                      <a:srgbClr val="FF0000"/>
                    </a:solidFill>
                    <a:latin typeface="Arial" panose="020B0604020202020204" pitchFamily="34" charset="0"/>
                    <a:sym typeface="Symbol" panose="05050102010706020507" pitchFamily="18" charset="2"/>
                  </a:rPr>
                  <a:t>N</a:t>
                </a:r>
                <a:r>
                  <a:rPr lang="es-ES" sz="2000">
                    <a:solidFill>
                      <a:srgbClr val="000000"/>
                    </a:solidFill>
                    <a:latin typeface="Arial" panose="020B0604020202020204" pitchFamily="34" charset="0"/>
                    <a:sym typeface="Symbol" panose="05050102010706020507" pitchFamily="18" charset="2"/>
                  </a:rPr>
                  <a:t>:   </a:t>
                </a:r>
                <a:r>
                  <a:rPr lang="es-ES" sz="2000">
                    <a:solidFill>
                      <a:srgbClr val="008000"/>
                    </a:solidFill>
                    <a:latin typeface="Comic Sans MS" panose="030F0702030302020204" pitchFamily="66" charset="0"/>
                    <a:sym typeface="Symbol" panose="05050102010706020507" pitchFamily="18" charset="2"/>
                  </a:rPr>
                  <a:t>I</a:t>
                </a:r>
                <a:r>
                  <a:rPr lang="es-ES" sz="2000" baseline="-25000">
                    <a:solidFill>
                      <a:srgbClr val="008000"/>
                    </a:solidFill>
                    <a:latin typeface="Arial" panose="020B0604020202020204" pitchFamily="34" charset="0"/>
                    <a:sym typeface="Symbol" panose="05050102010706020507" pitchFamily="18" charset="2"/>
                  </a:rPr>
                  <a:t>DES</a:t>
                </a:r>
                <a:r>
                  <a:rPr lang="es-ES" sz="2000">
                    <a:solidFill>
                      <a:srgbClr val="000000"/>
                    </a:solidFill>
                    <a:latin typeface="Arial" panose="020B0604020202020204" pitchFamily="34" charset="0"/>
                    <a:sym typeface="Symbol" panose="05050102010706020507" pitchFamily="18" charset="2"/>
                  </a:rPr>
                  <a:t>   e</a:t>
                </a:r>
                <a:r>
                  <a:rPr lang="es-ES" sz="2000" baseline="30000">
                    <a:solidFill>
                      <a:srgbClr val="000000"/>
                    </a:solidFill>
                    <a:latin typeface="Arial" panose="020B0604020202020204" pitchFamily="34" charset="0"/>
                    <a:sym typeface="Symbol" panose="05050102010706020507" pitchFamily="18" charset="2"/>
                  </a:rPr>
                  <a:t>-</a:t>
                </a:r>
                <a:endParaRPr lang="es-ES" sz="2000">
                  <a:solidFill>
                    <a:srgbClr val="000000"/>
                  </a:solidFill>
                  <a:latin typeface="Arial" panose="020B0604020202020204" pitchFamily="34" charset="0"/>
                  <a:sym typeface="Symbol" panose="05050102010706020507" pitchFamily="18" charset="2"/>
                </a:endParaRPr>
              </a:p>
            </p:txBody>
          </p:sp>
          <p:sp>
            <p:nvSpPr>
              <p:cNvPr id="35" name="Text Box 34">
                <a:extLst>
                  <a:ext uri="{FF2B5EF4-FFF2-40B4-BE49-F238E27FC236}">
                    <a16:creationId xmlns:a16="http://schemas.microsoft.com/office/drawing/2014/main" id="{F0CC14E7-8077-4A77-BED7-B05C50FA0C76}"/>
                  </a:ext>
                </a:extLst>
              </p:cNvPr>
              <p:cNvSpPr txBox="1">
                <a:spLocks noChangeArrowheads="1"/>
              </p:cNvSpPr>
              <p:nvPr/>
            </p:nvSpPr>
            <p:spPr bwMode="auto">
              <a:xfrm>
                <a:off x="3716" y="3993"/>
                <a:ext cx="133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3333FF"/>
                    </a:solidFill>
                    <a:latin typeface="Arial" panose="020B0604020202020204" pitchFamily="34" charset="0"/>
                  </a:rPr>
                  <a:t>P</a:t>
                </a:r>
                <a:r>
                  <a:rPr lang="es-ES" sz="2000">
                    <a:solidFill>
                      <a:srgbClr val="000000"/>
                    </a:solidFill>
                    <a:latin typeface="Arial" panose="020B0604020202020204" pitchFamily="34" charset="0"/>
                    <a:sym typeface="Symbol" panose="05050102010706020507" pitchFamily="18" charset="2"/>
                  </a:rPr>
                  <a:t> </a:t>
                </a:r>
                <a:r>
                  <a:rPr lang="es-ES" sz="2000">
                    <a:solidFill>
                      <a:srgbClr val="FF0000"/>
                    </a:solidFill>
                    <a:latin typeface="Arial" panose="020B0604020202020204" pitchFamily="34" charset="0"/>
                    <a:sym typeface="Symbol" panose="05050102010706020507" pitchFamily="18" charset="2"/>
                  </a:rPr>
                  <a:t>N</a:t>
                </a:r>
                <a:r>
                  <a:rPr lang="es-ES" sz="2000">
                    <a:solidFill>
                      <a:srgbClr val="000000"/>
                    </a:solidFill>
                    <a:latin typeface="Arial" panose="020B0604020202020204" pitchFamily="34" charset="0"/>
                    <a:sym typeface="Symbol" panose="05050102010706020507" pitchFamily="18" charset="2"/>
                  </a:rPr>
                  <a:t>:   </a:t>
                </a:r>
                <a:r>
                  <a:rPr lang="es-ES" sz="2000">
                    <a:solidFill>
                      <a:srgbClr val="008000"/>
                    </a:solidFill>
                    <a:latin typeface="Comic Sans MS" panose="030F0702030302020204" pitchFamily="66" charset="0"/>
                    <a:sym typeface="Symbol" panose="05050102010706020507" pitchFamily="18" charset="2"/>
                  </a:rPr>
                  <a:t>I</a:t>
                </a:r>
                <a:r>
                  <a:rPr lang="es-ES" sz="2000" baseline="-25000">
                    <a:solidFill>
                      <a:srgbClr val="008000"/>
                    </a:solidFill>
                    <a:latin typeface="Arial" panose="020B0604020202020204" pitchFamily="34" charset="0"/>
                    <a:sym typeface="Symbol" panose="05050102010706020507" pitchFamily="18" charset="2"/>
                  </a:rPr>
                  <a:t>DES</a:t>
                </a:r>
                <a:r>
                  <a:rPr lang="es-ES" sz="2000">
                    <a:solidFill>
                      <a:srgbClr val="000000"/>
                    </a:solidFill>
                    <a:latin typeface="Arial" panose="020B0604020202020204" pitchFamily="34" charset="0"/>
                    <a:sym typeface="Symbol" panose="05050102010706020507" pitchFamily="18" charset="2"/>
                  </a:rPr>
                  <a:t>   h</a:t>
                </a:r>
              </a:p>
            </p:txBody>
          </p:sp>
        </p:grpSp>
      </p:grpSp>
      <p:grpSp>
        <p:nvGrpSpPr>
          <p:cNvPr id="36" name="Grupo 35">
            <a:extLst>
              <a:ext uri="{FF2B5EF4-FFF2-40B4-BE49-F238E27FC236}">
                <a16:creationId xmlns:a16="http://schemas.microsoft.com/office/drawing/2014/main" id="{009B38B0-1DFB-48CA-89F2-2F4B2603CA4A}"/>
              </a:ext>
            </a:extLst>
          </p:cNvPr>
          <p:cNvGrpSpPr>
            <a:grpSpLocks/>
          </p:cNvGrpSpPr>
          <p:nvPr/>
        </p:nvGrpSpPr>
        <p:grpSpPr bwMode="auto">
          <a:xfrm>
            <a:off x="3038329" y="3287199"/>
            <a:ext cx="787269" cy="461666"/>
            <a:chOff x="3548390" y="6076651"/>
            <a:chExt cx="787538" cy="461734"/>
          </a:xfrm>
        </p:grpSpPr>
        <p:cxnSp>
          <p:nvCxnSpPr>
            <p:cNvPr id="37" name="Conector recto de flecha 5">
              <a:extLst>
                <a:ext uri="{FF2B5EF4-FFF2-40B4-BE49-F238E27FC236}">
                  <a16:creationId xmlns:a16="http://schemas.microsoft.com/office/drawing/2014/main" id="{CC88DBDE-EA14-4A01-A042-57C2397E899A}"/>
                </a:ext>
              </a:extLst>
            </p:cNvPr>
            <p:cNvCxnSpPr>
              <a:cxnSpLocks noChangeShapeType="1"/>
            </p:cNvCxnSpPr>
            <p:nvPr/>
          </p:nvCxnSpPr>
          <p:spPr bwMode="auto">
            <a:xfrm flipH="1">
              <a:off x="3548390" y="6290512"/>
              <a:ext cx="322309" cy="0"/>
            </a:xfrm>
            <a:prstGeom prst="straightConnector1">
              <a:avLst/>
            </a:prstGeom>
            <a:noFill/>
            <a:ln w="25400" algn="ctr">
              <a:solidFill>
                <a:srgbClr val="FF0000"/>
              </a:solidFill>
              <a:round/>
              <a:headEnd/>
              <a:tailEnd type="triangle" w="lg" len="lg"/>
            </a:ln>
            <a:extLst>
              <a:ext uri="{909E8E84-426E-40DD-AFC4-6F175D3DCCD1}">
                <a14:hiddenFill xmlns:a14="http://schemas.microsoft.com/office/drawing/2010/main">
                  <a:noFill/>
                </a14:hiddenFill>
              </a:ext>
            </a:extLst>
          </p:spPr>
        </p:cxnSp>
        <p:sp>
          <p:nvSpPr>
            <p:cNvPr id="41" name="CuadroTexto 6">
              <a:extLst>
                <a:ext uri="{FF2B5EF4-FFF2-40B4-BE49-F238E27FC236}">
                  <a16:creationId xmlns:a16="http://schemas.microsoft.com/office/drawing/2014/main" id="{59466912-55D0-497B-9469-03897299A8E6}"/>
                </a:ext>
              </a:extLst>
            </p:cNvPr>
            <p:cNvSpPr txBox="1">
              <a:spLocks noChangeArrowheads="1"/>
            </p:cNvSpPr>
            <p:nvPr/>
          </p:nvSpPr>
          <p:spPr bwMode="auto">
            <a:xfrm>
              <a:off x="3945943" y="6076651"/>
              <a:ext cx="389985" cy="46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olidFill>
                    <a:srgbClr val="FF0000"/>
                  </a:solidFill>
                </a:rPr>
                <a:t>E</a:t>
              </a:r>
            </a:p>
          </p:txBody>
        </p:sp>
        <p:sp>
          <p:nvSpPr>
            <p:cNvPr id="43" name="Line 32">
              <a:extLst>
                <a:ext uri="{FF2B5EF4-FFF2-40B4-BE49-F238E27FC236}">
                  <a16:creationId xmlns:a16="http://schemas.microsoft.com/office/drawing/2014/main" id="{67BC66CD-0032-451D-BEF8-7225ED915094}"/>
                </a:ext>
              </a:extLst>
            </p:cNvPr>
            <p:cNvSpPr>
              <a:spLocks noChangeShapeType="1"/>
            </p:cNvSpPr>
            <p:nvPr/>
          </p:nvSpPr>
          <p:spPr bwMode="auto">
            <a:xfrm>
              <a:off x="4049582" y="6143567"/>
              <a:ext cx="215900" cy="0"/>
            </a:xfrm>
            <a:prstGeom prst="line">
              <a:avLst/>
            </a:prstGeom>
            <a:noFill/>
            <a:ln w="25400">
              <a:solidFill>
                <a:srgbClr val="FF0000"/>
              </a:solidFill>
              <a:round/>
              <a:headEnd/>
              <a:tailEnd type="stealth" w="med" len="med"/>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sz="2400"/>
            </a:p>
          </p:txBody>
        </p:sp>
      </p:grpSp>
      <p:sp>
        <p:nvSpPr>
          <p:cNvPr id="45" name="Text Box 31">
            <a:extLst>
              <a:ext uri="{FF2B5EF4-FFF2-40B4-BE49-F238E27FC236}">
                <a16:creationId xmlns:a16="http://schemas.microsoft.com/office/drawing/2014/main" id="{5F5DA6D0-57A6-4C62-966C-EBBA5173ECC5}"/>
              </a:ext>
            </a:extLst>
          </p:cNvPr>
          <p:cNvSpPr txBox="1">
            <a:spLocks noChangeArrowheads="1"/>
          </p:cNvSpPr>
          <p:nvPr/>
        </p:nvSpPr>
        <p:spPr bwMode="auto">
          <a:xfrm>
            <a:off x="5071107" y="4414887"/>
            <a:ext cx="5385161" cy="134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 Son </a:t>
            </a:r>
            <a:r>
              <a:rPr lang="es-ES" sz="2400">
                <a:solidFill>
                  <a:srgbClr val="008000"/>
                </a:solidFill>
                <a:latin typeface="Arial" panose="020B0604020202020204" pitchFamily="34" charset="0"/>
                <a:sym typeface="Symbol" panose="05050102010706020507" pitchFamily="18" charset="2"/>
              </a:rPr>
              <a:t>despreciables</a:t>
            </a:r>
            <a:r>
              <a:rPr lang="es-ES" sz="240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sym typeface="Symbol" panose="05050102010706020507" pitchFamily="18" charset="2"/>
              </a:rPr>
              <a:t>frente a las </a:t>
            </a:r>
            <a:r>
              <a:rPr lang="es-ES" sz="2400">
                <a:solidFill>
                  <a:srgbClr val="000000"/>
                </a:solidFill>
                <a:latin typeface="Arial" panose="020B0604020202020204" pitchFamily="34" charset="0"/>
                <a:sym typeface="Symbol" panose="05050102010706020507" pitchFamily="18" charset="2"/>
              </a:rPr>
              <a:t>de difusión, </a:t>
            </a:r>
            <a:r>
              <a:rPr lang="es-ES" sz="2400" dirty="0">
                <a:solidFill>
                  <a:srgbClr val="000000"/>
                </a:solidFill>
                <a:latin typeface="Arial" panose="020B0604020202020204" pitchFamily="34" charset="0"/>
                <a:sym typeface="Symbol" panose="05050102010706020507" pitchFamily="18" charset="2"/>
              </a:rPr>
              <a:t>al asociarse a </a:t>
            </a:r>
            <a:r>
              <a:rPr lang="es-ES" sz="2400">
                <a:solidFill>
                  <a:srgbClr val="000000"/>
                </a:solidFill>
                <a:latin typeface="Arial" panose="020B0604020202020204" pitchFamily="34" charset="0"/>
                <a:sym typeface="Symbol" panose="05050102010706020507" pitchFamily="18" charset="2"/>
              </a:rPr>
              <a:t>portadores minoritarios, y tienen </a:t>
            </a:r>
            <a:r>
              <a:rPr lang="es-ES" sz="2400">
                <a:solidFill>
                  <a:srgbClr val="008000"/>
                </a:solidFill>
                <a:latin typeface="Arial" panose="020B0604020202020204" pitchFamily="34" charset="0"/>
                <a:sym typeface="Symbol" panose="05050102010706020507" pitchFamily="18" charset="2"/>
              </a:rPr>
              <a:t>sentido contrario</a:t>
            </a:r>
            <a:endParaRPr lang="es-ES" sz="2400" dirty="0">
              <a:solidFill>
                <a:srgbClr val="008000"/>
              </a:solidFill>
              <a:latin typeface="Arial" panose="020B0604020202020204" pitchFamily="34" charset="0"/>
              <a:sym typeface="Symbol" panose="05050102010706020507" pitchFamily="18" charset="2"/>
            </a:endParaRPr>
          </a:p>
        </p:txBody>
      </p:sp>
      <p:sp>
        <p:nvSpPr>
          <p:cNvPr id="46" name="Text Box 10">
            <a:extLst>
              <a:ext uri="{FF2B5EF4-FFF2-40B4-BE49-F238E27FC236}">
                <a16:creationId xmlns:a16="http://schemas.microsoft.com/office/drawing/2014/main" id="{4F6C3725-5122-46B9-90D8-AA1BDDDB5388}"/>
              </a:ext>
            </a:extLst>
          </p:cNvPr>
          <p:cNvSpPr txBox="1">
            <a:spLocks noChangeArrowheads="1"/>
          </p:cNvSpPr>
          <p:nvPr/>
        </p:nvSpPr>
        <p:spPr bwMode="auto">
          <a:xfrm>
            <a:off x="1373250" y="5858584"/>
            <a:ext cx="9173299" cy="1253402"/>
          </a:xfrm>
          <a:prstGeom prst="rect">
            <a:avLst/>
          </a:prstGeom>
          <a:solidFill>
            <a:schemeClr val="accent1">
              <a:lumMod val="60000"/>
              <a:lumOff val="40000"/>
            </a:schemeClr>
          </a:solidFill>
          <a:ln>
            <a:noFill/>
          </a:ln>
        </p:spPr>
        <p:txBody>
          <a:bodyPr wrap="square" lIns="144000" tIns="72000" rIns="144000" bIns="72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pPr>
            <a:r>
              <a:rPr lang="es-ES" sz="2400" b="1">
                <a:solidFill>
                  <a:srgbClr val="FF0000"/>
                </a:solidFill>
                <a:latin typeface="Arial" panose="020B0604020202020204" pitchFamily="34" charset="0"/>
                <a:sym typeface="Symbol" panose="05050102010706020507" pitchFamily="18" charset="2"/>
              </a:rPr>
              <a:t>E</a:t>
            </a:r>
            <a:r>
              <a:rPr lang="es-ES" sz="2400">
                <a:solidFill>
                  <a:srgbClr val="FF0000"/>
                </a:solidFill>
                <a:latin typeface="Arial" panose="020B0604020202020204" pitchFamily="34" charset="0"/>
                <a:sym typeface="Symbol" panose="05050102010706020507" pitchFamily="18" charset="2"/>
              </a:rPr>
              <a:t> </a:t>
            </a:r>
            <a:r>
              <a:rPr lang="es-ES" sz="2400" dirty="0">
                <a:solidFill>
                  <a:srgbClr val="FF0000"/>
                </a:solidFill>
                <a:latin typeface="Arial" panose="020B0604020202020204" pitchFamily="34" charset="0"/>
                <a:sym typeface="Symbol" panose="05050102010706020507" pitchFamily="18" charset="2"/>
              </a:rPr>
              <a:t>se opone a </a:t>
            </a:r>
            <a:r>
              <a:rPr lang="es-ES" sz="2400">
                <a:solidFill>
                  <a:srgbClr val="FF0000"/>
                </a:solidFill>
                <a:latin typeface="Arial" panose="020B0604020202020204" pitchFamily="34" charset="0"/>
                <a:sym typeface="Symbol" panose="05050102010706020507" pitchFamily="18" charset="2"/>
              </a:rPr>
              <a:t>la difusión:</a:t>
            </a:r>
            <a:r>
              <a:rPr lang="es-ES" sz="2400">
                <a:latin typeface="Arial" panose="020B0604020202020204" pitchFamily="34" charset="0"/>
                <a:sym typeface="Symbol" panose="05050102010706020507" pitchFamily="18" charset="2"/>
              </a:rPr>
              <a:t> </a:t>
            </a:r>
            <a:r>
              <a:rPr lang="es-ES" sz="2400">
                <a:solidFill>
                  <a:srgbClr val="000000"/>
                </a:solidFill>
                <a:latin typeface="Arial" panose="020B0604020202020204" pitchFamily="34" charset="0"/>
                <a:sym typeface="Symbol" panose="05050102010706020507" pitchFamily="18" charset="2"/>
              </a:rPr>
              <a:t>Solo </a:t>
            </a:r>
            <a:r>
              <a:rPr lang="es-ES" sz="2400" dirty="0">
                <a:solidFill>
                  <a:srgbClr val="000000"/>
                </a:solidFill>
                <a:latin typeface="Arial" panose="020B0604020202020204" pitchFamily="34" charset="0"/>
                <a:sym typeface="Symbol" panose="05050102010706020507" pitchFamily="18" charset="2"/>
              </a:rPr>
              <a:t>los portadores con mayor </a:t>
            </a:r>
            <a:r>
              <a:rPr lang="es-ES" sz="2400" dirty="0">
                <a:latin typeface="Arial" panose="020B0604020202020204" pitchFamily="34" charset="0"/>
                <a:sym typeface="Symbol" panose="05050102010706020507" pitchFamily="18" charset="2"/>
              </a:rPr>
              <a:t>E</a:t>
            </a:r>
            <a:r>
              <a:rPr lang="es-ES" sz="2400" baseline="-25000" dirty="0">
                <a:latin typeface="Arial" panose="020B0604020202020204" pitchFamily="34" charset="0"/>
                <a:sym typeface="Symbol" panose="05050102010706020507" pitchFamily="18" charset="2"/>
              </a:rPr>
              <a:t>C</a:t>
            </a:r>
            <a:r>
              <a:rPr lang="es-ES" sz="2400" dirty="0">
                <a:solidFill>
                  <a:srgbClr val="000000"/>
                </a:solidFill>
                <a:latin typeface="Arial" panose="020B0604020202020204" pitchFamily="34" charset="0"/>
                <a:sym typeface="Symbol" panose="05050102010706020507" pitchFamily="18" charset="2"/>
              </a:rPr>
              <a:t> cruzan la zona con excesos, transformando E</a:t>
            </a:r>
            <a:r>
              <a:rPr lang="es-ES" sz="2400" baseline="-25000" dirty="0">
                <a:solidFill>
                  <a:srgbClr val="000000"/>
                </a:solidFill>
                <a:latin typeface="Arial" panose="020B0604020202020204" pitchFamily="34" charset="0"/>
                <a:sym typeface="Symbol" panose="05050102010706020507" pitchFamily="18" charset="2"/>
              </a:rPr>
              <a:t>C</a:t>
            </a:r>
            <a:r>
              <a:rPr lang="es-ES" sz="2400" dirty="0">
                <a:solidFill>
                  <a:srgbClr val="000000"/>
                </a:solidFill>
                <a:latin typeface="Arial" panose="020B0604020202020204" pitchFamily="34" charset="0"/>
                <a:sym typeface="Symbol" panose="05050102010706020507" pitchFamily="18" charset="2"/>
              </a:rPr>
              <a:t> en E</a:t>
            </a:r>
            <a:r>
              <a:rPr lang="es-ES" sz="2400" baseline="-25000" dirty="0">
                <a:solidFill>
                  <a:srgbClr val="000000"/>
                </a:solidFill>
                <a:latin typeface="Arial" panose="020B0604020202020204" pitchFamily="34" charset="0"/>
                <a:sym typeface="Symbol" panose="05050102010706020507" pitchFamily="18" charset="2"/>
              </a:rPr>
              <a:t>P</a:t>
            </a:r>
            <a:r>
              <a:rPr lang="es-ES" sz="2400" dirty="0">
                <a:solidFill>
                  <a:srgbClr val="000000"/>
                </a:solidFill>
                <a:latin typeface="Arial" panose="020B0604020202020204" pitchFamily="34" charset="0"/>
                <a:sym typeface="Symbol" panose="05050102010706020507" pitchFamily="18" charset="2"/>
              </a:rPr>
              <a:t> </a:t>
            </a:r>
            <a:r>
              <a:rPr lang="es-ES" sz="2400" dirty="0">
                <a:latin typeface="Arial" panose="020B0604020202020204" pitchFamily="34" charset="0"/>
                <a:sym typeface="Symbol" panose="05050102010706020507" pitchFamily="18" charset="2"/>
              </a:rPr>
              <a:t>(como </a:t>
            </a:r>
            <a:r>
              <a:rPr lang="es-ES" sz="2400">
                <a:latin typeface="Arial" panose="020B0604020202020204" pitchFamily="34" charset="0"/>
                <a:sym typeface="Symbol" panose="05050102010706020507" pitchFamily="18" charset="2"/>
              </a:rPr>
              <a:t>pasa al lanzar objetos al </a:t>
            </a:r>
            <a:r>
              <a:rPr lang="es-ES" sz="2400" dirty="0">
                <a:latin typeface="Arial" panose="020B0604020202020204" pitchFamily="34" charset="0"/>
                <a:sym typeface="Symbol" panose="05050102010706020507" pitchFamily="18" charset="2"/>
              </a:rPr>
              <a:t>techo), lo que </a:t>
            </a:r>
            <a:r>
              <a:rPr lang="es-ES" sz="2400">
                <a:latin typeface="Arial" panose="020B0604020202020204" pitchFamily="34" charset="0"/>
                <a:sym typeface="Symbol" panose="05050102010706020507" pitchFamily="18" charset="2"/>
              </a:rPr>
              <a:t>aumenta el tamaño de la zona</a:t>
            </a:r>
            <a:endParaRPr lang="es-ES" sz="2400" dirty="0">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3808200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right)">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linds(vertical)">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up)">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up)">
                                      <p:cBhvr>
                                        <p:cTn id="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5" grpId="0"/>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3" name="Group 5"/>
          <p:cNvGrpSpPr>
            <a:grpSpLocks/>
          </p:cNvGrpSpPr>
          <p:nvPr/>
        </p:nvGrpSpPr>
        <p:grpSpPr bwMode="auto">
          <a:xfrm>
            <a:off x="6835585" y="3759610"/>
            <a:ext cx="2735263" cy="1261306"/>
            <a:chOff x="1210" y="1205"/>
            <a:chExt cx="428" cy="172"/>
          </a:xfrm>
        </p:grpSpPr>
        <p:sp>
          <p:nvSpPr>
            <p:cNvPr id="15405" name="Rectangle 6"/>
            <p:cNvSpPr>
              <a:spLocks noChangeArrowheads="1"/>
            </p:cNvSpPr>
            <p:nvPr/>
          </p:nvSpPr>
          <p:spPr bwMode="auto">
            <a:xfrm>
              <a:off x="1210" y="1205"/>
              <a:ext cx="216" cy="172"/>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15406" name="Rectangle 7"/>
            <p:cNvSpPr>
              <a:spLocks noChangeArrowheads="1"/>
            </p:cNvSpPr>
            <p:nvPr/>
          </p:nvSpPr>
          <p:spPr bwMode="auto">
            <a:xfrm>
              <a:off x="1422" y="1205"/>
              <a:ext cx="216" cy="172"/>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grpSp>
      <p:sp>
        <p:nvSpPr>
          <p:cNvPr id="15364" name="Text Box 8"/>
          <p:cNvSpPr txBox="1">
            <a:spLocks noChangeArrowheads="1"/>
          </p:cNvSpPr>
          <p:nvPr/>
        </p:nvSpPr>
        <p:spPr bwMode="auto">
          <a:xfrm>
            <a:off x="8713598" y="4034848"/>
            <a:ext cx="47466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a:solidFill>
                  <a:srgbClr val="000000"/>
                </a:solidFill>
                <a:latin typeface="Arial" panose="020B0604020202020204" pitchFamily="34" charset="0"/>
              </a:rPr>
              <a:t>N</a:t>
            </a:r>
          </a:p>
        </p:txBody>
      </p:sp>
      <p:sp>
        <p:nvSpPr>
          <p:cNvPr id="15365" name="Text Box 9"/>
          <p:cNvSpPr txBox="1">
            <a:spLocks noChangeArrowheads="1"/>
          </p:cNvSpPr>
          <p:nvPr/>
        </p:nvSpPr>
        <p:spPr bwMode="auto">
          <a:xfrm>
            <a:off x="7246748" y="4034848"/>
            <a:ext cx="452437"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a:solidFill>
                  <a:srgbClr val="000000"/>
                </a:solidFill>
                <a:latin typeface="Arial" panose="020B0604020202020204" pitchFamily="34" charset="0"/>
              </a:rPr>
              <a:t>P</a:t>
            </a:r>
          </a:p>
        </p:txBody>
      </p:sp>
      <p:sp>
        <p:nvSpPr>
          <p:cNvPr id="15366" name="Text Box 19"/>
          <p:cNvSpPr txBox="1">
            <a:spLocks noChangeArrowheads="1"/>
          </p:cNvSpPr>
          <p:nvPr/>
        </p:nvSpPr>
        <p:spPr bwMode="auto">
          <a:xfrm>
            <a:off x="8197660" y="3771323"/>
            <a:ext cx="3286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p:txBody>
      </p:sp>
      <p:sp>
        <p:nvSpPr>
          <p:cNvPr id="15367" name="Text Box 20"/>
          <p:cNvSpPr txBox="1">
            <a:spLocks noChangeArrowheads="1"/>
          </p:cNvSpPr>
          <p:nvPr/>
        </p:nvSpPr>
        <p:spPr bwMode="auto">
          <a:xfrm>
            <a:off x="7902385" y="3780848"/>
            <a:ext cx="2651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p:txBody>
      </p:sp>
      <p:grpSp>
        <p:nvGrpSpPr>
          <p:cNvPr id="3" name="Group 81"/>
          <p:cNvGrpSpPr>
            <a:grpSpLocks/>
          </p:cNvGrpSpPr>
          <p:nvPr/>
        </p:nvGrpSpPr>
        <p:grpSpPr bwMode="auto">
          <a:xfrm>
            <a:off x="7862698" y="3510973"/>
            <a:ext cx="693737" cy="1878013"/>
            <a:chOff x="1827" y="782"/>
            <a:chExt cx="437" cy="1183"/>
          </a:xfrm>
        </p:grpSpPr>
        <p:sp>
          <p:nvSpPr>
            <p:cNvPr id="15403" name="Line 26"/>
            <p:cNvSpPr>
              <a:spLocks noChangeShapeType="1"/>
            </p:cNvSpPr>
            <p:nvPr/>
          </p:nvSpPr>
          <p:spPr bwMode="auto">
            <a:xfrm>
              <a:off x="1827" y="803"/>
              <a:ext cx="0" cy="1162"/>
            </a:xfrm>
            <a:prstGeom prst="line">
              <a:avLst/>
            </a:prstGeom>
            <a:noFill/>
            <a:ln w="254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5404" name="Line 27"/>
            <p:cNvSpPr>
              <a:spLocks noChangeShapeType="1"/>
            </p:cNvSpPr>
            <p:nvPr/>
          </p:nvSpPr>
          <p:spPr bwMode="auto">
            <a:xfrm>
              <a:off x="2264" y="782"/>
              <a:ext cx="0" cy="1162"/>
            </a:xfrm>
            <a:prstGeom prst="line">
              <a:avLst/>
            </a:prstGeom>
            <a:noFill/>
            <a:ln w="254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grpSp>
      <p:grpSp>
        <p:nvGrpSpPr>
          <p:cNvPr id="2" name="Grupo 1">
            <a:extLst>
              <a:ext uri="{FF2B5EF4-FFF2-40B4-BE49-F238E27FC236}">
                <a16:creationId xmlns:a16="http://schemas.microsoft.com/office/drawing/2014/main" id="{921A0DC6-5A12-4605-AEFA-1589F052FD52}"/>
              </a:ext>
            </a:extLst>
          </p:cNvPr>
          <p:cNvGrpSpPr/>
          <p:nvPr/>
        </p:nvGrpSpPr>
        <p:grpSpPr>
          <a:xfrm>
            <a:off x="7132448" y="5271123"/>
            <a:ext cx="2120900" cy="1373188"/>
            <a:chOff x="7132448" y="5271123"/>
            <a:chExt cx="2120900" cy="1373188"/>
          </a:xfrm>
        </p:grpSpPr>
        <p:sp>
          <p:nvSpPr>
            <p:cNvPr id="15382" name="Line 28"/>
            <p:cNvSpPr>
              <a:spLocks noChangeShapeType="1"/>
            </p:cNvSpPr>
            <p:nvPr/>
          </p:nvSpPr>
          <p:spPr bwMode="auto">
            <a:xfrm flipV="1">
              <a:off x="8192898" y="5271123"/>
              <a:ext cx="0" cy="506413"/>
            </a:xfrm>
            <a:prstGeom prst="line">
              <a:avLst/>
            </a:prstGeom>
            <a:noFill/>
            <a:ln w="25400">
              <a:solidFill>
                <a:srgbClr val="3333FF"/>
              </a:solidFill>
              <a:round/>
              <a:headEnd type="triangle" w="lg" len="lg"/>
              <a:tailEnd type="none" w="lg" len="lg"/>
            </a:ln>
            <a:extLst>
              <a:ext uri="{909E8E84-426E-40DD-AFC4-6F175D3DCCD1}">
                <a14:hiddenFill xmlns:a14="http://schemas.microsoft.com/office/drawing/2010/main">
                  <a:noFill/>
                </a14:hiddenFill>
              </a:ext>
            </a:extLst>
          </p:spPr>
          <p:txBody>
            <a:bodyPr wrap="none" lIns="90000" tIns="118800" rIns="90000" bIns="118800" anchorCtr="1">
              <a:spAutoFit/>
            </a:bodyPr>
            <a:lstStyle/>
            <a:p>
              <a:endParaRPr lang="es-ES"/>
            </a:p>
          </p:txBody>
        </p:sp>
        <p:sp>
          <p:nvSpPr>
            <p:cNvPr id="15384" name="Text Box 29"/>
            <p:cNvSpPr txBox="1">
              <a:spLocks noChangeArrowheads="1"/>
            </p:cNvSpPr>
            <p:nvPr/>
          </p:nvSpPr>
          <p:spPr bwMode="auto">
            <a:xfrm>
              <a:off x="7132448" y="5869611"/>
              <a:ext cx="21209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60000"/>
                </a:lnSpc>
                <a:spcBef>
                  <a:spcPct val="50000"/>
                </a:spcBef>
                <a:buFontTx/>
                <a:buNone/>
              </a:pPr>
              <a:r>
                <a:rPr lang="es-ES" sz="2000" dirty="0">
                  <a:solidFill>
                    <a:srgbClr val="3333FF"/>
                  </a:solidFill>
                  <a:latin typeface="Arial" panose="020B0604020202020204" pitchFamily="34" charset="0"/>
                </a:rPr>
                <a:t>Región de Carga</a:t>
              </a:r>
            </a:p>
            <a:p>
              <a:pPr algn="ctr" eaLnBrk="1" hangingPunct="1">
                <a:lnSpc>
                  <a:spcPct val="60000"/>
                </a:lnSpc>
                <a:spcBef>
                  <a:spcPct val="50000"/>
                </a:spcBef>
                <a:buFontTx/>
                <a:buNone/>
              </a:pPr>
              <a:r>
                <a:rPr lang="es-ES" sz="2000" dirty="0">
                  <a:solidFill>
                    <a:srgbClr val="3333FF"/>
                  </a:solidFill>
                  <a:latin typeface="Arial" panose="020B0604020202020204" pitchFamily="34" charset="0"/>
                </a:rPr>
                <a:t>Espacial (RCE)</a:t>
              </a:r>
            </a:p>
          </p:txBody>
        </p:sp>
      </p:grpSp>
      <p:grpSp>
        <p:nvGrpSpPr>
          <p:cNvPr id="4" name="Grupo 3">
            <a:extLst>
              <a:ext uri="{FF2B5EF4-FFF2-40B4-BE49-F238E27FC236}">
                <a16:creationId xmlns:a16="http://schemas.microsoft.com/office/drawing/2014/main" id="{4F1BDF6A-FA78-4AA9-9A9D-E3885E75B563}"/>
              </a:ext>
            </a:extLst>
          </p:cNvPr>
          <p:cNvGrpSpPr/>
          <p:nvPr/>
        </p:nvGrpSpPr>
        <p:grpSpPr>
          <a:xfrm>
            <a:off x="6778435" y="4956798"/>
            <a:ext cx="2843213" cy="854075"/>
            <a:chOff x="6778435" y="5042523"/>
            <a:chExt cx="2843213" cy="854075"/>
          </a:xfrm>
        </p:grpSpPr>
        <p:sp>
          <p:nvSpPr>
            <p:cNvPr id="15385" name="Text Box 79"/>
            <p:cNvSpPr txBox="1">
              <a:spLocks noChangeArrowheads="1"/>
            </p:cNvSpPr>
            <p:nvPr/>
          </p:nvSpPr>
          <p:spPr bwMode="auto">
            <a:xfrm>
              <a:off x="6778435" y="5042523"/>
              <a:ext cx="11080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3333FF"/>
                  </a:solidFill>
                  <a:latin typeface="Arial" panose="020B0604020202020204" pitchFamily="34" charset="0"/>
                </a:rPr>
                <a:t>Región Neutra</a:t>
              </a:r>
            </a:p>
          </p:txBody>
        </p:sp>
        <p:sp>
          <p:nvSpPr>
            <p:cNvPr id="15386" name="Text Box 80"/>
            <p:cNvSpPr txBox="1">
              <a:spLocks noChangeArrowheads="1"/>
            </p:cNvSpPr>
            <p:nvPr/>
          </p:nvSpPr>
          <p:spPr bwMode="auto">
            <a:xfrm>
              <a:off x="8513573" y="5048873"/>
              <a:ext cx="11080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3333FF"/>
                  </a:solidFill>
                  <a:latin typeface="Arial" panose="020B0604020202020204" pitchFamily="34" charset="0"/>
                </a:rPr>
                <a:t>Región Neutra</a:t>
              </a:r>
            </a:p>
          </p:txBody>
        </p:sp>
      </p:grpSp>
      <p:sp>
        <p:nvSpPr>
          <p:cNvPr id="15378" name="Text Box 33"/>
          <p:cNvSpPr txBox="1">
            <a:spLocks noChangeArrowheads="1"/>
          </p:cNvSpPr>
          <p:nvPr/>
        </p:nvSpPr>
        <p:spPr bwMode="auto">
          <a:xfrm>
            <a:off x="1637351" y="375472"/>
            <a:ext cx="8102991"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Char char="·"/>
            </a:pPr>
            <a:r>
              <a:rPr lang="es-ES" sz="2400" dirty="0">
                <a:solidFill>
                  <a:srgbClr val="000000"/>
                </a:solidFill>
                <a:latin typeface="Arial" panose="020B0604020202020204" pitchFamily="34" charset="0"/>
                <a:sym typeface="Symbol" panose="05050102010706020507" pitchFamily="18" charset="2"/>
              </a:rPr>
              <a:t> </a:t>
            </a:r>
            <a:r>
              <a:rPr lang="es-ES" sz="2400" dirty="0">
                <a:latin typeface="Arial" panose="020B0604020202020204" pitchFamily="34" charset="0"/>
                <a:sym typeface="Symbol" panose="05050102010706020507" pitchFamily="18" charset="2"/>
              </a:rPr>
              <a:t>Al pasar el tiempo, los</a:t>
            </a:r>
            <a:r>
              <a:rPr lang="es-ES" sz="2400" dirty="0">
                <a:solidFill>
                  <a:srgbClr val="D60093"/>
                </a:solidFill>
                <a:latin typeface="Arial" panose="020B0604020202020204" pitchFamily="34" charset="0"/>
                <a:sym typeface="Symbol" panose="05050102010706020507" pitchFamily="18" charset="2"/>
              </a:rPr>
              <a:t> </a:t>
            </a:r>
            <a:r>
              <a:rPr lang="es-ES" sz="2400" dirty="0">
                <a:solidFill>
                  <a:srgbClr val="008000"/>
                </a:solidFill>
                <a:latin typeface="Arial" panose="020B0604020202020204" pitchFamily="34" charset="0"/>
                <a:sym typeface="Symbol" panose="05050102010706020507" pitchFamily="18" charset="2"/>
              </a:rPr>
              <a:t>excesos </a:t>
            </a:r>
            <a:r>
              <a:rPr lang="es-ES" sz="2400" dirty="0">
                <a:solidFill>
                  <a:srgbClr val="000000"/>
                </a:solidFill>
                <a:latin typeface="Arial" panose="020B0604020202020204" pitchFamily="34" charset="0"/>
                <a:sym typeface="Symbol" panose="05050102010706020507" pitchFamily="18" charset="2"/>
              </a:rPr>
              <a:t>y la zona en que están, por existir las </a:t>
            </a:r>
            <a:r>
              <a:rPr lang="es-ES" sz="2400" dirty="0">
                <a:latin typeface="Comic Sans MS" panose="030F0702030302020204" pitchFamily="66" charset="0"/>
                <a:sym typeface="Symbol" panose="05050102010706020507" pitchFamily="18" charset="2"/>
              </a:rPr>
              <a:t>I</a:t>
            </a:r>
            <a:r>
              <a:rPr lang="es-ES" sz="2400" baseline="-25000" dirty="0">
                <a:latin typeface="Arial" panose="020B0604020202020204" pitchFamily="34" charset="0"/>
                <a:sym typeface="Symbol" panose="05050102010706020507" pitchFamily="18" charset="2"/>
              </a:rPr>
              <a:t>DIF</a:t>
            </a:r>
            <a:r>
              <a:rPr lang="es-ES" sz="2400" dirty="0">
                <a:solidFill>
                  <a:srgbClr val="000000"/>
                </a:solidFill>
                <a:latin typeface="Arial" panose="020B0604020202020204" pitchFamily="34" charset="0"/>
                <a:sym typeface="Symbol" panose="05050102010706020507" pitchFamily="18" charset="2"/>
              </a:rPr>
              <a:t>, aumentan</a:t>
            </a:r>
            <a:endParaRPr lang="es-ES" sz="2400" baseline="-25000" dirty="0">
              <a:latin typeface="Arial" panose="020B0604020202020204" pitchFamily="34" charset="0"/>
              <a:sym typeface="Symbol" panose="05050102010706020507" pitchFamily="18" charset="2"/>
            </a:endParaRPr>
          </a:p>
        </p:txBody>
      </p:sp>
      <p:sp>
        <p:nvSpPr>
          <p:cNvPr id="46" name="Text Box 33"/>
          <p:cNvSpPr txBox="1">
            <a:spLocks noChangeArrowheads="1"/>
          </p:cNvSpPr>
          <p:nvPr/>
        </p:nvSpPr>
        <p:spPr bwMode="auto">
          <a:xfrm>
            <a:off x="1647290" y="3265462"/>
            <a:ext cx="4216798" cy="171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Char char="·"/>
            </a:pPr>
            <a:r>
              <a:rPr lang="es-ES" sz="2400" dirty="0">
                <a:latin typeface="Arial" panose="020B0604020202020204" pitchFamily="34" charset="0"/>
                <a:sym typeface="Symbol" panose="05050102010706020507" pitchFamily="18" charset="2"/>
              </a:rPr>
              <a:t> Todo esto o</a:t>
            </a:r>
            <a:r>
              <a:rPr lang="es-ES" sz="2400" dirty="0">
                <a:solidFill>
                  <a:srgbClr val="000000"/>
                </a:solidFill>
                <a:latin typeface="Arial" panose="020B0604020202020204" pitchFamily="34" charset="0"/>
                <a:sym typeface="Symbol" panose="05050102010706020507" pitchFamily="18" charset="2"/>
              </a:rPr>
              <a:t>curre hasta</a:t>
            </a:r>
            <a:r>
              <a:rPr lang="es-ES" sz="2400" dirty="0">
                <a:solidFill>
                  <a:srgbClr val="FF0000"/>
                </a:solidFill>
                <a:latin typeface="Arial" panose="020B0604020202020204" pitchFamily="34" charset="0"/>
                <a:sym typeface="Symbol" panose="05050102010706020507" pitchFamily="18" charset="2"/>
              </a:rPr>
              <a:t> </a:t>
            </a:r>
            <a:r>
              <a:rPr lang="es-ES" sz="2400" dirty="0">
                <a:latin typeface="Arial" panose="020B0604020202020204" pitchFamily="34" charset="0"/>
                <a:sym typeface="Symbol" panose="05050102010706020507" pitchFamily="18" charset="2"/>
              </a:rPr>
              <a:t>que se igualan las </a:t>
            </a:r>
            <a:r>
              <a:rPr lang="es-ES" sz="2400" dirty="0">
                <a:latin typeface="Comic Sans MS" panose="030F0702030302020204" pitchFamily="66" charset="0"/>
                <a:sym typeface="Symbol" panose="05050102010706020507" pitchFamily="18" charset="2"/>
              </a:rPr>
              <a:t>I</a:t>
            </a:r>
            <a:r>
              <a:rPr lang="es-ES" sz="2400" baseline="-25000" dirty="0">
                <a:latin typeface="Arial" panose="020B0604020202020204" pitchFamily="34" charset="0"/>
                <a:sym typeface="Symbol" panose="05050102010706020507" pitchFamily="18" charset="2"/>
              </a:rPr>
              <a:t>DIF</a:t>
            </a:r>
            <a:r>
              <a:rPr lang="es-ES" sz="2400" dirty="0">
                <a:latin typeface="Arial" panose="020B0604020202020204" pitchFamily="34" charset="0"/>
                <a:sym typeface="Symbol" panose="05050102010706020507" pitchFamily="18" charset="2"/>
              </a:rPr>
              <a:t> y las </a:t>
            </a:r>
            <a:r>
              <a:rPr lang="es-ES" sz="2400" dirty="0">
                <a:latin typeface="Comic Sans MS" panose="030F0702030302020204" pitchFamily="66" charset="0"/>
                <a:sym typeface="Symbol" panose="05050102010706020507" pitchFamily="18" charset="2"/>
              </a:rPr>
              <a:t>I</a:t>
            </a:r>
            <a:r>
              <a:rPr lang="es-ES" sz="2400" baseline="-25000" dirty="0">
                <a:latin typeface="Arial" panose="020B0604020202020204" pitchFamily="34" charset="0"/>
                <a:sym typeface="Symbol" panose="05050102010706020507" pitchFamily="18" charset="2"/>
              </a:rPr>
              <a:t>DES</a:t>
            </a:r>
            <a:r>
              <a:rPr lang="es-ES" sz="2400" dirty="0">
                <a:latin typeface="Arial" panose="020B0604020202020204" pitchFamily="34" charset="0"/>
                <a:sym typeface="Symbol" panose="05050102010706020507" pitchFamily="18" charset="2"/>
              </a:rPr>
              <a:t>, hasta que las corrientes netas son nulas </a:t>
            </a:r>
            <a:r>
              <a:rPr lang="es-ES" sz="2400" dirty="0">
                <a:solidFill>
                  <a:srgbClr val="008000"/>
                </a:solidFill>
                <a:latin typeface="Arial" panose="020B0604020202020204" pitchFamily="34" charset="0"/>
                <a:sym typeface="Symbol" panose="05050102010706020507" pitchFamily="18" charset="2"/>
              </a:rPr>
              <a:t>(equilibrio)</a:t>
            </a:r>
            <a:endParaRPr lang="es-ES" sz="2400" baseline="-25000" dirty="0">
              <a:solidFill>
                <a:srgbClr val="008000"/>
              </a:solidFill>
              <a:latin typeface="Arial" panose="020B0604020202020204" pitchFamily="34" charset="0"/>
              <a:sym typeface="Symbol" panose="05050102010706020507" pitchFamily="18" charset="2"/>
            </a:endParaRPr>
          </a:p>
        </p:txBody>
      </p:sp>
      <p:sp>
        <p:nvSpPr>
          <p:cNvPr id="35" name="Text Box 33">
            <a:extLst>
              <a:ext uri="{FF2B5EF4-FFF2-40B4-BE49-F238E27FC236}">
                <a16:creationId xmlns:a16="http://schemas.microsoft.com/office/drawing/2014/main" id="{F9D69D50-EE5D-43BB-B7DA-891332DD6E66}"/>
              </a:ext>
            </a:extLst>
          </p:cNvPr>
          <p:cNvSpPr txBox="1">
            <a:spLocks noChangeArrowheads="1"/>
          </p:cNvSpPr>
          <p:nvPr/>
        </p:nvSpPr>
        <p:spPr bwMode="auto">
          <a:xfrm>
            <a:off x="1647288" y="5184877"/>
            <a:ext cx="4535353" cy="134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Char char="·"/>
            </a:pPr>
            <a:r>
              <a:rPr lang="es-ES" sz="2400" dirty="0">
                <a:latin typeface="Arial" panose="020B0604020202020204" pitchFamily="34" charset="0"/>
                <a:sym typeface="Symbol" panose="05050102010706020507" pitchFamily="18" charset="2"/>
              </a:rPr>
              <a:t> A partir de ahí no varían ni </a:t>
            </a:r>
            <a:r>
              <a:rPr lang="es-ES" sz="2400" b="1" dirty="0">
                <a:latin typeface="Arial" panose="020B0604020202020204" pitchFamily="34" charset="0"/>
                <a:sym typeface="Symbol" panose="05050102010706020507" pitchFamily="18" charset="2"/>
              </a:rPr>
              <a:t>E</a:t>
            </a:r>
            <a:r>
              <a:rPr lang="es-ES" sz="2400" dirty="0">
                <a:latin typeface="Arial" panose="020B0604020202020204" pitchFamily="34" charset="0"/>
                <a:sym typeface="Symbol" panose="05050102010706020507" pitchFamily="18" charset="2"/>
              </a:rPr>
              <a:t>, ni los excesos, ni la zona en que están </a:t>
            </a:r>
            <a:r>
              <a:rPr lang="es-ES" sz="2400" dirty="0">
                <a:solidFill>
                  <a:srgbClr val="3333FF"/>
                </a:solidFill>
                <a:latin typeface="Arial" panose="020B0604020202020204" pitchFamily="34" charset="0"/>
                <a:sym typeface="Symbol" panose="05050102010706020507" pitchFamily="18" charset="2"/>
              </a:rPr>
              <a:t>(RCE)</a:t>
            </a:r>
            <a:endParaRPr lang="es-ES" sz="2400" baseline="-25000" dirty="0">
              <a:solidFill>
                <a:srgbClr val="3333FF"/>
              </a:solidFill>
              <a:latin typeface="Arial" panose="020B0604020202020204" pitchFamily="34" charset="0"/>
              <a:sym typeface="Symbol" panose="05050102010706020507" pitchFamily="18" charset="2"/>
            </a:endParaRPr>
          </a:p>
        </p:txBody>
      </p:sp>
      <p:sp>
        <p:nvSpPr>
          <p:cNvPr id="36" name="Text Box 33">
            <a:extLst>
              <a:ext uri="{FF2B5EF4-FFF2-40B4-BE49-F238E27FC236}">
                <a16:creationId xmlns:a16="http://schemas.microsoft.com/office/drawing/2014/main" id="{C21175E1-5792-4A4B-AEDA-B72D4F17396E}"/>
              </a:ext>
            </a:extLst>
          </p:cNvPr>
          <p:cNvSpPr txBox="1">
            <a:spLocks noChangeArrowheads="1"/>
          </p:cNvSpPr>
          <p:nvPr/>
        </p:nvSpPr>
        <p:spPr bwMode="auto">
          <a:xfrm>
            <a:off x="1637351" y="1407396"/>
            <a:ext cx="3523755"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Char char="·"/>
            </a:pPr>
            <a:r>
              <a:rPr lang="es-ES" sz="2400" dirty="0">
                <a:latin typeface="Arial" panose="020B0604020202020204" pitchFamily="34" charset="0"/>
                <a:sym typeface="Symbol" panose="05050102010706020507" pitchFamily="18" charset="2"/>
              </a:rPr>
              <a:t> Esto hace crecer el</a:t>
            </a:r>
            <a:r>
              <a:rPr lang="es-ES" sz="2400" baseline="-25000" dirty="0">
                <a:latin typeface="Arial" panose="020B0604020202020204" pitchFamily="34" charset="0"/>
                <a:sym typeface="Symbol" panose="05050102010706020507" pitchFamily="18" charset="2"/>
              </a:rPr>
              <a:t> </a:t>
            </a:r>
            <a:r>
              <a:rPr lang="es-ES" sz="2400" b="1" dirty="0">
                <a:latin typeface="Arial" panose="020B0604020202020204" pitchFamily="34" charset="0"/>
                <a:sym typeface="Symbol" panose="05050102010706020507" pitchFamily="18" charset="2"/>
              </a:rPr>
              <a:t>E</a:t>
            </a:r>
            <a:endParaRPr lang="es-ES" sz="2400" baseline="-25000" dirty="0">
              <a:latin typeface="Arial" panose="020B0604020202020204" pitchFamily="34" charset="0"/>
              <a:sym typeface="Symbol" panose="05050102010706020507" pitchFamily="18" charset="2"/>
            </a:endParaRPr>
          </a:p>
        </p:txBody>
      </p:sp>
      <p:sp>
        <p:nvSpPr>
          <p:cNvPr id="37" name="Text Box 33">
            <a:extLst>
              <a:ext uri="{FF2B5EF4-FFF2-40B4-BE49-F238E27FC236}">
                <a16:creationId xmlns:a16="http://schemas.microsoft.com/office/drawing/2014/main" id="{DC912E7C-61C6-4938-A997-B94C867309A6}"/>
              </a:ext>
            </a:extLst>
          </p:cNvPr>
          <p:cNvSpPr txBox="1">
            <a:spLocks noChangeArrowheads="1"/>
          </p:cNvSpPr>
          <p:nvPr/>
        </p:nvSpPr>
        <p:spPr bwMode="auto">
          <a:xfrm>
            <a:off x="1637351" y="2185138"/>
            <a:ext cx="7814762"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Char char="·"/>
            </a:pPr>
            <a:r>
              <a:rPr lang="es-ES" sz="2400" dirty="0">
                <a:latin typeface="Arial" panose="020B0604020202020204" pitchFamily="34" charset="0"/>
                <a:sym typeface="Symbol" panose="05050102010706020507" pitchFamily="18" charset="2"/>
              </a:rPr>
              <a:t> </a:t>
            </a:r>
            <a:r>
              <a:rPr lang="es-ES" sz="2400" dirty="0">
                <a:solidFill>
                  <a:srgbClr val="FF0000"/>
                </a:solidFill>
                <a:latin typeface="Arial" panose="020B0604020202020204" pitchFamily="34" charset="0"/>
                <a:sym typeface="Symbol" panose="05050102010706020507" pitchFamily="18" charset="2"/>
              </a:rPr>
              <a:t>Al aumentar </a:t>
            </a:r>
            <a:r>
              <a:rPr lang="es-ES" sz="2400" b="1" dirty="0">
                <a:solidFill>
                  <a:srgbClr val="FF0000"/>
                </a:solidFill>
                <a:latin typeface="Arial" panose="020B0604020202020204" pitchFamily="34" charset="0"/>
                <a:sym typeface="Symbol" panose="05050102010706020507" pitchFamily="18" charset="2"/>
              </a:rPr>
              <a:t>E</a:t>
            </a:r>
            <a:r>
              <a:rPr lang="es-ES" sz="2400" dirty="0">
                <a:latin typeface="Arial" panose="020B0604020202020204" pitchFamily="34" charset="0"/>
                <a:sym typeface="Symbol" panose="05050102010706020507" pitchFamily="18" charset="2"/>
              </a:rPr>
              <a:t>, crecen las </a:t>
            </a:r>
            <a:r>
              <a:rPr lang="es-ES" sz="2400" dirty="0">
                <a:latin typeface="Comic Sans MS" panose="030F0702030302020204" pitchFamily="66" charset="0"/>
                <a:sym typeface="Symbol" panose="05050102010706020507" pitchFamily="18" charset="2"/>
              </a:rPr>
              <a:t>I</a:t>
            </a:r>
            <a:r>
              <a:rPr lang="es-ES" sz="2400" baseline="-25000" dirty="0">
                <a:latin typeface="Arial" panose="020B0604020202020204" pitchFamily="34" charset="0"/>
                <a:sym typeface="Symbol" panose="05050102010706020507" pitchFamily="18" charset="2"/>
              </a:rPr>
              <a:t>DES</a:t>
            </a:r>
            <a:r>
              <a:rPr lang="es-ES" sz="2400" dirty="0">
                <a:latin typeface="Arial" panose="020B0604020202020204" pitchFamily="34" charset="0"/>
                <a:sym typeface="Symbol" panose="05050102010706020507" pitchFamily="18" charset="2"/>
              </a:rPr>
              <a:t> y disminuyen las </a:t>
            </a:r>
            <a:r>
              <a:rPr lang="es-ES" sz="2400" dirty="0">
                <a:latin typeface="Comic Sans MS" panose="030F0702030302020204" pitchFamily="66" charset="0"/>
                <a:sym typeface="Symbol" panose="05050102010706020507" pitchFamily="18" charset="2"/>
              </a:rPr>
              <a:t>I</a:t>
            </a:r>
            <a:r>
              <a:rPr lang="es-ES" sz="2400" baseline="-25000" dirty="0">
                <a:latin typeface="Arial" panose="020B0604020202020204" pitchFamily="34" charset="0"/>
                <a:sym typeface="Symbol" panose="05050102010706020507" pitchFamily="18" charset="2"/>
              </a:rPr>
              <a:t>DIF</a:t>
            </a:r>
            <a:r>
              <a:rPr lang="es-ES" sz="2400" dirty="0">
                <a:latin typeface="Arial" panose="020B0604020202020204" pitchFamily="34" charset="0"/>
                <a:sym typeface="Symbol" panose="05050102010706020507" pitchFamily="18" charset="2"/>
              </a:rPr>
              <a:t>. Las corrientes netas de e- y h, las “reales”, disminuyen</a:t>
            </a:r>
            <a:endParaRPr lang="es-ES" sz="2400" baseline="-25000" dirty="0">
              <a:latin typeface="Arial" panose="020B0604020202020204" pitchFamily="34" charset="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5378"/>
                                        </p:tgtEl>
                                        <p:attrNameLst>
                                          <p:attrName>style.visibility</p:attrName>
                                        </p:attrNameLst>
                                      </p:cBhvr>
                                      <p:to>
                                        <p:strVal val="visible"/>
                                      </p:to>
                                    </p:set>
                                    <p:animEffect transition="in" filter="wipe(up)">
                                      <p:cBhvr>
                                        <p:cTn id="7" dur="500"/>
                                        <p:tgtEl>
                                          <p:spTgt spid="153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up)">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up)">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up)">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p:tgtEl>
                                          <p:spTgt spid="4"/>
                                        </p:tgtEl>
                                        <p:attrNameLst>
                                          <p:attrName>ppt_y</p:attrName>
                                        </p:attrNameLst>
                                      </p:cBhvr>
                                      <p:tavLst>
                                        <p:tav tm="0">
                                          <p:val>
                                            <p:strVal val="#ppt_y-#ppt_h*1.125000"/>
                                          </p:val>
                                        </p:tav>
                                        <p:tav tm="100000">
                                          <p:val>
                                            <p:strVal val="#ppt_y"/>
                                          </p:val>
                                        </p:tav>
                                      </p:tavLst>
                                    </p:anim>
                                    <p:animEffect transition="in" filter="wipe(down)">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8" grpId="0"/>
      <p:bldP spid="46" grpId="0"/>
      <p:bldP spid="35" grpId="0"/>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63" name="Text Box 35"/>
          <p:cNvSpPr txBox="1">
            <a:spLocks noChangeArrowheads="1"/>
          </p:cNvSpPr>
          <p:nvPr/>
        </p:nvSpPr>
        <p:spPr bwMode="auto">
          <a:xfrm>
            <a:off x="1198822" y="305180"/>
            <a:ext cx="5249252" cy="134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Char char="·"/>
            </a:pPr>
            <a:r>
              <a:rPr lang="es-ES" sz="2400" dirty="0">
                <a:solidFill>
                  <a:srgbClr val="000000"/>
                </a:solidFill>
                <a:latin typeface="Arial" panose="020B0604020202020204" pitchFamily="34" charset="0"/>
                <a:sym typeface="Symbol" panose="05050102010706020507" pitchFamily="18" charset="2"/>
              </a:rPr>
              <a:t> En la </a:t>
            </a:r>
            <a:r>
              <a:rPr lang="es-ES" sz="2400" dirty="0">
                <a:latin typeface="Arial" panose="020B0604020202020204" pitchFamily="34" charset="0"/>
                <a:sym typeface="Symbol" panose="05050102010706020507" pitchFamily="18" charset="2"/>
              </a:rPr>
              <a:t>unión</a:t>
            </a:r>
            <a:r>
              <a:rPr lang="es-ES" sz="2400" dirty="0">
                <a:solidFill>
                  <a:srgbClr val="000000"/>
                </a:solidFill>
                <a:latin typeface="Arial" panose="020B0604020202020204" pitchFamily="34" charset="0"/>
                <a:sym typeface="Symbol" panose="05050102010706020507" pitchFamily="18" charset="2"/>
              </a:rPr>
              <a:t> se alcanza entonces una </a:t>
            </a:r>
            <a:r>
              <a:rPr lang="es-ES" sz="2400" dirty="0" err="1">
                <a:solidFill>
                  <a:srgbClr val="000000"/>
                </a:solidFill>
                <a:latin typeface="Arial" panose="020B0604020202020204" pitchFamily="34" charset="0"/>
                <a:sym typeface="Symbol" panose="05050102010706020507" pitchFamily="18" charset="2"/>
              </a:rPr>
              <a:t>ddp</a:t>
            </a:r>
            <a:r>
              <a:rPr lang="es-ES" sz="2400" dirty="0">
                <a:solidFill>
                  <a:srgbClr val="000000"/>
                </a:solidFill>
                <a:latin typeface="Arial" panose="020B0604020202020204" pitchFamily="34" charset="0"/>
                <a:sym typeface="Symbol" panose="05050102010706020507" pitchFamily="18" charset="2"/>
              </a:rPr>
              <a:t> o </a:t>
            </a:r>
            <a:r>
              <a:rPr lang="es-ES" sz="2400" dirty="0">
                <a:latin typeface="Arial" panose="020B0604020202020204" pitchFamily="34" charset="0"/>
                <a:sym typeface="Symbol" panose="05050102010706020507" pitchFamily="18" charset="2"/>
              </a:rPr>
              <a:t>barrera de potencial</a:t>
            </a:r>
            <a:r>
              <a:rPr lang="es-ES" sz="2400" dirty="0">
                <a:solidFill>
                  <a:srgbClr val="000000"/>
                </a:solidFill>
                <a:latin typeface="Arial" panose="020B0604020202020204" pitchFamily="34" charset="0"/>
                <a:sym typeface="Symbol" panose="05050102010706020507" pitchFamily="18" charset="2"/>
              </a:rPr>
              <a:t> que </a:t>
            </a:r>
            <a:r>
              <a:rPr lang="es-ES" sz="2400">
                <a:solidFill>
                  <a:srgbClr val="000000"/>
                </a:solidFill>
                <a:latin typeface="Arial" panose="020B0604020202020204" pitchFamily="34" charset="0"/>
                <a:sym typeface="Symbol" panose="05050102010706020507" pitchFamily="18" charset="2"/>
              </a:rPr>
              <a:t>se llama: </a:t>
            </a:r>
            <a:r>
              <a:rPr lang="es-ES" sz="2400">
                <a:solidFill>
                  <a:srgbClr val="FF0000"/>
                </a:solidFill>
                <a:latin typeface="Arial" panose="020B0604020202020204" pitchFamily="34" charset="0"/>
                <a:sym typeface="Symbol" panose="05050102010706020507" pitchFamily="18" charset="2"/>
              </a:rPr>
              <a:t>Potencial </a:t>
            </a:r>
            <a:r>
              <a:rPr lang="es-ES" sz="2400" dirty="0">
                <a:solidFill>
                  <a:srgbClr val="FF0000"/>
                </a:solidFill>
                <a:latin typeface="Arial" panose="020B0604020202020204" pitchFamily="34" charset="0"/>
                <a:sym typeface="Symbol" panose="05050102010706020507" pitchFamily="18" charset="2"/>
              </a:rPr>
              <a:t>de Contacto (</a:t>
            </a:r>
            <a:r>
              <a:rPr lang="es-ES" sz="2400">
                <a:solidFill>
                  <a:srgbClr val="FF0000"/>
                </a:solidFill>
                <a:latin typeface="Arial" panose="020B0604020202020204" pitchFamily="34" charset="0"/>
                <a:sym typeface="Symbol" panose="05050102010706020507" pitchFamily="18" charset="2"/>
              </a:rPr>
              <a:t>V</a:t>
            </a:r>
            <a:r>
              <a:rPr lang="es-ES" sz="2400" baseline="-25000">
                <a:solidFill>
                  <a:srgbClr val="FF0000"/>
                </a:solidFill>
                <a:latin typeface="Arial" panose="020B0604020202020204" pitchFamily="34" charset="0"/>
                <a:sym typeface="Symbol" panose="05050102010706020507" pitchFamily="18" charset="2"/>
              </a:rPr>
              <a:t>0</a:t>
            </a:r>
            <a:r>
              <a:rPr lang="es-ES" sz="2400">
                <a:solidFill>
                  <a:srgbClr val="FF0000"/>
                </a:solidFill>
                <a:latin typeface="Arial" panose="020B0604020202020204" pitchFamily="34" charset="0"/>
                <a:sym typeface="Symbol" panose="05050102010706020507" pitchFamily="18" charset="2"/>
              </a:rPr>
              <a:t>)</a:t>
            </a:r>
            <a:endParaRPr lang="es-ES" sz="2400" dirty="0">
              <a:solidFill>
                <a:srgbClr val="FF0000"/>
              </a:solidFill>
              <a:latin typeface="Arial" panose="020B0604020202020204" pitchFamily="34" charset="0"/>
              <a:sym typeface="Symbol" panose="05050102010706020507" pitchFamily="18" charset="2"/>
            </a:endParaRPr>
          </a:p>
        </p:txBody>
      </p:sp>
      <p:sp>
        <p:nvSpPr>
          <p:cNvPr id="74775" name="Text Box 36"/>
          <p:cNvSpPr txBox="1">
            <a:spLocks noChangeArrowheads="1"/>
          </p:cNvSpPr>
          <p:nvPr/>
        </p:nvSpPr>
        <p:spPr bwMode="auto">
          <a:xfrm>
            <a:off x="2968111" y="1679486"/>
            <a:ext cx="1731862" cy="609252"/>
          </a:xfrm>
          <a:prstGeom prst="rect">
            <a:avLst/>
          </a:prstGeom>
          <a:solidFill>
            <a:srgbClr val="FFFF00"/>
          </a:solidFill>
          <a:ln>
            <a:noFill/>
          </a:ln>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a:latin typeface="Arial" panose="020B0604020202020204" pitchFamily="34" charset="0"/>
              </a:rPr>
              <a:t>V</a:t>
            </a:r>
            <a:r>
              <a:rPr lang="es-ES" sz="2400" baseline="-25000">
                <a:latin typeface="Arial" panose="020B0604020202020204" pitchFamily="34" charset="0"/>
              </a:rPr>
              <a:t>0</a:t>
            </a:r>
            <a:r>
              <a:rPr lang="es-ES" sz="2400">
                <a:latin typeface="Arial" panose="020B0604020202020204" pitchFamily="34" charset="0"/>
              </a:rPr>
              <a:t> </a:t>
            </a:r>
            <a:r>
              <a:rPr lang="es-ES" sz="2400">
                <a:latin typeface="Arial" panose="020B0604020202020204" pitchFamily="34" charset="0"/>
                <a:sym typeface="Symbol" panose="05050102010706020507" pitchFamily="18" charset="2"/>
              </a:rPr>
              <a:t> 10</a:t>
            </a:r>
            <a:r>
              <a:rPr lang="es-ES" sz="2400" baseline="30000">
                <a:latin typeface="Arial" panose="020B0604020202020204" pitchFamily="34" charset="0"/>
                <a:sym typeface="Symbol" panose="05050102010706020507" pitchFamily="18" charset="2"/>
              </a:rPr>
              <a:t>-1</a:t>
            </a:r>
            <a:r>
              <a:rPr lang="es-ES" sz="2400">
                <a:latin typeface="Arial" panose="020B0604020202020204" pitchFamily="34" charset="0"/>
                <a:sym typeface="Symbol" panose="05050102010706020507" pitchFamily="18" charset="2"/>
              </a:rPr>
              <a:t> V</a:t>
            </a:r>
          </a:p>
        </p:txBody>
      </p:sp>
      <p:grpSp>
        <p:nvGrpSpPr>
          <p:cNvPr id="10" name="Grupo 9"/>
          <p:cNvGrpSpPr/>
          <p:nvPr/>
        </p:nvGrpSpPr>
        <p:grpSpPr>
          <a:xfrm>
            <a:off x="6802168" y="2155577"/>
            <a:ext cx="3897331" cy="2183775"/>
            <a:chOff x="577510" y="3609473"/>
            <a:chExt cx="3897331" cy="2183775"/>
          </a:xfrm>
        </p:grpSpPr>
        <p:sp>
          <p:nvSpPr>
            <p:cNvPr id="5" name="Rectángulo 4"/>
            <p:cNvSpPr/>
            <p:nvPr/>
          </p:nvSpPr>
          <p:spPr bwMode="auto">
            <a:xfrm>
              <a:off x="577510" y="3609473"/>
              <a:ext cx="3897331" cy="2183775"/>
            </a:xfrm>
            <a:prstGeom prst="rect">
              <a:avLst/>
            </a:prstGeom>
            <a:solidFill>
              <a:srgbClr val="FFFFFF"/>
            </a:solidFill>
            <a:ln w="25400" cap="flat" cmpd="sng" algn="ctr">
              <a:no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7" name="Group 56"/>
            <p:cNvGrpSpPr>
              <a:grpSpLocks/>
            </p:cNvGrpSpPr>
            <p:nvPr/>
          </p:nvGrpSpPr>
          <p:grpSpPr bwMode="auto">
            <a:xfrm>
              <a:off x="676786" y="3716153"/>
              <a:ext cx="3736975" cy="1970088"/>
              <a:chOff x="875" y="2920"/>
              <a:chExt cx="2354" cy="1241"/>
            </a:xfrm>
          </p:grpSpPr>
          <p:sp>
            <p:nvSpPr>
              <p:cNvPr id="15387" name="Line 39"/>
              <p:cNvSpPr>
                <a:spLocks noChangeShapeType="1"/>
              </p:cNvSpPr>
              <p:nvPr/>
            </p:nvSpPr>
            <p:spPr bwMode="auto">
              <a:xfrm>
                <a:off x="1215" y="3280"/>
                <a:ext cx="586"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5388" name="Line 40"/>
              <p:cNvSpPr>
                <a:spLocks noChangeShapeType="1"/>
              </p:cNvSpPr>
              <p:nvPr/>
            </p:nvSpPr>
            <p:spPr bwMode="auto">
              <a:xfrm>
                <a:off x="1217" y="3670"/>
                <a:ext cx="586"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5389" name="Line 41"/>
              <p:cNvSpPr>
                <a:spLocks noChangeShapeType="1"/>
              </p:cNvSpPr>
              <p:nvPr/>
            </p:nvSpPr>
            <p:spPr bwMode="auto">
              <a:xfrm>
                <a:off x="2290" y="3670"/>
                <a:ext cx="586"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5390" name="Line 42"/>
              <p:cNvSpPr>
                <a:spLocks noChangeShapeType="1"/>
              </p:cNvSpPr>
              <p:nvPr/>
            </p:nvSpPr>
            <p:spPr bwMode="auto">
              <a:xfrm>
                <a:off x="2272" y="4074"/>
                <a:ext cx="586"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5391" name="Line 43"/>
              <p:cNvSpPr>
                <a:spLocks noChangeShapeType="1"/>
              </p:cNvSpPr>
              <p:nvPr/>
            </p:nvSpPr>
            <p:spPr bwMode="auto">
              <a:xfrm>
                <a:off x="1800" y="3281"/>
                <a:ext cx="463" cy="371"/>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5392" name="Line 44"/>
              <p:cNvSpPr>
                <a:spLocks noChangeShapeType="1"/>
              </p:cNvSpPr>
              <p:nvPr/>
            </p:nvSpPr>
            <p:spPr bwMode="auto">
              <a:xfrm>
                <a:off x="1813" y="3675"/>
                <a:ext cx="473" cy="412"/>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5393" name="Text Box 45"/>
              <p:cNvSpPr txBox="1">
                <a:spLocks noChangeArrowheads="1"/>
              </p:cNvSpPr>
              <p:nvPr/>
            </p:nvSpPr>
            <p:spPr bwMode="auto">
              <a:xfrm>
                <a:off x="890" y="3689"/>
                <a:ext cx="33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BV</a:t>
                </a:r>
              </a:p>
            </p:txBody>
          </p:sp>
          <p:sp>
            <p:nvSpPr>
              <p:cNvPr id="15394" name="Text Box 46"/>
              <p:cNvSpPr txBox="1">
                <a:spLocks noChangeArrowheads="1"/>
              </p:cNvSpPr>
              <p:nvPr/>
            </p:nvSpPr>
            <p:spPr bwMode="auto">
              <a:xfrm>
                <a:off x="875" y="2920"/>
                <a:ext cx="34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BC</a:t>
                </a:r>
              </a:p>
            </p:txBody>
          </p:sp>
          <p:sp>
            <p:nvSpPr>
              <p:cNvPr id="15395" name="Line 47"/>
              <p:cNvSpPr>
                <a:spLocks noChangeShapeType="1"/>
              </p:cNvSpPr>
              <p:nvPr/>
            </p:nvSpPr>
            <p:spPr bwMode="auto">
              <a:xfrm>
                <a:off x="1810" y="2984"/>
                <a:ext cx="0" cy="1162"/>
              </a:xfrm>
              <a:prstGeom prst="line">
                <a:avLst/>
              </a:prstGeom>
              <a:noFill/>
              <a:ln w="254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5396" name="Line 48"/>
              <p:cNvSpPr>
                <a:spLocks noChangeShapeType="1"/>
              </p:cNvSpPr>
              <p:nvPr/>
            </p:nvSpPr>
            <p:spPr bwMode="auto">
              <a:xfrm>
                <a:off x="2265" y="2999"/>
                <a:ext cx="0" cy="1162"/>
              </a:xfrm>
              <a:prstGeom prst="line">
                <a:avLst/>
              </a:prstGeom>
              <a:noFill/>
              <a:ln w="254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5397" name="Text Box 49"/>
              <p:cNvSpPr txBox="1">
                <a:spLocks noChangeArrowheads="1"/>
              </p:cNvSpPr>
              <p:nvPr/>
            </p:nvSpPr>
            <p:spPr bwMode="auto">
              <a:xfrm>
                <a:off x="2396" y="3287"/>
                <a:ext cx="833"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000000"/>
                    </a:solidFill>
                    <a:latin typeface="Arial" panose="020B0604020202020204" pitchFamily="34" charset="0"/>
                  </a:rPr>
                  <a:t>eV</a:t>
                </a:r>
                <a:r>
                  <a:rPr lang="es-ES" sz="2000" baseline="-25000">
                    <a:solidFill>
                      <a:srgbClr val="000000"/>
                    </a:solidFill>
                    <a:latin typeface="Arial" panose="020B0604020202020204" pitchFamily="34" charset="0"/>
                  </a:rPr>
                  <a:t>0</a:t>
                </a:r>
                <a:r>
                  <a:rPr lang="es-ES" sz="2000">
                    <a:solidFill>
                      <a:srgbClr val="000000"/>
                    </a:solidFill>
                    <a:latin typeface="Arial" panose="020B0604020202020204" pitchFamily="34" charset="0"/>
                  </a:rPr>
                  <a:t> = </a:t>
                </a:r>
                <a:r>
                  <a:rPr lang="es-ES" sz="2000">
                    <a:solidFill>
                      <a:srgbClr val="000000"/>
                    </a:solidFill>
                    <a:latin typeface="Arial" panose="020B0604020202020204" pitchFamily="34" charset="0"/>
                    <a:sym typeface="Symbol" panose="05050102010706020507" pitchFamily="18" charset="2"/>
                  </a:rPr>
                  <a:t>E</a:t>
                </a:r>
                <a:r>
                  <a:rPr lang="es-ES" sz="2000" baseline="-25000">
                    <a:solidFill>
                      <a:srgbClr val="000000"/>
                    </a:solidFill>
                    <a:latin typeface="Arial" panose="020B0604020202020204" pitchFamily="34" charset="0"/>
                    <a:sym typeface="Symbol" panose="05050102010706020507" pitchFamily="18" charset="2"/>
                  </a:rPr>
                  <a:t>P</a:t>
                </a:r>
                <a:endParaRPr lang="es-ES" sz="2000" baseline="-25000">
                  <a:solidFill>
                    <a:srgbClr val="000000"/>
                  </a:solidFill>
                  <a:latin typeface="Arial" panose="020B0604020202020204" pitchFamily="34" charset="0"/>
                </a:endParaRPr>
              </a:p>
            </p:txBody>
          </p:sp>
          <p:sp>
            <p:nvSpPr>
              <p:cNvPr id="15398" name="Line 50"/>
              <p:cNvSpPr>
                <a:spLocks noChangeShapeType="1"/>
              </p:cNvSpPr>
              <p:nvPr/>
            </p:nvSpPr>
            <p:spPr bwMode="auto">
              <a:xfrm>
                <a:off x="2356" y="3251"/>
                <a:ext cx="0" cy="401"/>
              </a:xfrm>
              <a:prstGeom prst="line">
                <a:avLst/>
              </a:prstGeom>
              <a:noFill/>
              <a:ln w="25400">
                <a:solidFill>
                  <a:srgbClr val="008000"/>
                </a:solidFill>
                <a:round/>
                <a:headEnd type="stealth" w="lg" len="lg"/>
                <a:tailEnd type="stealth"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5399" name="Text Box 51"/>
              <p:cNvSpPr txBox="1">
                <a:spLocks noChangeArrowheads="1"/>
              </p:cNvSpPr>
              <p:nvPr/>
            </p:nvSpPr>
            <p:spPr bwMode="auto">
              <a:xfrm>
                <a:off x="1286" y="3711"/>
                <a:ext cx="36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000000"/>
                    </a:solidFill>
                    <a:latin typeface="Arial" panose="020B0604020202020204" pitchFamily="34" charset="0"/>
                  </a:rPr>
                  <a:t>eV</a:t>
                </a:r>
                <a:r>
                  <a:rPr lang="es-ES" sz="2000" baseline="-25000">
                    <a:solidFill>
                      <a:srgbClr val="000000"/>
                    </a:solidFill>
                    <a:latin typeface="Arial" panose="020B0604020202020204" pitchFamily="34" charset="0"/>
                  </a:rPr>
                  <a:t>0</a:t>
                </a:r>
              </a:p>
            </p:txBody>
          </p:sp>
          <p:sp>
            <p:nvSpPr>
              <p:cNvPr id="15400" name="Line 52"/>
              <p:cNvSpPr>
                <a:spLocks noChangeShapeType="1"/>
              </p:cNvSpPr>
              <p:nvPr/>
            </p:nvSpPr>
            <p:spPr bwMode="auto">
              <a:xfrm>
                <a:off x="1699" y="3706"/>
                <a:ext cx="0" cy="401"/>
              </a:xfrm>
              <a:prstGeom prst="line">
                <a:avLst/>
              </a:prstGeom>
              <a:noFill/>
              <a:ln w="25400">
                <a:solidFill>
                  <a:srgbClr val="008000"/>
                </a:solidFill>
                <a:round/>
                <a:headEnd type="stealth" w="lg" len="lg"/>
                <a:tailEnd type="stealth"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grpSp>
      </p:grpSp>
      <p:sp>
        <p:nvSpPr>
          <p:cNvPr id="15380" name="Text Box 37"/>
          <p:cNvSpPr txBox="1">
            <a:spLocks noChangeArrowheads="1"/>
          </p:cNvSpPr>
          <p:nvPr/>
        </p:nvSpPr>
        <p:spPr bwMode="auto">
          <a:xfrm>
            <a:off x="1315728" y="3323724"/>
            <a:ext cx="5249257" cy="1717248"/>
          </a:xfrm>
          <a:prstGeom prst="rect">
            <a:avLst/>
          </a:prstGeom>
          <a:solidFill>
            <a:schemeClr val="accent1">
              <a:lumMod val="60000"/>
              <a:lumOff val="40000"/>
            </a:schemeClr>
          </a:solidFill>
          <a:ln>
            <a:noFill/>
          </a:ln>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V</a:t>
            </a:r>
            <a:r>
              <a:rPr lang="es-ES" sz="2400" baseline="-25000" dirty="0">
                <a:latin typeface="Arial" panose="020B0604020202020204" pitchFamily="34" charset="0"/>
              </a:rPr>
              <a:t>0</a:t>
            </a:r>
            <a:r>
              <a:rPr lang="es-ES" sz="2400" dirty="0">
                <a:latin typeface="Arial" panose="020B0604020202020204" pitchFamily="34" charset="0"/>
              </a:rPr>
              <a:t> crece con T y al dopar (al haber mayores gradientes), ya que la difusión es mayor y requiere un </a:t>
            </a:r>
            <a:r>
              <a:rPr lang="es-ES" sz="2400" b="1" dirty="0">
                <a:latin typeface="Arial" panose="020B0604020202020204" pitchFamily="34" charset="0"/>
              </a:rPr>
              <a:t>E</a:t>
            </a:r>
            <a:r>
              <a:rPr lang="es-ES" sz="2400" dirty="0">
                <a:latin typeface="Arial" panose="020B0604020202020204" pitchFamily="34" charset="0"/>
              </a:rPr>
              <a:t> mayor para contrarrestarla</a:t>
            </a:r>
            <a:endParaRPr lang="es-ES" sz="2400" dirty="0">
              <a:latin typeface="Arial" panose="020B0604020202020204" pitchFamily="34" charset="0"/>
              <a:sym typeface="Symbol" panose="05050102010706020507" pitchFamily="18" charset="2"/>
            </a:endParaRPr>
          </a:p>
        </p:txBody>
      </p:sp>
      <p:sp>
        <p:nvSpPr>
          <p:cNvPr id="52" name="Text Box 37">
            <a:extLst>
              <a:ext uri="{FF2B5EF4-FFF2-40B4-BE49-F238E27FC236}">
                <a16:creationId xmlns:a16="http://schemas.microsoft.com/office/drawing/2014/main" id="{70945800-F7AC-4BD4-865D-0A149A5A4057}"/>
              </a:ext>
            </a:extLst>
          </p:cNvPr>
          <p:cNvSpPr txBox="1">
            <a:spLocks noChangeArrowheads="1"/>
          </p:cNvSpPr>
          <p:nvPr/>
        </p:nvSpPr>
        <p:spPr bwMode="auto">
          <a:xfrm>
            <a:off x="1315728" y="5144632"/>
            <a:ext cx="5249257" cy="1717248"/>
          </a:xfrm>
          <a:prstGeom prst="rect">
            <a:avLst/>
          </a:prstGeom>
          <a:solidFill>
            <a:srgbClr val="FFFF99"/>
          </a:solidFill>
          <a:ln>
            <a:noFill/>
          </a:ln>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Solo </a:t>
            </a:r>
            <a:r>
              <a:rPr lang="es-ES" sz="2400">
                <a:latin typeface="Arial" panose="020B0604020202020204" pitchFamily="34" charset="0"/>
              </a:rPr>
              <a:t>los e</a:t>
            </a:r>
            <a:r>
              <a:rPr lang="es-ES" sz="2400" baseline="30000">
                <a:latin typeface="Arial" panose="020B0604020202020204" pitchFamily="34" charset="0"/>
              </a:rPr>
              <a:t>-</a:t>
            </a:r>
            <a:r>
              <a:rPr lang="es-ES" sz="2400">
                <a:latin typeface="Arial" panose="020B0604020202020204" pitchFamily="34" charset="0"/>
              </a:rPr>
              <a:t> en </a:t>
            </a:r>
            <a:r>
              <a:rPr lang="es-ES" sz="2400" b="1">
                <a:latin typeface="Arial" panose="020B0604020202020204" pitchFamily="34" charset="0"/>
              </a:rPr>
              <a:t>BC</a:t>
            </a:r>
            <a:r>
              <a:rPr lang="es-ES" sz="2400">
                <a:latin typeface="Arial" panose="020B0604020202020204" pitchFamily="34" charset="0"/>
              </a:rPr>
              <a:t>, o h en </a:t>
            </a:r>
            <a:r>
              <a:rPr lang="es-ES" sz="2400" b="1">
                <a:latin typeface="Arial" panose="020B0604020202020204" pitchFamily="34" charset="0"/>
              </a:rPr>
              <a:t>BV</a:t>
            </a:r>
            <a:r>
              <a:rPr lang="es-ES" sz="2400">
                <a:latin typeface="Arial" panose="020B0604020202020204" pitchFamily="34" charset="0"/>
              </a:rPr>
              <a:t>, con </a:t>
            </a:r>
            <a:r>
              <a:rPr lang="es-ES" sz="2400" dirty="0">
                <a:latin typeface="Arial" panose="020B0604020202020204" pitchFamily="34" charset="0"/>
              </a:rPr>
              <a:t>una E</a:t>
            </a:r>
            <a:r>
              <a:rPr lang="es-ES" sz="2400" baseline="-25000" dirty="0">
                <a:latin typeface="Arial" panose="020B0604020202020204" pitchFamily="34" charset="0"/>
              </a:rPr>
              <a:t>C </a:t>
            </a:r>
            <a:r>
              <a:rPr lang="es-ES" sz="2400" dirty="0">
                <a:latin typeface="Arial" panose="020B0604020202020204" pitchFamily="34" charset="0"/>
              </a:rPr>
              <a:t>superior a la barrera, </a:t>
            </a:r>
            <a:r>
              <a:rPr lang="es-ES" sz="2400">
                <a:latin typeface="Arial" panose="020B0604020202020204" pitchFamily="34" charset="0"/>
              </a:rPr>
              <a:t>a </a:t>
            </a:r>
            <a:r>
              <a:rPr lang="es-ES" sz="2400">
                <a:latin typeface="Arial" panose="020B0604020202020204" pitchFamily="34" charset="0"/>
                <a:sym typeface="Symbol" panose="05050102010706020507" pitchFamily="18" charset="2"/>
              </a:rPr>
              <a:t></a:t>
            </a:r>
            <a:r>
              <a:rPr lang="es-ES" sz="2400" dirty="0">
                <a:latin typeface="Arial" panose="020B0604020202020204" pitchFamily="34" charset="0"/>
              </a:rPr>
              <a:t>E</a:t>
            </a:r>
            <a:r>
              <a:rPr lang="es-ES" sz="2400" baseline="-25000" dirty="0">
                <a:latin typeface="Arial" panose="020B0604020202020204" pitchFamily="34" charset="0"/>
              </a:rPr>
              <a:t>P</a:t>
            </a:r>
            <a:r>
              <a:rPr lang="es-ES" sz="2400">
                <a:latin typeface="Arial" panose="020B0604020202020204" pitchFamily="34" charset="0"/>
              </a:rPr>
              <a:t>, han cruzado </a:t>
            </a:r>
            <a:r>
              <a:rPr lang="es-ES" sz="2400" dirty="0">
                <a:latin typeface="Arial" panose="020B0604020202020204" pitchFamily="34" charset="0"/>
              </a:rPr>
              <a:t>transformando E</a:t>
            </a:r>
            <a:r>
              <a:rPr lang="es-ES" sz="2400" baseline="-25000" dirty="0">
                <a:latin typeface="Arial" panose="020B0604020202020204" pitchFamily="34" charset="0"/>
              </a:rPr>
              <a:t>C</a:t>
            </a:r>
            <a:r>
              <a:rPr lang="es-ES" sz="2400" dirty="0">
                <a:latin typeface="Arial" panose="020B0604020202020204" pitchFamily="34" charset="0"/>
              </a:rPr>
              <a:t> en </a:t>
            </a:r>
            <a:r>
              <a:rPr lang="es-ES" sz="2400">
                <a:latin typeface="Arial" panose="020B0604020202020204" pitchFamily="34" charset="0"/>
              </a:rPr>
              <a:t>E</a:t>
            </a:r>
            <a:r>
              <a:rPr lang="es-ES" sz="2400" baseline="-25000">
                <a:latin typeface="Arial" panose="020B0604020202020204" pitchFamily="34" charset="0"/>
              </a:rPr>
              <a:t>P</a:t>
            </a:r>
            <a:r>
              <a:rPr lang="es-ES" sz="2400">
                <a:latin typeface="Arial" panose="020B0604020202020204" pitchFamily="34" charset="0"/>
              </a:rPr>
              <a:t>. Al </a:t>
            </a:r>
            <a:r>
              <a:rPr lang="es-ES" sz="2400" dirty="0">
                <a:latin typeface="Arial" panose="020B0604020202020204" pitchFamily="34" charset="0"/>
              </a:rPr>
              <a:t>alcanzarse V</a:t>
            </a:r>
            <a:r>
              <a:rPr lang="es-ES" sz="2400" baseline="-25000" dirty="0">
                <a:latin typeface="Arial" panose="020B0604020202020204" pitchFamily="34" charset="0"/>
              </a:rPr>
              <a:t>0</a:t>
            </a:r>
            <a:r>
              <a:rPr lang="es-ES" sz="2400" dirty="0">
                <a:latin typeface="Arial" panose="020B0604020202020204" pitchFamily="34" charset="0"/>
              </a:rPr>
              <a:t> no cruza ninguno</a:t>
            </a:r>
            <a:endParaRPr lang="es-ES" sz="2400" dirty="0">
              <a:latin typeface="Arial" panose="020B0604020202020204" pitchFamily="34" charset="0"/>
              <a:sym typeface="Symbol" panose="05050102010706020507" pitchFamily="18" charset="2"/>
            </a:endParaRPr>
          </a:p>
        </p:txBody>
      </p:sp>
      <p:grpSp>
        <p:nvGrpSpPr>
          <p:cNvPr id="98" name="Group 5">
            <a:extLst>
              <a:ext uri="{FF2B5EF4-FFF2-40B4-BE49-F238E27FC236}">
                <a16:creationId xmlns:a16="http://schemas.microsoft.com/office/drawing/2014/main" id="{AA70C001-6EE6-42BB-8DD4-B8F4EFB06CC8}"/>
              </a:ext>
            </a:extLst>
          </p:cNvPr>
          <p:cNvGrpSpPr>
            <a:grpSpLocks/>
          </p:cNvGrpSpPr>
          <p:nvPr/>
        </p:nvGrpSpPr>
        <p:grpSpPr bwMode="auto">
          <a:xfrm>
            <a:off x="7377446" y="476043"/>
            <a:ext cx="2735263" cy="1261306"/>
            <a:chOff x="1210" y="1205"/>
            <a:chExt cx="428" cy="172"/>
          </a:xfrm>
        </p:grpSpPr>
        <p:sp>
          <p:nvSpPr>
            <p:cNvPr id="99" name="Rectangle 6">
              <a:extLst>
                <a:ext uri="{FF2B5EF4-FFF2-40B4-BE49-F238E27FC236}">
                  <a16:creationId xmlns:a16="http://schemas.microsoft.com/office/drawing/2014/main" id="{9BD09302-1C4E-40F6-8074-6E54855FDDF5}"/>
                </a:ext>
              </a:extLst>
            </p:cNvPr>
            <p:cNvSpPr>
              <a:spLocks noChangeArrowheads="1"/>
            </p:cNvSpPr>
            <p:nvPr/>
          </p:nvSpPr>
          <p:spPr bwMode="auto">
            <a:xfrm>
              <a:off x="1210" y="1205"/>
              <a:ext cx="216" cy="172"/>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100" name="Rectangle 7">
              <a:extLst>
                <a:ext uri="{FF2B5EF4-FFF2-40B4-BE49-F238E27FC236}">
                  <a16:creationId xmlns:a16="http://schemas.microsoft.com/office/drawing/2014/main" id="{EC341A39-28E9-4E08-AD15-64F31488EBD2}"/>
                </a:ext>
              </a:extLst>
            </p:cNvPr>
            <p:cNvSpPr>
              <a:spLocks noChangeArrowheads="1"/>
            </p:cNvSpPr>
            <p:nvPr/>
          </p:nvSpPr>
          <p:spPr bwMode="auto">
            <a:xfrm>
              <a:off x="1422" y="1205"/>
              <a:ext cx="216" cy="172"/>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grpSp>
      <p:sp>
        <p:nvSpPr>
          <p:cNvPr id="101" name="Text Box 8">
            <a:extLst>
              <a:ext uri="{FF2B5EF4-FFF2-40B4-BE49-F238E27FC236}">
                <a16:creationId xmlns:a16="http://schemas.microsoft.com/office/drawing/2014/main" id="{1EE8556B-527F-43AB-A04C-6E742D127173}"/>
              </a:ext>
            </a:extLst>
          </p:cNvPr>
          <p:cNvSpPr txBox="1">
            <a:spLocks noChangeArrowheads="1"/>
          </p:cNvSpPr>
          <p:nvPr/>
        </p:nvSpPr>
        <p:spPr bwMode="auto">
          <a:xfrm>
            <a:off x="9255459" y="751281"/>
            <a:ext cx="47466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a:solidFill>
                  <a:srgbClr val="000000"/>
                </a:solidFill>
                <a:latin typeface="Arial" panose="020B0604020202020204" pitchFamily="34" charset="0"/>
              </a:rPr>
              <a:t>N</a:t>
            </a:r>
          </a:p>
        </p:txBody>
      </p:sp>
      <p:sp>
        <p:nvSpPr>
          <p:cNvPr id="102" name="Text Box 9">
            <a:extLst>
              <a:ext uri="{FF2B5EF4-FFF2-40B4-BE49-F238E27FC236}">
                <a16:creationId xmlns:a16="http://schemas.microsoft.com/office/drawing/2014/main" id="{234785CD-4B19-4837-8717-86C86FE6E4CF}"/>
              </a:ext>
            </a:extLst>
          </p:cNvPr>
          <p:cNvSpPr txBox="1">
            <a:spLocks noChangeArrowheads="1"/>
          </p:cNvSpPr>
          <p:nvPr/>
        </p:nvSpPr>
        <p:spPr bwMode="auto">
          <a:xfrm>
            <a:off x="7788609" y="751281"/>
            <a:ext cx="452437"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a:solidFill>
                  <a:srgbClr val="000000"/>
                </a:solidFill>
                <a:latin typeface="Arial" panose="020B0604020202020204" pitchFamily="34" charset="0"/>
              </a:rPr>
              <a:t>P</a:t>
            </a:r>
          </a:p>
        </p:txBody>
      </p:sp>
      <p:sp>
        <p:nvSpPr>
          <p:cNvPr id="103" name="Text Box 19">
            <a:extLst>
              <a:ext uri="{FF2B5EF4-FFF2-40B4-BE49-F238E27FC236}">
                <a16:creationId xmlns:a16="http://schemas.microsoft.com/office/drawing/2014/main" id="{B7452073-EAED-4586-8DC3-418B980979B1}"/>
              </a:ext>
            </a:extLst>
          </p:cNvPr>
          <p:cNvSpPr txBox="1">
            <a:spLocks noChangeArrowheads="1"/>
          </p:cNvSpPr>
          <p:nvPr/>
        </p:nvSpPr>
        <p:spPr bwMode="auto">
          <a:xfrm>
            <a:off x="8739521" y="487756"/>
            <a:ext cx="3286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p:txBody>
      </p:sp>
      <p:sp>
        <p:nvSpPr>
          <p:cNvPr id="104" name="Text Box 20">
            <a:extLst>
              <a:ext uri="{FF2B5EF4-FFF2-40B4-BE49-F238E27FC236}">
                <a16:creationId xmlns:a16="http://schemas.microsoft.com/office/drawing/2014/main" id="{87230DAC-7C2D-43A9-A8CE-52DD890EDF12}"/>
              </a:ext>
            </a:extLst>
          </p:cNvPr>
          <p:cNvSpPr txBox="1">
            <a:spLocks noChangeArrowheads="1"/>
          </p:cNvSpPr>
          <p:nvPr/>
        </p:nvSpPr>
        <p:spPr bwMode="auto">
          <a:xfrm>
            <a:off x="8444246" y="497281"/>
            <a:ext cx="2651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p:txBody>
      </p:sp>
      <p:grpSp>
        <p:nvGrpSpPr>
          <p:cNvPr id="105" name="Group 81">
            <a:extLst>
              <a:ext uri="{FF2B5EF4-FFF2-40B4-BE49-F238E27FC236}">
                <a16:creationId xmlns:a16="http://schemas.microsoft.com/office/drawing/2014/main" id="{2602E7CE-AF5B-4251-AD05-F41FA7577188}"/>
              </a:ext>
            </a:extLst>
          </p:cNvPr>
          <p:cNvGrpSpPr>
            <a:grpSpLocks/>
          </p:cNvGrpSpPr>
          <p:nvPr/>
        </p:nvGrpSpPr>
        <p:grpSpPr bwMode="auto">
          <a:xfrm>
            <a:off x="8404559" y="451906"/>
            <a:ext cx="693737" cy="1282708"/>
            <a:chOff x="1827" y="782"/>
            <a:chExt cx="437" cy="1183"/>
          </a:xfrm>
        </p:grpSpPr>
        <p:sp>
          <p:nvSpPr>
            <p:cNvPr id="106" name="Line 26">
              <a:extLst>
                <a:ext uri="{FF2B5EF4-FFF2-40B4-BE49-F238E27FC236}">
                  <a16:creationId xmlns:a16="http://schemas.microsoft.com/office/drawing/2014/main" id="{6B02F8BF-C249-44C5-98F7-78C97BC792C8}"/>
                </a:ext>
              </a:extLst>
            </p:cNvPr>
            <p:cNvSpPr>
              <a:spLocks noChangeShapeType="1"/>
            </p:cNvSpPr>
            <p:nvPr/>
          </p:nvSpPr>
          <p:spPr bwMode="auto">
            <a:xfrm>
              <a:off x="1827" y="803"/>
              <a:ext cx="0" cy="1162"/>
            </a:xfrm>
            <a:prstGeom prst="line">
              <a:avLst/>
            </a:prstGeom>
            <a:noFill/>
            <a:ln w="254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07" name="Line 27">
              <a:extLst>
                <a:ext uri="{FF2B5EF4-FFF2-40B4-BE49-F238E27FC236}">
                  <a16:creationId xmlns:a16="http://schemas.microsoft.com/office/drawing/2014/main" id="{06C5C320-7AE4-480F-AB95-51FD4C56B27C}"/>
                </a:ext>
              </a:extLst>
            </p:cNvPr>
            <p:cNvSpPr>
              <a:spLocks noChangeShapeType="1"/>
            </p:cNvSpPr>
            <p:nvPr/>
          </p:nvSpPr>
          <p:spPr bwMode="auto">
            <a:xfrm>
              <a:off x="2264" y="782"/>
              <a:ext cx="0" cy="1162"/>
            </a:xfrm>
            <a:prstGeom prst="line">
              <a:avLst/>
            </a:prstGeom>
            <a:noFill/>
            <a:ln w="254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grpSp>
      <p:grpSp>
        <p:nvGrpSpPr>
          <p:cNvPr id="108" name="Grupo 107">
            <a:extLst>
              <a:ext uri="{FF2B5EF4-FFF2-40B4-BE49-F238E27FC236}">
                <a16:creationId xmlns:a16="http://schemas.microsoft.com/office/drawing/2014/main" id="{4BF915E8-B6EA-491C-A553-F6C0F9823A9D}"/>
              </a:ext>
            </a:extLst>
          </p:cNvPr>
          <p:cNvGrpSpPr>
            <a:grpSpLocks/>
          </p:cNvGrpSpPr>
          <p:nvPr/>
        </p:nvGrpSpPr>
        <p:grpSpPr bwMode="auto">
          <a:xfrm>
            <a:off x="8539240" y="1125380"/>
            <a:ext cx="395357" cy="560321"/>
            <a:chOff x="3532275" y="6301665"/>
            <a:chExt cx="395493" cy="560404"/>
          </a:xfrm>
        </p:grpSpPr>
        <p:cxnSp>
          <p:nvCxnSpPr>
            <p:cNvPr id="109" name="Conector recto de flecha 5">
              <a:extLst>
                <a:ext uri="{FF2B5EF4-FFF2-40B4-BE49-F238E27FC236}">
                  <a16:creationId xmlns:a16="http://schemas.microsoft.com/office/drawing/2014/main" id="{7950B0AC-B0DA-44AE-A805-77850D8B5FC4}"/>
                </a:ext>
              </a:extLst>
            </p:cNvPr>
            <p:cNvCxnSpPr>
              <a:cxnSpLocks noChangeShapeType="1"/>
            </p:cNvCxnSpPr>
            <p:nvPr/>
          </p:nvCxnSpPr>
          <p:spPr bwMode="auto">
            <a:xfrm flipH="1">
              <a:off x="3532275" y="6301665"/>
              <a:ext cx="354538" cy="0"/>
            </a:xfrm>
            <a:prstGeom prst="straightConnector1">
              <a:avLst/>
            </a:prstGeom>
            <a:noFill/>
            <a:ln w="25400" algn="ctr">
              <a:solidFill>
                <a:srgbClr val="FF0000"/>
              </a:solidFill>
              <a:round/>
              <a:headEnd/>
              <a:tailEnd type="triangle" w="lg" len="lg"/>
            </a:ln>
            <a:extLst>
              <a:ext uri="{909E8E84-426E-40DD-AFC4-6F175D3DCCD1}">
                <a14:hiddenFill xmlns:a14="http://schemas.microsoft.com/office/drawing/2010/main">
                  <a:noFill/>
                </a14:hiddenFill>
              </a:ext>
            </a:extLst>
          </p:spPr>
        </p:cxnSp>
        <p:sp>
          <p:nvSpPr>
            <p:cNvPr id="110" name="CuadroTexto 6">
              <a:extLst>
                <a:ext uri="{FF2B5EF4-FFF2-40B4-BE49-F238E27FC236}">
                  <a16:creationId xmlns:a16="http://schemas.microsoft.com/office/drawing/2014/main" id="{A1E2E1D2-D3AD-4DCD-9783-C19A8F033064}"/>
                </a:ext>
              </a:extLst>
            </p:cNvPr>
            <p:cNvSpPr txBox="1">
              <a:spLocks noChangeArrowheads="1"/>
            </p:cNvSpPr>
            <p:nvPr/>
          </p:nvSpPr>
          <p:spPr bwMode="auto">
            <a:xfrm>
              <a:off x="3537783" y="6400335"/>
              <a:ext cx="389985" cy="46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a:solidFill>
                    <a:srgbClr val="FF0000"/>
                  </a:solidFill>
                </a:rPr>
                <a:t>E</a:t>
              </a:r>
            </a:p>
          </p:txBody>
        </p:sp>
        <p:sp>
          <p:nvSpPr>
            <p:cNvPr id="111" name="Line 32">
              <a:extLst>
                <a:ext uri="{FF2B5EF4-FFF2-40B4-BE49-F238E27FC236}">
                  <a16:creationId xmlns:a16="http://schemas.microsoft.com/office/drawing/2014/main" id="{C8233B16-8F27-428A-B3B5-6D2CA9D6B4B2}"/>
                </a:ext>
              </a:extLst>
            </p:cNvPr>
            <p:cNvSpPr>
              <a:spLocks noChangeShapeType="1"/>
            </p:cNvSpPr>
            <p:nvPr/>
          </p:nvSpPr>
          <p:spPr bwMode="auto">
            <a:xfrm>
              <a:off x="3642369" y="6462459"/>
              <a:ext cx="215900" cy="0"/>
            </a:xfrm>
            <a:prstGeom prst="line">
              <a:avLst/>
            </a:prstGeom>
            <a:noFill/>
            <a:ln w="25400">
              <a:solidFill>
                <a:srgbClr val="FF0000"/>
              </a:solidFill>
              <a:round/>
              <a:headEnd/>
              <a:tailEnd type="stealth" w="med" len="med"/>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sz="2400"/>
            </a:p>
          </p:txBody>
        </p:sp>
      </p:grpSp>
      <p:grpSp>
        <p:nvGrpSpPr>
          <p:cNvPr id="2" name="Grupo 1">
            <a:extLst>
              <a:ext uri="{FF2B5EF4-FFF2-40B4-BE49-F238E27FC236}">
                <a16:creationId xmlns:a16="http://schemas.microsoft.com/office/drawing/2014/main" id="{515B1830-E484-4379-A588-0A5800C56F01}"/>
              </a:ext>
            </a:extLst>
          </p:cNvPr>
          <p:cNvGrpSpPr/>
          <p:nvPr/>
        </p:nvGrpSpPr>
        <p:grpSpPr>
          <a:xfrm>
            <a:off x="6802168" y="4679321"/>
            <a:ext cx="3897331" cy="2214671"/>
            <a:chOff x="659806" y="4624457"/>
            <a:chExt cx="3897331" cy="2214671"/>
          </a:xfrm>
        </p:grpSpPr>
        <p:grpSp>
          <p:nvGrpSpPr>
            <p:cNvPr id="59" name="Grupo 58">
              <a:extLst>
                <a:ext uri="{FF2B5EF4-FFF2-40B4-BE49-F238E27FC236}">
                  <a16:creationId xmlns:a16="http://schemas.microsoft.com/office/drawing/2014/main" id="{7BB91E15-50B8-423B-BBFA-B2F320A58513}"/>
                </a:ext>
              </a:extLst>
            </p:cNvPr>
            <p:cNvGrpSpPr/>
            <p:nvPr/>
          </p:nvGrpSpPr>
          <p:grpSpPr>
            <a:xfrm>
              <a:off x="659806" y="4624457"/>
              <a:ext cx="3897331" cy="2183775"/>
              <a:chOff x="577510" y="3609473"/>
              <a:chExt cx="3897331" cy="2183775"/>
            </a:xfrm>
          </p:grpSpPr>
          <p:sp>
            <p:nvSpPr>
              <p:cNvPr id="60" name="Rectángulo 59">
                <a:extLst>
                  <a:ext uri="{FF2B5EF4-FFF2-40B4-BE49-F238E27FC236}">
                    <a16:creationId xmlns:a16="http://schemas.microsoft.com/office/drawing/2014/main" id="{C65306AE-3EEE-4963-BADD-C7ED4B0C8A4E}"/>
                  </a:ext>
                </a:extLst>
              </p:cNvPr>
              <p:cNvSpPr/>
              <p:nvPr/>
            </p:nvSpPr>
            <p:spPr bwMode="auto">
              <a:xfrm>
                <a:off x="577510" y="3609473"/>
                <a:ext cx="3897331" cy="2183775"/>
              </a:xfrm>
              <a:prstGeom prst="rect">
                <a:avLst/>
              </a:prstGeom>
              <a:solidFill>
                <a:srgbClr val="FFFFFF"/>
              </a:solidFill>
              <a:ln w="25400" cap="flat" cmpd="sng" algn="ctr">
                <a:no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61" name="Group 56">
                <a:extLst>
                  <a:ext uri="{FF2B5EF4-FFF2-40B4-BE49-F238E27FC236}">
                    <a16:creationId xmlns:a16="http://schemas.microsoft.com/office/drawing/2014/main" id="{CA988110-CE57-422C-8975-541219C8D80E}"/>
                  </a:ext>
                </a:extLst>
              </p:cNvPr>
              <p:cNvGrpSpPr>
                <a:grpSpLocks/>
              </p:cNvGrpSpPr>
              <p:nvPr/>
            </p:nvGrpSpPr>
            <p:grpSpPr bwMode="auto">
              <a:xfrm>
                <a:off x="676786" y="3716153"/>
                <a:ext cx="3176588" cy="1970088"/>
                <a:chOff x="875" y="2920"/>
                <a:chExt cx="2001" cy="1241"/>
              </a:xfrm>
            </p:grpSpPr>
            <p:sp>
              <p:nvSpPr>
                <p:cNvPr id="62" name="Line 39">
                  <a:extLst>
                    <a:ext uri="{FF2B5EF4-FFF2-40B4-BE49-F238E27FC236}">
                      <a16:creationId xmlns:a16="http://schemas.microsoft.com/office/drawing/2014/main" id="{E2257030-D289-46AA-A770-FE56D9D931DC}"/>
                    </a:ext>
                  </a:extLst>
                </p:cNvPr>
                <p:cNvSpPr>
                  <a:spLocks noChangeShapeType="1"/>
                </p:cNvSpPr>
                <p:nvPr/>
              </p:nvSpPr>
              <p:spPr bwMode="auto">
                <a:xfrm>
                  <a:off x="1215" y="3280"/>
                  <a:ext cx="586"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63" name="Line 40">
                  <a:extLst>
                    <a:ext uri="{FF2B5EF4-FFF2-40B4-BE49-F238E27FC236}">
                      <a16:creationId xmlns:a16="http://schemas.microsoft.com/office/drawing/2014/main" id="{0FE5D783-05EB-4B77-B795-68AF2168A6CB}"/>
                    </a:ext>
                  </a:extLst>
                </p:cNvPr>
                <p:cNvSpPr>
                  <a:spLocks noChangeShapeType="1"/>
                </p:cNvSpPr>
                <p:nvPr/>
              </p:nvSpPr>
              <p:spPr bwMode="auto">
                <a:xfrm>
                  <a:off x="1217" y="3670"/>
                  <a:ext cx="586"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64" name="Line 41">
                  <a:extLst>
                    <a:ext uri="{FF2B5EF4-FFF2-40B4-BE49-F238E27FC236}">
                      <a16:creationId xmlns:a16="http://schemas.microsoft.com/office/drawing/2014/main" id="{E502CEB1-E7E0-4FE0-BC39-308EFBB99870}"/>
                    </a:ext>
                  </a:extLst>
                </p:cNvPr>
                <p:cNvSpPr>
                  <a:spLocks noChangeShapeType="1"/>
                </p:cNvSpPr>
                <p:nvPr/>
              </p:nvSpPr>
              <p:spPr bwMode="auto">
                <a:xfrm>
                  <a:off x="2290" y="3670"/>
                  <a:ext cx="586"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65" name="Line 42">
                  <a:extLst>
                    <a:ext uri="{FF2B5EF4-FFF2-40B4-BE49-F238E27FC236}">
                      <a16:creationId xmlns:a16="http://schemas.microsoft.com/office/drawing/2014/main" id="{63486C8D-4B54-48B3-AFC0-600437AD1DAA}"/>
                    </a:ext>
                  </a:extLst>
                </p:cNvPr>
                <p:cNvSpPr>
                  <a:spLocks noChangeShapeType="1"/>
                </p:cNvSpPr>
                <p:nvPr/>
              </p:nvSpPr>
              <p:spPr bwMode="auto">
                <a:xfrm>
                  <a:off x="2272" y="4074"/>
                  <a:ext cx="586"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66" name="Line 43">
                  <a:extLst>
                    <a:ext uri="{FF2B5EF4-FFF2-40B4-BE49-F238E27FC236}">
                      <a16:creationId xmlns:a16="http://schemas.microsoft.com/office/drawing/2014/main" id="{58599F3F-B2D3-4B81-9666-4227964F58E1}"/>
                    </a:ext>
                  </a:extLst>
                </p:cNvPr>
                <p:cNvSpPr>
                  <a:spLocks noChangeShapeType="1"/>
                </p:cNvSpPr>
                <p:nvPr/>
              </p:nvSpPr>
              <p:spPr bwMode="auto">
                <a:xfrm>
                  <a:off x="1800" y="3281"/>
                  <a:ext cx="463" cy="371"/>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67" name="Line 44">
                  <a:extLst>
                    <a:ext uri="{FF2B5EF4-FFF2-40B4-BE49-F238E27FC236}">
                      <a16:creationId xmlns:a16="http://schemas.microsoft.com/office/drawing/2014/main" id="{2056DA4F-7BAD-4219-A7A6-70C06AC46AC4}"/>
                    </a:ext>
                  </a:extLst>
                </p:cNvPr>
                <p:cNvSpPr>
                  <a:spLocks noChangeShapeType="1"/>
                </p:cNvSpPr>
                <p:nvPr/>
              </p:nvSpPr>
              <p:spPr bwMode="auto">
                <a:xfrm>
                  <a:off x="1813" y="3675"/>
                  <a:ext cx="473" cy="412"/>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68" name="Text Box 45">
                  <a:extLst>
                    <a:ext uri="{FF2B5EF4-FFF2-40B4-BE49-F238E27FC236}">
                      <a16:creationId xmlns:a16="http://schemas.microsoft.com/office/drawing/2014/main" id="{320060D7-0345-428D-8B1F-46AFF68C6E21}"/>
                    </a:ext>
                  </a:extLst>
                </p:cNvPr>
                <p:cNvSpPr txBox="1">
                  <a:spLocks noChangeArrowheads="1"/>
                </p:cNvSpPr>
                <p:nvPr/>
              </p:nvSpPr>
              <p:spPr bwMode="auto">
                <a:xfrm>
                  <a:off x="890" y="3689"/>
                  <a:ext cx="33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BV</a:t>
                  </a:r>
                </a:p>
              </p:txBody>
            </p:sp>
            <p:sp>
              <p:nvSpPr>
                <p:cNvPr id="69" name="Text Box 46">
                  <a:extLst>
                    <a:ext uri="{FF2B5EF4-FFF2-40B4-BE49-F238E27FC236}">
                      <a16:creationId xmlns:a16="http://schemas.microsoft.com/office/drawing/2014/main" id="{EA842C31-F0C3-48E1-BB0C-2400B08C96CE}"/>
                    </a:ext>
                  </a:extLst>
                </p:cNvPr>
                <p:cNvSpPr txBox="1">
                  <a:spLocks noChangeArrowheads="1"/>
                </p:cNvSpPr>
                <p:nvPr/>
              </p:nvSpPr>
              <p:spPr bwMode="auto">
                <a:xfrm>
                  <a:off x="875" y="2920"/>
                  <a:ext cx="34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BC</a:t>
                  </a:r>
                </a:p>
              </p:txBody>
            </p:sp>
            <p:sp>
              <p:nvSpPr>
                <p:cNvPr id="70" name="Line 47">
                  <a:extLst>
                    <a:ext uri="{FF2B5EF4-FFF2-40B4-BE49-F238E27FC236}">
                      <a16:creationId xmlns:a16="http://schemas.microsoft.com/office/drawing/2014/main" id="{CC9BBFD3-662F-4AAC-AA80-9A1028700D06}"/>
                    </a:ext>
                  </a:extLst>
                </p:cNvPr>
                <p:cNvSpPr>
                  <a:spLocks noChangeShapeType="1"/>
                </p:cNvSpPr>
                <p:nvPr/>
              </p:nvSpPr>
              <p:spPr bwMode="auto">
                <a:xfrm>
                  <a:off x="1810" y="2984"/>
                  <a:ext cx="0" cy="1162"/>
                </a:xfrm>
                <a:prstGeom prst="line">
                  <a:avLst/>
                </a:prstGeom>
                <a:noFill/>
                <a:ln w="254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71" name="Line 48">
                  <a:extLst>
                    <a:ext uri="{FF2B5EF4-FFF2-40B4-BE49-F238E27FC236}">
                      <a16:creationId xmlns:a16="http://schemas.microsoft.com/office/drawing/2014/main" id="{9D9651CD-95D2-4495-852B-466488373201}"/>
                    </a:ext>
                  </a:extLst>
                </p:cNvPr>
                <p:cNvSpPr>
                  <a:spLocks noChangeShapeType="1"/>
                </p:cNvSpPr>
                <p:nvPr/>
              </p:nvSpPr>
              <p:spPr bwMode="auto">
                <a:xfrm>
                  <a:off x="2265" y="2999"/>
                  <a:ext cx="0" cy="1162"/>
                </a:xfrm>
                <a:prstGeom prst="line">
                  <a:avLst/>
                </a:prstGeom>
                <a:noFill/>
                <a:ln w="254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grpSp>
        </p:grpSp>
        <p:grpSp>
          <p:nvGrpSpPr>
            <p:cNvPr id="72" name="Grupo 71">
              <a:extLst>
                <a:ext uri="{FF2B5EF4-FFF2-40B4-BE49-F238E27FC236}">
                  <a16:creationId xmlns:a16="http://schemas.microsoft.com/office/drawing/2014/main" id="{14143BEC-1728-4D11-8064-6C2DD2E006D5}"/>
                </a:ext>
              </a:extLst>
            </p:cNvPr>
            <p:cNvGrpSpPr/>
            <p:nvPr/>
          </p:nvGrpSpPr>
          <p:grpSpPr>
            <a:xfrm>
              <a:off x="1540830" y="4975225"/>
              <a:ext cx="2075000" cy="923025"/>
              <a:chOff x="5818633" y="5686241"/>
              <a:chExt cx="2075000" cy="923025"/>
            </a:xfrm>
          </p:grpSpPr>
          <p:grpSp>
            <p:nvGrpSpPr>
              <p:cNvPr id="73" name="Grupo 72">
                <a:extLst>
                  <a:ext uri="{FF2B5EF4-FFF2-40B4-BE49-F238E27FC236}">
                    <a16:creationId xmlns:a16="http://schemas.microsoft.com/office/drawing/2014/main" id="{3A059E10-B3E9-4E2F-91BD-E88B9DCDCC40}"/>
                  </a:ext>
                </a:extLst>
              </p:cNvPr>
              <p:cNvGrpSpPr/>
              <p:nvPr/>
            </p:nvGrpSpPr>
            <p:grpSpPr>
              <a:xfrm>
                <a:off x="5818633" y="5686241"/>
                <a:ext cx="1629397" cy="923025"/>
                <a:chOff x="1458893" y="3979870"/>
                <a:chExt cx="1629397" cy="923025"/>
              </a:xfrm>
            </p:grpSpPr>
            <p:grpSp>
              <p:nvGrpSpPr>
                <p:cNvPr id="75" name="Grupo 74">
                  <a:extLst>
                    <a:ext uri="{FF2B5EF4-FFF2-40B4-BE49-F238E27FC236}">
                      <a16:creationId xmlns:a16="http://schemas.microsoft.com/office/drawing/2014/main" id="{9933E16E-0450-4B96-8D8F-5F8F1143A2A9}"/>
                    </a:ext>
                  </a:extLst>
                </p:cNvPr>
                <p:cNvGrpSpPr/>
                <p:nvPr/>
              </p:nvGrpSpPr>
              <p:grpSpPr>
                <a:xfrm>
                  <a:off x="1458893" y="3979870"/>
                  <a:ext cx="1629397" cy="912463"/>
                  <a:chOff x="1458893" y="3979870"/>
                  <a:chExt cx="1629397" cy="912463"/>
                </a:xfrm>
              </p:grpSpPr>
              <p:grpSp>
                <p:nvGrpSpPr>
                  <p:cNvPr id="78" name="Grupo 77">
                    <a:extLst>
                      <a:ext uri="{FF2B5EF4-FFF2-40B4-BE49-F238E27FC236}">
                        <a16:creationId xmlns:a16="http://schemas.microsoft.com/office/drawing/2014/main" id="{AC982E50-6DD1-48E6-BBDB-A8C1B3718358}"/>
                      </a:ext>
                    </a:extLst>
                  </p:cNvPr>
                  <p:cNvGrpSpPr/>
                  <p:nvPr/>
                </p:nvGrpSpPr>
                <p:grpSpPr>
                  <a:xfrm>
                    <a:off x="1962959" y="3979870"/>
                    <a:ext cx="1125331" cy="544503"/>
                    <a:chOff x="229138" y="2826911"/>
                    <a:chExt cx="1125331" cy="544503"/>
                  </a:xfrm>
                </p:grpSpPr>
                <p:sp>
                  <p:nvSpPr>
                    <p:cNvPr id="82" name="Line 34">
                      <a:extLst>
                        <a:ext uri="{FF2B5EF4-FFF2-40B4-BE49-F238E27FC236}">
                          <a16:creationId xmlns:a16="http://schemas.microsoft.com/office/drawing/2014/main" id="{3E4036E0-519C-4A6B-9AFC-2EDAE8DAB747}"/>
                        </a:ext>
                      </a:extLst>
                    </p:cNvPr>
                    <p:cNvSpPr>
                      <a:spLocks noChangeShapeType="1"/>
                    </p:cNvSpPr>
                    <p:nvPr/>
                  </p:nvSpPr>
                  <p:spPr bwMode="auto">
                    <a:xfrm flipV="1">
                      <a:off x="229138" y="3138786"/>
                      <a:ext cx="1125331" cy="5264"/>
                    </a:xfrm>
                    <a:prstGeom prst="line">
                      <a:avLst/>
                    </a:prstGeom>
                    <a:noFill/>
                    <a:ln w="25400">
                      <a:solidFill>
                        <a:srgbClr val="FF0000"/>
                      </a:solidFill>
                      <a:round/>
                      <a:headEnd type="triangle" w="med" len="lg"/>
                      <a:tailEnd type="triangle" w="med"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83" name="Oval 32">
                      <a:extLst>
                        <a:ext uri="{FF2B5EF4-FFF2-40B4-BE49-F238E27FC236}">
                          <a16:creationId xmlns:a16="http://schemas.microsoft.com/office/drawing/2014/main" id="{D6CD9F32-E1BC-4E2F-B2BB-566E03FA3761}"/>
                        </a:ext>
                      </a:extLst>
                    </p:cNvPr>
                    <p:cNvSpPr>
                      <a:spLocks noChangeArrowheads="1"/>
                    </p:cNvSpPr>
                    <p:nvPr/>
                  </p:nvSpPr>
                  <p:spPr bwMode="auto">
                    <a:xfrm>
                      <a:off x="688436" y="3079767"/>
                      <a:ext cx="107950" cy="109870"/>
                    </a:xfrm>
                    <a:prstGeom prst="ellipse">
                      <a:avLst/>
                    </a:prstGeom>
                    <a:solidFill>
                      <a:srgbClr val="33CC33"/>
                    </a:solidFill>
                    <a:ln w="25400" algn="ctr">
                      <a:solidFill>
                        <a:srgbClr val="33CC33"/>
                      </a:solidFill>
                      <a:round/>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84" name="Text Box 33">
                      <a:extLst>
                        <a:ext uri="{FF2B5EF4-FFF2-40B4-BE49-F238E27FC236}">
                          <a16:creationId xmlns:a16="http://schemas.microsoft.com/office/drawing/2014/main" id="{11DF835C-3A25-43C6-B0BB-F9830C5DB3BB}"/>
                        </a:ext>
                      </a:extLst>
                    </p:cNvPr>
                    <p:cNvSpPr txBox="1">
                      <a:spLocks noChangeArrowheads="1"/>
                    </p:cNvSpPr>
                    <p:nvPr/>
                  </p:nvSpPr>
                  <p:spPr bwMode="auto">
                    <a:xfrm>
                      <a:off x="615958" y="2826911"/>
                      <a:ext cx="265112" cy="544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a:solidFill>
                            <a:srgbClr val="000000"/>
                          </a:solidFill>
                          <a:latin typeface="Arial" panose="020B0604020202020204" pitchFamily="34" charset="0"/>
                        </a:rPr>
                        <a:t>-</a:t>
                      </a:r>
                    </a:p>
                  </p:txBody>
                </p:sp>
              </p:grpSp>
              <p:sp>
                <p:nvSpPr>
                  <p:cNvPr id="79" name="Line 52">
                    <a:extLst>
                      <a:ext uri="{FF2B5EF4-FFF2-40B4-BE49-F238E27FC236}">
                        <a16:creationId xmlns:a16="http://schemas.microsoft.com/office/drawing/2014/main" id="{99B04103-18CB-4AEA-8B3F-ED97D0C19CD3}"/>
                      </a:ext>
                    </a:extLst>
                  </p:cNvPr>
                  <p:cNvSpPr>
                    <a:spLocks noChangeShapeType="1"/>
                  </p:cNvSpPr>
                  <p:nvPr/>
                </p:nvSpPr>
                <p:spPr bwMode="auto">
                  <a:xfrm>
                    <a:off x="2981836" y="4313617"/>
                    <a:ext cx="0" cy="578716"/>
                  </a:xfrm>
                  <a:prstGeom prst="line">
                    <a:avLst/>
                  </a:prstGeom>
                  <a:noFill/>
                  <a:ln w="25400">
                    <a:solidFill>
                      <a:srgbClr val="008000"/>
                    </a:solidFill>
                    <a:round/>
                    <a:headEnd type="stealth" w="lg" len="lg"/>
                    <a:tailEnd type="stealth"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80" name="Line 52">
                    <a:extLst>
                      <a:ext uri="{FF2B5EF4-FFF2-40B4-BE49-F238E27FC236}">
                        <a16:creationId xmlns:a16="http://schemas.microsoft.com/office/drawing/2014/main" id="{1688B99F-65E3-4AE4-9C38-FA41612EA309}"/>
                      </a:ext>
                    </a:extLst>
                  </p:cNvPr>
                  <p:cNvSpPr>
                    <a:spLocks noChangeShapeType="1"/>
                  </p:cNvSpPr>
                  <p:nvPr/>
                </p:nvSpPr>
                <p:spPr bwMode="auto">
                  <a:xfrm>
                    <a:off x="2074952" y="4295154"/>
                    <a:ext cx="0" cy="578716"/>
                  </a:xfrm>
                  <a:prstGeom prst="line">
                    <a:avLst/>
                  </a:prstGeom>
                  <a:noFill/>
                  <a:ln w="25400">
                    <a:solidFill>
                      <a:srgbClr val="008000"/>
                    </a:solidFill>
                    <a:round/>
                    <a:headEnd type="stealth" w="lg" len="lg"/>
                    <a:tailEnd type="stealth"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81" name="Text Box 49">
                    <a:extLst>
                      <a:ext uri="{FF2B5EF4-FFF2-40B4-BE49-F238E27FC236}">
                        <a16:creationId xmlns:a16="http://schemas.microsoft.com/office/drawing/2014/main" id="{DC67937C-C484-4CCF-8322-B03743C0101A}"/>
                      </a:ext>
                    </a:extLst>
                  </p:cNvPr>
                  <p:cNvSpPr txBox="1">
                    <a:spLocks noChangeArrowheads="1"/>
                  </p:cNvSpPr>
                  <p:nvPr/>
                </p:nvSpPr>
                <p:spPr bwMode="auto">
                  <a:xfrm>
                    <a:off x="1458893" y="4269762"/>
                    <a:ext cx="624187"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000000"/>
                        </a:solidFill>
                        <a:latin typeface="Arial" panose="020B0604020202020204" pitchFamily="34" charset="0"/>
                        <a:sym typeface="Symbol" panose="05050102010706020507" pitchFamily="18" charset="2"/>
                      </a:rPr>
                      <a:t>E</a:t>
                    </a:r>
                    <a:r>
                      <a:rPr lang="es-ES" sz="2000" baseline="-25000" dirty="0">
                        <a:solidFill>
                          <a:srgbClr val="000000"/>
                        </a:solidFill>
                        <a:latin typeface="Arial" panose="020B0604020202020204" pitchFamily="34" charset="0"/>
                        <a:sym typeface="Symbol" panose="05050102010706020507" pitchFamily="18" charset="2"/>
                      </a:rPr>
                      <a:t>P</a:t>
                    </a:r>
                    <a:endParaRPr lang="es-ES" sz="2000" baseline="-25000" dirty="0">
                      <a:solidFill>
                        <a:srgbClr val="000000"/>
                      </a:solidFill>
                      <a:latin typeface="Arial" panose="020B0604020202020204" pitchFamily="34" charset="0"/>
                    </a:endParaRPr>
                  </a:p>
                </p:txBody>
              </p:sp>
            </p:grpSp>
            <p:sp>
              <p:nvSpPr>
                <p:cNvPr id="76" name="Line 52">
                  <a:extLst>
                    <a:ext uri="{FF2B5EF4-FFF2-40B4-BE49-F238E27FC236}">
                      <a16:creationId xmlns:a16="http://schemas.microsoft.com/office/drawing/2014/main" id="{BDDBDFB8-0A2C-429D-8433-1515719DDA1F}"/>
                    </a:ext>
                  </a:extLst>
                </p:cNvPr>
                <p:cNvSpPr>
                  <a:spLocks noChangeShapeType="1"/>
                </p:cNvSpPr>
                <p:nvPr/>
              </p:nvSpPr>
              <p:spPr bwMode="auto">
                <a:xfrm>
                  <a:off x="2623868" y="4299253"/>
                  <a:ext cx="0" cy="359336"/>
                </a:xfrm>
                <a:prstGeom prst="line">
                  <a:avLst/>
                </a:prstGeom>
                <a:noFill/>
                <a:ln w="25400">
                  <a:solidFill>
                    <a:srgbClr val="008000"/>
                  </a:solidFill>
                  <a:round/>
                  <a:headEnd type="stealth" w="lg" len="lg"/>
                  <a:tailEnd type="stealth"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77" name="Line 52">
                  <a:extLst>
                    <a:ext uri="{FF2B5EF4-FFF2-40B4-BE49-F238E27FC236}">
                      <a16:creationId xmlns:a16="http://schemas.microsoft.com/office/drawing/2014/main" id="{118A0B53-4B2B-48D3-9302-15A04A4C5294}"/>
                    </a:ext>
                  </a:extLst>
                </p:cNvPr>
                <p:cNvSpPr>
                  <a:spLocks noChangeShapeType="1"/>
                </p:cNvSpPr>
                <p:nvPr/>
              </p:nvSpPr>
              <p:spPr bwMode="auto">
                <a:xfrm>
                  <a:off x="2616790" y="4657463"/>
                  <a:ext cx="0" cy="245432"/>
                </a:xfrm>
                <a:prstGeom prst="line">
                  <a:avLst/>
                </a:prstGeom>
                <a:noFill/>
                <a:ln w="25400">
                  <a:solidFill>
                    <a:srgbClr val="008000"/>
                  </a:solidFill>
                  <a:round/>
                  <a:headEnd type="stealth" w="lg" len="lg"/>
                  <a:tailEnd type="stealth"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grpSp>
          <p:sp>
            <p:nvSpPr>
              <p:cNvPr id="74" name="Text Box 49">
                <a:extLst>
                  <a:ext uri="{FF2B5EF4-FFF2-40B4-BE49-F238E27FC236}">
                    <a16:creationId xmlns:a16="http://schemas.microsoft.com/office/drawing/2014/main" id="{6EC2BC7A-9D8A-4A77-AA65-F5E0B9D179E2}"/>
                  </a:ext>
                </a:extLst>
              </p:cNvPr>
              <p:cNvSpPr txBox="1">
                <a:spLocks noChangeArrowheads="1"/>
              </p:cNvSpPr>
              <p:nvPr/>
            </p:nvSpPr>
            <p:spPr bwMode="auto">
              <a:xfrm>
                <a:off x="7417383" y="6001357"/>
                <a:ext cx="47625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000000"/>
                    </a:solidFill>
                    <a:latin typeface="Arial" panose="020B0604020202020204" pitchFamily="34" charset="0"/>
                    <a:sym typeface="Symbol" panose="05050102010706020507" pitchFamily="18" charset="2"/>
                  </a:rPr>
                  <a:t>E</a:t>
                </a:r>
                <a:r>
                  <a:rPr lang="es-ES" sz="2000" baseline="-25000" dirty="0">
                    <a:solidFill>
                      <a:srgbClr val="000000"/>
                    </a:solidFill>
                    <a:latin typeface="Arial" panose="020B0604020202020204" pitchFamily="34" charset="0"/>
                    <a:sym typeface="Symbol" panose="05050102010706020507" pitchFamily="18" charset="2"/>
                  </a:rPr>
                  <a:t>C</a:t>
                </a:r>
                <a:endParaRPr lang="es-ES" sz="2000" baseline="-25000" dirty="0">
                  <a:solidFill>
                    <a:srgbClr val="000000"/>
                  </a:solidFill>
                  <a:latin typeface="Arial" panose="020B0604020202020204" pitchFamily="34" charset="0"/>
                </a:endParaRPr>
              </a:p>
            </p:txBody>
          </p:sp>
        </p:grpSp>
        <p:grpSp>
          <p:nvGrpSpPr>
            <p:cNvPr id="85" name="Grupo 84">
              <a:extLst>
                <a:ext uri="{FF2B5EF4-FFF2-40B4-BE49-F238E27FC236}">
                  <a16:creationId xmlns:a16="http://schemas.microsoft.com/office/drawing/2014/main" id="{21C3B698-07DB-4478-9257-6F3E1B888ED9}"/>
                </a:ext>
              </a:extLst>
            </p:cNvPr>
            <p:cNvGrpSpPr/>
            <p:nvPr/>
          </p:nvGrpSpPr>
          <p:grpSpPr>
            <a:xfrm>
              <a:off x="1564339" y="5931701"/>
              <a:ext cx="2103809" cy="907427"/>
              <a:chOff x="7711541" y="5748591"/>
              <a:chExt cx="2103809" cy="907427"/>
            </a:xfrm>
          </p:grpSpPr>
          <p:grpSp>
            <p:nvGrpSpPr>
              <p:cNvPr id="86" name="Grupo 85">
                <a:extLst>
                  <a:ext uri="{FF2B5EF4-FFF2-40B4-BE49-F238E27FC236}">
                    <a16:creationId xmlns:a16="http://schemas.microsoft.com/office/drawing/2014/main" id="{AB35BFFF-8C15-4E2C-8A6E-C0B135958AFD}"/>
                  </a:ext>
                </a:extLst>
              </p:cNvPr>
              <p:cNvGrpSpPr/>
              <p:nvPr/>
            </p:nvGrpSpPr>
            <p:grpSpPr>
              <a:xfrm>
                <a:off x="7711541" y="5748591"/>
                <a:ext cx="2103809" cy="641790"/>
                <a:chOff x="5903242" y="5994023"/>
                <a:chExt cx="2103809" cy="641790"/>
              </a:xfrm>
            </p:grpSpPr>
            <p:grpSp>
              <p:nvGrpSpPr>
                <p:cNvPr id="89" name="Grupo 88">
                  <a:extLst>
                    <a:ext uri="{FF2B5EF4-FFF2-40B4-BE49-F238E27FC236}">
                      <a16:creationId xmlns:a16="http://schemas.microsoft.com/office/drawing/2014/main" id="{B8B9CC62-9214-4D84-8F28-855E18BE056E}"/>
                    </a:ext>
                  </a:extLst>
                </p:cNvPr>
                <p:cNvGrpSpPr/>
                <p:nvPr/>
              </p:nvGrpSpPr>
              <p:grpSpPr>
                <a:xfrm>
                  <a:off x="6368762" y="5994023"/>
                  <a:ext cx="1638289" cy="641790"/>
                  <a:chOff x="2009022" y="4287652"/>
                  <a:chExt cx="1638289" cy="641790"/>
                </a:xfrm>
              </p:grpSpPr>
              <p:grpSp>
                <p:nvGrpSpPr>
                  <p:cNvPr id="91" name="Grupo 90">
                    <a:extLst>
                      <a:ext uri="{FF2B5EF4-FFF2-40B4-BE49-F238E27FC236}">
                        <a16:creationId xmlns:a16="http://schemas.microsoft.com/office/drawing/2014/main" id="{12602EAD-BD13-4D15-B595-167B9D9A6699}"/>
                      </a:ext>
                    </a:extLst>
                  </p:cNvPr>
                  <p:cNvGrpSpPr/>
                  <p:nvPr/>
                </p:nvGrpSpPr>
                <p:grpSpPr>
                  <a:xfrm>
                    <a:off x="2009022" y="4287652"/>
                    <a:ext cx="1638289" cy="641790"/>
                    <a:chOff x="2009022" y="4287652"/>
                    <a:chExt cx="1638289" cy="641790"/>
                  </a:xfrm>
                </p:grpSpPr>
                <p:sp>
                  <p:nvSpPr>
                    <p:cNvPr id="94" name="Line 34">
                      <a:extLst>
                        <a:ext uri="{FF2B5EF4-FFF2-40B4-BE49-F238E27FC236}">
                          <a16:creationId xmlns:a16="http://schemas.microsoft.com/office/drawing/2014/main" id="{764163E7-58A7-489E-B941-4AA02C805939}"/>
                        </a:ext>
                      </a:extLst>
                    </p:cNvPr>
                    <p:cNvSpPr>
                      <a:spLocks noChangeShapeType="1"/>
                    </p:cNvSpPr>
                    <p:nvPr/>
                  </p:nvSpPr>
                  <p:spPr bwMode="auto">
                    <a:xfrm flipV="1">
                      <a:off x="2009022" y="4924178"/>
                      <a:ext cx="1125331" cy="5264"/>
                    </a:xfrm>
                    <a:prstGeom prst="line">
                      <a:avLst/>
                    </a:prstGeom>
                    <a:noFill/>
                    <a:ln w="25400">
                      <a:solidFill>
                        <a:srgbClr val="FF0000"/>
                      </a:solidFill>
                      <a:round/>
                      <a:headEnd type="triangle" w="med" len="lg"/>
                      <a:tailEnd type="triangle" w="med"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95" name="Line 52">
                      <a:extLst>
                        <a:ext uri="{FF2B5EF4-FFF2-40B4-BE49-F238E27FC236}">
                          <a16:creationId xmlns:a16="http://schemas.microsoft.com/office/drawing/2014/main" id="{3C5CE286-22BB-4DA3-AAEC-27E9E4ED8460}"/>
                        </a:ext>
                      </a:extLst>
                    </p:cNvPr>
                    <p:cNvSpPr>
                      <a:spLocks noChangeShapeType="1"/>
                    </p:cNvSpPr>
                    <p:nvPr/>
                  </p:nvSpPr>
                  <p:spPr bwMode="auto">
                    <a:xfrm>
                      <a:off x="3053276" y="4313617"/>
                      <a:ext cx="0" cy="578716"/>
                    </a:xfrm>
                    <a:prstGeom prst="line">
                      <a:avLst/>
                    </a:prstGeom>
                    <a:noFill/>
                    <a:ln w="25400">
                      <a:solidFill>
                        <a:srgbClr val="008000"/>
                      </a:solidFill>
                      <a:round/>
                      <a:headEnd type="stealth" w="lg" len="lg"/>
                      <a:tailEnd type="stealth"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96" name="Line 52">
                      <a:extLst>
                        <a:ext uri="{FF2B5EF4-FFF2-40B4-BE49-F238E27FC236}">
                          <a16:creationId xmlns:a16="http://schemas.microsoft.com/office/drawing/2014/main" id="{91B8EF50-41A9-4356-B1F1-EE4A24F728C2}"/>
                        </a:ext>
                      </a:extLst>
                    </p:cNvPr>
                    <p:cNvSpPr>
                      <a:spLocks noChangeShapeType="1"/>
                    </p:cNvSpPr>
                    <p:nvPr/>
                  </p:nvSpPr>
                  <p:spPr bwMode="auto">
                    <a:xfrm>
                      <a:off x="2074952" y="4295154"/>
                      <a:ext cx="0" cy="578716"/>
                    </a:xfrm>
                    <a:prstGeom prst="line">
                      <a:avLst/>
                    </a:prstGeom>
                    <a:noFill/>
                    <a:ln w="25400">
                      <a:solidFill>
                        <a:srgbClr val="008000"/>
                      </a:solidFill>
                      <a:round/>
                      <a:headEnd type="stealth" w="lg" len="lg"/>
                      <a:tailEnd type="stealth"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97" name="Text Box 49">
                      <a:extLst>
                        <a:ext uri="{FF2B5EF4-FFF2-40B4-BE49-F238E27FC236}">
                          <a16:creationId xmlns:a16="http://schemas.microsoft.com/office/drawing/2014/main" id="{753D5497-5915-4C16-B082-72D59A1A9083}"/>
                        </a:ext>
                      </a:extLst>
                    </p:cNvPr>
                    <p:cNvSpPr txBox="1">
                      <a:spLocks noChangeArrowheads="1"/>
                    </p:cNvSpPr>
                    <p:nvPr/>
                  </p:nvSpPr>
                  <p:spPr bwMode="auto">
                    <a:xfrm>
                      <a:off x="3023124" y="4287652"/>
                      <a:ext cx="624187"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000000"/>
                          </a:solidFill>
                          <a:latin typeface="Arial" panose="020B0604020202020204" pitchFamily="34" charset="0"/>
                          <a:sym typeface="Symbol" panose="05050102010706020507" pitchFamily="18" charset="2"/>
                        </a:rPr>
                        <a:t>E</a:t>
                      </a:r>
                      <a:r>
                        <a:rPr lang="es-ES" sz="2000" baseline="-25000" dirty="0">
                          <a:solidFill>
                            <a:srgbClr val="000000"/>
                          </a:solidFill>
                          <a:latin typeface="Arial" panose="020B0604020202020204" pitchFamily="34" charset="0"/>
                          <a:sym typeface="Symbol" panose="05050102010706020507" pitchFamily="18" charset="2"/>
                        </a:rPr>
                        <a:t>P</a:t>
                      </a:r>
                      <a:endParaRPr lang="es-ES" sz="2000" baseline="-25000" dirty="0">
                        <a:solidFill>
                          <a:srgbClr val="000000"/>
                        </a:solidFill>
                        <a:latin typeface="Arial" panose="020B0604020202020204" pitchFamily="34" charset="0"/>
                      </a:endParaRPr>
                    </a:p>
                  </p:txBody>
                </p:sp>
              </p:grpSp>
              <p:sp>
                <p:nvSpPr>
                  <p:cNvPr id="92" name="Line 52">
                    <a:extLst>
                      <a:ext uri="{FF2B5EF4-FFF2-40B4-BE49-F238E27FC236}">
                        <a16:creationId xmlns:a16="http://schemas.microsoft.com/office/drawing/2014/main" id="{396B0C18-C682-4BD0-8379-E62BE253AC30}"/>
                      </a:ext>
                    </a:extLst>
                  </p:cNvPr>
                  <p:cNvSpPr>
                    <a:spLocks noChangeShapeType="1"/>
                  </p:cNvSpPr>
                  <p:nvPr/>
                </p:nvSpPr>
                <p:spPr bwMode="auto">
                  <a:xfrm>
                    <a:off x="2623868" y="4299253"/>
                    <a:ext cx="0" cy="359336"/>
                  </a:xfrm>
                  <a:prstGeom prst="line">
                    <a:avLst/>
                  </a:prstGeom>
                  <a:noFill/>
                  <a:ln w="25400">
                    <a:solidFill>
                      <a:srgbClr val="008000"/>
                    </a:solidFill>
                    <a:round/>
                    <a:headEnd type="stealth" w="lg" len="lg"/>
                    <a:tailEnd type="stealth"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93" name="Line 52">
                    <a:extLst>
                      <a:ext uri="{FF2B5EF4-FFF2-40B4-BE49-F238E27FC236}">
                        <a16:creationId xmlns:a16="http://schemas.microsoft.com/office/drawing/2014/main" id="{BD238E73-4804-4D77-B97B-649E939EEF50}"/>
                      </a:ext>
                    </a:extLst>
                  </p:cNvPr>
                  <p:cNvSpPr>
                    <a:spLocks noChangeShapeType="1"/>
                  </p:cNvSpPr>
                  <p:nvPr/>
                </p:nvSpPr>
                <p:spPr bwMode="auto">
                  <a:xfrm>
                    <a:off x="2616790" y="4657463"/>
                    <a:ext cx="0" cy="245432"/>
                  </a:xfrm>
                  <a:prstGeom prst="line">
                    <a:avLst/>
                  </a:prstGeom>
                  <a:noFill/>
                  <a:ln w="25400">
                    <a:solidFill>
                      <a:srgbClr val="008000"/>
                    </a:solidFill>
                    <a:round/>
                    <a:headEnd type="stealth" w="lg" len="lg"/>
                    <a:tailEnd type="stealth"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grpSp>
            <p:sp>
              <p:nvSpPr>
                <p:cNvPr id="90" name="Text Box 49">
                  <a:extLst>
                    <a:ext uri="{FF2B5EF4-FFF2-40B4-BE49-F238E27FC236}">
                      <a16:creationId xmlns:a16="http://schemas.microsoft.com/office/drawing/2014/main" id="{F9763FF5-846E-432C-B1AA-9C0D4A213933}"/>
                    </a:ext>
                  </a:extLst>
                </p:cNvPr>
                <p:cNvSpPr txBox="1">
                  <a:spLocks noChangeArrowheads="1"/>
                </p:cNvSpPr>
                <p:nvPr/>
              </p:nvSpPr>
              <p:spPr bwMode="auto">
                <a:xfrm>
                  <a:off x="5903242" y="5994032"/>
                  <a:ext cx="47625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000000"/>
                      </a:solidFill>
                      <a:latin typeface="Arial" panose="020B0604020202020204" pitchFamily="34" charset="0"/>
                      <a:sym typeface="Symbol" panose="05050102010706020507" pitchFamily="18" charset="2"/>
                    </a:rPr>
                    <a:t>E</a:t>
                  </a:r>
                  <a:r>
                    <a:rPr lang="es-ES" sz="2000" baseline="-25000" dirty="0">
                      <a:solidFill>
                        <a:srgbClr val="000000"/>
                      </a:solidFill>
                      <a:latin typeface="Arial" panose="020B0604020202020204" pitchFamily="34" charset="0"/>
                      <a:sym typeface="Symbol" panose="05050102010706020507" pitchFamily="18" charset="2"/>
                    </a:rPr>
                    <a:t>C</a:t>
                  </a:r>
                  <a:endParaRPr lang="es-ES" sz="2000" baseline="-25000" dirty="0">
                    <a:solidFill>
                      <a:srgbClr val="000000"/>
                    </a:solidFill>
                    <a:latin typeface="Arial" panose="020B0604020202020204" pitchFamily="34" charset="0"/>
                  </a:endParaRPr>
                </a:p>
              </p:txBody>
            </p:sp>
          </p:grpSp>
          <p:sp>
            <p:nvSpPr>
              <p:cNvPr id="87" name="Oval 69">
                <a:extLst>
                  <a:ext uri="{FF2B5EF4-FFF2-40B4-BE49-F238E27FC236}">
                    <a16:creationId xmlns:a16="http://schemas.microsoft.com/office/drawing/2014/main" id="{7208700E-67F7-40D4-90E0-826B49BB0D01}"/>
                  </a:ext>
                </a:extLst>
              </p:cNvPr>
              <p:cNvSpPr>
                <a:spLocks noChangeArrowheads="1"/>
              </p:cNvSpPr>
              <p:nvPr/>
            </p:nvSpPr>
            <p:spPr bwMode="auto">
              <a:xfrm>
                <a:off x="8513437" y="6331452"/>
                <a:ext cx="107950" cy="109985"/>
              </a:xfrm>
              <a:prstGeom prst="ellipse">
                <a:avLst/>
              </a:prstGeom>
              <a:solidFill>
                <a:srgbClr val="FFFFFF"/>
              </a:solidFill>
              <a:ln w="25400" algn="ctr">
                <a:solidFill>
                  <a:srgbClr val="FFFFFF"/>
                </a:solidFill>
                <a:round/>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88" name="Text Box 70">
                <a:extLst>
                  <a:ext uri="{FF2B5EF4-FFF2-40B4-BE49-F238E27FC236}">
                    <a16:creationId xmlns:a16="http://schemas.microsoft.com/office/drawing/2014/main" id="{65663CA0-2B4D-47CA-BA96-13F90E8E15CB}"/>
                  </a:ext>
                </a:extLst>
              </p:cNvPr>
              <p:cNvSpPr txBox="1">
                <a:spLocks noChangeArrowheads="1"/>
              </p:cNvSpPr>
              <p:nvPr/>
            </p:nvSpPr>
            <p:spPr bwMode="auto">
              <a:xfrm>
                <a:off x="8411825" y="6141677"/>
                <a:ext cx="314325" cy="51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dirty="0">
                    <a:solidFill>
                      <a:srgbClr val="000000"/>
                    </a:solidFill>
                    <a:latin typeface="Arial" panose="020B0604020202020204" pitchFamily="34" charset="0"/>
                  </a:rPr>
                  <a:t>+</a:t>
                </a:r>
              </a:p>
            </p:txBody>
          </p:sp>
        </p:grpSp>
        <p:sp>
          <p:nvSpPr>
            <p:cNvPr id="112" name="Text Box 49">
              <a:extLst>
                <a:ext uri="{FF2B5EF4-FFF2-40B4-BE49-F238E27FC236}">
                  <a16:creationId xmlns:a16="http://schemas.microsoft.com/office/drawing/2014/main" id="{9506F66D-2EBE-4F70-9403-CD7A97685F7F}"/>
                </a:ext>
              </a:extLst>
            </p:cNvPr>
            <p:cNvSpPr txBox="1">
              <a:spLocks noChangeArrowheads="1"/>
            </p:cNvSpPr>
            <p:nvPr/>
          </p:nvSpPr>
          <p:spPr bwMode="auto">
            <a:xfrm>
              <a:off x="3905530" y="5624401"/>
              <a:ext cx="467093"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000000"/>
                  </a:solidFill>
                  <a:latin typeface="Arial" panose="020B0604020202020204" pitchFamily="34" charset="0"/>
                  <a:sym typeface="Symbol" panose="05050102010706020507" pitchFamily="18" charset="2"/>
                </a:rPr>
                <a:t>E</a:t>
              </a:r>
              <a:r>
                <a:rPr lang="es-ES" sz="2000" baseline="-25000" dirty="0">
                  <a:solidFill>
                    <a:srgbClr val="000000"/>
                  </a:solidFill>
                  <a:latin typeface="Arial" panose="020B0604020202020204" pitchFamily="34" charset="0"/>
                  <a:sym typeface="Symbol" panose="05050102010706020507" pitchFamily="18" charset="2"/>
                </a:rPr>
                <a:t>P</a:t>
              </a:r>
              <a:endParaRPr lang="es-ES" sz="2000" baseline="-25000" dirty="0">
                <a:solidFill>
                  <a:srgbClr val="000000"/>
                </a:solidFill>
                <a:latin typeface="Arial" panose="020B0604020202020204" pitchFamily="34" charset="0"/>
              </a:endParaRPr>
            </a:p>
          </p:txBody>
        </p:sp>
        <p:sp>
          <p:nvSpPr>
            <p:cNvPr id="113" name="Text Box 49">
              <a:extLst>
                <a:ext uri="{FF2B5EF4-FFF2-40B4-BE49-F238E27FC236}">
                  <a16:creationId xmlns:a16="http://schemas.microsoft.com/office/drawing/2014/main" id="{4989574E-66C4-4FCB-8416-D4B6CDD124AA}"/>
                </a:ext>
              </a:extLst>
            </p:cNvPr>
            <p:cNvSpPr txBox="1">
              <a:spLocks noChangeArrowheads="1"/>
            </p:cNvSpPr>
            <p:nvPr/>
          </p:nvSpPr>
          <p:spPr bwMode="auto">
            <a:xfrm>
              <a:off x="894440" y="5606972"/>
              <a:ext cx="467093"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000000"/>
                  </a:solidFill>
                  <a:latin typeface="Arial" panose="020B0604020202020204" pitchFamily="34" charset="0"/>
                  <a:sym typeface="Symbol" panose="05050102010706020507" pitchFamily="18" charset="2"/>
                </a:rPr>
                <a:t>E</a:t>
              </a:r>
              <a:r>
                <a:rPr lang="es-ES" sz="2000" baseline="-25000" dirty="0">
                  <a:solidFill>
                    <a:srgbClr val="000000"/>
                  </a:solidFill>
                  <a:latin typeface="Arial" panose="020B0604020202020204" pitchFamily="34" charset="0"/>
                  <a:sym typeface="Symbol" panose="05050102010706020507" pitchFamily="18" charset="2"/>
                </a:rPr>
                <a:t>P</a:t>
              </a:r>
              <a:endParaRPr lang="es-ES" sz="2000" baseline="-25000" dirty="0">
                <a:solidFill>
                  <a:srgbClr val="000000"/>
                </a:solidFill>
                <a:latin typeface="Arial" panose="020B0604020202020204" pitchFamily="34" charset="0"/>
              </a:endParaRPr>
            </a:p>
          </p:txBody>
        </p:sp>
      </p:grpSp>
      <p:sp>
        <p:nvSpPr>
          <p:cNvPr id="114" name="Text Box 35">
            <a:extLst>
              <a:ext uri="{FF2B5EF4-FFF2-40B4-BE49-F238E27FC236}">
                <a16:creationId xmlns:a16="http://schemas.microsoft.com/office/drawing/2014/main" id="{3C94B7E2-95FB-45B1-A762-8978D1642D46}"/>
              </a:ext>
            </a:extLst>
          </p:cNvPr>
          <p:cNvSpPr txBox="1">
            <a:spLocks noChangeArrowheads="1"/>
          </p:cNvSpPr>
          <p:nvPr/>
        </p:nvSpPr>
        <p:spPr bwMode="auto">
          <a:xfrm>
            <a:off x="1243630" y="2299306"/>
            <a:ext cx="5414075"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Char char="·"/>
            </a:pPr>
            <a:r>
              <a:rPr lang="es-ES" sz="2400">
                <a:latin typeface="Arial" panose="020B0604020202020204" pitchFamily="34" charset="0"/>
                <a:sym typeface="Symbol" panose="05050102010706020507" pitchFamily="18" charset="2"/>
              </a:rPr>
              <a:t> Multiplicada </a:t>
            </a:r>
            <a:r>
              <a:rPr lang="es-ES" sz="2400" dirty="0">
                <a:latin typeface="Arial" panose="020B0604020202020204" pitchFamily="34" charset="0"/>
                <a:sym typeface="Symbol" panose="05050102010706020507" pitchFamily="18" charset="2"/>
              </a:rPr>
              <a:t>por “e” sería una E</a:t>
            </a:r>
            <a:r>
              <a:rPr lang="es-ES" sz="2400" baseline="-25000" dirty="0">
                <a:latin typeface="Arial" panose="020B0604020202020204" pitchFamily="34" charset="0"/>
                <a:sym typeface="Symbol" panose="05050102010706020507" pitchFamily="18" charset="2"/>
              </a:rPr>
              <a:t>P</a:t>
            </a:r>
            <a:r>
              <a:rPr lang="es-ES" sz="2400" dirty="0">
                <a:latin typeface="Arial" panose="020B0604020202020204" pitchFamily="34" charset="0"/>
                <a:sym typeface="Symbol" panose="05050102010706020507" pitchFamily="18" charset="2"/>
              </a:rPr>
              <a:t> o barrera </a:t>
            </a:r>
            <a:r>
              <a:rPr lang="es-ES" sz="2400">
                <a:latin typeface="Arial" panose="020B0604020202020204" pitchFamily="34" charset="0"/>
                <a:sym typeface="Symbol" panose="05050102010706020507" pitchFamily="18" charset="2"/>
              </a:rPr>
              <a:t>de E</a:t>
            </a:r>
            <a:r>
              <a:rPr lang="es-ES" sz="2400" baseline="-25000">
                <a:latin typeface="Arial" panose="020B0604020202020204" pitchFamily="34" charset="0"/>
                <a:sym typeface="Symbol" panose="05050102010706020507" pitchFamily="18" charset="2"/>
              </a:rPr>
              <a:t>P</a:t>
            </a:r>
            <a:r>
              <a:rPr lang="es-ES" sz="2400">
                <a:latin typeface="Arial" panose="020B0604020202020204" pitchFamily="34" charset="0"/>
                <a:sym typeface="Symbol" panose="05050102010706020507" pitchFamily="18" charset="2"/>
              </a:rPr>
              <a:t> (para e</a:t>
            </a:r>
            <a:r>
              <a:rPr lang="es-ES" sz="2400" baseline="30000">
                <a:latin typeface="Arial" panose="020B0604020202020204" pitchFamily="34" charset="0"/>
                <a:sym typeface="Symbol" panose="05050102010706020507" pitchFamily="18" charset="2"/>
              </a:rPr>
              <a:t>-</a:t>
            </a:r>
            <a:r>
              <a:rPr lang="es-ES" sz="2400">
                <a:latin typeface="Arial" panose="020B0604020202020204" pitchFamily="34" charset="0"/>
                <a:sym typeface="Symbol" panose="05050102010706020507" pitchFamily="18" charset="2"/>
              </a:rPr>
              <a:t> sube hacia “”)</a:t>
            </a:r>
            <a:endParaRPr lang="es-ES" sz="2400" dirty="0">
              <a:solidFill>
                <a:srgbClr val="FF0000"/>
              </a:solidFill>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9504557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69763"/>
                                        </p:tgtEl>
                                        <p:attrNameLst>
                                          <p:attrName>style.visibility</p:attrName>
                                        </p:attrNameLst>
                                      </p:cBhvr>
                                      <p:to>
                                        <p:strVal val="visible"/>
                                      </p:to>
                                    </p:set>
                                    <p:animEffect transition="in" filter="wipe(up)">
                                      <p:cBhvr>
                                        <p:cTn id="7" dur="500"/>
                                        <p:tgtEl>
                                          <p:spTgt spid="96976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72" fill="hold" grpId="0" nodeType="clickEffect">
                                  <p:stCondLst>
                                    <p:cond delay="0"/>
                                  </p:stCondLst>
                                  <p:childTnLst>
                                    <p:set>
                                      <p:cBhvr>
                                        <p:cTn id="11" dur="1" fill="hold">
                                          <p:stCondLst>
                                            <p:cond delay="0"/>
                                          </p:stCondLst>
                                        </p:cTn>
                                        <p:tgtEl>
                                          <p:spTgt spid="74775"/>
                                        </p:tgtEl>
                                        <p:attrNameLst>
                                          <p:attrName>style.visibility</p:attrName>
                                        </p:attrNameLst>
                                      </p:cBhvr>
                                      <p:to>
                                        <p:strVal val="visible"/>
                                      </p:to>
                                    </p:set>
                                    <p:anim calcmode="lin" valueType="num">
                                      <p:cBhvr>
                                        <p:cTn id="12" dur="500" fill="hold"/>
                                        <p:tgtEl>
                                          <p:spTgt spid="74775"/>
                                        </p:tgtEl>
                                        <p:attrNameLst>
                                          <p:attrName>ppt_w</p:attrName>
                                        </p:attrNameLst>
                                      </p:cBhvr>
                                      <p:tavLst>
                                        <p:tav tm="0">
                                          <p:val>
                                            <p:strVal val="2/3*#ppt_w"/>
                                          </p:val>
                                        </p:tav>
                                        <p:tav tm="100000">
                                          <p:val>
                                            <p:strVal val="#ppt_w"/>
                                          </p:val>
                                        </p:tav>
                                      </p:tavLst>
                                    </p:anim>
                                    <p:anim calcmode="lin" valueType="num">
                                      <p:cBhvr>
                                        <p:cTn id="13" dur="500" fill="hold"/>
                                        <p:tgtEl>
                                          <p:spTgt spid="74775"/>
                                        </p:tgtEl>
                                        <p:attrNameLst>
                                          <p:attrName>ppt_h</p:attrName>
                                        </p:attrNameLst>
                                      </p:cBhvr>
                                      <p:tavLst>
                                        <p:tav tm="0">
                                          <p:val>
                                            <p:strVal val="2/3*#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4"/>
                                        </p:tgtEl>
                                        <p:attrNameLst>
                                          <p:attrName>style.visibility</p:attrName>
                                        </p:attrNameLst>
                                      </p:cBhvr>
                                      <p:to>
                                        <p:strVal val="visible"/>
                                      </p:to>
                                    </p:set>
                                    <p:animEffect transition="in" filter="wipe(up)">
                                      <p:cBhvr>
                                        <p:cTn id="18" dur="500"/>
                                        <p:tgtEl>
                                          <p:spTgt spid="11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5380"/>
                                        </p:tgtEl>
                                        <p:attrNameLst>
                                          <p:attrName>style.visibility</p:attrName>
                                        </p:attrNameLst>
                                      </p:cBhvr>
                                      <p:to>
                                        <p:strVal val="visible"/>
                                      </p:to>
                                    </p:set>
                                    <p:animEffect transition="in" filter="wipe(up)">
                                      <p:cBhvr>
                                        <p:cTn id="28" dur="500"/>
                                        <p:tgtEl>
                                          <p:spTgt spid="1538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up)">
                                      <p:cBhvr>
                                        <p:cTn id="33" dur="500"/>
                                        <p:tgtEl>
                                          <p:spTgt spid="5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dissolve">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63" grpId="0"/>
      <p:bldP spid="74775" grpId="0" animBg="1"/>
      <p:bldP spid="15380" grpId="0" animBg="1"/>
      <p:bldP spid="52" grpId="0" animBg="1"/>
      <p:bldP spid="1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9" name="Text Box 3"/>
          <p:cNvSpPr txBox="1">
            <a:spLocks noChangeArrowheads="1"/>
          </p:cNvSpPr>
          <p:nvPr/>
        </p:nvSpPr>
        <p:spPr bwMode="auto">
          <a:xfrm>
            <a:off x="8158471" y="320700"/>
            <a:ext cx="2200275" cy="608935"/>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a:solidFill>
                  <a:srgbClr val="000000"/>
                </a:solidFill>
                <a:latin typeface="Arial" panose="020B0604020202020204" pitchFamily="34" charset="0"/>
              </a:rPr>
              <a:t>POLARIZADA</a:t>
            </a:r>
          </a:p>
        </p:txBody>
      </p:sp>
      <p:sp>
        <p:nvSpPr>
          <p:cNvPr id="17460" name="Text Box 4"/>
          <p:cNvSpPr txBox="1">
            <a:spLocks noChangeArrowheads="1"/>
          </p:cNvSpPr>
          <p:nvPr/>
        </p:nvSpPr>
        <p:spPr bwMode="auto">
          <a:xfrm>
            <a:off x="8136246" y="824701"/>
            <a:ext cx="2290763" cy="54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FF0000"/>
                </a:solidFill>
                <a:latin typeface="Arial" panose="020B0604020202020204" pitchFamily="34" charset="0"/>
              </a:rPr>
              <a:t>(con </a:t>
            </a:r>
            <a:r>
              <a:rPr lang="es-ES" sz="2000" dirty="0" err="1">
                <a:solidFill>
                  <a:srgbClr val="FF0000"/>
                </a:solidFill>
                <a:latin typeface="Arial" panose="020B0604020202020204" pitchFamily="34" charset="0"/>
              </a:rPr>
              <a:t>ddp</a:t>
            </a:r>
            <a:r>
              <a:rPr lang="es-ES" sz="2000" dirty="0">
                <a:solidFill>
                  <a:srgbClr val="FF0000"/>
                </a:solidFill>
                <a:latin typeface="Arial" panose="020B0604020202020204" pitchFamily="34" charset="0"/>
              </a:rPr>
              <a:t> aplicada)</a:t>
            </a:r>
          </a:p>
        </p:txBody>
      </p:sp>
      <p:grpSp>
        <p:nvGrpSpPr>
          <p:cNvPr id="17412" name="Group 5"/>
          <p:cNvGrpSpPr>
            <a:grpSpLocks/>
          </p:cNvGrpSpPr>
          <p:nvPr/>
        </p:nvGrpSpPr>
        <p:grpSpPr bwMode="auto">
          <a:xfrm>
            <a:off x="7567745" y="1376451"/>
            <a:ext cx="2735263" cy="1284288"/>
            <a:chOff x="1210" y="1204"/>
            <a:chExt cx="428" cy="175"/>
          </a:xfrm>
        </p:grpSpPr>
        <p:sp>
          <p:nvSpPr>
            <p:cNvPr id="17457" name="Rectangle 6"/>
            <p:cNvSpPr>
              <a:spLocks noChangeArrowheads="1"/>
            </p:cNvSpPr>
            <p:nvPr/>
          </p:nvSpPr>
          <p:spPr bwMode="auto">
            <a:xfrm>
              <a:off x="1210" y="1204"/>
              <a:ext cx="216" cy="175"/>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17458" name="Rectangle 7"/>
            <p:cNvSpPr>
              <a:spLocks noChangeArrowheads="1"/>
            </p:cNvSpPr>
            <p:nvPr/>
          </p:nvSpPr>
          <p:spPr bwMode="auto">
            <a:xfrm>
              <a:off x="1422" y="1204"/>
              <a:ext cx="216" cy="175"/>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grpSp>
      <p:sp>
        <p:nvSpPr>
          <p:cNvPr id="17413" name="Text Box 8"/>
          <p:cNvSpPr txBox="1">
            <a:spLocks noChangeArrowheads="1"/>
          </p:cNvSpPr>
          <p:nvPr/>
        </p:nvSpPr>
        <p:spPr bwMode="auto">
          <a:xfrm>
            <a:off x="9445758" y="1659026"/>
            <a:ext cx="47466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a:solidFill>
                  <a:srgbClr val="000000"/>
                </a:solidFill>
                <a:latin typeface="Arial" panose="020B0604020202020204" pitchFamily="34" charset="0"/>
              </a:rPr>
              <a:t>N</a:t>
            </a:r>
          </a:p>
        </p:txBody>
      </p:sp>
      <p:sp>
        <p:nvSpPr>
          <p:cNvPr id="17414" name="Text Box 9"/>
          <p:cNvSpPr txBox="1">
            <a:spLocks noChangeArrowheads="1"/>
          </p:cNvSpPr>
          <p:nvPr/>
        </p:nvSpPr>
        <p:spPr bwMode="auto">
          <a:xfrm>
            <a:off x="7978908" y="1659026"/>
            <a:ext cx="452437"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a:solidFill>
                  <a:srgbClr val="000000"/>
                </a:solidFill>
                <a:latin typeface="Arial" panose="020B0604020202020204" pitchFamily="34" charset="0"/>
              </a:rPr>
              <a:t>P</a:t>
            </a:r>
          </a:p>
        </p:txBody>
      </p:sp>
      <p:sp>
        <p:nvSpPr>
          <p:cNvPr id="17415" name="Text Box 10"/>
          <p:cNvSpPr txBox="1">
            <a:spLocks noChangeArrowheads="1"/>
          </p:cNvSpPr>
          <p:nvPr/>
        </p:nvSpPr>
        <p:spPr bwMode="auto">
          <a:xfrm>
            <a:off x="8929820" y="1395501"/>
            <a:ext cx="3286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p:txBody>
      </p:sp>
      <p:sp>
        <p:nvSpPr>
          <p:cNvPr id="17416" name="Text Box 11"/>
          <p:cNvSpPr txBox="1">
            <a:spLocks noChangeArrowheads="1"/>
          </p:cNvSpPr>
          <p:nvPr/>
        </p:nvSpPr>
        <p:spPr bwMode="auto">
          <a:xfrm>
            <a:off x="8634545" y="1405026"/>
            <a:ext cx="2651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p:txBody>
      </p:sp>
      <p:sp>
        <p:nvSpPr>
          <p:cNvPr id="17417" name="Line 12"/>
          <p:cNvSpPr>
            <a:spLocks noChangeShapeType="1"/>
          </p:cNvSpPr>
          <p:nvPr/>
        </p:nvSpPr>
        <p:spPr bwMode="auto">
          <a:xfrm flipH="1">
            <a:off x="8612320" y="1360576"/>
            <a:ext cx="0" cy="1257300"/>
          </a:xfrm>
          <a:prstGeom prst="line">
            <a:avLst/>
          </a:prstGeom>
          <a:noFill/>
          <a:ln w="254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7418" name="Line 13"/>
          <p:cNvSpPr>
            <a:spLocks noChangeShapeType="1"/>
          </p:cNvSpPr>
          <p:nvPr/>
        </p:nvSpPr>
        <p:spPr bwMode="auto">
          <a:xfrm flipH="1">
            <a:off x="9253670" y="1379626"/>
            <a:ext cx="0" cy="1289050"/>
          </a:xfrm>
          <a:prstGeom prst="line">
            <a:avLst/>
          </a:prstGeom>
          <a:noFill/>
          <a:ln w="254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973852" name="Text Box 28"/>
          <p:cNvSpPr txBox="1">
            <a:spLocks noChangeArrowheads="1"/>
          </p:cNvSpPr>
          <p:nvPr/>
        </p:nvSpPr>
        <p:spPr bwMode="auto">
          <a:xfrm>
            <a:off x="1778200" y="338453"/>
            <a:ext cx="4390903" cy="566212"/>
          </a:xfrm>
          <a:prstGeom prst="rect">
            <a:avLst/>
          </a:prstGeom>
          <a:solidFill>
            <a:schemeClr val="bg2">
              <a:lumMod val="60000"/>
              <a:lumOff val="40000"/>
            </a:schemeClr>
          </a:solidFill>
          <a:ln>
            <a:noFill/>
          </a:ln>
        </p:spPr>
        <p:txBody>
          <a:bodyPr wrap="square" lIns="90000" tIns="72000" rIns="90000" bIns="72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b="1" dirty="0">
                <a:solidFill>
                  <a:srgbClr val="000000"/>
                </a:solidFill>
                <a:latin typeface="Arial" panose="020B0604020202020204" pitchFamily="34" charset="0"/>
              </a:rPr>
              <a:t>POLARIZACIÓN DIRECTA </a:t>
            </a:r>
          </a:p>
        </p:txBody>
      </p:sp>
      <p:sp>
        <p:nvSpPr>
          <p:cNvPr id="973853" name="Text Box 29"/>
          <p:cNvSpPr txBox="1">
            <a:spLocks noChangeArrowheads="1"/>
          </p:cNvSpPr>
          <p:nvPr/>
        </p:nvSpPr>
        <p:spPr bwMode="auto">
          <a:xfrm>
            <a:off x="2043907" y="863141"/>
            <a:ext cx="3783673" cy="453183"/>
          </a:xfrm>
          <a:prstGeom prst="rect">
            <a:avLst/>
          </a:prstGeom>
          <a:noFill/>
          <a:ln>
            <a:noFill/>
          </a:ln>
        </p:spPr>
        <p:txBody>
          <a:bodyPr wrap="square" lIns="90000" tIns="72000" rIns="90000" bIns="72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000">
                <a:solidFill>
                  <a:srgbClr val="FF0000"/>
                </a:solidFill>
                <a:latin typeface="Arial" panose="020B0604020202020204" pitchFamily="34" charset="0"/>
              </a:rPr>
              <a:t>(caída de V en </a:t>
            </a:r>
            <a:r>
              <a:rPr lang="es-ES" sz="2000" dirty="0">
                <a:solidFill>
                  <a:srgbClr val="FF0000"/>
                </a:solidFill>
                <a:latin typeface="Arial" panose="020B0604020202020204" pitchFamily="34" charset="0"/>
              </a:rPr>
              <a:t>sentido P</a:t>
            </a:r>
            <a:r>
              <a:rPr lang="es-ES" sz="2000">
                <a:solidFill>
                  <a:srgbClr val="FF0000"/>
                </a:solidFill>
                <a:latin typeface="Arial" panose="020B0604020202020204" pitchFamily="34" charset="0"/>
                <a:sym typeface="Symbol" panose="05050102010706020507" pitchFamily="18" charset="2"/>
              </a:rPr>
              <a:t>N)</a:t>
            </a:r>
            <a:endParaRPr lang="es-ES" sz="2000" dirty="0">
              <a:solidFill>
                <a:srgbClr val="FF0000"/>
              </a:solidFill>
              <a:latin typeface="Arial" panose="020B0604020202020204" pitchFamily="34" charset="0"/>
              <a:sym typeface="Symbol" panose="05050102010706020507" pitchFamily="18" charset="2"/>
            </a:endParaRPr>
          </a:p>
        </p:txBody>
      </p:sp>
      <p:sp>
        <p:nvSpPr>
          <p:cNvPr id="973854" name="Text Box 30"/>
          <p:cNvSpPr txBox="1">
            <a:spLocks noChangeArrowheads="1"/>
          </p:cNvSpPr>
          <p:nvPr/>
        </p:nvSpPr>
        <p:spPr bwMode="auto">
          <a:xfrm>
            <a:off x="7083558" y="1386364"/>
            <a:ext cx="388937" cy="12620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118800" rIns="90000" bIns="118800" anchor="ctr"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800">
                <a:latin typeface="Arial" panose="020B0604020202020204" pitchFamily="34" charset="0"/>
              </a:rPr>
              <a:t>+</a:t>
            </a:r>
          </a:p>
        </p:txBody>
      </p:sp>
      <p:sp>
        <p:nvSpPr>
          <p:cNvPr id="973855" name="Text Box 31"/>
          <p:cNvSpPr txBox="1">
            <a:spLocks noChangeArrowheads="1"/>
          </p:cNvSpPr>
          <p:nvPr/>
        </p:nvSpPr>
        <p:spPr bwMode="auto">
          <a:xfrm>
            <a:off x="10398258" y="1360576"/>
            <a:ext cx="354012" cy="1304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118800" rIns="90000" bIns="118800" anchor="ctr"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800">
                <a:latin typeface="Arial" panose="020B0604020202020204" pitchFamily="34" charset="0"/>
              </a:rPr>
              <a:t>-</a:t>
            </a:r>
          </a:p>
        </p:txBody>
      </p:sp>
      <p:sp>
        <p:nvSpPr>
          <p:cNvPr id="973856" name="Text Box 32"/>
          <p:cNvSpPr txBox="1">
            <a:spLocks noChangeArrowheads="1"/>
          </p:cNvSpPr>
          <p:nvPr/>
        </p:nvSpPr>
        <p:spPr bwMode="auto">
          <a:xfrm>
            <a:off x="1206958" y="1263127"/>
            <a:ext cx="5647623" cy="1326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Char char="·"/>
            </a:pPr>
            <a:r>
              <a:rPr lang="es-ES" sz="2400" dirty="0">
                <a:solidFill>
                  <a:srgbClr val="000000"/>
                </a:solidFill>
                <a:latin typeface="Arial" panose="020B0604020202020204" pitchFamily="34" charset="0"/>
                <a:sym typeface="Symbol" panose="05050102010706020507" pitchFamily="18" charset="2"/>
              </a:rPr>
              <a:t> Los portadores mayoritarios </a:t>
            </a:r>
            <a:r>
              <a:rPr lang="es-ES" sz="2400" dirty="0">
                <a:latin typeface="Arial" panose="020B0604020202020204" pitchFamily="34" charset="0"/>
                <a:sym typeface="Symbol" panose="05050102010706020507" pitchFamily="18" charset="2"/>
              </a:rPr>
              <a:t>de zonas neutras se tienden a acercar a la unión más que los excesos </a:t>
            </a:r>
            <a:r>
              <a:rPr lang="es-ES" sz="2400">
                <a:latin typeface="Arial" panose="020B0604020202020204" pitchFamily="34" charset="0"/>
                <a:sym typeface="Symbol" panose="05050102010706020507" pitchFamily="18" charset="2"/>
              </a:rPr>
              <a:t>a alejarse:</a:t>
            </a:r>
            <a:endParaRPr lang="es-ES" sz="2400" dirty="0">
              <a:solidFill>
                <a:srgbClr val="008000"/>
              </a:solidFill>
              <a:latin typeface="Arial" panose="020B0604020202020204" pitchFamily="34" charset="0"/>
              <a:sym typeface="Symbol" panose="05050102010706020507" pitchFamily="18" charset="2"/>
            </a:endParaRPr>
          </a:p>
        </p:txBody>
      </p:sp>
      <p:sp>
        <p:nvSpPr>
          <p:cNvPr id="973857" name="Text Box 33"/>
          <p:cNvSpPr txBox="1">
            <a:spLocks noChangeArrowheads="1"/>
          </p:cNvSpPr>
          <p:nvPr/>
        </p:nvSpPr>
        <p:spPr bwMode="auto">
          <a:xfrm>
            <a:off x="1168870" y="2890894"/>
            <a:ext cx="5855871" cy="58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Char char="·"/>
            </a:pPr>
            <a:r>
              <a:rPr lang="es-ES" sz="2400" dirty="0">
                <a:solidFill>
                  <a:srgbClr val="000000"/>
                </a:solidFill>
                <a:latin typeface="Arial" panose="020B0604020202020204" pitchFamily="34" charset="0"/>
                <a:sym typeface="Symbol" panose="05050102010706020507" pitchFamily="18" charset="2"/>
              </a:rPr>
              <a:t> La </a:t>
            </a:r>
            <a:r>
              <a:rPr lang="es-ES" sz="2400" dirty="0">
                <a:latin typeface="Arial" panose="020B0604020202020204" pitchFamily="34" charset="0"/>
                <a:sym typeface="Symbol" panose="05050102010706020507" pitchFamily="18" charset="2"/>
              </a:rPr>
              <a:t>polarización es opuesta a </a:t>
            </a:r>
            <a:r>
              <a:rPr lang="es-ES" sz="2400">
                <a:latin typeface="Arial" panose="020B0604020202020204" pitchFamily="34" charset="0"/>
                <a:sym typeface="Symbol" panose="05050102010706020507" pitchFamily="18" charset="2"/>
              </a:rPr>
              <a:t>la barrera:</a:t>
            </a:r>
            <a:endParaRPr lang="es-ES" sz="2400" dirty="0">
              <a:solidFill>
                <a:srgbClr val="FF0000"/>
              </a:solidFill>
              <a:latin typeface="Arial" panose="020B0604020202020204" pitchFamily="34" charset="0"/>
              <a:sym typeface="Symbol" panose="05050102010706020507" pitchFamily="18" charset="2"/>
            </a:endParaRPr>
          </a:p>
        </p:txBody>
      </p:sp>
      <p:sp>
        <p:nvSpPr>
          <p:cNvPr id="973858" name="Text Box 34"/>
          <p:cNvSpPr txBox="1">
            <a:spLocks noChangeArrowheads="1"/>
          </p:cNvSpPr>
          <p:nvPr/>
        </p:nvSpPr>
        <p:spPr bwMode="auto">
          <a:xfrm>
            <a:off x="1146497" y="3786326"/>
            <a:ext cx="4687282" cy="58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latin typeface="Arial" panose="020B0604020202020204" pitchFamily="34" charset="0"/>
                <a:sym typeface="Symbol" panose="05050102010706020507" pitchFamily="18" charset="2"/>
              </a:rPr>
              <a:t> Las </a:t>
            </a:r>
            <a:r>
              <a:rPr lang="es-ES" sz="2400" dirty="0">
                <a:solidFill>
                  <a:srgbClr val="008000"/>
                </a:solidFill>
                <a:latin typeface="Comic Sans MS" panose="030F0702030302020204" pitchFamily="66" charset="0"/>
                <a:sym typeface="Symbol" panose="05050102010706020507" pitchFamily="18" charset="2"/>
              </a:rPr>
              <a:t>I</a:t>
            </a:r>
            <a:r>
              <a:rPr lang="es-ES" sz="2400" baseline="-25000" dirty="0">
                <a:solidFill>
                  <a:srgbClr val="008000"/>
                </a:solidFill>
                <a:latin typeface="Arial" panose="020B0604020202020204" pitchFamily="34" charset="0"/>
                <a:sym typeface="Symbol" panose="05050102010706020507" pitchFamily="18" charset="2"/>
              </a:rPr>
              <a:t>DIF</a:t>
            </a:r>
            <a:r>
              <a:rPr lang="es-ES" sz="2400" dirty="0">
                <a:solidFill>
                  <a:srgbClr val="008000"/>
                </a:solidFill>
                <a:latin typeface="Arial" panose="020B0604020202020204" pitchFamily="34" charset="0"/>
                <a:sym typeface="Symbol" panose="05050102010706020507" pitchFamily="18" charset="2"/>
              </a:rPr>
              <a:t> </a:t>
            </a:r>
            <a:r>
              <a:rPr lang="es-ES" sz="2400" dirty="0">
                <a:latin typeface="Arial" panose="020B0604020202020204" pitchFamily="34" charset="0"/>
                <a:sym typeface="Symbol" panose="05050102010706020507" pitchFamily="18" charset="2"/>
              </a:rPr>
              <a:t>suben y las</a:t>
            </a:r>
            <a:r>
              <a:rPr lang="es-ES" sz="2400" dirty="0">
                <a:solidFill>
                  <a:srgbClr val="008000"/>
                </a:solidFill>
                <a:latin typeface="Comic Sans MS" panose="030F0702030302020204" pitchFamily="66" charset="0"/>
                <a:sym typeface="Symbol" panose="05050102010706020507" pitchFamily="18" charset="2"/>
              </a:rPr>
              <a:t> </a:t>
            </a:r>
            <a:r>
              <a:rPr lang="es-ES" sz="2400">
                <a:solidFill>
                  <a:srgbClr val="008000"/>
                </a:solidFill>
                <a:latin typeface="Comic Sans MS" panose="030F0702030302020204" pitchFamily="66" charset="0"/>
                <a:sym typeface="Symbol" panose="05050102010706020507" pitchFamily="18" charset="2"/>
              </a:rPr>
              <a:t>I</a:t>
            </a:r>
            <a:r>
              <a:rPr lang="es-ES" sz="2400" baseline="-25000">
                <a:solidFill>
                  <a:srgbClr val="008000"/>
                </a:solidFill>
                <a:latin typeface="Arial" panose="020B0604020202020204" pitchFamily="34" charset="0"/>
                <a:sym typeface="Symbol" panose="05050102010706020507" pitchFamily="18" charset="2"/>
              </a:rPr>
              <a:t>DES</a:t>
            </a:r>
            <a:r>
              <a:rPr lang="es-ES" sz="2400">
                <a:latin typeface="Arial" panose="020B0604020202020204" pitchFamily="34" charset="0"/>
                <a:sym typeface="Symbol" panose="05050102010706020507" pitchFamily="18" charset="2"/>
              </a:rPr>
              <a:t> bajan</a:t>
            </a:r>
            <a:endParaRPr lang="es-ES" sz="2400" dirty="0">
              <a:latin typeface="Arial" panose="020B0604020202020204" pitchFamily="34" charset="0"/>
              <a:sym typeface="Symbol" panose="05050102010706020507" pitchFamily="18" charset="2"/>
            </a:endParaRPr>
          </a:p>
        </p:txBody>
      </p:sp>
      <p:sp>
        <p:nvSpPr>
          <p:cNvPr id="973861" name="Text Box 37"/>
          <p:cNvSpPr txBox="1">
            <a:spLocks noChangeArrowheads="1"/>
          </p:cNvSpPr>
          <p:nvPr/>
        </p:nvSpPr>
        <p:spPr bwMode="auto">
          <a:xfrm>
            <a:off x="1603925" y="5378687"/>
            <a:ext cx="4723879" cy="956773"/>
          </a:xfrm>
          <a:prstGeom prst="rect">
            <a:avLst/>
          </a:prstGeom>
          <a:solidFill>
            <a:srgbClr val="FFFF00"/>
          </a:solid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Aparece una </a:t>
            </a:r>
            <a:r>
              <a:rPr lang="es-ES" sz="2400" b="1">
                <a:latin typeface="Comic Sans MS" panose="030F0702030302020204" pitchFamily="66" charset="0"/>
              </a:rPr>
              <a:t>I </a:t>
            </a:r>
            <a:r>
              <a:rPr lang="es-ES" sz="2400" b="1">
                <a:latin typeface="Arial" panose="020B0604020202020204" pitchFamily="34" charset="0"/>
              </a:rPr>
              <a:t>“grande” </a:t>
            </a:r>
            <a:r>
              <a:rPr lang="es-ES" sz="2400" dirty="0">
                <a:latin typeface="Arial" panose="020B0604020202020204" pitchFamily="34" charset="0"/>
              </a:rPr>
              <a:t>(de Q</a:t>
            </a:r>
            <a:r>
              <a:rPr lang="es-ES" sz="2400" baseline="30000" dirty="0">
                <a:latin typeface="Arial" panose="020B0604020202020204" pitchFamily="34" charset="0"/>
              </a:rPr>
              <a:t>+</a:t>
            </a:r>
            <a:r>
              <a:rPr lang="es-ES" sz="2400" dirty="0">
                <a:latin typeface="Arial" panose="020B0604020202020204" pitchFamily="34" charset="0"/>
              </a:rPr>
              <a:t>)</a:t>
            </a:r>
            <a:r>
              <a:rPr lang="es-ES" sz="2400" baseline="30000" dirty="0">
                <a:latin typeface="Arial" panose="020B0604020202020204" pitchFamily="34" charset="0"/>
              </a:rPr>
              <a:t> </a:t>
            </a:r>
            <a:r>
              <a:rPr lang="es-ES" sz="2400" dirty="0">
                <a:latin typeface="Arial" panose="020B0604020202020204" pitchFamily="34" charset="0"/>
              </a:rPr>
              <a:t>neta en </a:t>
            </a:r>
            <a:r>
              <a:rPr lang="es-ES" sz="2400" b="1" dirty="0">
                <a:latin typeface="Arial" panose="020B0604020202020204" pitchFamily="34" charset="0"/>
              </a:rPr>
              <a:t>sentido</a:t>
            </a:r>
            <a:r>
              <a:rPr lang="es-ES" sz="2400" dirty="0">
                <a:latin typeface="Arial" panose="020B0604020202020204" pitchFamily="34" charset="0"/>
              </a:rPr>
              <a:t> </a:t>
            </a:r>
            <a:r>
              <a:rPr lang="es-ES" sz="2400" b="1" dirty="0">
                <a:latin typeface="Arial" panose="020B0604020202020204" pitchFamily="34" charset="0"/>
              </a:rPr>
              <a:t>P </a:t>
            </a:r>
            <a:r>
              <a:rPr lang="es-ES" sz="2400" b="1" dirty="0">
                <a:latin typeface="Arial" panose="020B0604020202020204" pitchFamily="34" charset="0"/>
                <a:sym typeface="Symbol" panose="05050102010706020507" pitchFamily="18" charset="2"/>
              </a:rPr>
              <a:t> N</a:t>
            </a:r>
            <a:endParaRPr lang="es-ES" sz="2400" b="1" baseline="-25000" dirty="0">
              <a:latin typeface="Arial" panose="020B0604020202020204" pitchFamily="34" charset="0"/>
              <a:sym typeface="Symbol" panose="05050102010706020507" pitchFamily="18" charset="2"/>
            </a:endParaRPr>
          </a:p>
        </p:txBody>
      </p:sp>
      <p:sp>
        <p:nvSpPr>
          <p:cNvPr id="973862" name="Text Box 38"/>
          <p:cNvSpPr txBox="1">
            <a:spLocks noChangeArrowheads="1"/>
          </p:cNvSpPr>
          <p:nvPr/>
        </p:nvSpPr>
        <p:spPr bwMode="auto">
          <a:xfrm>
            <a:off x="1680126" y="6487296"/>
            <a:ext cx="4542687" cy="587441"/>
          </a:xfrm>
          <a:prstGeom prst="rect">
            <a:avLst/>
          </a:prstGeom>
          <a:solidFill>
            <a:schemeClr val="tx2">
              <a:lumMod val="25000"/>
              <a:lumOff val="75000"/>
            </a:schemeClr>
          </a:solid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latin typeface="Arial" panose="020B0604020202020204" pitchFamily="34" charset="0"/>
              </a:rPr>
              <a:t>Se dice que la </a:t>
            </a:r>
            <a:r>
              <a:rPr lang="es-ES" sz="2400" b="1">
                <a:latin typeface="Arial" panose="020B0604020202020204" pitchFamily="34" charset="0"/>
              </a:rPr>
              <a:t>unión</a:t>
            </a:r>
            <a:r>
              <a:rPr lang="es-ES" sz="2400">
                <a:solidFill>
                  <a:srgbClr val="FF0000"/>
                </a:solidFill>
                <a:latin typeface="Arial" panose="020B0604020202020204" pitchFamily="34" charset="0"/>
              </a:rPr>
              <a:t> </a:t>
            </a:r>
            <a:r>
              <a:rPr lang="es-ES" sz="2400" b="1">
                <a:latin typeface="Arial" panose="020B0604020202020204" pitchFamily="34" charset="0"/>
              </a:rPr>
              <a:t>conduce</a:t>
            </a:r>
          </a:p>
        </p:txBody>
      </p:sp>
      <p:grpSp>
        <p:nvGrpSpPr>
          <p:cNvPr id="6" name="Grupo 5"/>
          <p:cNvGrpSpPr/>
          <p:nvPr/>
        </p:nvGrpSpPr>
        <p:grpSpPr>
          <a:xfrm>
            <a:off x="7072554" y="2771137"/>
            <a:ext cx="3682633" cy="1805615"/>
            <a:chOff x="739038" y="2787650"/>
            <a:chExt cx="3682633" cy="1805615"/>
          </a:xfrm>
        </p:grpSpPr>
        <p:sp>
          <p:nvSpPr>
            <p:cNvPr id="3" name="Rectángulo 2"/>
            <p:cNvSpPr/>
            <p:nvPr/>
          </p:nvSpPr>
          <p:spPr bwMode="auto">
            <a:xfrm>
              <a:off x="749671" y="2852454"/>
              <a:ext cx="3672000" cy="1740811"/>
            </a:xfrm>
            <a:prstGeom prst="rect">
              <a:avLst/>
            </a:prstGeom>
            <a:solidFill>
              <a:srgbClr val="FFFFFF"/>
            </a:solidFill>
            <a:ln w="25400" cap="flat" cmpd="sng" algn="ctr">
              <a:no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5" name="Group 55"/>
            <p:cNvGrpSpPr>
              <a:grpSpLocks/>
            </p:cNvGrpSpPr>
            <p:nvPr/>
          </p:nvGrpSpPr>
          <p:grpSpPr bwMode="auto">
            <a:xfrm>
              <a:off x="739038" y="2787650"/>
              <a:ext cx="3333750" cy="1641475"/>
              <a:chOff x="854" y="2050"/>
              <a:chExt cx="2100" cy="1034"/>
            </a:xfrm>
          </p:grpSpPr>
          <p:sp>
            <p:nvSpPr>
              <p:cNvPr id="17433" name="Line 14"/>
              <p:cNvSpPr>
                <a:spLocks noChangeShapeType="1"/>
              </p:cNvSpPr>
              <p:nvPr/>
            </p:nvSpPr>
            <p:spPr bwMode="auto">
              <a:xfrm>
                <a:off x="1215" y="2410"/>
                <a:ext cx="699" cy="1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7434" name="Line 15"/>
              <p:cNvSpPr>
                <a:spLocks noChangeShapeType="1"/>
              </p:cNvSpPr>
              <p:nvPr/>
            </p:nvSpPr>
            <p:spPr bwMode="auto">
              <a:xfrm>
                <a:off x="1217" y="2818"/>
                <a:ext cx="73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7435" name="Line 16"/>
              <p:cNvSpPr>
                <a:spLocks noChangeShapeType="1"/>
              </p:cNvSpPr>
              <p:nvPr/>
            </p:nvSpPr>
            <p:spPr bwMode="auto">
              <a:xfrm>
                <a:off x="2177" y="2578"/>
                <a:ext cx="586"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7436" name="Line 17"/>
              <p:cNvSpPr>
                <a:spLocks noChangeShapeType="1"/>
              </p:cNvSpPr>
              <p:nvPr/>
            </p:nvSpPr>
            <p:spPr bwMode="auto">
              <a:xfrm>
                <a:off x="2189" y="2977"/>
                <a:ext cx="586"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7437" name="Line 19"/>
              <p:cNvSpPr>
                <a:spLocks noChangeShapeType="1"/>
              </p:cNvSpPr>
              <p:nvPr/>
            </p:nvSpPr>
            <p:spPr bwMode="auto">
              <a:xfrm>
                <a:off x="1916" y="2822"/>
                <a:ext cx="267" cy="15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7438" name="Text Box 20"/>
              <p:cNvSpPr txBox="1">
                <a:spLocks noChangeArrowheads="1"/>
              </p:cNvSpPr>
              <p:nvPr/>
            </p:nvSpPr>
            <p:spPr bwMode="auto">
              <a:xfrm>
                <a:off x="854" y="2645"/>
                <a:ext cx="33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BV</a:t>
                </a:r>
              </a:p>
            </p:txBody>
          </p:sp>
          <p:sp>
            <p:nvSpPr>
              <p:cNvPr id="17439" name="Text Box 21"/>
              <p:cNvSpPr txBox="1">
                <a:spLocks noChangeArrowheads="1"/>
              </p:cNvSpPr>
              <p:nvPr/>
            </p:nvSpPr>
            <p:spPr bwMode="auto">
              <a:xfrm>
                <a:off x="875" y="2050"/>
                <a:ext cx="34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BC</a:t>
                </a:r>
              </a:p>
            </p:txBody>
          </p:sp>
          <p:sp>
            <p:nvSpPr>
              <p:cNvPr id="17440" name="Line 22"/>
              <p:cNvSpPr>
                <a:spLocks noChangeShapeType="1"/>
              </p:cNvSpPr>
              <p:nvPr/>
            </p:nvSpPr>
            <p:spPr bwMode="auto">
              <a:xfrm>
                <a:off x="1930" y="2281"/>
                <a:ext cx="0" cy="794"/>
              </a:xfrm>
              <a:prstGeom prst="line">
                <a:avLst/>
              </a:prstGeom>
              <a:noFill/>
              <a:ln w="254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7441" name="Line 23"/>
              <p:cNvSpPr>
                <a:spLocks noChangeShapeType="1"/>
              </p:cNvSpPr>
              <p:nvPr/>
            </p:nvSpPr>
            <p:spPr bwMode="auto">
              <a:xfrm>
                <a:off x="2175" y="2290"/>
                <a:ext cx="0" cy="794"/>
              </a:xfrm>
              <a:prstGeom prst="line">
                <a:avLst/>
              </a:prstGeom>
              <a:noFill/>
              <a:ln w="254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7442" name="Text Box 24"/>
              <p:cNvSpPr txBox="1">
                <a:spLocks noChangeArrowheads="1"/>
              </p:cNvSpPr>
              <p:nvPr/>
            </p:nvSpPr>
            <p:spPr bwMode="auto">
              <a:xfrm>
                <a:off x="2320" y="2253"/>
                <a:ext cx="63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000000"/>
                    </a:solidFill>
                    <a:latin typeface="Arial" panose="020B0604020202020204" pitchFamily="34" charset="0"/>
                  </a:rPr>
                  <a:t>e(V</a:t>
                </a:r>
                <a:r>
                  <a:rPr lang="es-ES" sz="2000" baseline="-25000">
                    <a:solidFill>
                      <a:srgbClr val="000000"/>
                    </a:solidFill>
                    <a:latin typeface="Arial" panose="020B0604020202020204" pitchFamily="34" charset="0"/>
                  </a:rPr>
                  <a:t>0</a:t>
                </a:r>
                <a:r>
                  <a:rPr lang="es-ES" sz="2000">
                    <a:solidFill>
                      <a:srgbClr val="000000"/>
                    </a:solidFill>
                    <a:latin typeface="Arial" panose="020B0604020202020204" pitchFamily="34" charset="0"/>
                  </a:rPr>
                  <a:t>-V)</a:t>
                </a:r>
              </a:p>
            </p:txBody>
          </p:sp>
          <p:sp>
            <p:nvSpPr>
              <p:cNvPr id="17443" name="Line 25"/>
              <p:cNvSpPr>
                <a:spLocks noChangeShapeType="1"/>
              </p:cNvSpPr>
              <p:nvPr/>
            </p:nvSpPr>
            <p:spPr bwMode="auto">
              <a:xfrm>
                <a:off x="2253" y="2404"/>
                <a:ext cx="0" cy="174"/>
              </a:xfrm>
              <a:prstGeom prst="line">
                <a:avLst/>
              </a:prstGeom>
              <a:noFill/>
              <a:ln w="25400">
                <a:solidFill>
                  <a:srgbClr val="008000"/>
                </a:solidFill>
                <a:round/>
                <a:headEnd type="stealth" w="med" len="med"/>
                <a:tailEnd type="stealth" w="med" len="med"/>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7444" name="Line 52"/>
              <p:cNvSpPr>
                <a:spLocks noChangeShapeType="1"/>
              </p:cNvSpPr>
              <p:nvPr/>
            </p:nvSpPr>
            <p:spPr bwMode="auto">
              <a:xfrm>
                <a:off x="1908" y="2417"/>
                <a:ext cx="267" cy="15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grpSp>
      </p:grpSp>
      <p:sp>
        <p:nvSpPr>
          <p:cNvPr id="54" name="Text Box 34"/>
          <p:cNvSpPr txBox="1">
            <a:spLocks noChangeArrowheads="1"/>
          </p:cNvSpPr>
          <p:nvPr/>
        </p:nvSpPr>
        <p:spPr bwMode="auto">
          <a:xfrm>
            <a:off x="1170315" y="4786604"/>
            <a:ext cx="5912872" cy="58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a:latin typeface="Arial" panose="020B0604020202020204" pitchFamily="34" charset="0"/>
                <a:sym typeface="Symbol" panose="05050102010706020507" pitchFamily="18" charset="2"/>
              </a:rPr>
              <a:t> Las </a:t>
            </a:r>
            <a:r>
              <a:rPr lang="es-ES" sz="2400" dirty="0">
                <a:solidFill>
                  <a:srgbClr val="008000"/>
                </a:solidFill>
                <a:latin typeface="Comic Sans MS" panose="030F0702030302020204" pitchFamily="66" charset="0"/>
                <a:sym typeface="Symbol" panose="05050102010706020507" pitchFamily="18" charset="2"/>
              </a:rPr>
              <a:t>I</a:t>
            </a:r>
            <a:r>
              <a:rPr lang="es-ES" sz="2400" baseline="-25000" dirty="0">
                <a:solidFill>
                  <a:srgbClr val="008000"/>
                </a:solidFill>
                <a:latin typeface="Arial" panose="020B0604020202020204" pitchFamily="34" charset="0"/>
                <a:sym typeface="Symbol" panose="05050102010706020507" pitchFamily="18" charset="2"/>
              </a:rPr>
              <a:t>DIF</a:t>
            </a:r>
            <a:r>
              <a:rPr lang="es-ES" sz="2400" dirty="0">
                <a:solidFill>
                  <a:srgbClr val="008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sym typeface="Symbol" panose="05050102010706020507" pitchFamily="18" charset="2"/>
              </a:rPr>
              <a:t>se deben </a:t>
            </a:r>
            <a:r>
              <a:rPr lang="es-ES" sz="2400">
                <a:solidFill>
                  <a:srgbClr val="000000"/>
                </a:solidFill>
                <a:latin typeface="Arial" panose="020B0604020202020204" pitchFamily="34" charset="0"/>
                <a:sym typeface="Symbol" panose="05050102010706020507" pitchFamily="18" charset="2"/>
              </a:rPr>
              <a:t>a port. </a:t>
            </a:r>
            <a:r>
              <a:rPr lang="es-ES" sz="2400" b="1" dirty="0">
                <a:latin typeface="Arial" panose="020B0604020202020204" pitchFamily="34" charset="0"/>
                <a:sym typeface="Symbol" panose="05050102010706020507" pitchFamily="18" charset="2"/>
              </a:rPr>
              <a:t>mayoritarios</a:t>
            </a:r>
          </a:p>
        </p:txBody>
      </p:sp>
      <p:grpSp>
        <p:nvGrpSpPr>
          <p:cNvPr id="10" name="Grupo 9">
            <a:extLst>
              <a:ext uri="{FF2B5EF4-FFF2-40B4-BE49-F238E27FC236}">
                <a16:creationId xmlns:a16="http://schemas.microsoft.com/office/drawing/2014/main" id="{DD0E6B18-35AD-4AF5-8596-72922472F33C}"/>
              </a:ext>
            </a:extLst>
          </p:cNvPr>
          <p:cNvGrpSpPr/>
          <p:nvPr/>
        </p:nvGrpSpPr>
        <p:grpSpPr>
          <a:xfrm>
            <a:off x="7051921" y="4649036"/>
            <a:ext cx="3705121" cy="2463079"/>
            <a:chOff x="809745" y="4667698"/>
            <a:chExt cx="3705121" cy="2463079"/>
          </a:xfrm>
        </p:grpSpPr>
        <p:grpSp>
          <p:nvGrpSpPr>
            <p:cNvPr id="8" name="Grupo 7">
              <a:extLst>
                <a:ext uri="{FF2B5EF4-FFF2-40B4-BE49-F238E27FC236}">
                  <a16:creationId xmlns:a16="http://schemas.microsoft.com/office/drawing/2014/main" id="{939956BC-D52B-4CC2-BA48-DB410C33D613}"/>
                </a:ext>
              </a:extLst>
            </p:cNvPr>
            <p:cNvGrpSpPr/>
            <p:nvPr/>
          </p:nvGrpSpPr>
          <p:grpSpPr>
            <a:xfrm>
              <a:off x="809745" y="4667698"/>
              <a:ext cx="3705121" cy="2463079"/>
              <a:chOff x="809745" y="4707890"/>
              <a:chExt cx="3705121" cy="2463079"/>
            </a:xfrm>
          </p:grpSpPr>
          <p:grpSp>
            <p:nvGrpSpPr>
              <p:cNvPr id="7" name="Grupo 6"/>
              <p:cNvGrpSpPr/>
              <p:nvPr/>
            </p:nvGrpSpPr>
            <p:grpSpPr>
              <a:xfrm>
                <a:off x="809745" y="4707890"/>
                <a:ext cx="3705121" cy="2463079"/>
                <a:chOff x="718405" y="4767850"/>
                <a:chExt cx="3705121" cy="2463079"/>
              </a:xfrm>
            </p:grpSpPr>
            <p:sp>
              <p:nvSpPr>
                <p:cNvPr id="53" name="Rectángulo 52"/>
                <p:cNvSpPr/>
                <p:nvPr/>
              </p:nvSpPr>
              <p:spPr bwMode="auto">
                <a:xfrm>
                  <a:off x="751526" y="4767850"/>
                  <a:ext cx="3672000" cy="2433050"/>
                </a:xfrm>
                <a:prstGeom prst="rect">
                  <a:avLst/>
                </a:prstGeom>
                <a:solidFill>
                  <a:srgbClr val="FFFFFF"/>
                </a:solidFill>
                <a:ln w="25400" cap="flat" cmpd="sng" algn="ctr">
                  <a:no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4" name="Group 57"/>
                <p:cNvGrpSpPr>
                  <a:grpSpLocks/>
                </p:cNvGrpSpPr>
                <p:nvPr/>
              </p:nvGrpSpPr>
              <p:grpSpPr bwMode="auto">
                <a:xfrm>
                  <a:off x="718405" y="4975088"/>
                  <a:ext cx="3576639" cy="2255841"/>
                  <a:chOff x="880" y="3226"/>
                  <a:chExt cx="2253" cy="1421"/>
                </a:xfrm>
              </p:grpSpPr>
              <p:sp>
                <p:nvSpPr>
                  <p:cNvPr id="17445" name="Line 39"/>
                  <p:cNvSpPr>
                    <a:spLocks noChangeShapeType="1"/>
                  </p:cNvSpPr>
                  <p:nvPr/>
                </p:nvSpPr>
                <p:spPr bwMode="auto">
                  <a:xfrm flipH="1">
                    <a:off x="1281" y="3377"/>
                    <a:ext cx="1666" cy="0"/>
                  </a:xfrm>
                  <a:prstGeom prst="line">
                    <a:avLst/>
                  </a:prstGeom>
                  <a:noFill/>
                  <a:ln w="25400">
                    <a:solidFill>
                      <a:srgbClr val="008000"/>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7446" name="Line 40"/>
                  <p:cNvSpPr>
                    <a:spLocks noChangeShapeType="1"/>
                  </p:cNvSpPr>
                  <p:nvPr/>
                </p:nvSpPr>
                <p:spPr bwMode="auto">
                  <a:xfrm flipH="1" flipV="1">
                    <a:off x="1273" y="3842"/>
                    <a:ext cx="1666" cy="0"/>
                  </a:xfrm>
                  <a:prstGeom prst="line">
                    <a:avLst/>
                  </a:prstGeom>
                  <a:noFill/>
                  <a:ln w="25400">
                    <a:solidFill>
                      <a:srgbClr val="008000"/>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7447" name="Text Box 41"/>
                  <p:cNvSpPr txBox="1">
                    <a:spLocks noChangeArrowheads="1"/>
                  </p:cNvSpPr>
                  <p:nvPr/>
                </p:nvSpPr>
                <p:spPr bwMode="auto">
                  <a:xfrm>
                    <a:off x="880" y="3665"/>
                    <a:ext cx="33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BV</a:t>
                    </a:r>
                  </a:p>
                </p:txBody>
              </p:sp>
              <p:sp>
                <p:nvSpPr>
                  <p:cNvPr id="17448" name="Text Box 42"/>
                  <p:cNvSpPr txBox="1">
                    <a:spLocks noChangeArrowheads="1"/>
                  </p:cNvSpPr>
                  <p:nvPr/>
                </p:nvSpPr>
                <p:spPr bwMode="auto">
                  <a:xfrm>
                    <a:off x="887" y="3226"/>
                    <a:ext cx="34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BC</a:t>
                    </a:r>
                  </a:p>
                </p:txBody>
              </p:sp>
              <p:sp>
                <p:nvSpPr>
                  <p:cNvPr id="17449" name="Text Box 43"/>
                  <p:cNvSpPr txBox="1">
                    <a:spLocks noChangeArrowheads="1"/>
                  </p:cNvSpPr>
                  <p:nvPr/>
                </p:nvSpPr>
                <p:spPr bwMode="auto">
                  <a:xfrm>
                    <a:off x="2866" y="3447"/>
                    <a:ext cx="264"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0000"/>
                        </a:solidFill>
                        <a:latin typeface="Arial" panose="020B0604020202020204" pitchFamily="34" charset="0"/>
                      </a:rPr>
                      <a:t>e</a:t>
                    </a:r>
                    <a:r>
                      <a:rPr lang="es-ES" sz="2400" baseline="30000" dirty="0">
                        <a:solidFill>
                          <a:srgbClr val="000000"/>
                        </a:solidFill>
                        <a:latin typeface="Arial" panose="020B0604020202020204" pitchFamily="34" charset="0"/>
                      </a:rPr>
                      <a:t>-</a:t>
                    </a:r>
                    <a:endParaRPr lang="es-ES" sz="2400" dirty="0">
                      <a:solidFill>
                        <a:srgbClr val="000000"/>
                      </a:solidFill>
                      <a:latin typeface="Arial" panose="020B0604020202020204" pitchFamily="34" charset="0"/>
                    </a:endParaRPr>
                  </a:p>
                </p:txBody>
              </p:sp>
              <p:sp>
                <p:nvSpPr>
                  <p:cNvPr id="17450" name="Text Box 44"/>
                  <p:cNvSpPr txBox="1">
                    <a:spLocks noChangeArrowheads="1"/>
                  </p:cNvSpPr>
                  <p:nvPr/>
                </p:nvSpPr>
                <p:spPr bwMode="auto">
                  <a:xfrm>
                    <a:off x="1158" y="3972"/>
                    <a:ext cx="1975"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1800" dirty="0">
                        <a:solidFill>
                          <a:srgbClr val="FF0000"/>
                        </a:solidFill>
                        <a:latin typeface="Arial" panose="020B0604020202020204" pitchFamily="34" charset="0"/>
                      </a:rPr>
                      <a:t>Deben pasar de BC a BV,</a:t>
                    </a:r>
                  </a:p>
                  <a:p>
                    <a:pPr algn="ctr" eaLnBrk="1" hangingPunct="1">
                      <a:spcBef>
                        <a:spcPts val="0"/>
                      </a:spcBef>
                      <a:buFontTx/>
                      <a:buNone/>
                    </a:pPr>
                    <a:r>
                      <a:rPr lang="es-ES" sz="1800" dirty="0">
                        <a:solidFill>
                          <a:srgbClr val="FF0000"/>
                        </a:solidFill>
                        <a:latin typeface="Arial" panose="020B0604020202020204" pitchFamily="34" charset="0"/>
                      </a:rPr>
                      <a:t>al ser minoritarios en P. Pierden E </a:t>
                    </a:r>
                    <a:r>
                      <a:rPr lang="es-ES" sz="1800" b="1" dirty="0">
                        <a:solidFill>
                          <a:srgbClr val="FF0000"/>
                        </a:solidFill>
                        <a:latin typeface="Arial" panose="020B0604020202020204" pitchFamily="34" charset="0"/>
                      </a:rPr>
                      <a:t>(LED emite luz)</a:t>
                    </a:r>
                  </a:p>
                </p:txBody>
              </p:sp>
              <p:sp>
                <p:nvSpPr>
                  <p:cNvPr id="17451" name="Freeform 45"/>
                  <p:cNvSpPr>
                    <a:spLocks/>
                  </p:cNvSpPr>
                  <p:nvPr/>
                </p:nvSpPr>
                <p:spPr bwMode="auto">
                  <a:xfrm>
                    <a:off x="1798" y="3278"/>
                    <a:ext cx="517" cy="205"/>
                  </a:xfrm>
                  <a:custGeom>
                    <a:avLst/>
                    <a:gdLst>
                      <a:gd name="T0" fmla="*/ 0 w 1574"/>
                      <a:gd name="T1" fmla="*/ 92 h 205"/>
                      <a:gd name="T2" fmla="*/ 1574 w 1574"/>
                      <a:gd name="T3" fmla="*/ 0 h 205"/>
                      <a:gd name="T4" fmla="*/ 1564 w 1574"/>
                      <a:gd name="T5" fmla="*/ 205 h 205"/>
                      <a:gd name="T6" fmla="*/ 0 w 1574"/>
                      <a:gd name="T7" fmla="*/ 92 h 205"/>
                      <a:gd name="T8" fmla="*/ 0 60000 65536"/>
                      <a:gd name="T9" fmla="*/ 0 60000 65536"/>
                      <a:gd name="T10" fmla="*/ 0 60000 65536"/>
                      <a:gd name="T11" fmla="*/ 0 60000 65536"/>
                      <a:gd name="T12" fmla="*/ 0 w 1574"/>
                      <a:gd name="T13" fmla="*/ 0 h 205"/>
                      <a:gd name="T14" fmla="*/ 1574 w 1574"/>
                      <a:gd name="T15" fmla="*/ 205 h 205"/>
                    </a:gdLst>
                    <a:ahLst/>
                    <a:cxnLst>
                      <a:cxn ang="T8">
                        <a:pos x="T0" y="T1"/>
                      </a:cxn>
                      <a:cxn ang="T9">
                        <a:pos x="T2" y="T3"/>
                      </a:cxn>
                      <a:cxn ang="T10">
                        <a:pos x="T4" y="T5"/>
                      </a:cxn>
                      <a:cxn ang="T11">
                        <a:pos x="T6" y="T7"/>
                      </a:cxn>
                    </a:cxnLst>
                    <a:rect l="T12" t="T13" r="T14" b="T15"/>
                    <a:pathLst>
                      <a:path w="1574" h="205">
                        <a:moveTo>
                          <a:pt x="0" y="92"/>
                        </a:moveTo>
                        <a:lnTo>
                          <a:pt x="1574" y="0"/>
                        </a:lnTo>
                        <a:lnTo>
                          <a:pt x="1564" y="205"/>
                        </a:lnTo>
                        <a:lnTo>
                          <a:pt x="0" y="92"/>
                        </a:lnTo>
                        <a:close/>
                      </a:path>
                    </a:pathLst>
                  </a:custGeom>
                  <a:solidFill>
                    <a:srgbClr val="008000"/>
                  </a:solidFill>
                  <a:ln w="25400">
                    <a:solidFill>
                      <a:srgbClr val="008000"/>
                    </a:solidFill>
                    <a:round/>
                    <a:headEnd/>
                    <a:tailEnd type="none" w="lg" len="lg"/>
                  </a:ln>
                </p:spPr>
                <p:txBody>
                  <a:bodyPr wrap="square" lIns="90000" tIns="118800" rIns="90000" bIns="118800" anchorCtr="1">
                    <a:spAutoFit/>
                  </a:bodyPr>
                  <a:lstStyle/>
                  <a:p>
                    <a:endParaRPr lang="es-ES"/>
                  </a:p>
                </p:txBody>
              </p:sp>
              <p:sp>
                <p:nvSpPr>
                  <p:cNvPr id="17452" name="Freeform 46"/>
                  <p:cNvSpPr>
                    <a:spLocks/>
                  </p:cNvSpPr>
                  <p:nvPr/>
                </p:nvSpPr>
                <p:spPr bwMode="auto">
                  <a:xfrm flipH="1">
                    <a:off x="1772" y="3746"/>
                    <a:ext cx="543" cy="205"/>
                  </a:xfrm>
                  <a:custGeom>
                    <a:avLst/>
                    <a:gdLst>
                      <a:gd name="T0" fmla="*/ 0 w 1574"/>
                      <a:gd name="T1" fmla="*/ 92 h 205"/>
                      <a:gd name="T2" fmla="*/ 1574 w 1574"/>
                      <a:gd name="T3" fmla="*/ 0 h 205"/>
                      <a:gd name="T4" fmla="*/ 1564 w 1574"/>
                      <a:gd name="T5" fmla="*/ 205 h 205"/>
                      <a:gd name="T6" fmla="*/ 0 w 1574"/>
                      <a:gd name="T7" fmla="*/ 92 h 205"/>
                      <a:gd name="T8" fmla="*/ 0 60000 65536"/>
                      <a:gd name="T9" fmla="*/ 0 60000 65536"/>
                      <a:gd name="T10" fmla="*/ 0 60000 65536"/>
                      <a:gd name="T11" fmla="*/ 0 60000 65536"/>
                      <a:gd name="T12" fmla="*/ 0 w 1574"/>
                      <a:gd name="T13" fmla="*/ 0 h 205"/>
                      <a:gd name="T14" fmla="*/ 1574 w 1574"/>
                      <a:gd name="T15" fmla="*/ 205 h 205"/>
                    </a:gdLst>
                    <a:ahLst/>
                    <a:cxnLst>
                      <a:cxn ang="T8">
                        <a:pos x="T0" y="T1"/>
                      </a:cxn>
                      <a:cxn ang="T9">
                        <a:pos x="T2" y="T3"/>
                      </a:cxn>
                      <a:cxn ang="T10">
                        <a:pos x="T4" y="T5"/>
                      </a:cxn>
                      <a:cxn ang="T11">
                        <a:pos x="T6" y="T7"/>
                      </a:cxn>
                    </a:cxnLst>
                    <a:rect l="T12" t="T13" r="T14" b="T15"/>
                    <a:pathLst>
                      <a:path w="1574" h="205">
                        <a:moveTo>
                          <a:pt x="0" y="92"/>
                        </a:moveTo>
                        <a:lnTo>
                          <a:pt x="1574" y="0"/>
                        </a:lnTo>
                        <a:lnTo>
                          <a:pt x="1564" y="205"/>
                        </a:lnTo>
                        <a:lnTo>
                          <a:pt x="0" y="92"/>
                        </a:lnTo>
                        <a:close/>
                      </a:path>
                    </a:pathLst>
                  </a:custGeom>
                  <a:solidFill>
                    <a:srgbClr val="008000"/>
                  </a:solidFill>
                  <a:ln w="25400">
                    <a:solidFill>
                      <a:srgbClr val="008000"/>
                    </a:solidFill>
                    <a:round/>
                    <a:headEnd/>
                    <a:tailEnd type="none" w="lg" len="lg"/>
                  </a:ln>
                </p:spPr>
                <p:txBody>
                  <a:bodyPr wrap="square" lIns="90000" tIns="118800" rIns="90000" bIns="118800" anchorCtr="1">
                    <a:spAutoFit/>
                  </a:bodyPr>
                  <a:lstStyle/>
                  <a:p>
                    <a:endParaRPr lang="es-ES"/>
                  </a:p>
                </p:txBody>
              </p:sp>
              <p:sp>
                <p:nvSpPr>
                  <p:cNvPr id="17454" name="Line 48"/>
                  <p:cNvSpPr>
                    <a:spLocks noChangeShapeType="1"/>
                  </p:cNvSpPr>
                  <p:nvPr/>
                </p:nvSpPr>
                <p:spPr bwMode="auto">
                  <a:xfrm>
                    <a:off x="2228" y="3550"/>
                    <a:ext cx="0" cy="195"/>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17455" name="Line 49"/>
                  <p:cNvSpPr>
                    <a:spLocks noChangeShapeType="1"/>
                  </p:cNvSpPr>
                  <p:nvPr/>
                </p:nvSpPr>
                <p:spPr bwMode="auto">
                  <a:xfrm>
                    <a:off x="1886" y="3479"/>
                    <a:ext cx="0" cy="195"/>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grpSp>
          </p:grpSp>
          <p:sp>
            <p:nvSpPr>
              <p:cNvPr id="55" name="Line 48">
                <a:extLst>
                  <a:ext uri="{FF2B5EF4-FFF2-40B4-BE49-F238E27FC236}">
                    <a16:creationId xmlns:a16="http://schemas.microsoft.com/office/drawing/2014/main" id="{D4CB1CA8-15B1-46C9-A7F2-F966FCC419DD}"/>
                  </a:ext>
                </a:extLst>
              </p:cNvPr>
              <p:cNvSpPr>
                <a:spLocks noChangeShapeType="1"/>
              </p:cNvSpPr>
              <p:nvPr/>
            </p:nvSpPr>
            <p:spPr bwMode="auto">
              <a:xfrm>
                <a:off x="2694806" y="5374668"/>
                <a:ext cx="0" cy="309563"/>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grpSp>
        <p:sp>
          <p:nvSpPr>
            <p:cNvPr id="9" name="Rectángulo 8">
              <a:extLst>
                <a:ext uri="{FF2B5EF4-FFF2-40B4-BE49-F238E27FC236}">
                  <a16:creationId xmlns:a16="http://schemas.microsoft.com/office/drawing/2014/main" id="{80A0E9E4-4D12-4E53-BEB4-D9799F8CB493}"/>
                </a:ext>
              </a:extLst>
            </p:cNvPr>
            <p:cNvSpPr/>
            <p:nvPr/>
          </p:nvSpPr>
          <p:spPr bwMode="auto">
            <a:xfrm>
              <a:off x="3100509" y="4962129"/>
              <a:ext cx="977890" cy="324000"/>
            </a:xfrm>
            <a:prstGeom prst="rect">
              <a:avLst/>
            </a:prstGeom>
            <a:solidFill>
              <a:srgbClr val="008000"/>
            </a:solidFill>
            <a:ln w="25400" cap="flat" cmpd="sng" algn="ctr">
              <a:solidFill>
                <a:srgbClr val="008000"/>
              </a:solid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57" name="Rectángulo 56">
              <a:extLst>
                <a:ext uri="{FF2B5EF4-FFF2-40B4-BE49-F238E27FC236}">
                  <a16:creationId xmlns:a16="http://schemas.microsoft.com/office/drawing/2014/main" id="{AE9374E1-0E2E-4B16-A9F4-AE10403FF2FB}"/>
                </a:ext>
              </a:extLst>
            </p:cNvPr>
            <p:cNvSpPr/>
            <p:nvPr/>
          </p:nvSpPr>
          <p:spPr bwMode="auto">
            <a:xfrm>
              <a:off x="1617914" y="5708873"/>
              <a:ext cx="601531" cy="324000"/>
            </a:xfrm>
            <a:prstGeom prst="rect">
              <a:avLst/>
            </a:prstGeom>
            <a:solidFill>
              <a:srgbClr val="008000"/>
            </a:solidFill>
            <a:ln w="25400" cap="flat" cmpd="sng" algn="ctr">
              <a:solidFill>
                <a:srgbClr val="008000"/>
              </a:solid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sp>
        <p:nvSpPr>
          <p:cNvPr id="58" name="Text Box 32">
            <a:extLst>
              <a:ext uri="{FF2B5EF4-FFF2-40B4-BE49-F238E27FC236}">
                <a16:creationId xmlns:a16="http://schemas.microsoft.com/office/drawing/2014/main" id="{536C0E98-A66E-4C3C-9265-9C5262B17EE3}"/>
              </a:ext>
            </a:extLst>
          </p:cNvPr>
          <p:cNvSpPr txBox="1">
            <a:spLocks noChangeArrowheads="1"/>
          </p:cNvSpPr>
          <p:nvPr/>
        </p:nvSpPr>
        <p:spPr bwMode="auto">
          <a:xfrm>
            <a:off x="1692938" y="2395011"/>
            <a:ext cx="3075527" cy="58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pPr>
            <a:r>
              <a:rPr lang="es-ES" sz="2400">
                <a:solidFill>
                  <a:srgbClr val="008000"/>
                </a:solidFill>
                <a:latin typeface="Arial" panose="020B0604020202020204" pitchFamily="34" charset="0"/>
                <a:sym typeface="Symbol" panose="05050102010706020507" pitchFamily="18" charset="2"/>
              </a:rPr>
              <a:t>La </a:t>
            </a:r>
            <a:r>
              <a:rPr lang="es-ES" sz="2400" dirty="0">
                <a:solidFill>
                  <a:srgbClr val="008000"/>
                </a:solidFill>
                <a:latin typeface="Arial" panose="020B0604020202020204" pitchFamily="34" charset="0"/>
                <a:sym typeface="Symbol" panose="05050102010706020507" pitchFamily="18" charset="2"/>
              </a:rPr>
              <a:t>RCE se estrecha</a:t>
            </a:r>
          </a:p>
        </p:txBody>
      </p:sp>
      <p:sp>
        <p:nvSpPr>
          <p:cNvPr id="59" name="Text Box 33">
            <a:extLst>
              <a:ext uri="{FF2B5EF4-FFF2-40B4-BE49-F238E27FC236}">
                <a16:creationId xmlns:a16="http://schemas.microsoft.com/office/drawing/2014/main" id="{09D5CDA2-AEE8-4190-8910-1786EB710D13}"/>
              </a:ext>
            </a:extLst>
          </p:cNvPr>
          <p:cNvSpPr txBox="1">
            <a:spLocks noChangeArrowheads="1"/>
          </p:cNvSpPr>
          <p:nvPr/>
        </p:nvSpPr>
        <p:spPr bwMode="auto">
          <a:xfrm>
            <a:off x="1683743" y="3287623"/>
            <a:ext cx="4708121" cy="58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pPr>
            <a:r>
              <a:rPr lang="es-ES" sz="2400">
                <a:solidFill>
                  <a:srgbClr val="FF0000"/>
                </a:solidFill>
                <a:latin typeface="Arial" panose="020B0604020202020204" pitchFamily="34" charset="0"/>
                <a:sym typeface="Symbol" panose="05050102010706020507" pitchFamily="18" charset="2"/>
              </a:rPr>
              <a:t>La </a:t>
            </a:r>
            <a:r>
              <a:rPr lang="es-ES" sz="2400" dirty="0">
                <a:solidFill>
                  <a:srgbClr val="FF0000"/>
                </a:solidFill>
                <a:latin typeface="Arial" panose="020B0604020202020204" pitchFamily="34" charset="0"/>
                <a:sym typeface="Symbol" panose="05050102010706020507" pitchFamily="18" charset="2"/>
              </a:rPr>
              <a:t>barrera se reduce (baja el </a:t>
            </a:r>
            <a:r>
              <a:rPr lang="es-ES" sz="2400" b="1" dirty="0">
                <a:solidFill>
                  <a:srgbClr val="FF0000"/>
                </a:solidFill>
                <a:latin typeface="Arial" panose="020B0604020202020204" pitchFamily="34" charset="0"/>
                <a:sym typeface="Symbol" panose="05050102010706020507" pitchFamily="18" charset="2"/>
              </a:rPr>
              <a:t>E</a:t>
            </a:r>
            <a:r>
              <a:rPr lang="es-ES" sz="2400" dirty="0">
                <a:solidFill>
                  <a:srgbClr val="FF0000"/>
                </a:solidFill>
                <a:latin typeface="Arial" panose="020B0604020202020204" pitchFamily="34" charset="0"/>
                <a:sym typeface="Symbol" panose="05050102010706020507" pitchFamily="18" charset="2"/>
              </a:rPr>
              <a:t>)</a:t>
            </a:r>
          </a:p>
        </p:txBody>
      </p:sp>
      <p:sp>
        <p:nvSpPr>
          <p:cNvPr id="60" name="Text Box 34">
            <a:extLst>
              <a:ext uri="{FF2B5EF4-FFF2-40B4-BE49-F238E27FC236}">
                <a16:creationId xmlns:a16="http://schemas.microsoft.com/office/drawing/2014/main" id="{8A989121-F07C-4F2B-A028-BF53811081A2}"/>
              </a:ext>
            </a:extLst>
          </p:cNvPr>
          <p:cNvSpPr txBox="1">
            <a:spLocks noChangeArrowheads="1"/>
          </p:cNvSpPr>
          <p:nvPr/>
        </p:nvSpPr>
        <p:spPr bwMode="auto">
          <a:xfrm>
            <a:off x="2058234" y="4167326"/>
            <a:ext cx="2940008" cy="58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solidFill>
                  <a:srgbClr val="3333FF"/>
                </a:solidFill>
                <a:latin typeface="Arial" panose="020B0604020202020204" pitchFamily="34" charset="0"/>
                <a:sym typeface="Symbol" panose="05050102010706020507" pitchFamily="18" charset="2"/>
              </a:rPr>
              <a:t>(</a:t>
            </a:r>
            <a:r>
              <a:rPr lang="es-ES" sz="2400" dirty="0">
                <a:solidFill>
                  <a:srgbClr val="3333FF"/>
                </a:solidFill>
                <a:latin typeface="Arial" panose="020B0604020202020204" pitchFamily="34" charset="0"/>
                <a:sym typeface="Symbol" panose="05050102010706020507" pitchFamily="18" charset="2"/>
              </a:rPr>
              <a:t>no se compensan)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7459"/>
                                        </p:tgtEl>
                                        <p:attrNameLst>
                                          <p:attrName>style.visibility</p:attrName>
                                        </p:attrNameLst>
                                      </p:cBhvr>
                                      <p:to>
                                        <p:strVal val="visible"/>
                                      </p:to>
                                    </p:set>
                                    <p:animEffect transition="in" filter="barn(outVertical)">
                                      <p:cBhvr>
                                        <p:cTn id="7" dur="500"/>
                                        <p:tgtEl>
                                          <p:spTgt spid="17459"/>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7460"/>
                                        </p:tgtEl>
                                        <p:attrNameLst>
                                          <p:attrName>style.visibility</p:attrName>
                                        </p:attrNameLst>
                                      </p:cBhvr>
                                      <p:to>
                                        <p:strVal val="visible"/>
                                      </p:to>
                                    </p:set>
                                    <p:anim calcmode="lin" valueType="num">
                                      <p:cBhvr additive="base">
                                        <p:cTn id="11" dur="500"/>
                                        <p:tgtEl>
                                          <p:spTgt spid="17460"/>
                                        </p:tgtEl>
                                        <p:attrNameLst>
                                          <p:attrName>ppt_y</p:attrName>
                                        </p:attrNameLst>
                                      </p:cBhvr>
                                      <p:tavLst>
                                        <p:tav tm="0">
                                          <p:val>
                                            <p:strVal val="#ppt_y-#ppt_h*1.125000"/>
                                          </p:val>
                                        </p:tav>
                                        <p:tav tm="100000">
                                          <p:val>
                                            <p:strVal val="#ppt_y"/>
                                          </p:val>
                                        </p:tav>
                                      </p:tavLst>
                                    </p:anim>
                                    <p:animEffect transition="in" filter="wipe(down)">
                                      <p:cBhvr>
                                        <p:cTn id="12" dur="500"/>
                                        <p:tgtEl>
                                          <p:spTgt spid="1746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973854"/>
                                        </p:tgtEl>
                                        <p:attrNameLst>
                                          <p:attrName>style.visibility</p:attrName>
                                        </p:attrNameLst>
                                      </p:cBhvr>
                                      <p:to>
                                        <p:strVal val="visible"/>
                                      </p:to>
                                    </p:set>
                                    <p:anim calcmode="lin" valueType="num">
                                      <p:cBhvr additive="base">
                                        <p:cTn id="17" dur="500"/>
                                        <p:tgtEl>
                                          <p:spTgt spid="973854"/>
                                        </p:tgtEl>
                                        <p:attrNameLst>
                                          <p:attrName>ppt_x</p:attrName>
                                        </p:attrNameLst>
                                      </p:cBhvr>
                                      <p:tavLst>
                                        <p:tav tm="0">
                                          <p:val>
                                            <p:strVal val="#ppt_x-#ppt_w*1.125000"/>
                                          </p:val>
                                        </p:tav>
                                        <p:tav tm="100000">
                                          <p:val>
                                            <p:strVal val="#ppt_x"/>
                                          </p:val>
                                        </p:tav>
                                      </p:tavLst>
                                    </p:anim>
                                    <p:animEffect transition="in" filter="wipe(right)">
                                      <p:cBhvr>
                                        <p:cTn id="18" dur="500"/>
                                        <p:tgtEl>
                                          <p:spTgt spid="973854"/>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973855"/>
                                        </p:tgtEl>
                                        <p:attrNameLst>
                                          <p:attrName>style.visibility</p:attrName>
                                        </p:attrNameLst>
                                      </p:cBhvr>
                                      <p:to>
                                        <p:strVal val="visible"/>
                                      </p:to>
                                    </p:set>
                                    <p:anim calcmode="lin" valueType="num">
                                      <p:cBhvr additive="base">
                                        <p:cTn id="21" dur="500"/>
                                        <p:tgtEl>
                                          <p:spTgt spid="973855"/>
                                        </p:tgtEl>
                                        <p:attrNameLst>
                                          <p:attrName>ppt_x</p:attrName>
                                        </p:attrNameLst>
                                      </p:cBhvr>
                                      <p:tavLst>
                                        <p:tav tm="0">
                                          <p:val>
                                            <p:strVal val="#ppt_x+#ppt_w*1.125000"/>
                                          </p:val>
                                        </p:tav>
                                        <p:tav tm="100000">
                                          <p:val>
                                            <p:strVal val="#ppt_x"/>
                                          </p:val>
                                        </p:tav>
                                      </p:tavLst>
                                    </p:anim>
                                    <p:animEffect transition="in" filter="wipe(left)">
                                      <p:cBhvr>
                                        <p:cTn id="22" dur="500"/>
                                        <p:tgtEl>
                                          <p:spTgt spid="9738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973852"/>
                                        </p:tgtEl>
                                        <p:attrNameLst>
                                          <p:attrName>style.visibility</p:attrName>
                                        </p:attrNameLst>
                                      </p:cBhvr>
                                      <p:to>
                                        <p:strVal val="visible"/>
                                      </p:to>
                                    </p:set>
                                    <p:animEffect transition="in" filter="blinds(vertical)">
                                      <p:cBhvr>
                                        <p:cTn id="27" dur="500"/>
                                        <p:tgtEl>
                                          <p:spTgt spid="973852"/>
                                        </p:tgtEl>
                                      </p:cBhvr>
                                    </p:animEffect>
                                  </p:childTnLst>
                                </p:cTn>
                              </p:par>
                            </p:childTnLst>
                          </p:cTn>
                        </p:par>
                        <p:par>
                          <p:cTn id="28" fill="hold">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973853"/>
                                        </p:tgtEl>
                                        <p:attrNameLst>
                                          <p:attrName>style.visibility</p:attrName>
                                        </p:attrNameLst>
                                      </p:cBhvr>
                                      <p:to>
                                        <p:strVal val="visible"/>
                                      </p:to>
                                    </p:set>
                                    <p:anim calcmode="lin" valueType="num">
                                      <p:cBhvr additive="base">
                                        <p:cTn id="31" dur="500"/>
                                        <p:tgtEl>
                                          <p:spTgt spid="973853"/>
                                        </p:tgtEl>
                                        <p:attrNameLst>
                                          <p:attrName>ppt_y</p:attrName>
                                        </p:attrNameLst>
                                      </p:cBhvr>
                                      <p:tavLst>
                                        <p:tav tm="0">
                                          <p:val>
                                            <p:strVal val="#ppt_y+#ppt_h*1.125000"/>
                                          </p:val>
                                        </p:tav>
                                        <p:tav tm="100000">
                                          <p:val>
                                            <p:strVal val="#ppt_y"/>
                                          </p:val>
                                        </p:tav>
                                      </p:tavLst>
                                    </p:anim>
                                    <p:animEffect transition="in" filter="wipe(up)">
                                      <p:cBhvr>
                                        <p:cTn id="32" dur="500"/>
                                        <p:tgtEl>
                                          <p:spTgt spid="9738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73856"/>
                                        </p:tgtEl>
                                        <p:attrNameLst>
                                          <p:attrName>style.visibility</p:attrName>
                                        </p:attrNameLst>
                                      </p:cBhvr>
                                      <p:to>
                                        <p:strVal val="visible"/>
                                      </p:to>
                                    </p:set>
                                    <p:animEffect transition="in" filter="wipe(up)">
                                      <p:cBhvr>
                                        <p:cTn id="37" dur="500"/>
                                        <p:tgtEl>
                                          <p:spTgt spid="97385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 calcmode="lin" valueType="num">
                                      <p:cBhvr additive="base">
                                        <p:cTn id="42" dur="500"/>
                                        <p:tgtEl>
                                          <p:spTgt spid="58"/>
                                        </p:tgtEl>
                                        <p:attrNameLst>
                                          <p:attrName>ppt_y</p:attrName>
                                        </p:attrNameLst>
                                      </p:cBhvr>
                                      <p:tavLst>
                                        <p:tav tm="0">
                                          <p:val>
                                            <p:strVal val="#ppt_y-#ppt_h*1.125000"/>
                                          </p:val>
                                        </p:tav>
                                        <p:tav tm="100000">
                                          <p:val>
                                            <p:strVal val="#ppt_y"/>
                                          </p:val>
                                        </p:tav>
                                      </p:tavLst>
                                    </p:anim>
                                    <p:animEffect transition="in" filter="wipe(down)">
                                      <p:cBhvr>
                                        <p:cTn id="43" dur="500"/>
                                        <p:tgtEl>
                                          <p:spTgt spid="5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973857"/>
                                        </p:tgtEl>
                                        <p:attrNameLst>
                                          <p:attrName>style.visibility</p:attrName>
                                        </p:attrNameLst>
                                      </p:cBhvr>
                                      <p:to>
                                        <p:strVal val="visible"/>
                                      </p:to>
                                    </p:set>
                                    <p:animEffect transition="in" filter="wipe(up)">
                                      <p:cBhvr>
                                        <p:cTn id="48" dur="500"/>
                                        <p:tgtEl>
                                          <p:spTgt spid="97385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1" fill="hold" grpId="0" nodeType="clickEffect">
                                  <p:stCondLst>
                                    <p:cond delay="0"/>
                                  </p:stCondLst>
                                  <p:childTnLst>
                                    <p:set>
                                      <p:cBhvr>
                                        <p:cTn id="52" dur="1" fill="hold">
                                          <p:stCondLst>
                                            <p:cond delay="0"/>
                                          </p:stCondLst>
                                        </p:cTn>
                                        <p:tgtEl>
                                          <p:spTgt spid="59"/>
                                        </p:tgtEl>
                                        <p:attrNameLst>
                                          <p:attrName>style.visibility</p:attrName>
                                        </p:attrNameLst>
                                      </p:cBhvr>
                                      <p:to>
                                        <p:strVal val="visible"/>
                                      </p:to>
                                    </p:set>
                                    <p:anim calcmode="lin" valueType="num">
                                      <p:cBhvr additive="base">
                                        <p:cTn id="53" dur="500"/>
                                        <p:tgtEl>
                                          <p:spTgt spid="59"/>
                                        </p:tgtEl>
                                        <p:attrNameLst>
                                          <p:attrName>ppt_y</p:attrName>
                                        </p:attrNameLst>
                                      </p:cBhvr>
                                      <p:tavLst>
                                        <p:tav tm="0">
                                          <p:val>
                                            <p:strVal val="#ppt_y-#ppt_h*1.125000"/>
                                          </p:val>
                                        </p:tav>
                                        <p:tav tm="100000">
                                          <p:val>
                                            <p:strVal val="#ppt_y"/>
                                          </p:val>
                                        </p:tav>
                                      </p:tavLst>
                                    </p:anim>
                                    <p:animEffect transition="in" filter="wipe(down)">
                                      <p:cBhvr>
                                        <p:cTn id="54" dur="500"/>
                                        <p:tgtEl>
                                          <p:spTgt spid="59"/>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dissolve">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973858"/>
                                        </p:tgtEl>
                                        <p:attrNameLst>
                                          <p:attrName>style.visibility</p:attrName>
                                        </p:attrNameLst>
                                      </p:cBhvr>
                                      <p:to>
                                        <p:strVal val="visible"/>
                                      </p:to>
                                    </p:set>
                                    <p:animEffect transition="in" filter="wipe(up)">
                                      <p:cBhvr>
                                        <p:cTn id="64" dur="500"/>
                                        <p:tgtEl>
                                          <p:spTgt spid="973858"/>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1" fill="hold" grpId="0" nodeType="clickEffect">
                                  <p:stCondLst>
                                    <p:cond delay="0"/>
                                  </p:stCondLst>
                                  <p:childTnLst>
                                    <p:set>
                                      <p:cBhvr>
                                        <p:cTn id="68" dur="1" fill="hold">
                                          <p:stCondLst>
                                            <p:cond delay="0"/>
                                          </p:stCondLst>
                                        </p:cTn>
                                        <p:tgtEl>
                                          <p:spTgt spid="60"/>
                                        </p:tgtEl>
                                        <p:attrNameLst>
                                          <p:attrName>style.visibility</p:attrName>
                                        </p:attrNameLst>
                                      </p:cBhvr>
                                      <p:to>
                                        <p:strVal val="visible"/>
                                      </p:to>
                                    </p:set>
                                    <p:anim calcmode="lin" valueType="num">
                                      <p:cBhvr additive="base">
                                        <p:cTn id="69" dur="500"/>
                                        <p:tgtEl>
                                          <p:spTgt spid="60"/>
                                        </p:tgtEl>
                                        <p:attrNameLst>
                                          <p:attrName>ppt_y</p:attrName>
                                        </p:attrNameLst>
                                      </p:cBhvr>
                                      <p:tavLst>
                                        <p:tav tm="0">
                                          <p:val>
                                            <p:strVal val="#ppt_y-#ppt_h*1.125000"/>
                                          </p:val>
                                        </p:tav>
                                        <p:tav tm="100000">
                                          <p:val>
                                            <p:strVal val="#ppt_y"/>
                                          </p:val>
                                        </p:tav>
                                      </p:tavLst>
                                    </p:anim>
                                    <p:animEffect transition="in" filter="wipe(down)">
                                      <p:cBhvr>
                                        <p:cTn id="70" dur="500"/>
                                        <p:tgtEl>
                                          <p:spTgt spid="60"/>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4" fill="hold" grpId="0" nodeType="click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additive="base">
                                        <p:cTn id="75" dur="500"/>
                                        <p:tgtEl>
                                          <p:spTgt spid="54"/>
                                        </p:tgtEl>
                                        <p:attrNameLst>
                                          <p:attrName>ppt_y</p:attrName>
                                        </p:attrNameLst>
                                      </p:cBhvr>
                                      <p:tavLst>
                                        <p:tav tm="0">
                                          <p:val>
                                            <p:strVal val="#ppt_y+#ppt_h*1.125000"/>
                                          </p:val>
                                        </p:tav>
                                        <p:tav tm="100000">
                                          <p:val>
                                            <p:strVal val="#ppt_y"/>
                                          </p:val>
                                        </p:tav>
                                      </p:tavLst>
                                    </p:anim>
                                    <p:animEffect transition="in" filter="wipe(up)">
                                      <p:cBhvr>
                                        <p:cTn id="76" dur="500"/>
                                        <p:tgtEl>
                                          <p:spTgt spid="5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5" fill="hold" grpId="0" nodeType="clickEffect">
                                  <p:stCondLst>
                                    <p:cond delay="0"/>
                                  </p:stCondLst>
                                  <p:childTnLst>
                                    <p:set>
                                      <p:cBhvr>
                                        <p:cTn id="80" dur="1" fill="hold">
                                          <p:stCondLst>
                                            <p:cond delay="0"/>
                                          </p:stCondLst>
                                        </p:cTn>
                                        <p:tgtEl>
                                          <p:spTgt spid="973861"/>
                                        </p:tgtEl>
                                        <p:attrNameLst>
                                          <p:attrName>style.visibility</p:attrName>
                                        </p:attrNameLst>
                                      </p:cBhvr>
                                      <p:to>
                                        <p:strVal val="visible"/>
                                      </p:to>
                                    </p:set>
                                    <p:animEffect transition="in" filter="blinds(vertical)">
                                      <p:cBhvr>
                                        <p:cTn id="81" dur="500"/>
                                        <p:tgtEl>
                                          <p:spTgt spid="97386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973862"/>
                                        </p:tgtEl>
                                        <p:attrNameLst>
                                          <p:attrName>style.visibility</p:attrName>
                                        </p:attrNameLst>
                                      </p:cBhvr>
                                      <p:to>
                                        <p:strVal val="visible"/>
                                      </p:to>
                                    </p:set>
                                    <p:animEffect transition="in" filter="blinds(horizontal)">
                                      <p:cBhvr>
                                        <p:cTn id="86" dur="500"/>
                                        <p:tgtEl>
                                          <p:spTgt spid="97386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dissolve">
                                      <p:cBhvr>
                                        <p:cTn id="9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9" grpId="0" animBg="1"/>
      <p:bldP spid="17460" grpId="0"/>
      <p:bldP spid="973852" grpId="0" animBg="1"/>
      <p:bldP spid="973853" grpId="0" animBg="1"/>
      <p:bldP spid="973854" grpId="0" animBg="1"/>
      <p:bldP spid="973855" grpId="0" animBg="1"/>
      <p:bldP spid="973856" grpId="0"/>
      <p:bldP spid="973857" grpId="0"/>
      <p:bldP spid="973858" grpId="0"/>
      <p:bldP spid="973861" grpId="0" animBg="1"/>
      <p:bldP spid="973862" grpId="0" animBg="1"/>
      <p:bldP spid="54" grpId="0"/>
      <p:bldP spid="58" grpId="0"/>
      <p:bldP spid="59" grpId="0"/>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CuadroTexto 1"/>
          <p:cNvSpPr txBox="1">
            <a:spLocks noChangeArrowheads="1"/>
          </p:cNvSpPr>
          <p:nvPr/>
        </p:nvSpPr>
        <p:spPr bwMode="auto">
          <a:xfrm>
            <a:off x="1267594" y="426033"/>
            <a:ext cx="9000000" cy="4613740"/>
          </a:xfrm>
          <a:prstGeom prst="rect">
            <a:avLst/>
          </a:prstGeom>
          <a:solidFill>
            <a:schemeClr val="accent1">
              <a:lumMod val="60000"/>
              <a:lumOff val="40000"/>
            </a:schemeClr>
          </a:solidFill>
          <a:ln>
            <a:noFill/>
          </a:ln>
        </p:spPr>
        <p:txBody>
          <a:bodyPr wrap="square" lIns="180000" tIns="108000" rIns="180000" bIns="72000" anchor="ctr">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just">
              <a:defRPr/>
            </a:pPr>
            <a:r>
              <a:rPr lang="es-ES" sz="2400" dirty="0"/>
              <a:t>El paso de un e</a:t>
            </a:r>
            <a:r>
              <a:rPr lang="es-ES" sz="2400" baseline="30000" dirty="0"/>
              <a:t>-</a:t>
            </a:r>
            <a:r>
              <a:rPr lang="es-ES" sz="2400" dirty="0"/>
              <a:t> de la </a:t>
            </a:r>
            <a:r>
              <a:rPr lang="es-ES" sz="2400" b="1" dirty="0"/>
              <a:t>BC</a:t>
            </a:r>
            <a:r>
              <a:rPr lang="es-ES" sz="2400" dirty="0"/>
              <a:t> a la </a:t>
            </a:r>
            <a:r>
              <a:rPr lang="es-ES" sz="2400" b="1" dirty="0"/>
              <a:t>BV</a:t>
            </a:r>
            <a:r>
              <a:rPr lang="es-ES" sz="2400" dirty="0"/>
              <a:t>, que suele ocurrir desde el mínimo de energía de una al máximo de la otra, le produce una pérdida de </a:t>
            </a:r>
            <a:r>
              <a:rPr lang="es-ES" sz="2400" b="1" dirty="0">
                <a:solidFill>
                  <a:srgbClr val="008000"/>
                </a:solidFill>
              </a:rPr>
              <a:t>energía</a:t>
            </a:r>
            <a:r>
              <a:rPr lang="es-ES" sz="2400" dirty="0"/>
              <a:t> </a:t>
            </a:r>
            <a:r>
              <a:rPr lang="es-ES" sz="2400" dirty="0">
                <a:solidFill>
                  <a:schemeClr val="tx1"/>
                </a:solidFill>
              </a:rPr>
              <a:t>(</a:t>
            </a:r>
            <a:r>
              <a:rPr lang="es-ES" sz="2400" err="1">
                <a:solidFill>
                  <a:schemeClr val="tx1"/>
                </a:solidFill>
              </a:rPr>
              <a:t>E</a:t>
            </a:r>
            <a:r>
              <a:rPr lang="es-ES" sz="2400" baseline="-25000" err="1">
                <a:solidFill>
                  <a:schemeClr val="tx1"/>
                </a:solidFill>
              </a:rPr>
              <a:t>gap</a:t>
            </a:r>
            <a:r>
              <a:rPr lang="es-ES" sz="2400">
                <a:solidFill>
                  <a:schemeClr val="tx1"/>
                </a:solidFill>
              </a:rPr>
              <a:t>)</a:t>
            </a:r>
            <a:r>
              <a:rPr lang="es-ES" sz="2400"/>
              <a:t>. Si el mínimo y el máximo se tienen para distinta dirección de movimiento del e</a:t>
            </a:r>
            <a:r>
              <a:rPr lang="es-ES" sz="2400" baseline="30000"/>
              <a:t>-</a:t>
            </a:r>
            <a:r>
              <a:rPr lang="es-ES" sz="2400"/>
              <a:t>, también le produce </a:t>
            </a:r>
            <a:r>
              <a:rPr lang="es-ES" sz="2400" dirty="0"/>
              <a:t>un cambio en su dirección </a:t>
            </a:r>
            <a:r>
              <a:rPr lang="es-ES" sz="2400"/>
              <a:t>de movimiento. </a:t>
            </a:r>
            <a:r>
              <a:rPr lang="es-ES" sz="2400" dirty="0"/>
              <a:t>La emisión de la energía pérdida como </a:t>
            </a:r>
            <a:r>
              <a:rPr lang="es-ES" sz="2400" b="1" dirty="0">
                <a:solidFill>
                  <a:srgbClr val="FF0000"/>
                </a:solidFill>
              </a:rPr>
              <a:t>OEM (luz)</a:t>
            </a:r>
            <a:r>
              <a:rPr lang="es-ES" sz="2400" dirty="0"/>
              <a:t>, en vez de cederla a la red cristalina, es más probable si no hay cambio de dirección </a:t>
            </a:r>
            <a:r>
              <a:rPr lang="es-ES" sz="2400" b="1" dirty="0">
                <a:solidFill>
                  <a:srgbClr val="3333FF"/>
                </a:solidFill>
              </a:rPr>
              <a:t>(gap directo)</a:t>
            </a:r>
            <a:r>
              <a:rPr lang="es-ES" sz="2400" dirty="0"/>
              <a:t>. Esto se debe a que la </a:t>
            </a:r>
            <a:r>
              <a:rPr lang="es-ES" sz="2400" b="1" dirty="0">
                <a:solidFill>
                  <a:srgbClr val="008000"/>
                </a:solidFill>
              </a:rPr>
              <a:t>cantidad de movimiento </a:t>
            </a:r>
            <a:r>
              <a:rPr lang="es-ES" sz="2400" dirty="0"/>
              <a:t>de una OEM es pequeña y no puede dar cuenta del cambio, hace falta también la interacción con el cristal. Y esta </a:t>
            </a:r>
            <a:r>
              <a:rPr lang="es-ES" sz="2400"/>
              <a:t>necesaria concurrencia </a:t>
            </a:r>
            <a:r>
              <a:rPr lang="es-ES" sz="2400" dirty="0"/>
              <a:t>disminuye la probabilidad de la emisión </a:t>
            </a:r>
            <a:r>
              <a:rPr lang="es-ES" sz="2400"/>
              <a:t>de OEM, </a:t>
            </a:r>
            <a:r>
              <a:rPr lang="es-ES" sz="2400" dirty="0"/>
              <a:t>y hace crecer la de interactuar el e</a:t>
            </a:r>
            <a:r>
              <a:rPr lang="es-ES" sz="2400" baseline="30000" dirty="0"/>
              <a:t>-</a:t>
            </a:r>
            <a:r>
              <a:rPr lang="es-ES" sz="2400" dirty="0"/>
              <a:t> solo con la red cristalina</a:t>
            </a:r>
          </a:p>
        </p:txBody>
      </p:sp>
      <p:sp>
        <p:nvSpPr>
          <p:cNvPr id="3" name="CuadroTexto 2"/>
          <p:cNvSpPr txBox="1">
            <a:spLocks noChangeArrowheads="1"/>
          </p:cNvSpPr>
          <p:nvPr/>
        </p:nvSpPr>
        <p:spPr bwMode="auto">
          <a:xfrm>
            <a:off x="3503428" y="5355778"/>
            <a:ext cx="4545420" cy="1326105"/>
          </a:xfrm>
          <a:prstGeom prst="rect">
            <a:avLst/>
          </a:prstGeom>
          <a:solidFill>
            <a:srgbClr val="FFFF99"/>
          </a:solidFill>
          <a:ln>
            <a:noFill/>
          </a:ln>
        </p:spPr>
        <p:txBody>
          <a:bodyPr wrap="square" lIns="108000" tIns="108000" rIns="108000" bIns="1080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solidFill>
                  <a:schemeClr val="tx1"/>
                </a:solidFill>
              </a:rPr>
              <a:t>En el Si y en el Ge no hay gap directo, en el </a:t>
            </a:r>
            <a:r>
              <a:rPr lang="es-ES" sz="2400" dirty="0" err="1">
                <a:solidFill>
                  <a:schemeClr val="tx1"/>
                </a:solidFill>
              </a:rPr>
              <a:t>GaAs</a:t>
            </a:r>
            <a:r>
              <a:rPr lang="es-ES" sz="2400" dirty="0">
                <a:solidFill>
                  <a:schemeClr val="tx1"/>
                </a:solidFill>
              </a:rPr>
              <a:t> y </a:t>
            </a:r>
            <a:r>
              <a:rPr lang="es-ES" sz="2400" dirty="0" err="1">
                <a:solidFill>
                  <a:schemeClr val="tx1"/>
                </a:solidFill>
              </a:rPr>
              <a:t>GaP</a:t>
            </a:r>
            <a:r>
              <a:rPr lang="es-ES" sz="2400" dirty="0">
                <a:solidFill>
                  <a:schemeClr val="tx1"/>
                </a:solidFill>
              </a:rPr>
              <a:t> sí, </a:t>
            </a:r>
          </a:p>
          <a:p>
            <a:pPr algn="ctr"/>
            <a:r>
              <a:rPr lang="es-ES" sz="2400" dirty="0">
                <a:solidFill>
                  <a:schemeClr val="tx1"/>
                </a:solidFill>
              </a:rPr>
              <a:t>por eso se usan en </a:t>
            </a:r>
            <a:r>
              <a:rPr lang="es-ES" sz="2400" b="1" dirty="0" err="1">
                <a:solidFill>
                  <a:srgbClr val="008000"/>
                </a:solidFill>
              </a:rPr>
              <a:t>LEDs</a:t>
            </a:r>
            <a:endParaRPr lang="es-ES" sz="2400" b="1" dirty="0">
              <a:solidFill>
                <a:srgbClr val="008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withEffect">
                                  <p:stCondLst>
                                    <p:cond delay="0"/>
                                  </p:stCondLst>
                                  <p:childTnLst>
                                    <p:set>
                                      <p:cBhvr>
                                        <p:cTn id="6" dur="1" fill="hold">
                                          <p:stCondLst>
                                            <p:cond delay="0"/>
                                          </p:stCondLst>
                                        </p:cTn>
                                        <p:tgtEl>
                                          <p:spTgt spid="17433"/>
                                        </p:tgtEl>
                                        <p:attrNameLst>
                                          <p:attrName>style.visibility</p:attrName>
                                        </p:attrNameLst>
                                      </p:cBhvr>
                                      <p:to>
                                        <p:strVal val="visible"/>
                                      </p:to>
                                    </p:set>
                                    <p:animEffect transition="in" filter="blinds(vertical)">
                                      <p:cBhvr>
                                        <p:cTn id="7" dur="500"/>
                                        <p:tgtEl>
                                          <p:spTgt spid="174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3"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7052482" y="2672836"/>
            <a:ext cx="3676874" cy="2052938"/>
            <a:chOff x="1366614" y="2792420"/>
            <a:chExt cx="3676874" cy="2052938"/>
          </a:xfrm>
        </p:grpSpPr>
        <p:sp>
          <p:nvSpPr>
            <p:cNvPr id="2" name="Rectángulo 1"/>
            <p:cNvSpPr/>
            <p:nvPr/>
          </p:nvSpPr>
          <p:spPr bwMode="auto">
            <a:xfrm>
              <a:off x="1366614" y="2869672"/>
              <a:ext cx="3672000" cy="1975686"/>
            </a:xfrm>
            <a:prstGeom prst="rect">
              <a:avLst/>
            </a:prstGeom>
            <a:solidFill>
              <a:srgbClr val="FFFFFF"/>
            </a:solidFill>
            <a:ln w="25400" cap="flat" cmpd="sng" algn="ctr">
              <a:no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3" name="Group 68"/>
            <p:cNvGrpSpPr>
              <a:grpSpLocks/>
            </p:cNvGrpSpPr>
            <p:nvPr/>
          </p:nvGrpSpPr>
          <p:grpSpPr bwMode="auto">
            <a:xfrm>
              <a:off x="1389063" y="2792420"/>
              <a:ext cx="3654425" cy="1952628"/>
              <a:chOff x="875" y="2050"/>
              <a:chExt cx="2302" cy="1230"/>
            </a:xfrm>
          </p:grpSpPr>
          <p:sp>
            <p:nvSpPr>
              <p:cNvPr id="21540" name="Line 26"/>
              <p:cNvSpPr>
                <a:spLocks noChangeShapeType="1"/>
              </p:cNvSpPr>
              <p:nvPr/>
            </p:nvSpPr>
            <p:spPr bwMode="auto">
              <a:xfrm flipV="1">
                <a:off x="1195" y="2343"/>
                <a:ext cx="47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21541" name="Line 27"/>
              <p:cNvSpPr>
                <a:spLocks noChangeShapeType="1"/>
              </p:cNvSpPr>
              <p:nvPr/>
            </p:nvSpPr>
            <p:spPr bwMode="auto">
              <a:xfrm>
                <a:off x="1238" y="2733"/>
                <a:ext cx="411"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21542" name="Line 28"/>
              <p:cNvSpPr>
                <a:spLocks noChangeShapeType="1"/>
              </p:cNvSpPr>
              <p:nvPr/>
            </p:nvSpPr>
            <p:spPr bwMode="auto">
              <a:xfrm>
                <a:off x="2393" y="2845"/>
                <a:ext cx="48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21543" name="Line 29"/>
              <p:cNvSpPr>
                <a:spLocks noChangeShapeType="1"/>
              </p:cNvSpPr>
              <p:nvPr/>
            </p:nvSpPr>
            <p:spPr bwMode="auto">
              <a:xfrm flipV="1">
                <a:off x="2396" y="3190"/>
                <a:ext cx="462"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21544" name="Line 30"/>
              <p:cNvSpPr>
                <a:spLocks noChangeShapeType="1"/>
              </p:cNvSpPr>
              <p:nvPr/>
            </p:nvSpPr>
            <p:spPr bwMode="auto">
              <a:xfrm>
                <a:off x="1677" y="2343"/>
                <a:ext cx="720" cy="48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21545" name="Line 31"/>
              <p:cNvSpPr>
                <a:spLocks noChangeShapeType="1"/>
              </p:cNvSpPr>
              <p:nvPr/>
            </p:nvSpPr>
            <p:spPr bwMode="auto">
              <a:xfrm>
                <a:off x="1669" y="2723"/>
                <a:ext cx="720" cy="452"/>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21546" name="Text Box 32"/>
              <p:cNvSpPr txBox="1">
                <a:spLocks noChangeArrowheads="1"/>
              </p:cNvSpPr>
              <p:nvPr/>
            </p:nvSpPr>
            <p:spPr bwMode="auto">
              <a:xfrm>
                <a:off x="890" y="2819"/>
                <a:ext cx="33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BV</a:t>
                </a:r>
              </a:p>
            </p:txBody>
          </p:sp>
          <p:sp>
            <p:nvSpPr>
              <p:cNvPr id="21547" name="Text Box 33"/>
              <p:cNvSpPr txBox="1">
                <a:spLocks noChangeArrowheads="1"/>
              </p:cNvSpPr>
              <p:nvPr/>
            </p:nvSpPr>
            <p:spPr bwMode="auto">
              <a:xfrm>
                <a:off x="875" y="2050"/>
                <a:ext cx="34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BC</a:t>
                </a:r>
              </a:p>
            </p:txBody>
          </p:sp>
          <p:sp>
            <p:nvSpPr>
              <p:cNvPr id="21548" name="Line 34"/>
              <p:cNvSpPr>
                <a:spLocks noChangeShapeType="1"/>
              </p:cNvSpPr>
              <p:nvPr/>
            </p:nvSpPr>
            <p:spPr bwMode="auto">
              <a:xfrm>
                <a:off x="1666" y="2209"/>
                <a:ext cx="0" cy="1056"/>
              </a:xfrm>
              <a:prstGeom prst="line">
                <a:avLst/>
              </a:prstGeom>
              <a:noFill/>
              <a:ln w="254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21549" name="Line 35"/>
              <p:cNvSpPr>
                <a:spLocks noChangeShapeType="1"/>
              </p:cNvSpPr>
              <p:nvPr/>
            </p:nvSpPr>
            <p:spPr bwMode="auto">
              <a:xfrm>
                <a:off x="2405" y="2224"/>
                <a:ext cx="0" cy="1056"/>
              </a:xfrm>
              <a:prstGeom prst="line">
                <a:avLst/>
              </a:prstGeom>
              <a:noFill/>
              <a:ln w="254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21550" name="Text Box 36"/>
              <p:cNvSpPr txBox="1">
                <a:spLocks noChangeArrowheads="1"/>
              </p:cNvSpPr>
              <p:nvPr/>
            </p:nvSpPr>
            <p:spPr bwMode="auto">
              <a:xfrm>
                <a:off x="2503" y="2404"/>
                <a:ext cx="67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000000"/>
                    </a:solidFill>
                    <a:latin typeface="Arial" panose="020B0604020202020204" pitchFamily="34" charset="0"/>
                  </a:rPr>
                  <a:t>e(V</a:t>
                </a:r>
                <a:r>
                  <a:rPr lang="es-ES" sz="2000" baseline="-25000">
                    <a:solidFill>
                      <a:srgbClr val="000000"/>
                    </a:solidFill>
                    <a:latin typeface="Arial" panose="020B0604020202020204" pitchFamily="34" charset="0"/>
                  </a:rPr>
                  <a:t>0</a:t>
                </a:r>
                <a:r>
                  <a:rPr lang="es-ES" sz="2000">
                    <a:solidFill>
                      <a:srgbClr val="000000"/>
                    </a:solidFill>
                    <a:latin typeface="Arial" panose="020B0604020202020204" pitchFamily="34" charset="0"/>
                  </a:rPr>
                  <a:t>+V)</a:t>
                </a:r>
              </a:p>
            </p:txBody>
          </p:sp>
          <p:sp>
            <p:nvSpPr>
              <p:cNvPr id="21551" name="Line 37"/>
              <p:cNvSpPr>
                <a:spLocks noChangeShapeType="1"/>
              </p:cNvSpPr>
              <p:nvPr/>
            </p:nvSpPr>
            <p:spPr bwMode="auto">
              <a:xfrm>
                <a:off x="2500" y="2353"/>
                <a:ext cx="0" cy="483"/>
              </a:xfrm>
              <a:prstGeom prst="line">
                <a:avLst/>
              </a:prstGeom>
              <a:noFill/>
              <a:ln w="25400">
                <a:solidFill>
                  <a:srgbClr val="008000"/>
                </a:solidFill>
                <a:round/>
                <a:headEnd type="stealth" w="lg" len="lg"/>
                <a:tailEnd type="stealth"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grpSp>
      </p:grpSp>
      <p:sp>
        <p:nvSpPr>
          <p:cNvPr id="50" name="Text Box 30"/>
          <p:cNvSpPr txBox="1">
            <a:spLocks noChangeArrowheads="1"/>
          </p:cNvSpPr>
          <p:nvPr/>
        </p:nvSpPr>
        <p:spPr bwMode="auto">
          <a:xfrm>
            <a:off x="7046939" y="1374661"/>
            <a:ext cx="388937" cy="12620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118800" rIns="90000" bIns="118800" anchor="ctr"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800">
                <a:latin typeface="Arial" panose="020B0604020202020204" pitchFamily="34" charset="0"/>
              </a:rPr>
              <a:t>-</a:t>
            </a:r>
          </a:p>
        </p:txBody>
      </p:sp>
      <p:sp>
        <p:nvSpPr>
          <p:cNvPr id="51" name="Text Box 31"/>
          <p:cNvSpPr txBox="1">
            <a:spLocks noChangeArrowheads="1"/>
          </p:cNvSpPr>
          <p:nvPr/>
        </p:nvSpPr>
        <p:spPr bwMode="auto">
          <a:xfrm>
            <a:off x="10361639" y="1330211"/>
            <a:ext cx="354012" cy="1304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118800" rIns="90000" bIns="118800" anchor="ctr"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800">
                <a:latin typeface="Arial" panose="020B0604020202020204" pitchFamily="34" charset="0"/>
              </a:rPr>
              <a:t>+</a:t>
            </a:r>
          </a:p>
        </p:txBody>
      </p:sp>
      <p:sp>
        <p:nvSpPr>
          <p:cNvPr id="55" name="Text Box 32"/>
          <p:cNvSpPr txBox="1">
            <a:spLocks noChangeArrowheads="1"/>
          </p:cNvSpPr>
          <p:nvPr/>
        </p:nvSpPr>
        <p:spPr bwMode="auto">
          <a:xfrm>
            <a:off x="1209575" y="1269007"/>
            <a:ext cx="5647623" cy="169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Char char="·"/>
            </a:pPr>
            <a:r>
              <a:rPr lang="es-ES" sz="2400" dirty="0">
                <a:solidFill>
                  <a:srgbClr val="000000"/>
                </a:solidFill>
                <a:latin typeface="Arial" panose="020B0604020202020204" pitchFamily="34" charset="0"/>
                <a:sym typeface="Symbol" panose="05050102010706020507" pitchFamily="18" charset="2"/>
              </a:rPr>
              <a:t> Los portadores mayoritarios </a:t>
            </a:r>
            <a:r>
              <a:rPr lang="es-ES" sz="2400" dirty="0">
                <a:latin typeface="Arial" panose="020B0604020202020204" pitchFamily="34" charset="0"/>
                <a:sym typeface="Symbol" panose="05050102010706020507" pitchFamily="18" charset="2"/>
              </a:rPr>
              <a:t>de zonas neutras se tienden a alejar de la unión más que los excesos </a:t>
            </a:r>
            <a:r>
              <a:rPr lang="es-ES" sz="2400">
                <a:latin typeface="Arial" panose="020B0604020202020204" pitchFamily="34" charset="0"/>
                <a:sym typeface="Symbol" panose="05050102010706020507" pitchFamily="18" charset="2"/>
              </a:rPr>
              <a:t>a acercarse:</a:t>
            </a:r>
            <a:endParaRPr lang="es-ES" sz="2400" dirty="0">
              <a:latin typeface="Arial" panose="020B0604020202020204" pitchFamily="34" charset="0"/>
              <a:sym typeface="Symbol" panose="05050102010706020507" pitchFamily="18" charset="2"/>
            </a:endParaRPr>
          </a:p>
          <a:p>
            <a:pPr eaLnBrk="1" hangingPunct="1">
              <a:spcBef>
                <a:spcPts val="0"/>
              </a:spcBef>
              <a:buNone/>
            </a:pPr>
            <a:endParaRPr lang="es-ES" sz="2400" dirty="0">
              <a:solidFill>
                <a:srgbClr val="3333FF"/>
              </a:solidFill>
              <a:latin typeface="Arial" panose="020B0604020202020204" pitchFamily="34" charset="0"/>
              <a:sym typeface="Symbol" panose="05050102010706020507" pitchFamily="18" charset="2"/>
            </a:endParaRPr>
          </a:p>
        </p:txBody>
      </p:sp>
      <p:sp>
        <p:nvSpPr>
          <p:cNvPr id="56" name="Text Box 33"/>
          <p:cNvSpPr txBox="1">
            <a:spLocks noChangeArrowheads="1"/>
          </p:cNvSpPr>
          <p:nvPr/>
        </p:nvSpPr>
        <p:spPr bwMode="auto">
          <a:xfrm>
            <a:off x="1180260" y="2936017"/>
            <a:ext cx="5956860" cy="956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Char char="·"/>
            </a:pPr>
            <a:r>
              <a:rPr lang="es-ES" sz="2400" dirty="0">
                <a:solidFill>
                  <a:srgbClr val="000000"/>
                </a:solidFill>
                <a:latin typeface="Arial" panose="020B0604020202020204" pitchFamily="34" charset="0"/>
                <a:sym typeface="Symbol" panose="05050102010706020507" pitchFamily="18" charset="2"/>
              </a:rPr>
              <a:t> La </a:t>
            </a:r>
            <a:r>
              <a:rPr lang="es-ES" sz="2400" dirty="0">
                <a:latin typeface="Arial" panose="020B0604020202020204" pitchFamily="34" charset="0"/>
                <a:sym typeface="Symbol" panose="05050102010706020507" pitchFamily="18" charset="2"/>
              </a:rPr>
              <a:t>polarización es a favor de </a:t>
            </a:r>
            <a:r>
              <a:rPr lang="es-ES" sz="2400">
                <a:latin typeface="Arial" panose="020B0604020202020204" pitchFamily="34" charset="0"/>
                <a:sym typeface="Symbol" panose="05050102010706020507" pitchFamily="18" charset="2"/>
              </a:rPr>
              <a:t>la barrera:</a:t>
            </a:r>
            <a:endParaRPr lang="es-ES" sz="2400" dirty="0">
              <a:solidFill>
                <a:srgbClr val="000000"/>
              </a:solidFill>
              <a:latin typeface="Arial" panose="020B0604020202020204" pitchFamily="34" charset="0"/>
              <a:sym typeface="Symbol" panose="05050102010706020507" pitchFamily="18" charset="2"/>
            </a:endParaRPr>
          </a:p>
          <a:p>
            <a:pPr eaLnBrk="1" hangingPunct="1">
              <a:spcBef>
                <a:spcPts val="0"/>
              </a:spcBef>
              <a:buFont typeface="Symbol" panose="05050102010706020507" pitchFamily="18" charset="2"/>
              <a:buNone/>
            </a:pPr>
            <a:endParaRPr lang="es-ES" sz="2400" dirty="0">
              <a:solidFill>
                <a:srgbClr val="FF0000"/>
              </a:solidFill>
              <a:latin typeface="Arial" panose="020B0604020202020204" pitchFamily="34" charset="0"/>
              <a:sym typeface="Symbol" panose="05050102010706020507" pitchFamily="18" charset="2"/>
            </a:endParaRPr>
          </a:p>
        </p:txBody>
      </p:sp>
      <p:grpSp>
        <p:nvGrpSpPr>
          <p:cNvPr id="52" name="Group 53">
            <a:extLst>
              <a:ext uri="{FF2B5EF4-FFF2-40B4-BE49-F238E27FC236}">
                <a16:creationId xmlns:a16="http://schemas.microsoft.com/office/drawing/2014/main" id="{F0D50D22-DAF8-4AEF-886B-2C2706200A7B}"/>
              </a:ext>
            </a:extLst>
          </p:cNvPr>
          <p:cNvGrpSpPr>
            <a:grpSpLocks/>
          </p:cNvGrpSpPr>
          <p:nvPr/>
        </p:nvGrpSpPr>
        <p:grpSpPr bwMode="auto">
          <a:xfrm>
            <a:off x="8136246" y="320700"/>
            <a:ext cx="2290763" cy="1050930"/>
            <a:chOff x="2378" y="306"/>
            <a:chExt cx="1443" cy="661"/>
          </a:xfrm>
        </p:grpSpPr>
        <p:sp>
          <p:nvSpPr>
            <p:cNvPr id="54" name="Text Box 3">
              <a:extLst>
                <a:ext uri="{FF2B5EF4-FFF2-40B4-BE49-F238E27FC236}">
                  <a16:creationId xmlns:a16="http://schemas.microsoft.com/office/drawing/2014/main" id="{720CA86E-1AA5-4255-B2E9-BD384479D305}"/>
                </a:ext>
              </a:extLst>
            </p:cNvPr>
            <p:cNvSpPr txBox="1">
              <a:spLocks noChangeArrowheads="1"/>
            </p:cNvSpPr>
            <p:nvPr/>
          </p:nvSpPr>
          <p:spPr bwMode="auto">
            <a:xfrm>
              <a:off x="2392" y="306"/>
              <a:ext cx="1386" cy="383"/>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a:solidFill>
                    <a:srgbClr val="000000"/>
                  </a:solidFill>
                  <a:latin typeface="Arial" panose="020B0604020202020204" pitchFamily="34" charset="0"/>
                </a:rPr>
                <a:t>POLARIZADA</a:t>
              </a:r>
            </a:p>
          </p:txBody>
        </p:sp>
        <p:sp>
          <p:nvSpPr>
            <p:cNvPr id="57" name="Text Box 4">
              <a:extLst>
                <a:ext uri="{FF2B5EF4-FFF2-40B4-BE49-F238E27FC236}">
                  <a16:creationId xmlns:a16="http://schemas.microsoft.com/office/drawing/2014/main" id="{ACFC7523-FA2A-474D-A861-43C6DD581334}"/>
                </a:ext>
              </a:extLst>
            </p:cNvPr>
            <p:cNvSpPr txBox="1">
              <a:spLocks noChangeArrowheads="1"/>
            </p:cNvSpPr>
            <p:nvPr/>
          </p:nvSpPr>
          <p:spPr bwMode="auto">
            <a:xfrm>
              <a:off x="2378" y="623"/>
              <a:ext cx="1443"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FF0000"/>
                  </a:solidFill>
                  <a:latin typeface="Arial" panose="020B0604020202020204" pitchFamily="34" charset="0"/>
                </a:rPr>
                <a:t>(con </a:t>
              </a:r>
              <a:r>
                <a:rPr lang="es-ES" sz="2000" dirty="0" err="1">
                  <a:solidFill>
                    <a:srgbClr val="FF0000"/>
                  </a:solidFill>
                  <a:latin typeface="Arial" panose="020B0604020202020204" pitchFamily="34" charset="0"/>
                </a:rPr>
                <a:t>ddp</a:t>
              </a:r>
              <a:r>
                <a:rPr lang="es-ES" sz="2000" dirty="0">
                  <a:solidFill>
                    <a:srgbClr val="FF0000"/>
                  </a:solidFill>
                  <a:latin typeface="Arial" panose="020B0604020202020204" pitchFamily="34" charset="0"/>
                </a:rPr>
                <a:t> aplicada)</a:t>
              </a:r>
            </a:p>
          </p:txBody>
        </p:sp>
      </p:grpSp>
      <p:grpSp>
        <p:nvGrpSpPr>
          <p:cNvPr id="60" name="Group 5">
            <a:extLst>
              <a:ext uri="{FF2B5EF4-FFF2-40B4-BE49-F238E27FC236}">
                <a16:creationId xmlns:a16="http://schemas.microsoft.com/office/drawing/2014/main" id="{9100D50C-E749-4C7B-B6D2-D27356EE332B}"/>
              </a:ext>
            </a:extLst>
          </p:cNvPr>
          <p:cNvGrpSpPr>
            <a:grpSpLocks/>
          </p:cNvGrpSpPr>
          <p:nvPr/>
        </p:nvGrpSpPr>
        <p:grpSpPr bwMode="auto">
          <a:xfrm>
            <a:off x="7549088" y="1376451"/>
            <a:ext cx="2735263" cy="1284288"/>
            <a:chOff x="1210" y="1204"/>
            <a:chExt cx="428" cy="175"/>
          </a:xfrm>
        </p:grpSpPr>
        <p:sp>
          <p:nvSpPr>
            <p:cNvPr id="62" name="Rectangle 6">
              <a:extLst>
                <a:ext uri="{FF2B5EF4-FFF2-40B4-BE49-F238E27FC236}">
                  <a16:creationId xmlns:a16="http://schemas.microsoft.com/office/drawing/2014/main" id="{0A698D2C-4E65-49D3-986A-EA0AB790870E}"/>
                </a:ext>
              </a:extLst>
            </p:cNvPr>
            <p:cNvSpPr>
              <a:spLocks noChangeArrowheads="1"/>
            </p:cNvSpPr>
            <p:nvPr/>
          </p:nvSpPr>
          <p:spPr bwMode="auto">
            <a:xfrm>
              <a:off x="1210" y="1204"/>
              <a:ext cx="216" cy="175"/>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63" name="Rectangle 7">
              <a:extLst>
                <a:ext uri="{FF2B5EF4-FFF2-40B4-BE49-F238E27FC236}">
                  <a16:creationId xmlns:a16="http://schemas.microsoft.com/office/drawing/2014/main" id="{A346BF8A-BEA9-4ABE-84EE-A86BCC55987B}"/>
                </a:ext>
              </a:extLst>
            </p:cNvPr>
            <p:cNvSpPr>
              <a:spLocks noChangeArrowheads="1"/>
            </p:cNvSpPr>
            <p:nvPr/>
          </p:nvSpPr>
          <p:spPr bwMode="auto">
            <a:xfrm>
              <a:off x="1422" y="1204"/>
              <a:ext cx="216" cy="175"/>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grpSp>
      <p:sp>
        <p:nvSpPr>
          <p:cNvPr id="64" name="Text Box 8">
            <a:extLst>
              <a:ext uri="{FF2B5EF4-FFF2-40B4-BE49-F238E27FC236}">
                <a16:creationId xmlns:a16="http://schemas.microsoft.com/office/drawing/2014/main" id="{BB7A76D3-DFFA-4BB2-8261-030C8FB9E733}"/>
              </a:ext>
            </a:extLst>
          </p:cNvPr>
          <p:cNvSpPr txBox="1">
            <a:spLocks noChangeArrowheads="1"/>
          </p:cNvSpPr>
          <p:nvPr/>
        </p:nvSpPr>
        <p:spPr bwMode="auto">
          <a:xfrm>
            <a:off x="9427101" y="1659026"/>
            <a:ext cx="47466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a:solidFill>
                  <a:srgbClr val="000000"/>
                </a:solidFill>
                <a:latin typeface="Arial" panose="020B0604020202020204" pitchFamily="34" charset="0"/>
              </a:rPr>
              <a:t>N</a:t>
            </a:r>
          </a:p>
        </p:txBody>
      </p:sp>
      <p:sp>
        <p:nvSpPr>
          <p:cNvPr id="65" name="Text Box 9">
            <a:extLst>
              <a:ext uri="{FF2B5EF4-FFF2-40B4-BE49-F238E27FC236}">
                <a16:creationId xmlns:a16="http://schemas.microsoft.com/office/drawing/2014/main" id="{58DEBEFC-BE96-4536-AF68-5AC88146192B}"/>
              </a:ext>
            </a:extLst>
          </p:cNvPr>
          <p:cNvSpPr txBox="1">
            <a:spLocks noChangeArrowheads="1"/>
          </p:cNvSpPr>
          <p:nvPr/>
        </p:nvSpPr>
        <p:spPr bwMode="auto">
          <a:xfrm>
            <a:off x="7960251" y="1659026"/>
            <a:ext cx="452437"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3200">
                <a:solidFill>
                  <a:srgbClr val="000000"/>
                </a:solidFill>
                <a:latin typeface="Arial" panose="020B0604020202020204" pitchFamily="34" charset="0"/>
              </a:rPr>
              <a:t>P</a:t>
            </a:r>
          </a:p>
        </p:txBody>
      </p:sp>
      <p:sp>
        <p:nvSpPr>
          <p:cNvPr id="66" name="Text Box 10">
            <a:extLst>
              <a:ext uri="{FF2B5EF4-FFF2-40B4-BE49-F238E27FC236}">
                <a16:creationId xmlns:a16="http://schemas.microsoft.com/office/drawing/2014/main" id="{7234BE99-7A28-4193-9B81-10D6B5952C1F}"/>
              </a:ext>
            </a:extLst>
          </p:cNvPr>
          <p:cNvSpPr txBox="1">
            <a:spLocks noChangeArrowheads="1"/>
          </p:cNvSpPr>
          <p:nvPr/>
        </p:nvSpPr>
        <p:spPr bwMode="auto">
          <a:xfrm>
            <a:off x="8911163" y="1395501"/>
            <a:ext cx="3286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p:txBody>
      </p:sp>
      <p:sp>
        <p:nvSpPr>
          <p:cNvPr id="67" name="Text Box 11">
            <a:extLst>
              <a:ext uri="{FF2B5EF4-FFF2-40B4-BE49-F238E27FC236}">
                <a16:creationId xmlns:a16="http://schemas.microsoft.com/office/drawing/2014/main" id="{9212C665-EB6A-48E7-8B31-6B1A58952CEE}"/>
              </a:ext>
            </a:extLst>
          </p:cNvPr>
          <p:cNvSpPr txBox="1">
            <a:spLocks noChangeArrowheads="1"/>
          </p:cNvSpPr>
          <p:nvPr/>
        </p:nvSpPr>
        <p:spPr bwMode="auto">
          <a:xfrm>
            <a:off x="8615888" y="1405026"/>
            <a:ext cx="2651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a:p>
            <a:pPr algn="ctr" eaLnBrk="1" hangingPunct="1">
              <a:lnSpc>
                <a:spcPct val="50000"/>
              </a:lnSpc>
              <a:spcBef>
                <a:spcPct val="50000"/>
              </a:spcBef>
              <a:buFontTx/>
              <a:buNone/>
            </a:pPr>
            <a:r>
              <a:rPr lang="es-ES" sz="2000">
                <a:solidFill>
                  <a:srgbClr val="000000"/>
                </a:solidFill>
                <a:latin typeface="Arial" panose="020B0604020202020204" pitchFamily="34" charset="0"/>
              </a:rPr>
              <a:t>-</a:t>
            </a:r>
          </a:p>
        </p:txBody>
      </p:sp>
      <p:sp>
        <p:nvSpPr>
          <p:cNvPr id="68" name="Line 12">
            <a:extLst>
              <a:ext uri="{FF2B5EF4-FFF2-40B4-BE49-F238E27FC236}">
                <a16:creationId xmlns:a16="http://schemas.microsoft.com/office/drawing/2014/main" id="{6942A899-8379-4490-84B7-0531D147B342}"/>
              </a:ext>
            </a:extLst>
          </p:cNvPr>
          <p:cNvSpPr>
            <a:spLocks noChangeShapeType="1"/>
          </p:cNvSpPr>
          <p:nvPr/>
        </p:nvSpPr>
        <p:spPr bwMode="auto">
          <a:xfrm flipH="1">
            <a:off x="8593663" y="1360576"/>
            <a:ext cx="0" cy="1257300"/>
          </a:xfrm>
          <a:prstGeom prst="line">
            <a:avLst/>
          </a:prstGeom>
          <a:noFill/>
          <a:ln w="254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69" name="Line 13">
            <a:extLst>
              <a:ext uri="{FF2B5EF4-FFF2-40B4-BE49-F238E27FC236}">
                <a16:creationId xmlns:a16="http://schemas.microsoft.com/office/drawing/2014/main" id="{040157DA-07A1-4F64-B907-3AEAA70DF53D}"/>
              </a:ext>
            </a:extLst>
          </p:cNvPr>
          <p:cNvSpPr>
            <a:spLocks noChangeShapeType="1"/>
          </p:cNvSpPr>
          <p:nvPr/>
        </p:nvSpPr>
        <p:spPr bwMode="auto">
          <a:xfrm flipH="1">
            <a:off x="9235013" y="1379626"/>
            <a:ext cx="0" cy="1289050"/>
          </a:xfrm>
          <a:prstGeom prst="line">
            <a:avLst/>
          </a:prstGeom>
          <a:noFill/>
          <a:ln w="2540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72" name="Text Box 37">
            <a:extLst>
              <a:ext uri="{FF2B5EF4-FFF2-40B4-BE49-F238E27FC236}">
                <a16:creationId xmlns:a16="http://schemas.microsoft.com/office/drawing/2014/main" id="{61D8413F-D266-4AC9-BAB0-CE3ED05E1F60}"/>
              </a:ext>
            </a:extLst>
          </p:cNvPr>
          <p:cNvSpPr txBox="1">
            <a:spLocks noChangeArrowheads="1"/>
          </p:cNvSpPr>
          <p:nvPr/>
        </p:nvSpPr>
        <p:spPr bwMode="auto">
          <a:xfrm>
            <a:off x="1473455" y="5454693"/>
            <a:ext cx="5003222" cy="956773"/>
          </a:xfrm>
          <a:prstGeom prst="rect">
            <a:avLst/>
          </a:prstGeom>
          <a:solidFill>
            <a:srgbClr val="FFFF00"/>
          </a:solid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Aparece una </a:t>
            </a:r>
            <a:r>
              <a:rPr lang="es-ES" sz="2400" b="1" dirty="0">
                <a:latin typeface="Comic Sans MS" panose="030F0702030302020204" pitchFamily="66" charset="0"/>
              </a:rPr>
              <a:t>I </a:t>
            </a:r>
            <a:r>
              <a:rPr lang="es-ES" sz="2400" b="1" dirty="0">
                <a:latin typeface="Arial" panose="020B0604020202020204" pitchFamily="34" charset="0"/>
              </a:rPr>
              <a:t>“pequeña”</a:t>
            </a:r>
            <a:r>
              <a:rPr lang="es-ES" sz="2400" dirty="0">
                <a:latin typeface="Arial" panose="020B0604020202020204" pitchFamily="34" charset="0"/>
              </a:rPr>
              <a:t> (de Q</a:t>
            </a:r>
            <a:r>
              <a:rPr lang="es-ES" sz="2400" baseline="30000" dirty="0">
                <a:latin typeface="Arial" panose="020B0604020202020204" pitchFamily="34" charset="0"/>
              </a:rPr>
              <a:t>+</a:t>
            </a:r>
            <a:r>
              <a:rPr lang="es-ES" sz="2400" dirty="0">
                <a:latin typeface="Arial" panose="020B0604020202020204" pitchFamily="34" charset="0"/>
              </a:rPr>
              <a:t>)</a:t>
            </a:r>
            <a:r>
              <a:rPr lang="es-ES" sz="2400" baseline="30000" dirty="0">
                <a:latin typeface="Arial" panose="020B0604020202020204" pitchFamily="34" charset="0"/>
              </a:rPr>
              <a:t> </a:t>
            </a:r>
            <a:r>
              <a:rPr lang="es-ES" sz="2400" dirty="0">
                <a:latin typeface="Arial" panose="020B0604020202020204" pitchFamily="34" charset="0"/>
              </a:rPr>
              <a:t>neta en </a:t>
            </a:r>
            <a:r>
              <a:rPr lang="es-ES" sz="2400" b="1" dirty="0">
                <a:latin typeface="Arial" panose="020B0604020202020204" pitchFamily="34" charset="0"/>
              </a:rPr>
              <a:t>sentido N </a:t>
            </a:r>
            <a:r>
              <a:rPr lang="es-ES" sz="2400" b="1" dirty="0">
                <a:latin typeface="Arial" panose="020B0604020202020204" pitchFamily="34" charset="0"/>
                <a:sym typeface="Symbol" panose="05050102010706020507" pitchFamily="18" charset="2"/>
              </a:rPr>
              <a:t> P</a:t>
            </a:r>
            <a:endParaRPr lang="es-ES" sz="2400" b="1" baseline="-25000" dirty="0">
              <a:latin typeface="Arial" panose="020B0604020202020204" pitchFamily="34" charset="0"/>
              <a:sym typeface="Symbol" panose="05050102010706020507" pitchFamily="18" charset="2"/>
            </a:endParaRPr>
          </a:p>
        </p:txBody>
      </p:sp>
      <p:sp>
        <p:nvSpPr>
          <p:cNvPr id="73" name="Text Box 38">
            <a:extLst>
              <a:ext uri="{FF2B5EF4-FFF2-40B4-BE49-F238E27FC236}">
                <a16:creationId xmlns:a16="http://schemas.microsoft.com/office/drawing/2014/main" id="{EF9E0E6D-166C-4BAC-9E25-4DD2C2590A3D}"/>
              </a:ext>
            </a:extLst>
          </p:cNvPr>
          <p:cNvSpPr txBox="1">
            <a:spLocks noChangeArrowheads="1"/>
          </p:cNvSpPr>
          <p:nvPr/>
        </p:nvSpPr>
        <p:spPr bwMode="auto">
          <a:xfrm>
            <a:off x="1511555" y="6506346"/>
            <a:ext cx="4896537" cy="587441"/>
          </a:xfrm>
          <a:prstGeom prst="rect">
            <a:avLst/>
          </a:prstGeom>
          <a:solidFill>
            <a:schemeClr val="tx2">
              <a:lumMod val="25000"/>
              <a:lumOff val="75000"/>
            </a:schemeClr>
          </a:solid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Se dice que la </a:t>
            </a:r>
            <a:r>
              <a:rPr lang="es-ES" sz="2400" b="1" dirty="0">
                <a:latin typeface="Arial" panose="020B0604020202020204" pitchFamily="34" charset="0"/>
              </a:rPr>
              <a:t>unión no conduce</a:t>
            </a:r>
          </a:p>
        </p:txBody>
      </p:sp>
      <p:sp>
        <p:nvSpPr>
          <p:cNvPr id="74" name="Text Box 34">
            <a:extLst>
              <a:ext uri="{FF2B5EF4-FFF2-40B4-BE49-F238E27FC236}">
                <a16:creationId xmlns:a16="http://schemas.microsoft.com/office/drawing/2014/main" id="{1BBC45CC-0C51-40AD-BB49-20E39705C28D}"/>
              </a:ext>
            </a:extLst>
          </p:cNvPr>
          <p:cNvSpPr txBox="1">
            <a:spLocks noChangeArrowheads="1"/>
          </p:cNvSpPr>
          <p:nvPr/>
        </p:nvSpPr>
        <p:spPr bwMode="auto">
          <a:xfrm>
            <a:off x="1183749" y="4805457"/>
            <a:ext cx="5858077" cy="58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a:latin typeface="Arial" panose="020B0604020202020204" pitchFamily="34" charset="0"/>
                <a:sym typeface="Symbol" panose="05050102010706020507" pitchFamily="18" charset="2"/>
              </a:rPr>
              <a:t> Las </a:t>
            </a:r>
            <a:r>
              <a:rPr lang="es-ES" sz="2400" dirty="0">
                <a:solidFill>
                  <a:srgbClr val="008000"/>
                </a:solidFill>
                <a:latin typeface="Comic Sans MS" panose="030F0702030302020204" pitchFamily="66" charset="0"/>
                <a:sym typeface="Symbol" panose="05050102010706020507" pitchFamily="18" charset="2"/>
              </a:rPr>
              <a:t>I</a:t>
            </a:r>
            <a:r>
              <a:rPr lang="es-ES" sz="2400" baseline="-25000" dirty="0">
                <a:solidFill>
                  <a:srgbClr val="008000"/>
                </a:solidFill>
                <a:latin typeface="Arial" panose="020B0604020202020204" pitchFamily="34" charset="0"/>
                <a:sym typeface="Symbol" panose="05050102010706020507" pitchFamily="18" charset="2"/>
              </a:rPr>
              <a:t>DES</a:t>
            </a:r>
            <a:r>
              <a:rPr lang="es-ES" sz="2400" dirty="0">
                <a:solidFill>
                  <a:srgbClr val="008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sym typeface="Symbol" panose="05050102010706020507" pitchFamily="18" charset="2"/>
              </a:rPr>
              <a:t>se deben </a:t>
            </a:r>
            <a:r>
              <a:rPr lang="es-ES" sz="2400">
                <a:solidFill>
                  <a:srgbClr val="000000"/>
                </a:solidFill>
                <a:latin typeface="Arial" panose="020B0604020202020204" pitchFamily="34" charset="0"/>
                <a:sym typeface="Symbol" panose="05050102010706020507" pitchFamily="18" charset="2"/>
              </a:rPr>
              <a:t>a port. </a:t>
            </a:r>
            <a:r>
              <a:rPr lang="es-ES" sz="2400" b="1" dirty="0">
                <a:latin typeface="Arial" panose="020B0604020202020204" pitchFamily="34" charset="0"/>
                <a:sym typeface="Symbol" panose="05050102010706020507" pitchFamily="18" charset="2"/>
              </a:rPr>
              <a:t>minoritarios</a:t>
            </a:r>
          </a:p>
        </p:txBody>
      </p:sp>
      <p:grpSp>
        <p:nvGrpSpPr>
          <p:cNvPr id="9" name="Grupo 8">
            <a:extLst>
              <a:ext uri="{FF2B5EF4-FFF2-40B4-BE49-F238E27FC236}">
                <a16:creationId xmlns:a16="http://schemas.microsoft.com/office/drawing/2014/main" id="{54A2D7DB-1206-4C5D-B487-371396D76DC1}"/>
              </a:ext>
            </a:extLst>
          </p:cNvPr>
          <p:cNvGrpSpPr/>
          <p:nvPr/>
        </p:nvGrpSpPr>
        <p:grpSpPr>
          <a:xfrm>
            <a:off x="7061812" y="4794096"/>
            <a:ext cx="3672000" cy="2328206"/>
            <a:chOff x="782309" y="4831420"/>
            <a:chExt cx="3672000" cy="2328206"/>
          </a:xfrm>
        </p:grpSpPr>
        <p:grpSp>
          <p:nvGrpSpPr>
            <p:cNvPr id="8" name="Grupo 7">
              <a:extLst>
                <a:ext uri="{FF2B5EF4-FFF2-40B4-BE49-F238E27FC236}">
                  <a16:creationId xmlns:a16="http://schemas.microsoft.com/office/drawing/2014/main" id="{6BF58ECB-2626-4537-887C-53F1167B547D}"/>
                </a:ext>
              </a:extLst>
            </p:cNvPr>
            <p:cNvGrpSpPr/>
            <p:nvPr/>
          </p:nvGrpSpPr>
          <p:grpSpPr>
            <a:xfrm>
              <a:off x="782309" y="4831420"/>
              <a:ext cx="3672000" cy="2328206"/>
              <a:chOff x="782309" y="4831420"/>
              <a:chExt cx="3672000" cy="2328206"/>
            </a:xfrm>
          </p:grpSpPr>
          <p:grpSp>
            <p:nvGrpSpPr>
              <p:cNvPr id="7" name="Grupo 6"/>
              <p:cNvGrpSpPr/>
              <p:nvPr/>
            </p:nvGrpSpPr>
            <p:grpSpPr>
              <a:xfrm>
                <a:off x="782309" y="4831420"/>
                <a:ext cx="3672000" cy="2328206"/>
                <a:chOff x="1268096" y="4948902"/>
                <a:chExt cx="3672000" cy="2328206"/>
              </a:xfrm>
            </p:grpSpPr>
            <p:sp>
              <p:nvSpPr>
                <p:cNvPr id="6" name="Rectángulo 5"/>
                <p:cNvSpPr/>
                <p:nvPr/>
              </p:nvSpPr>
              <p:spPr bwMode="auto">
                <a:xfrm>
                  <a:off x="1268096" y="4948902"/>
                  <a:ext cx="3672000" cy="2328205"/>
                </a:xfrm>
                <a:prstGeom prst="rect">
                  <a:avLst/>
                </a:prstGeom>
                <a:solidFill>
                  <a:srgbClr val="FFFFFF"/>
                </a:solidFill>
                <a:ln w="25400" cap="flat" cmpd="sng" algn="ctr">
                  <a:no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5" name="Group 70"/>
                <p:cNvGrpSpPr>
                  <a:grpSpLocks/>
                </p:cNvGrpSpPr>
                <p:nvPr/>
              </p:nvGrpSpPr>
              <p:grpSpPr bwMode="auto">
                <a:xfrm>
                  <a:off x="1354471" y="5033968"/>
                  <a:ext cx="3498850" cy="2243140"/>
                  <a:chOff x="880" y="3380"/>
                  <a:chExt cx="2204" cy="1413"/>
                </a:xfrm>
              </p:grpSpPr>
              <p:sp>
                <p:nvSpPr>
                  <p:cNvPr id="21528" name="Line 54"/>
                  <p:cNvSpPr>
                    <a:spLocks noChangeShapeType="1"/>
                  </p:cNvSpPr>
                  <p:nvPr/>
                </p:nvSpPr>
                <p:spPr bwMode="auto">
                  <a:xfrm>
                    <a:off x="1281" y="3531"/>
                    <a:ext cx="1666" cy="0"/>
                  </a:xfrm>
                  <a:prstGeom prst="line">
                    <a:avLst/>
                  </a:prstGeom>
                  <a:noFill/>
                  <a:ln w="25400">
                    <a:solidFill>
                      <a:srgbClr val="008000"/>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21529" name="Line 55"/>
                  <p:cNvSpPr>
                    <a:spLocks noChangeShapeType="1"/>
                  </p:cNvSpPr>
                  <p:nvPr/>
                </p:nvSpPr>
                <p:spPr bwMode="auto">
                  <a:xfrm flipV="1">
                    <a:off x="1273" y="3996"/>
                    <a:ext cx="1666" cy="0"/>
                  </a:xfrm>
                  <a:prstGeom prst="line">
                    <a:avLst/>
                  </a:prstGeom>
                  <a:noFill/>
                  <a:ln w="25400">
                    <a:solidFill>
                      <a:srgbClr val="008000"/>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21530" name="Text Box 56"/>
                  <p:cNvSpPr txBox="1">
                    <a:spLocks noChangeArrowheads="1"/>
                  </p:cNvSpPr>
                  <p:nvPr/>
                </p:nvSpPr>
                <p:spPr bwMode="auto">
                  <a:xfrm>
                    <a:off x="880" y="3819"/>
                    <a:ext cx="33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BV</a:t>
                    </a:r>
                  </a:p>
                </p:txBody>
              </p:sp>
              <p:sp>
                <p:nvSpPr>
                  <p:cNvPr id="21531" name="Text Box 57"/>
                  <p:cNvSpPr txBox="1">
                    <a:spLocks noChangeArrowheads="1"/>
                  </p:cNvSpPr>
                  <p:nvPr/>
                </p:nvSpPr>
                <p:spPr bwMode="auto">
                  <a:xfrm>
                    <a:off x="899" y="3380"/>
                    <a:ext cx="34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BC</a:t>
                    </a:r>
                  </a:p>
                </p:txBody>
              </p:sp>
              <p:sp>
                <p:nvSpPr>
                  <p:cNvPr id="21532" name="Text Box 58"/>
                  <p:cNvSpPr txBox="1">
                    <a:spLocks noChangeArrowheads="1"/>
                  </p:cNvSpPr>
                  <p:nvPr/>
                </p:nvSpPr>
                <p:spPr bwMode="auto">
                  <a:xfrm>
                    <a:off x="2820" y="3568"/>
                    <a:ext cx="264"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000000"/>
                        </a:solidFill>
                        <a:latin typeface="Arial" panose="020B0604020202020204" pitchFamily="34" charset="0"/>
                      </a:rPr>
                      <a:t>e</a:t>
                    </a:r>
                    <a:r>
                      <a:rPr lang="es-ES" sz="2400" baseline="30000">
                        <a:solidFill>
                          <a:srgbClr val="000000"/>
                        </a:solidFill>
                        <a:latin typeface="Arial" panose="020B0604020202020204" pitchFamily="34" charset="0"/>
                      </a:rPr>
                      <a:t>-</a:t>
                    </a:r>
                    <a:endParaRPr lang="es-ES" sz="2400">
                      <a:solidFill>
                        <a:srgbClr val="000000"/>
                      </a:solidFill>
                      <a:latin typeface="Arial" panose="020B0604020202020204" pitchFamily="34" charset="0"/>
                    </a:endParaRPr>
                  </a:p>
                </p:txBody>
              </p:sp>
              <p:sp>
                <p:nvSpPr>
                  <p:cNvPr id="21533" name="Text Box 59"/>
                  <p:cNvSpPr txBox="1">
                    <a:spLocks noChangeArrowheads="1"/>
                  </p:cNvSpPr>
                  <p:nvPr/>
                </p:nvSpPr>
                <p:spPr bwMode="auto">
                  <a:xfrm>
                    <a:off x="1037" y="4118"/>
                    <a:ext cx="2033"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1800" dirty="0">
                        <a:solidFill>
                          <a:srgbClr val="FF0000"/>
                        </a:solidFill>
                        <a:latin typeface="Arial" panose="020B0604020202020204" pitchFamily="34" charset="0"/>
                      </a:rPr>
                      <a:t>Deben pasar de BV a BC, al ser mayoritarios en N.</a:t>
                    </a:r>
                  </a:p>
                  <a:p>
                    <a:pPr algn="ctr" eaLnBrk="1" hangingPunct="1">
                      <a:spcBef>
                        <a:spcPts val="0"/>
                      </a:spcBef>
                      <a:buFontTx/>
                      <a:buNone/>
                    </a:pPr>
                    <a:r>
                      <a:rPr lang="es-ES" sz="1800" dirty="0">
                        <a:solidFill>
                          <a:srgbClr val="FF0000"/>
                        </a:solidFill>
                        <a:latin typeface="Arial" panose="020B0604020202020204" pitchFamily="34" charset="0"/>
                      </a:rPr>
                      <a:t>Ganan E </a:t>
                    </a:r>
                    <a:r>
                      <a:rPr lang="es-ES" sz="1800" b="1" dirty="0">
                        <a:solidFill>
                          <a:srgbClr val="FF0000"/>
                        </a:solidFill>
                        <a:latin typeface="Arial" panose="020B0604020202020204" pitchFamily="34" charset="0"/>
                      </a:rPr>
                      <a:t>(LED no emite luz)</a:t>
                    </a:r>
                  </a:p>
                </p:txBody>
              </p:sp>
              <p:sp>
                <p:nvSpPr>
                  <p:cNvPr id="21534" name="Freeform 61"/>
                  <p:cNvSpPr>
                    <a:spLocks/>
                  </p:cNvSpPr>
                  <p:nvPr/>
                </p:nvSpPr>
                <p:spPr bwMode="auto">
                  <a:xfrm>
                    <a:off x="1548" y="3436"/>
                    <a:ext cx="952" cy="205"/>
                  </a:xfrm>
                  <a:custGeom>
                    <a:avLst/>
                    <a:gdLst>
                      <a:gd name="T0" fmla="*/ 0 w 1574"/>
                      <a:gd name="T1" fmla="*/ 92 h 205"/>
                      <a:gd name="T2" fmla="*/ 1574 w 1574"/>
                      <a:gd name="T3" fmla="*/ 0 h 205"/>
                      <a:gd name="T4" fmla="*/ 1564 w 1574"/>
                      <a:gd name="T5" fmla="*/ 205 h 205"/>
                      <a:gd name="T6" fmla="*/ 0 w 1574"/>
                      <a:gd name="T7" fmla="*/ 92 h 205"/>
                      <a:gd name="T8" fmla="*/ 0 60000 65536"/>
                      <a:gd name="T9" fmla="*/ 0 60000 65536"/>
                      <a:gd name="T10" fmla="*/ 0 60000 65536"/>
                      <a:gd name="T11" fmla="*/ 0 60000 65536"/>
                      <a:gd name="T12" fmla="*/ 0 w 1574"/>
                      <a:gd name="T13" fmla="*/ 0 h 205"/>
                      <a:gd name="T14" fmla="*/ 1574 w 1574"/>
                      <a:gd name="T15" fmla="*/ 205 h 205"/>
                    </a:gdLst>
                    <a:ahLst/>
                    <a:cxnLst>
                      <a:cxn ang="T8">
                        <a:pos x="T0" y="T1"/>
                      </a:cxn>
                      <a:cxn ang="T9">
                        <a:pos x="T2" y="T3"/>
                      </a:cxn>
                      <a:cxn ang="T10">
                        <a:pos x="T4" y="T5"/>
                      </a:cxn>
                      <a:cxn ang="T11">
                        <a:pos x="T6" y="T7"/>
                      </a:cxn>
                    </a:cxnLst>
                    <a:rect l="T12" t="T13" r="T14" b="T15"/>
                    <a:pathLst>
                      <a:path w="1574" h="205">
                        <a:moveTo>
                          <a:pt x="0" y="92"/>
                        </a:moveTo>
                        <a:lnTo>
                          <a:pt x="1574" y="0"/>
                        </a:lnTo>
                        <a:lnTo>
                          <a:pt x="1564" y="205"/>
                        </a:lnTo>
                        <a:lnTo>
                          <a:pt x="0" y="92"/>
                        </a:lnTo>
                        <a:close/>
                      </a:path>
                    </a:pathLst>
                  </a:custGeom>
                  <a:solidFill>
                    <a:srgbClr val="008000"/>
                  </a:solidFill>
                  <a:ln w="25400">
                    <a:solidFill>
                      <a:srgbClr val="008000"/>
                    </a:solidFill>
                    <a:round/>
                    <a:headEnd/>
                    <a:tailEnd type="none" w="lg" len="lg"/>
                  </a:ln>
                </p:spPr>
                <p:txBody>
                  <a:bodyPr wrap="square" lIns="90000" tIns="118800" rIns="90000" bIns="118800" anchorCtr="1">
                    <a:spAutoFit/>
                  </a:bodyPr>
                  <a:lstStyle/>
                  <a:p>
                    <a:endParaRPr lang="es-ES"/>
                  </a:p>
                </p:txBody>
              </p:sp>
              <p:sp>
                <p:nvSpPr>
                  <p:cNvPr id="21535" name="Freeform 62"/>
                  <p:cNvSpPr>
                    <a:spLocks/>
                  </p:cNvSpPr>
                  <p:nvPr/>
                </p:nvSpPr>
                <p:spPr bwMode="auto">
                  <a:xfrm flipH="1">
                    <a:off x="1548" y="3898"/>
                    <a:ext cx="952" cy="205"/>
                  </a:xfrm>
                  <a:custGeom>
                    <a:avLst/>
                    <a:gdLst>
                      <a:gd name="T0" fmla="*/ 0 w 1574"/>
                      <a:gd name="T1" fmla="*/ 92 h 205"/>
                      <a:gd name="T2" fmla="*/ 1574 w 1574"/>
                      <a:gd name="T3" fmla="*/ 0 h 205"/>
                      <a:gd name="T4" fmla="*/ 1564 w 1574"/>
                      <a:gd name="T5" fmla="*/ 205 h 205"/>
                      <a:gd name="T6" fmla="*/ 0 w 1574"/>
                      <a:gd name="T7" fmla="*/ 92 h 205"/>
                      <a:gd name="T8" fmla="*/ 0 60000 65536"/>
                      <a:gd name="T9" fmla="*/ 0 60000 65536"/>
                      <a:gd name="T10" fmla="*/ 0 60000 65536"/>
                      <a:gd name="T11" fmla="*/ 0 60000 65536"/>
                      <a:gd name="T12" fmla="*/ 0 w 1574"/>
                      <a:gd name="T13" fmla="*/ 0 h 205"/>
                      <a:gd name="T14" fmla="*/ 1574 w 1574"/>
                      <a:gd name="T15" fmla="*/ 205 h 205"/>
                    </a:gdLst>
                    <a:ahLst/>
                    <a:cxnLst>
                      <a:cxn ang="T8">
                        <a:pos x="T0" y="T1"/>
                      </a:cxn>
                      <a:cxn ang="T9">
                        <a:pos x="T2" y="T3"/>
                      </a:cxn>
                      <a:cxn ang="T10">
                        <a:pos x="T4" y="T5"/>
                      </a:cxn>
                      <a:cxn ang="T11">
                        <a:pos x="T6" y="T7"/>
                      </a:cxn>
                    </a:cxnLst>
                    <a:rect l="T12" t="T13" r="T14" b="T15"/>
                    <a:pathLst>
                      <a:path w="1574" h="205">
                        <a:moveTo>
                          <a:pt x="0" y="92"/>
                        </a:moveTo>
                        <a:lnTo>
                          <a:pt x="1574" y="0"/>
                        </a:lnTo>
                        <a:lnTo>
                          <a:pt x="1564" y="205"/>
                        </a:lnTo>
                        <a:lnTo>
                          <a:pt x="0" y="92"/>
                        </a:lnTo>
                        <a:close/>
                      </a:path>
                    </a:pathLst>
                  </a:custGeom>
                  <a:solidFill>
                    <a:srgbClr val="008000"/>
                  </a:solidFill>
                  <a:ln w="25400">
                    <a:solidFill>
                      <a:srgbClr val="008000"/>
                    </a:solidFill>
                    <a:round/>
                    <a:headEnd/>
                    <a:tailEnd type="none" w="lg" len="lg"/>
                  </a:ln>
                </p:spPr>
                <p:txBody>
                  <a:bodyPr wrap="square" lIns="90000" tIns="118800" rIns="90000" bIns="118800" anchorCtr="1">
                    <a:spAutoFit/>
                  </a:bodyPr>
                  <a:lstStyle/>
                  <a:p>
                    <a:endParaRPr lang="es-ES"/>
                  </a:p>
                </p:txBody>
              </p:sp>
              <p:sp>
                <p:nvSpPr>
                  <p:cNvPr id="21537" name="Line 64"/>
                  <p:cNvSpPr>
                    <a:spLocks noChangeShapeType="1"/>
                  </p:cNvSpPr>
                  <p:nvPr/>
                </p:nvSpPr>
                <p:spPr bwMode="auto">
                  <a:xfrm flipV="1">
                    <a:off x="2352" y="3695"/>
                    <a:ext cx="0" cy="195"/>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21538" name="Line 65"/>
                  <p:cNvSpPr>
                    <a:spLocks noChangeShapeType="1"/>
                  </p:cNvSpPr>
                  <p:nvPr/>
                </p:nvSpPr>
                <p:spPr bwMode="auto">
                  <a:xfrm flipV="1">
                    <a:off x="1700" y="3636"/>
                    <a:ext cx="0" cy="195"/>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grpSp>
          </p:grpSp>
          <p:sp>
            <p:nvSpPr>
              <p:cNvPr id="70" name="Line 64">
                <a:extLst>
                  <a:ext uri="{FF2B5EF4-FFF2-40B4-BE49-F238E27FC236}">
                    <a16:creationId xmlns:a16="http://schemas.microsoft.com/office/drawing/2014/main" id="{D750CD74-ED89-41F8-A8AA-8E645C0E9609}"/>
                  </a:ext>
                </a:extLst>
              </p:cNvPr>
              <p:cNvSpPr>
                <a:spLocks noChangeShapeType="1"/>
              </p:cNvSpPr>
              <p:nvPr/>
            </p:nvSpPr>
            <p:spPr bwMode="auto">
              <a:xfrm flipV="1">
                <a:off x="2706124" y="5356075"/>
                <a:ext cx="0" cy="309563"/>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grpSp>
        <p:sp>
          <p:nvSpPr>
            <p:cNvPr id="61" name="Rectángulo 60">
              <a:extLst>
                <a:ext uri="{FF2B5EF4-FFF2-40B4-BE49-F238E27FC236}">
                  <a16:creationId xmlns:a16="http://schemas.microsoft.com/office/drawing/2014/main" id="{8BC1A247-8DA0-4DC5-9BF5-E00D1AB24D41}"/>
                </a:ext>
              </a:extLst>
            </p:cNvPr>
            <p:cNvSpPr/>
            <p:nvPr/>
          </p:nvSpPr>
          <p:spPr bwMode="auto">
            <a:xfrm>
              <a:off x="3440432" y="5012591"/>
              <a:ext cx="508001" cy="324000"/>
            </a:xfrm>
            <a:prstGeom prst="rect">
              <a:avLst/>
            </a:prstGeom>
            <a:solidFill>
              <a:srgbClr val="008000"/>
            </a:solidFill>
            <a:ln w="25400" cap="flat" cmpd="sng" algn="ctr">
              <a:solidFill>
                <a:srgbClr val="008000"/>
              </a:solid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75" name="Rectángulo 74">
              <a:extLst>
                <a:ext uri="{FF2B5EF4-FFF2-40B4-BE49-F238E27FC236}">
                  <a16:creationId xmlns:a16="http://schemas.microsoft.com/office/drawing/2014/main" id="{8FA17E8E-E62E-408A-B4EF-1C9A856928DB}"/>
                </a:ext>
              </a:extLst>
            </p:cNvPr>
            <p:cNvSpPr/>
            <p:nvPr/>
          </p:nvSpPr>
          <p:spPr bwMode="auto">
            <a:xfrm>
              <a:off x="1505273" y="5742108"/>
              <a:ext cx="406400" cy="324000"/>
            </a:xfrm>
            <a:prstGeom prst="rect">
              <a:avLst/>
            </a:prstGeom>
            <a:solidFill>
              <a:srgbClr val="008000"/>
            </a:solidFill>
            <a:ln w="25400" cap="flat" cmpd="sng" algn="ctr">
              <a:solidFill>
                <a:srgbClr val="008000"/>
              </a:solid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sp>
        <p:nvSpPr>
          <p:cNvPr id="76" name="Text Box 28">
            <a:extLst>
              <a:ext uri="{FF2B5EF4-FFF2-40B4-BE49-F238E27FC236}">
                <a16:creationId xmlns:a16="http://schemas.microsoft.com/office/drawing/2014/main" id="{CB47D3E0-9450-4D88-8AE5-D29FB5AF0D67}"/>
              </a:ext>
            </a:extLst>
          </p:cNvPr>
          <p:cNvSpPr txBox="1">
            <a:spLocks noChangeArrowheads="1"/>
          </p:cNvSpPr>
          <p:nvPr/>
        </p:nvSpPr>
        <p:spPr bwMode="auto">
          <a:xfrm>
            <a:off x="1778200" y="364190"/>
            <a:ext cx="4390903" cy="514738"/>
          </a:xfrm>
          <a:prstGeom prst="rect">
            <a:avLst/>
          </a:prstGeom>
          <a:solidFill>
            <a:schemeClr val="bg2">
              <a:lumMod val="60000"/>
              <a:lumOff val="40000"/>
            </a:schemeClr>
          </a:solidFill>
          <a:ln>
            <a:noFill/>
          </a:ln>
        </p:spPr>
        <p:txBody>
          <a:bodyPr wrap="square" lIns="90000" tIns="72000" rIns="90000" bIns="72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b="1">
                <a:solidFill>
                  <a:srgbClr val="000000"/>
                </a:solidFill>
                <a:latin typeface="Arial" panose="020B0604020202020204" pitchFamily="34" charset="0"/>
              </a:rPr>
              <a:t>POLARIZACIÓN INVERSA </a:t>
            </a:r>
            <a:endParaRPr lang="es-ES" sz="2400" b="1" dirty="0">
              <a:solidFill>
                <a:srgbClr val="000000"/>
              </a:solidFill>
              <a:latin typeface="Arial" panose="020B0604020202020204" pitchFamily="34" charset="0"/>
            </a:endParaRPr>
          </a:p>
        </p:txBody>
      </p:sp>
      <p:sp>
        <p:nvSpPr>
          <p:cNvPr id="77" name="Text Box 29">
            <a:extLst>
              <a:ext uri="{FF2B5EF4-FFF2-40B4-BE49-F238E27FC236}">
                <a16:creationId xmlns:a16="http://schemas.microsoft.com/office/drawing/2014/main" id="{291D5718-F87A-4791-8356-65E3B2087B9F}"/>
              </a:ext>
            </a:extLst>
          </p:cNvPr>
          <p:cNvSpPr txBox="1">
            <a:spLocks noChangeArrowheads="1"/>
          </p:cNvSpPr>
          <p:nvPr/>
        </p:nvSpPr>
        <p:spPr bwMode="auto">
          <a:xfrm>
            <a:off x="2043907" y="863141"/>
            <a:ext cx="3783673" cy="453183"/>
          </a:xfrm>
          <a:prstGeom prst="rect">
            <a:avLst/>
          </a:prstGeom>
          <a:noFill/>
          <a:ln>
            <a:noFill/>
          </a:ln>
        </p:spPr>
        <p:txBody>
          <a:bodyPr wrap="square" lIns="90000" tIns="72000" rIns="90000" bIns="72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000">
                <a:solidFill>
                  <a:srgbClr val="FF0000"/>
                </a:solidFill>
                <a:latin typeface="Arial" panose="020B0604020202020204" pitchFamily="34" charset="0"/>
              </a:rPr>
              <a:t>(caída de V en sentido N</a:t>
            </a:r>
            <a:r>
              <a:rPr lang="es-ES" sz="2000">
                <a:solidFill>
                  <a:srgbClr val="FF0000"/>
                </a:solidFill>
                <a:latin typeface="Arial" panose="020B0604020202020204" pitchFamily="34" charset="0"/>
                <a:sym typeface="Symbol" panose="05050102010706020507" pitchFamily="18" charset="2"/>
              </a:rPr>
              <a:t>P)</a:t>
            </a:r>
            <a:endParaRPr lang="es-ES" sz="2000" dirty="0">
              <a:solidFill>
                <a:srgbClr val="FF0000"/>
              </a:solidFill>
              <a:latin typeface="Arial" panose="020B0604020202020204" pitchFamily="34" charset="0"/>
              <a:sym typeface="Symbol" panose="05050102010706020507" pitchFamily="18" charset="2"/>
            </a:endParaRPr>
          </a:p>
        </p:txBody>
      </p:sp>
      <p:sp>
        <p:nvSpPr>
          <p:cNvPr id="78" name="Text Box 32">
            <a:extLst>
              <a:ext uri="{FF2B5EF4-FFF2-40B4-BE49-F238E27FC236}">
                <a16:creationId xmlns:a16="http://schemas.microsoft.com/office/drawing/2014/main" id="{6933A105-0A2D-4240-A28A-6582DA21FBA0}"/>
              </a:ext>
            </a:extLst>
          </p:cNvPr>
          <p:cNvSpPr txBox="1">
            <a:spLocks noChangeArrowheads="1"/>
          </p:cNvSpPr>
          <p:nvPr/>
        </p:nvSpPr>
        <p:spPr bwMode="auto">
          <a:xfrm>
            <a:off x="1693696" y="2358160"/>
            <a:ext cx="3210898" cy="58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pPr>
            <a:r>
              <a:rPr lang="es-ES" sz="2400">
                <a:solidFill>
                  <a:srgbClr val="008000"/>
                </a:solidFill>
                <a:latin typeface="Arial" panose="020B0604020202020204" pitchFamily="34" charset="0"/>
                <a:sym typeface="Symbol" panose="05050102010706020507" pitchFamily="18" charset="2"/>
              </a:rPr>
              <a:t>La </a:t>
            </a:r>
            <a:r>
              <a:rPr lang="es-ES" sz="2400" dirty="0">
                <a:solidFill>
                  <a:srgbClr val="008000"/>
                </a:solidFill>
                <a:latin typeface="Arial" panose="020B0604020202020204" pitchFamily="34" charset="0"/>
                <a:sym typeface="Symbol" panose="05050102010706020507" pitchFamily="18" charset="2"/>
              </a:rPr>
              <a:t>RCE se ensancha</a:t>
            </a:r>
          </a:p>
        </p:txBody>
      </p:sp>
      <p:sp>
        <p:nvSpPr>
          <p:cNvPr id="79" name="Text Box 33">
            <a:extLst>
              <a:ext uri="{FF2B5EF4-FFF2-40B4-BE49-F238E27FC236}">
                <a16:creationId xmlns:a16="http://schemas.microsoft.com/office/drawing/2014/main" id="{9B914125-F254-4864-9ECA-A33D1FBE4D93}"/>
              </a:ext>
            </a:extLst>
          </p:cNvPr>
          <p:cNvSpPr txBox="1">
            <a:spLocks noChangeArrowheads="1"/>
          </p:cNvSpPr>
          <p:nvPr/>
        </p:nvSpPr>
        <p:spPr bwMode="auto">
          <a:xfrm>
            <a:off x="1679690" y="3300011"/>
            <a:ext cx="4982234" cy="58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pPr>
            <a:r>
              <a:rPr lang="es-ES" sz="2400">
                <a:solidFill>
                  <a:srgbClr val="FF0000"/>
                </a:solidFill>
                <a:latin typeface="Arial" panose="020B0604020202020204" pitchFamily="34" charset="0"/>
                <a:sym typeface="Symbol" panose="05050102010706020507" pitchFamily="18" charset="2"/>
              </a:rPr>
              <a:t>La </a:t>
            </a:r>
            <a:r>
              <a:rPr lang="es-ES" sz="2400" dirty="0">
                <a:solidFill>
                  <a:srgbClr val="FF0000"/>
                </a:solidFill>
                <a:latin typeface="Arial" panose="020B0604020202020204" pitchFamily="34" charset="0"/>
                <a:sym typeface="Symbol" panose="05050102010706020507" pitchFamily="18" charset="2"/>
              </a:rPr>
              <a:t>barrera se agranda (sube el </a:t>
            </a:r>
            <a:r>
              <a:rPr lang="es-ES" sz="2400" b="1" dirty="0">
                <a:solidFill>
                  <a:srgbClr val="FF0000"/>
                </a:solidFill>
                <a:latin typeface="Arial" panose="020B0604020202020204" pitchFamily="34" charset="0"/>
                <a:sym typeface="Symbol" panose="05050102010706020507" pitchFamily="18" charset="2"/>
              </a:rPr>
              <a:t>E</a:t>
            </a:r>
            <a:r>
              <a:rPr lang="es-ES" sz="2400" dirty="0">
                <a:solidFill>
                  <a:srgbClr val="FF0000"/>
                </a:solidFill>
                <a:latin typeface="Arial" panose="020B0604020202020204" pitchFamily="34" charset="0"/>
                <a:sym typeface="Symbol" panose="05050102010706020507" pitchFamily="18" charset="2"/>
              </a:rPr>
              <a:t>)</a:t>
            </a:r>
          </a:p>
        </p:txBody>
      </p:sp>
      <p:sp>
        <p:nvSpPr>
          <p:cNvPr id="59" name="Text Box 34">
            <a:extLst>
              <a:ext uri="{FF2B5EF4-FFF2-40B4-BE49-F238E27FC236}">
                <a16:creationId xmlns:a16="http://schemas.microsoft.com/office/drawing/2014/main" id="{D0328F90-F5E4-42E1-87E0-FCCF301D934F}"/>
              </a:ext>
            </a:extLst>
          </p:cNvPr>
          <p:cNvSpPr txBox="1">
            <a:spLocks noChangeArrowheads="1"/>
          </p:cNvSpPr>
          <p:nvPr/>
        </p:nvSpPr>
        <p:spPr bwMode="auto">
          <a:xfrm>
            <a:off x="1146498" y="3786326"/>
            <a:ext cx="4687282" cy="58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latin typeface="Arial" panose="020B0604020202020204" pitchFamily="34" charset="0"/>
                <a:sym typeface="Symbol" panose="05050102010706020507" pitchFamily="18" charset="2"/>
              </a:rPr>
              <a:t> Las </a:t>
            </a:r>
            <a:r>
              <a:rPr lang="es-ES" sz="2400">
                <a:solidFill>
                  <a:srgbClr val="008000"/>
                </a:solidFill>
                <a:latin typeface="Comic Sans MS" panose="030F0702030302020204" pitchFamily="66" charset="0"/>
                <a:sym typeface="Symbol" panose="05050102010706020507" pitchFamily="18" charset="2"/>
              </a:rPr>
              <a:t>I</a:t>
            </a:r>
            <a:r>
              <a:rPr lang="es-ES" sz="2400" baseline="-25000">
                <a:solidFill>
                  <a:srgbClr val="008000"/>
                </a:solidFill>
                <a:latin typeface="Arial" panose="020B0604020202020204" pitchFamily="34" charset="0"/>
                <a:sym typeface="Symbol" panose="05050102010706020507" pitchFamily="18" charset="2"/>
              </a:rPr>
              <a:t>DIF</a:t>
            </a:r>
            <a:r>
              <a:rPr lang="es-ES" sz="2400">
                <a:solidFill>
                  <a:srgbClr val="008000"/>
                </a:solidFill>
                <a:latin typeface="Arial" panose="020B0604020202020204" pitchFamily="34" charset="0"/>
                <a:sym typeface="Symbol" panose="05050102010706020507" pitchFamily="18" charset="2"/>
              </a:rPr>
              <a:t> </a:t>
            </a:r>
            <a:r>
              <a:rPr lang="es-ES" sz="2400">
                <a:latin typeface="Arial" panose="020B0604020202020204" pitchFamily="34" charset="0"/>
                <a:sym typeface="Symbol" panose="05050102010706020507" pitchFamily="18" charset="2"/>
              </a:rPr>
              <a:t>bajan </a:t>
            </a:r>
            <a:r>
              <a:rPr lang="es-ES" sz="2400" dirty="0">
                <a:latin typeface="Arial" panose="020B0604020202020204" pitchFamily="34" charset="0"/>
                <a:sym typeface="Symbol" panose="05050102010706020507" pitchFamily="18" charset="2"/>
              </a:rPr>
              <a:t>y las</a:t>
            </a:r>
            <a:r>
              <a:rPr lang="es-ES" sz="2400" dirty="0">
                <a:solidFill>
                  <a:srgbClr val="008000"/>
                </a:solidFill>
                <a:latin typeface="Comic Sans MS" panose="030F0702030302020204" pitchFamily="66" charset="0"/>
                <a:sym typeface="Symbol" panose="05050102010706020507" pitchFamily="18" charset="2"/>
              </a:rPr>
              <a:t> </a:t>
            </a:r>
            <a:r>
              <a:rPr lang="es-ES" sz="2400">
                <a:solidFill>
                  <a:srgbClr val="008000"/>
                </a:solidFill>
                <a:latin typeface="Comic Sans MS" panose="030F0702030302020204" pitchFamily="66" charset="0"/>
                <a:sym typeface="Symbol" panose="05050102010706020507" pitchFamily="18" charset="2"/>
              </a:rPr>
              <a:t>I</a:t>
            </a:r>
            <a:r>
              <a:rPr lang="es-ES" sz="2400" baseline="-25000">
                <a:solidFill>
                  <a:srgbClr val="008000"/>
                </a:solidFill>
                <a:latin typeface="Arial" panose="020B0604020202020204" pitchFamily="34" charset="0"/>
                <a:sym typeface="Symbol" panose="05050102010706020507" pitchFamily="18" charset="2"/>
              </a:rPr>
              <a:t>DES</a:t>
            </a:r>
            <a:r>
              <a:rPr lang="es-ES" sz="2400">
                <a:latin typeface="Arial" panose="020B0604020202020204" pitchFamily="34" charset="0"/>
                <a:sym typeface="Symbol" panose="05050102010706020507" pitchFamily="18" charset="2"/>
              </a:rPr>
              <a:t> suben</a:t>
            </a:r>
            <a:endParaRPr lang="es-ES" sz="2400" dirty="0">
              <a:latin typeface="Arial" panose="020B0604020202020204" pitchFamily="34" charset="0"/>
              <a:sym typeface="Symbol" panose="05050102010706020507" pitchFamily="18" charset="2"/>
            </a:endParaRPr>
          </a:p>
        </p:txBody>
      </p:sp>
      <p:sp>
        <p:nvSpPr>
          <p:cNvPr id="80" name="Text Box 34">
            <a:extLst>
              <a:ext uri="{FF2B5EF4-FFF2-40B4-BE49-F238E27FC236}">
                <a16:creationId xmlns:a16="http://schemas.microsoft.com/office/drawing/2014/main" id="{CC0DB039-60A4-4202-A7E4-DC3F94B2E067}"/>
              </a:ext>
            </a:extLst>
          </p:cNvPr>
          <p:cNvSpPr txBox="1">
            <a:spLocks noChangeArrowheads="1"/>
          </p:cNvSpPr>
          <p:nvPr/>
        </p:nvSpPr>
        <p:spPr bwMode="auto">
          <a:xfrm>
            <a:off x="2058234" y="4205426"/>
            <a:ext cx="2940008" cy="58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solidFill>
                  <a:srgbClr val="3333FF"/>
                </a:solidFill>
                <a:latin typeface="Arial" panose="020B0604020202020204" pitchFamily="34" charset="0"/>
                <a:sym typeface="Symbol" panose="05050102010706020507" pitchFamily="18" charset="2"/>
              </a:rPr>
              <a:t>(</a:t>
            </a:r>
            <a:r>
              <a:rPr lang="es-ES" sz="2400" dirty="0">
                <a:solidFill>
                  <a:srgbClr val="3333FF"/>
                </a:solidFill>
                <a:latin typeface="Arial" panose="020B0604020202020204" pitchFamily="34" charset="0"/>
                <a:sym typeface="Symbol" panose="05050102010706020507" pitchFamily="18" charset="2"/>
              </a:rPr>
              <a:t>no se compensan)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linds(vertical)">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additive="base">
                                        <p:cTn id="12" dur="500"/>
                                        <p:tgtEl>
                                          <p:spTgt spid="77"/>
                                        </p:tgtEl>
                                        <p:attrNameLst>
                                          <p:attrName>ppt_y</p:attrName>
                                        </p:attrNameLst>
                                      </p:cBhvr>
                                      <p:tavLst>
                                        <p:tav tm="0">
                                          <p:val>
                                            <p:strVal val="#ppt_y-#ppt_h*1.125000"/>
                                          </p:val>
                                        </p:tav>
                                        <p:tav tm="100000">
                                          <p:val>
                                            <p:strVal val="#ppt_y"/>
                                          </p:val>
                                        </p:tav>
                                      </p:tavLst>
                                    </p:anim>
                                    <p:animEffect transition="in" filter="wipe(down)">
                                      <p:cBhvr>
                                        <p:cTn id="13" dur="500"/>
                                        <p:tgtEl>
                                          <p:spTgt spid="77"/>
                                        </p:tgtEl>
                                      </p:cBhvr>
                                    </p:animEffect>
                                  </p:childTnLst>
                                </p:cTn>
                              </p:par>
                            </p:childTnLst>
                          </p:cTn>
                        </p:par>
                        <p:par>
                          <p:cTn id="14" fill="hold">
                            <p:stCondLst>
                              <p:cond delay="500"/>
                            </p:stCondLst>
                            <p:childTnLst>
                              <p:par>
                                <p:cTn id="15" presetID="12" presetClass="entr" presetSubtype="1"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500"/>
                                        <p:tgtEl>
                                          <p:spTgt spid="50"/>
                                        </p:tgtEl>
                                        <p:attrNameLst>
                                          <p:attrName>ppt_y</p:attrName>
                                        </p:attrNameLst>
                                      </p:cBhvr>
                                      <p:tavLst>
                                        <p:tav tm="0">
                                          <p:val>
                                            <p:strVal val="#ppt_y-#ppt_h*1.125000"/>
                                          </p:val>
                                        </p:tav>
                                        <p:tav tm="100000">
                                          <p:val>
                                            <p:strVal val="#ppt_y"/>
                                          </p:val>
                                        </p:tav>
                                      </p:tavLst>
                                    </p:anim>
                                    <p:animEffect transition="in" filter="wipe(down)">
                                      <p:cBhvr>
                                        <p:cTn id="18" dur="500"/>
                                        <p:tgtEl>
                                          <p:spTgt spid="50"/>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additive="base">
                                        <p:cTn id="21" dur="500"/>
                                        <p:tgtEl>
                                          <p:spTgt spid="51"/>
                                        </p:tgtEl>
                                        <p:attrNameLst>
                                          <p:attrName>ppt_y</p:attrName>
                                        </p:attrNameLst>
                                      </p:cBhvr>
                                      <p:tavLst>
                                        <p:tav tm="0">
                                          <p:val>
                                            <p:strVal val="#ppt_y-#ppt_h*1.125000"/>
                                          </p:val>
                                        </p:tav>
                                        <p:tav tm="100000">
                                          <p:val>
                                            <p:strVal val="#ppt_y"/>
                                          </p:val>
                                        </p:tav>
                                      </p:tavLst>
                                    </p:anim>
                                    <p:animEffect transition="in" filter="wipe(down)">
                                      <p:cBhvr>
                                        <p:cTn id="22" dur="500"/>
                                        <p:tgtEl>
                                          <p:spTgt spid="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up)">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78"/>
                                        </p:tgtEl>
                                        <p:attrNameLst>
                                          <p:attrName>style.visibility</p:attrName>
                                        </p:attrNameLst>
                                      </p:cBhvr>
                                      <p:to>
                                        <p:strVal val="visible"/>
                                      </p:to>
                                    </p:set>
                                    <p:anim calcmode="lin" valueType="num">
                                      <p:cBhvr additive="base">
                                        <p:cTn id="32" dur="500"/>
                                        <p:tgtEl>
                                          <p:spTgt spid="78"/>
                                        </p:tgtEl>
                                        <p:attrNameLst>
                                          <p:attrName>ppt_y</p:attrName>
                                        </p:attrNameLst>
                                      </p:cBhvr>
                                      <p:tavLst>
                                        <p:tav tm="0">
                                          <p:val>
                                            <p:strVal val="#ppt_y-#ppt_h*1.125000"/>
                                          </p:val>
                                        </p:tav>
                                        <p:tav tm="100000">
                                          <p:val>
                                            <p:strVal val="#ppt_y"/>
                                          </p:val>
                                        </p:tav>
                                      </p:tavLst>
                                    </p:anim>
                                    <p:animEffect transition="in" filter="wipe(down)">
                                      <p:cBhvr>
                                        <p:cTn id="33" dur="500"/>
                                        <p:tgtEl>
                                          <p:spTgt spid="7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up)">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p:tgtEl>
                                          <p:spTgt spid="79"/>
                                        </p:tgtEl>
                                        <p:attrNameLst>
                                          <p:attrName>ppt_y</p:attrName>
                                        </p:attrNameLst>
                                      </p:cBhvr>
                                      <p:tavLst>
                                        <p:tav tm="0">
                                          <p:val>
                                            <p:strVal val="#ppt_y-#ppt_h*1.125000"/>
                                          </p:val>
                                        </p:tav>
                                        <p:tav tm="100000">
                                          <p:val>
                                            <p:strVal val="#ppt_y"/>
                                          </p:val>
                                        </p:tav>
                                      </p:tavLst>
                                    </p:anim>
                                    <p:animEffect transition="in" filter="wipe(down)">
                                      <p:cBhvr>
                                        <p:cTn id="44" dur="500"/>
                                        <p:tgtEl>
                                          <p:spTgt spid="7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dissolve">
                                      <p:cBhvr>
                                        <p:cTn id="49" dur="5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wipe(up)">
                                      <p:cBhvr>
                                        <p:cTn id="54" dur="500"/>
                                        <p:tgtEl>
                                          <p:spTgt spid="59"/>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1" fill="hold" grpId="0" nodeType="clickEffect">
                                  <p:stCondLst>
                                    <p:cond delay="0"/>
                                  </p:stCondLst>
                                  <p:childTnLst>
                                    <p:set>
                                      <p:cBhvr>
                                        <p:cTn id="58" dur="1" fill="hold">
                                          <p:stCondLst>
                                            <p:cond delay="0"/>
                                          </p:stCondLst>
                                        </p:cTn>
                                        <p:tgtEl>
                                          <p:spTgt spid="80"/>
                                        </p:tgtEl>
                                        <p:attrNameLst>
                                          <p:attrName>style.visibility</p:attrName>
                                        </p:attrNameLst>
                                      </p:cBhvr>
                                      <p:to>
                                        <p:strVal val="visible"/>
                                      </p:to>
                                    </p:set>
                                    <p:anim calcmode="lin" valueType="num">
                                      <p:cBhvr additive="base">
                                        <p:cTn id="59" dur="500"/>
                                        <p:tgtEl>
                                          <p:spTgt spid="80"/>
                                        </p:tgtEl>
                                        <p:attrNameLst>
                                          <p:attrName>ppt_y</p:attrName>
                                        </p:attrNameLst>
                                      </p:cBhvr>
                                      <p:tavLst>
                                        <p:tav tm="0">
                                          <p:val>
                                            <p:strVal val="#ppt_y-#ppt_h*1.125000"/>
                                          </p:val>
                                        </p:tav>
                                        <p:tav tm="100000">
                                          <p:val>
                                            <p:strVal val="#ppt_y"/>
                                          </p:val>
                                        </p:tav>
                                      </p:tavLst>
                                    </p:anim>
                                    <p:animEffect transition="in" filter="wipe(down)">
                                      <p:cBhvr>
                                        <p:cTn id="60" dur="500"/>
                                        <p:tgtEl>
                                          <p:spTgt spid="80"/>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cBhvr additive="base">
                                        <p:cTn id="65" dur="500"/>
                                        <p:tgtEl>
                                          <p:spTgt spid="74"/>
                                        </p:tgtEl>
                                        <p:attrNameLst>
                                          <p:attrName>ppt_y</p:attrName>
                                        </p:attrNameLst>
                                      </p:cBhvr>
                                      <p:tavLst>
                                        <p:tav tm="0">
                                          <p:val>
                                            <p:strVal val="#ppt_y+#ppt_h*1.125000"/>
                                          </p:val>
                                        </p:tav>
                                        <p:tav tm="100000">
                                          <p:val>
                                            <p:strVal val="#ppt_y"/>
                                          </p:val>
                                        </p:tav>
                                      </p:tavLst>
                                    </p:anim>
                                    <p:animEffect transition="in" filter="wipe(up)">
                                      <p:cBhvr>
                                        <p:cTn id="66" dur="500"/>
                                        <p:tgtEl>
                                          <p:spTgt spid="74"/>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5" fill="hold" grpId="0" nodeType="clickEffect">
                                  <p:stCondLst>
                                    <p:cond delay="0"/>
                                  </p:stCondLst>
                                  <p:childTnLst>
                                    <p:set>
                                      <p:cBhvr>
                                        <p:cTn id="70" dur="1" fill="hold">
                                          <p:stCondLst>
                                            <p:cond delay="0"/>
                                          </p:stCondLst>
                                        </p:cTn>
                                        <p:tgtEl>
                                          <p:spTgt spid="72"/>
                                        </p:tgtEl>
                                        <p:attrNameLst>
                                          <p:attrName>style.visibility</p:attrName>
                                        </p:attrNameLst>
                                      </p:cBhvr>
                                      <p:to>
                                        <p:strVal val="visible"/>
                                      </p:to>
                                    </p:set>
                                    <p:animEffect transition="in" filter="blinds(vertical)">
                                      <p:cBhvr>
                                        <p:cTn id="71" dur="500"/>
                                        <p:tgtEl>
                                          <p:spTgt spid="72"/>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blinds(horizontal)">
                                      <p:cBhvr>
                                        <p:cTn id="76" dur="500"/>
                                        <p:tgtEl>
                                          <p:spTgt spid="73"/>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dissolve">
                                      <p:cBhvr>
                                        <p:cTn id="8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5" grpId="0"/>
      <p:bldP spid="56" grpId="0"/>
      <p:bldP spid="72" grpId="0" animBg="1"/>
      <p:bldP spid="73" grpId="0" animBg="1"/>
      <p:bldP spid="74" grpId="0"/>
      <p:bldP spid="76" grpId="0" animBg="1"/>
      <p:bldP spid="77" grpId="0" animBg="1"/>
      <p:bldP spid="78" grpId="0"/>
      <p:bldP spid="79" grpId="0"/>
      <p:bldP spid="59" grpId="0"/>
      <p:bldP spid="8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CuadroTexto 1"/>
          <p:cNvSpPr txBox="1">
            <a:spLocks noChangeArrowheads="1"/>
          </p:cNvSpPr>
          <p:nvPr/>
        </p:nvSpPr>
        <p:spPr bwMode="auto">
          <a:xfrm>
            <a:off x="1194951" y="246912"/>
            <a:ext cx="9149199" cy="1289753"/>
          </a:xfrm>
          <a:prstGeom prst="rect">
            <a:avLst/>
          </a:prstGeom>
          <a:noFill/>
          <a:ln>
            <a:noFill/>
          </a:ln>
        </p:spPr>
        <p:txBody>
          <a:bodyPr wrap="square" lIns="180000" tIns="108000" rIns="180000" bIns="72000" anchor="ctr">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just">
              <a:defRPr/>
            </a:pPr>
            <a:r>
              <a:rPr lang="es-ES" sz="2400">
                <a:sym typeface="Symbol" panose="05050102010706020507" pitchFamily="18" charset="2"/>
              </a:rPr>
              <a:t> </a:t>
            </a:r>
            <a:r>
              <a:rPr lang="es-ES" sz="2400"/>
              <a:t>La </a:t>
            </a:r>
            <a:r>
              <a:rPr lang="es-ES" sz="2400" dirty="0"/>
              <a:t>unión PN es la base física de un </a:t>
            </a:r>
            <a:r>
              <a:rPr lang="es-ES" sz="2400" b="1" dirty="0">
                <a:solidFill>
                  <a:schemeClr val="tx1"/>
                </a:solidFill>
              </a:rPr>
              <a:t>diodo</a:t>
            </a:r>
            <a:r>
              <a:rPr lang="es-ES" sz="2400" dirty="0"/>
              <a:t> fabricado con </a:t>
            </a:r>
            <a:r>
              <a:rPr lang="es-ES" sz="2400"/>
              <a:t>un </a:t>
            </a:r>
            <a:r>
              <a:rPr lang="es-ES" sz="2400" b="1">
                <a:solidFill>
                  <a:schemeClr val="tx1"/>
                </a:solidFill>
              </a:rPr>
              <a:t>semiconductor</a:t>
            </a:r>
            <a:r>
              <a:rPr lang="es-ES" sz="2400"/>
              <a:t>. Las </a:t>
            </a:r>
            <a:r>
              <a:rPr lang="es-ES" sz="2400" dirty="0"/>
              <a:t>zonas pueden </a:t>
            </a:r>
            <a:r>
              <a:rPr lang="es-ES" sz="2400"/>
              <a:t>ser del </a:t>
            </a:r>
            <a:r>
              <a:rPr lang="es-ES" sz="2400" dirty="0"/>
              <a:t>mismo tipo pero con distinto dopaje, o </a:t>
            </a:r>
            <a:r>
              <a:rPr lang="es-ES" sz="2400"/>
              <a:t>una "i", </a:t>
            </a:r>
            <a:r>
              <a:rPr lang="es-ES" sz="2400" dirty="0"/>
              <a:t>o una un </a:t>
            </a:r>
            <a:r>
              <a:rPr lang="es-ES" sz="2400"/>
              <a:t>conductor </a:t>
            </a:r>
            <a:r>
              <a:rPr lang="es-ES" sz="2400" b="1">
                <a:solidFill>
                  <a:srgbClr val="008000"/>
                </a:solidFill>
              </a:rPr>
              <a:t>(diodo Schottky)</a:t>
            </a:r>
            <a:endParaRPr lang="es-ES" sz="2400" dirty="0"/>
          </a:p>
        </p:txBody>
      </p:sp>
      <p:sp>
        <p:nvSpPr>
          <p:cNvPr id="3" name="CuadroTexto 2"/>
          <p:cNvSpPr txBox="1">
            <a:spLocks noChangeArrowheads="1"/>
          </p:cNvSpPr>
          <p:nvPr/>
        </p:nvSpPr>
        <p:spPr bwMode="auto">
          <a:xfrm>
            <a:off x="1945568" y="1682826"/>
            <a:ext cx="2466749" cy="956773"/>
          </a:xfrm>
          <a:prstGeom prst="rect">
            <a:avLst/>
          </a:prstGeom>
          <a:solidFill>
            <a:srgbClr val="666699"/>
          </a:solidFill>
          <a:ln>
            <a:noFill/>
          </a:ln>
        </p:spPr>
        <p:txBody>
          <a:bodyPr wrap="square" lIns="108000" tIns="108000" rIns="108000" bIns="1080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solidFill>
                  <a:srgbClr val="FFFFFF"/>
                </a:solidFill>
              </a:rPr>
              <a:t>Símbolo general</a:t>
            </a:r>
          </a:p>
          <a:p>
            <a:pPr algn="ctr"/>
            <a:r>
              <a:rPr lang="es-ES" sz="2400" dirty="0">
                <a:solidFill>
                  <a:srgbClr val="FFFFFF"/>
                </a:solidFill>
              </a:rPr>
              <a:t>de un DIODO</a:t>
            </a:r>
            <a:endParaRPr lang="es-ES" sz="2400" b="1" dirty="0">
              <a:solidFill>
                <a:srgbClr val="FFFFFF"/>
              </a:solidFill>
            </a:endParaRPr>
          </a:p>
        </p:txBody>
      </p:sp>
      <p:grpSp>
        <p:nvGrpSpPr>
          <p:cNvPr id="22" name="Grupo 21">
            <a:extLst>
              <a:ext uri="{FF2B5EF4-FFF2-40B4-BE49-F238E27FC236}">
                <a16:creationId xmlns:a16="http://schemas.microsoft.com/office/drawing/2014/main" id="{2196249F-1B8D-4905-B8F7-B7A0FE31DF5D}"/>
              </a:ext>
            </a:extLst>
          </p:cNvPr>
          <p:cNvGrpSpPr/>
          <p:nvPr/>
        </p:nvGrpSpPr>
        <p:grpSpPr>
          <a:xfrm>
            <a:off x="4988879" y="1679525"/>
            <a:ext cx="1557805" cy="1021611"/>
            <a:chOff x="4624985" y="4543329"/>
            <a:chExt cx="1557805" cy="1021611"/>
          </a:xfrm>
        </p:grpSpPr>
        <p:sp>
          <p:nvSpPr>
            <p:cNvPr id="21" name="Rectángulo 20">
              <a:extLst>
                <a:ext uri="{FF2B5EF4-FFF2-40B4-BE49-F238E27FC236}">
                  <a16:creationId xmlns:a16="http://schemas.microsoft.com/office/drawing/2014/main" id="{3D4E1DE0-7A84-43EC-AEED-C776A64E809D}"/>
                </a:ext>
              </a:extLst>
            </p:cNvPr>
            <p:cNvSpPr/>
            <p:nvPr/>
          </p:nvSpPr>
          <p:spPr bwMode="auto">
            <a:xfrm>
              <a:off x="4624985" y="4543329"/>
              <a:ext cx="1557805" cy="1021611"/>
            </a:xfrm>
            <a:prstGeom prst="rect">
              <a:avLst/>
            </a:prstGeom>
            <a:solidFill>
              <a:srgbClr val="FFFFFF"/>
            </a:solidFill>
            <a:ln w="25400" cap="flat" cmpd="sng" algn="ctr">
              <a:no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20" name="Grupo 19">
              <a:extLst>
                <a:ext uri="{FF2B5EF4-FFF2-40B4-BE49-F238E27FC236}">
                  <a16:creationId xmlns:a16="http://schemas.microsoft.com/office/drawing/2014/main" id="{8DFF5922-3225-4073-AF8A-866967DCEFD6}"/>
                </a:ext>
              </a:extLst>
            </p:cNvPr>
            <p:cNvGrpSpPr/>
            <p:nvPr/>
          </p:nvGrpSpPr>
          <p:grpSpPr>
            <a:xfrm>
              <a:off x="4802278" y="4716710"/>
              <a:ext cx="1130692" cy="658040"/>
              <a:chOff x="4547094" y="4534780"/>
              <a:chExt cx="1717347" cy="999461"/>
            </a:xfrm>
          </p:grpSpPr>
          <p:sp>
            <p:nvSpPr>
              <p:cNvPr id="2" name="Triángulo isósceles 1">
                <a:extLst>
                  <a:ext uri="{FF2B5EF4-FFF2-40B4-BE49-F238E27FC236}">
                    <a16:creationId xmlns:a16="http://schemas.microsoft.com/office/drawing/2014/main" id="{4C07CAE9-15AE-4573-ADCA-72B3E37CE1F8}"/>
                  </a:ext>
                </a:extLst>
              </p:cNvPr>
              <p:cNvSpPr/>
              <p:nvPr/>
            </p:nvSpPr>
            <p:spPr bwMode="auto">
              <a:xfrm rot="5400000">
                <a:off x="4968063" y="4688954"/>
                <a:ext cx="882503" cy="733646"/>
              </a:xfrm>
              <a:prstGeom prst="triangle">
                <a:avLst/>
              </a:prstGeom>
              <a:noFill/>
              <a:ln w="25400" cap="flat" cmpd="sng" algn="ctr">
                <a:solidFill>
                  <a:schemeClr val="tx1"/>
                </a:solid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cxnSp>
            <p:nvCxnSpPr>
              <p:cNvPr id="6" name="Conector recto 5">
                <a:extLst>
                  <a:ext uri="{FF2B5EF4-FFF2-40B4-BE49-F238E27FC236}">
                    <a16:creationId xmlns:a16="http://schemas.microsoft.com/office/drawing/2014/main" id="{ED08C482-62C8-4669-87F4-44426020CCAD}"/>
                  </a:ext>
                </a:extLst>
              </p:cNvPr>
              <p:cNvCxnSpPr/>
              <p:nvPr/>
            </p:nvCxnSpPr>
            <p:spPr bwMode="auto">
              <a:xfrm>
                <a:off x="5777203" y="4534780"/>
                <a:ext cx="0" cy="999461"/>
              </a:xfrm>
              <a:prstGeom prst="line">
                <a:avLst/>
              </a:prstGeom>
              <a:noFill/>
              <a:ln w="25400" cap="flat" cmpd="sng" algn="ctr">
                <a:solidFill>
                  <a:schemeClr val="tx1"/>
                </a:solidFill>
                <a:prstDash val="solid"/>
                <a:round/>
                <a:headEnd type="none" w="med" len="med"/>
                <a:tailEnd type="none" w="med" len="med"/>
              </a:ln>
              <a:effectLst/>
            </p:spPr>
          </p:cxnSp>
          <p:cxnSp>
            <p:nvCxnSpPr>
              <p:cNvPr id="8" name="Conector recto 7">
                <a:extLst>
                  <a:ext uri="{FF2B5EF4-FFF2-40B4-BE49-F238E27FC236}">
                    <a16:creationId xmlns:a16="http://schemas.microsoft.com/office/drawing/2014/main" id="{3EB8F30B-1CB3-4209-805D-4C360842A3AA}"/>
                  </a:ext>
                </a:extLst>
              </p:cNvPr>
              <p:cNvCxnSpPr>
                <a:cxnSpLocks/>
              </p:cNvCxnSpPr>
              <p:nvPr/>
            </p:nvCxnSpPr>
            <p:spPr bwMode="auto">
              <a:xfrm rot="5400000">
                <a:off x="6031314" y="4822650"/>
                <a:ext cx="0" cy="466255"/>
              </a:xfrm>
              <a:prstGeom prst="line">
                <a:avLst/>
              </a:prstGeom>
              <a:noFill/>
              <a:ln w="25400" cap="flat" cmpd="sng" algn="ctr">
                <a:solidFill>
                  <a:schemeClr val="tx1"/>
                </a:solidFill>
                <a:prstDash val="solid"/>
                <a:round/>
                <a:headEnd type="none" w="med" len="med"/>
                <a:tailEnd type="none" w="med" len="med"/>
              </a:ln>
              <a:effectLst/>
            </p:spPr>
          </p:cxnSp>
          <p:cxnSp>
            <p:nvCxnSpPr>
              <p:cNvPr id="9" name="Conector recto 8">
                <a:extLst>
                  <a:ext uri="{FF2B5EF4-FFF2-40B4-BE49-F238E27FC236}">
                    <a16:creationId xmlns:a16="http://schemas.microsoft.com/office/drawing/2014/main" id="{A968A37E-59BD-4904-9859-9B19C43C6BC4}"/>
                  </a:ext>
                </a:extLst>
              </p:cNvPr>
              <p:cNvCxnSpPr>
                <a:cxnSpLocks/>
              </p:cNvCxnSpPr>
              <p:nvPr/>
            </p:nvCxnSpPr>
            <p:spPr bwMode="auto">
              <a:xfrm rot="5400000">
                <a:off x="4780222" y="4826193"/>
                <a:ext cx="0" cy="466255"/>
              </a:xfrm>
              <a:prstGeom prst="line">
                <a:avLst/>
              </a:prstGeom>
              <a:noFill/>
              <a:ln w="25400" cap="flat" cmpd="sng" algn="ctr">
                <a:solidFill>
                  <a:schemeClr val="tx1"/>
                </a:solidFill>
                <a:prstDash val="solid"/>
                <a:round/>
                <a:headEnd type="none" w="med" len="med"/>
                <a:tailEnd type="none" w="med" len="med"/>
              </a:ln>
              <a:effectLst/>
            </p:spPr>
          </p:cxnSp>
        </p:grpSp>
      </p:grpSp>
      <p:grpSp>
        <p:nvGrpSpPr>
          <p:cNvPr id="16" name="Grupo 15">
            <a:extLst>
              <a:ext uri="{FF2B5EF4-FFF2-40B4-BE49-F238E27FC236}">
                <a16:creationId xmlns:a16="http://schemas.microsoft.com/office/drawing/2014/main" id="{627B7318-5D13-4C2B-A08D-671A05515DCD}"/>
              </a:ext>
            </a:extLst>
          </p:cNvPr>
          <p:cNvGrpSpPr/>
          <p:nvPr/>
        </p:nvGrpSpPr>
        <p:grpSpPr>
          <a:xfrm>
            <a:off x="5127822" y="2841801"/>
            <a:ext cx="1287442" cy="547697"/>
            <a:chOff x="4763928" y="5713065"/>
            <a:chExt cx="1287442" cy="547697"/>
          </a:xfrm>
        </p:grpSpPr>
        <p:cxnSp>
          <p:nvCxnSpPr>
            <p:cNvPr id="15" name="Conector recto 14">
              <a:extLst>
                <a:ext uri="{FF2B5EF4-FFF2-40B4-BE49-F238E27FC236}">
                  <a16:creationId xmlns:a16="http://schemas.microsoft.com/office/drawing/2014/main" id="{9B41D4F8-0ACC-42C1-8ED7-E8DF1D36DD9A}"/>
                </a:ext>
              </a:extLst>
            </p:cNvPr>
            <p:cNvCxnSpPr>
              <a:cxnSpLocks/>
            </p:cNvCxnSpPr>
            <p:nvPr/>
          </p:nvCxnSpPr>
          <p:spPr bwMode="auto">
            <a:xfrm flipH="1">
              <a:off x="4763928" y="5981191"/>
              <a:ext cx="1287442" cy="0"/>
            </a:xfrm>
            <a:prstGeom prst="line">
              <a:avLst/>
            </a:prstGeom>
            <a:noFill/>
            <a:ln w="25400" cap="flat" cmpd="sng" algn="ctr">
              <a:solidFill>
                <a:schemeClr val="tx1"/>
              </a:solidFill>
              <a:prstDash val="solid"/>
              <a:round/>
              <a:headEnd type="none" w="med" len="med"/>
              <a:tailEnd type="none" w="med" len="med"/>
            </a:ln>
            <a:effectLst/>
          </p:spPr>
        </p:cxnSp>
        <p:grpSp>
          <p:nvGrpSpPr>
            <p:cNvPr id="10" name="Group 5">
              <a:extLst>
                <a:ext uri="{FF2B5EF4-FFF2-40B4-BE49-F238E27FC236}">
                  <a16:creationId xmlns:a16="http://schemas.microsoft.com/office/drawing/2014/main" id="{78FF0E23-9A10-4C26-BE8D-850F1606A328}"/>
                </a:ext>
              </a:extLst>
            </p:cNvPr>
            <p:cNvGrpSpPr>
              <a:grpSpLocks/>
            </p:cNvGrpSpPr>
            <p:nvPr/>
          </p:nvGrpSpPr>
          <p:grpSpPr bwMode="auto">
            <a:xfrm>
              <a:off x="4900334" y="5742210"/>
              <a:ext cx="1017959" cy="477962"/>
              <a:chOff x="1210" y="1204"/>
              <a:chExt cx="428" cy="175"/>
            </a:xfrm>
          </p:grpSpPr>
          <p:sp>
            <p:nvSpPr>
              <p:cNvPr id="11" name="Rectangle 6">
                <a:extLst>
                  <a:ext uri="{FF2B5EF4-FFF2-40B4-BE49-F238E27FC236}">
                    <a16:creationId xmlns:a16="http://schemas.microsoft.com/office/drawing/2014/main" id="{CF8E2ED1-A57E-49E8-8D90-FB6DDD350275}"/>
                  </a:ext>
                </a:extLst>
              </p:cNvPr>
              <p:cNvSpPr>
                <a:spLocks noChangeArrowheads="1"/>
              </p:cNvSpPr>
              <p:nvPr/>
            </p:nvSpPr>
            <p:spPr bwMode="auto">
              <a:xfrm>
                <a:off x="1210" y="1204"/>
                <a:ext cx="216" cy="175"/>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12" name="Rectangle 7">
                <a:extLst>
                  <a:ext uri="{FF2B5EF4-FFF2-40B4-BE49-F238E27FC236}">
                    <a16:creationId xmlns:a16="http://schemas.microsoft.com/office/drawing/2014/main" id="{3B0D1864-AD4D-4CAD-8506-B8F40963CEDC}"/>
                  </a:ext>
                </a:extLst>
              </p:cNvPr>
              <p:cNvSpPr>
                <a:spLocks noChangeArrowheads="1"/>
              </p:cNvSpPr>
              <p:nvPr/>
            </p:nvSpPr>
            <p:spPr bwMode="auto">
              <a:xfrm>
                <a:off x="1422" y="1204"/>
                <a:ext cx="216" cy="175"/>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grpSp>
        <p:sp>
          <p:nvSpPr>
            <p:cNvPr id="13" name="Text Box 8">
              <a:extLst>
                <a:ext uri="{FF2B5EF4-FFF2-40B4-BE49-F238E27FC236}">
                  <a16:creationId xmlns:a16="http://schemas.microsoft.com/office/drawing/2014/main" id="{4BEE9B9D-CD93-430E-83E8-0E98D82F887D}"/>
                </a:ext>
              </a:extLst>
            </p:cNvPr>
            <p:cNvSpPr txBox="1">
              <a:spLocks noChangeArrowheads="1"/>
            </p:cNvSpPr>
            <p:nvPr/>
          </p:nvSpPr>
          <p:spPr bwMode="auto">
            <a:xfrm>
              <a:off x="5495938" y="5713065"/>
              <a:ext cx="367706"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a:solidFill>
                    <a:srgbClr val="000000"/>
                  </a:solidFill>
                  <a:latin typeface="Arial" panose="020B0604020202020204" pitchFamily="34" charset="0"/>
                </a:rPr>
                <a:t>N</a:t>
              </a:r>
            </a:p>
          </p:txBody>
        </p:sp>
        <p:sp>
          <p:nvSpPr>
            <p:cNvPr id="14" name="Text Box 9">
              <a:extLst>
                <a:ext uri="{FF2B5EF4-FFF2-40B4-BE49-F238E27FC236}">
                  <a16:creationId xmlns:a16="http://schemas.microsoft.com/office/drawing/2014/main" id="{95CCFD59-7952-41FA-8A9F-FE76B59842C9}"/>
                </a:ext>
              </a:extLst>
            </p:cNvPr>
            <p:cNvSpPr txBox="1">
              <a:spLocks noChangeArrowheads="1"/>
            </p:cNvSpPr>
            <p:nvPr/>
          </p:nvSpPr>
          <p:spPr bwMode="auto">
            <a:xfrm>
              <a:off x="4982202" y="5713065"/>
              <a:ext cx="353280"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a:solidFill>
                    <a:srgbClr val="000000"/>
                  </a:solidFill>
                  <a:latin typeface="Arial" panose="020B0604020202020204" pitchFamily="34" charset="0"/>
                </a:rPr>
                <a:t>P</a:t>
              </a:r>
            </a:p>
          </p:txBody>
        </p:sp>
      </p:grpSp>
      <p:sp>
        <p:nvSpPr>
          <p:cNvPr id="17" name="Text Box 37">
            <a:extLst>
              <a:ext uri="{FF2B5EF4-FFF2-40B4-BE49-F238E27FC236}">
                <a16:creationId xmlns:a16="http://schemas.microsoft.com/office/drawing/2014/main" id="{C941AF1F-2BD0-4D44-A383-5C43EB243B74}"/>
              </a:ext>
            </a:extLst>
          </p:cNvPr>
          <p:cNvSpPr txBox="1">
            <a:spLocks noChangeArrowheads="1"/>
          </p:cNvSpPr>
          <p:nvPr/>
        </p:nvSpPr>
        <p:spPr bwMode="auto">
          <a:xfrm>
            <a:off x="6947488" y="1674719"/>
            <a:ext cx="3232297" cy="869794"/>
          </a:xfrm>
          <a:prstGeom prst="rect">
            <a:avLst/>
          </a:prstGeom>
          <a:solidFill>
            <a:srgbClr val="FFFF00"/>
          </a:solid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None/>
            </a:pPr>
            <a:r>
              <a:rPr lang="es-ES" sz="2400" dirty="0">
                <a:latin typeface="Arial" panose="020B0604020202020204" pitchFamily="34" charset="0"/>
                <a:sym typeface="Symbol" panose="05050102010706020507" pitchFamily="18" charset="2"/>
              </a:rPr>
              <a:t>Flecha  Conduce</a:t>
            </a:r>
          </a:p>
          <a:p>
            <a:pPr algn="ctr" eaLnBrk="1" hangingPunct="1">
              <a:spcBef>
                <a:spcPts val="0"/>
              </a:spcBef>
              <a:buNone/>
            </a:pPr>
            <a:r>
              <a:rPr lang="es-ES" sz="2400">
                <a:latin typeface="Arial" panose="020B0604020202020204" pitchFamily="34" charset="0"/>
              </a:rPr>
              <a:t>en sentido </a:t>
            </a:r>
            <a:r>
              <a:rPr lang="es-ES" sz="2400" dirty="0">
                <a:latin typeface="Arial" panose="020B0604020202020204" pitchFamily="34" charset="0"/>
              </a:rPr>
              <a:t>P </a:t>
            </a:r>
            <a:r>
              <a:rPr lang="es-ES" sz="2400" dirty="0">
                <a:latin typeface="Arial" panose="020B0604020202020204" pitchFamily="34" charset="0"/>
                <a:sym typeface="Symbol" panose="05050102010706020507" pitchFamily="18" charset="2"/>
              </a:rPr>
              <a:t> N</a:t>
            </a:r>
          </a:p>
        </p:txBody>
      </p:sp>
      <p:sp>
        <p:nvSpPr>
          <p:cNvPr id="18" name="Text Box 37">
            <a:extLst>
              <a:ext uri="{FF2B5EF4-FFF2-40B4-BE49-F238E27FC236}">
                <a16:creationId xmlns:a16="http://schemas.microsoft.com/office/drawing/2014/main" id="{51E3A188-3E5B-4A3B-A7AE-19DBBEE4823C}"/>
              </a:ext>
            </a:extLst>
          </p:cNvPr>
          <p:cNvSpPr txBox="1">
            <a:spLocks noChangeArrowheads="1"/>
          </p:cNvSpPr>
          <p:nvPr/>
        </p:nvSpPr>
        <p:spPr bwMode="auto">
          <a:xfrm>
            <a:off x="6947488" y="2617216"/>
            <a:ext cx="3232298" cy="869794"/>
          </a:xfrm>
          <a:prstGeom prst="rect">
            <a:avLst/>
          </a:prstGeom>
          <a:solidFill>
            <a:srgbClr val="FFFF00"/>
          </a:solid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None/>
            </a:pPr>
            <a:r>
              <a:rPr lang="es-ES" sz="2400" dirty="0">
                <a:latin typeface="Arial" panose="020B0604020202020204" pitchFamily="34" charset="0"/>
                <a:sym typeface="Symbol" panose="05050102010706020507" pitchFamily="18" charset="2"/>
              </a:rPr>
              <a:t>Camino cortado  No</a:t>
            </a:r>
          </a:p>
          <a:p>
            <a:pPr algn="ctr" eaLnBrk="1" hangingPunct="1">
              <a:spcBef>
                <a:spcPts val="0"/>
              </a:spcBef>
              <a:buFontTx/>
              <a:buNone/>
            </a:pPr>
            <a:r>
              <a:rPr lang="es-ES" sz="2400">
                <a:latin typeface="Arial" panose="020B0604020202020204" pitchFamily="34" charset="0"/>
              </a:rPr>
              <a:t>en sentido </a:t>
            </a:r>
            <a:r>
              <a:rPr lang="es-ES" sz="2400" dirty="0">
                <a:latin typeface="Arial" panose="020B0604020202020204" pitchFamily="34" charset="0"/>
              </a:rPr>
              <a:t>N </a:t>
            </a:r>
            <a:r>
              <a:rPr lang="es-ES" sz="2400" dirty="0">
                <a:latin typeface="Arial" panose="020B0604020202020204" pitchFamily="34" charset="0"/>
                <a:sym typeface="Symbol" panose="05050102010706020507" pitchFamily="18" charset="2"/>
              </a:rPr>
              <a:t> P</a:t>
            </a:r>
          </a:p>
        </p:txBody>
      </p:sp>
      <p:sp>
        <p:nvSpPr>
          <p:cNvPr id="19" name="Text Box 33">
            <a:extLst>
              <a:ext uri="{FF2B5EF4-FFF2-40B4-BE49-F238E27FC236}">
                <a16:creationId xmlns:a16="http://schemas.microsoft.com/office/drawing/2014/main" id="{D3F956D7-5C1C-42E7-A640-835964151AE4}"/>
              </a:ext>
            </a:extLst>
          </p:cNvPr>
          <p:cNvSpPr txBox="1">
            <a:spLocks noChangeArrowheads="1"/>
          </p:cNvSpPr>
          <p:nvPr/>
        </p:nvSpPr>
        <p:spPr bwMode="auto">
          <a:xfrm>
            <a:off x="1356247" y="2634235"/>
            <a:ext cx="3704832" cy="956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pPr>
            <a:r>
              <a:rPr lang="es-ES" sz="2400" dirty="0">
                <a:solidFill>
                  <a:srgbClr val="FF0000"/>
                </a:solidFill>
                <a:latin typeface="Arial" panose="020B0604020202020204" pitchFamily="34" charset="0"/>
                <a:sym typeface="Symbol" panose="05050102010706020507" pitchFamily="18" charset="2"/>
              </a:rPr>
              <a:t>En </a:t>
            </a:r>
            <a:r>
              <a:rPr lang="es-ES" sz="2400">
                <a:solidFill>
                  <a:srgbClr val="FF0000"/>
                </a:solidFill>
                <a:latin typeface="Arial" panose="020B0604020202020204" pitchFamily="34" charset="0"/>
                <a:sym typeface="Symbol" panose="05050102010706020507" pitchFamily="18" charset="2"/>
              </a:rPr>
              <a:t>los de semiconductor hay </a:t>
            </a:r>
            <a:r>
              <a:rPr lang="es-ES" sz="2400">
                <a:solidFill>
                  <a:srgbClr val="FF0000"/>
                </a:solidFill>
                <a:latin typeface="Comic Sans MS" panose="030F0702030302020204" pitchFamily="66" charset="0"/>
                <a:sym typeface="Symbol" panose="05050102010706020507" pitchFamily="18" charset="2"/>
              </a:rPr>
              <a:t>I</a:t>
            </a:r>
            <a:r>
              <a:rPr lang="es-ES" sz="2400">
                <a:solidFill>
                  <a:srgbClr val="FF0000"/>
                </a:solidFill>
                <a:latin typeface="Arial" panose="020B0604020202020204" pitchFamily="34" charset="0"/>
                <a:sym typeface="Symbol" panose="05050102010706020507" pitchFamily="18" charset="2"/>
              </a:rPr>
              <a:t> </a:t>
            </a:r>
            <a:r>
              <a:rPr lang="es-ES" sz="2400" dirty="0">
                <a:solidFill>
                  <a:srgbClr val="FF0000"/>
                </a:solidFill>
                <a:latin typeface="Arial" panose="020B0604020202020204" pitchFamily="34" charset="0"/>
                <a:sym typeface="Symbol" panose="05050102010706020507" pitchFamily="18" charset="2"/>
              </a:rPr>
              <a:t>en ambos sentidos</a:t>
            </a:r>
          </a:p>
        </p:txBody>
      </p:sp>
      <p:sp>
        <p:nvSpPr>
          <p:cNvPr id="23" name="CuadroTexto 1">
            <a:extLst>
              <a:ext uri="{FF2B5EF4-FFF2-40B4-BE49-F238E27FC236}">
                <a16:creationId xmlns:a16="http://schemas.microsoft.com/office/drawing/2014/main" id="{CBB38D14-470D-480C-A2FF-6EF41D45D94C}"/>
              </a:ext>
            </a:extLst>
          </p:cNvPr>
          <p:cNvSpPr txBox="1">
            <a:spLocks noChangeArrowheads="1"/>
          </p:cNvSpPr>
          <p:nvPr/>
        </p:nvSpPr>
        <p:spPr bwMode="auto">
          <a:xfrm>
            <a:off x="1347351" y="3735907"/>
            <a:ext cx="8990670" cy="3136413"/>
          </a:xfrm>
          <a:prstGeom prst="rect">
            <a:avLst/>
          </a:prstGeom>
          <a:solidFill>
            <a:srgbClr val="FFFF99"/>
          </a:solidFill>
          <a:ln>
            <a:noFill/>
          </a:ln>
        </p:spPr>
        <p:txBody>
          <a:bodyPr wrap="square" lIns="180000" tIns="108000" rIns="180000" bIns="72000" anchor="ctr">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just">
              <a:defRPr/>
            </a:pPr>
            <a:r>
              <a:rPr lang="es-ES" sz="2400"/>
              <a:t>Antes </a:t>
            </a:r>
            <a:r>
              <a:rPr lang="es-ES" sz="2400" dirty="0"/>
              <a:t>se usaba </a:t>
            </a:r>
            <a:r>
              <a:rPr lang="es-ES" sz="2400"/>
              <a:t>una R -un filamento- </a:t>
            </a:r>
            <a:r>
              <a:rPr lang="es-ES" sz="2400" dirty="0"/>
              <a:t>en un </a:t>
            </a:r>
            <a:r>
              <a:rPr lang="es-ES" sz="2400" dirty="0">
                <a:solidFill>
                  <a:schemeClr val="tx1"/>
                </a:solidFill>
              </a:rPr>
              <a:t>tubo de vacío</a:t>
            </a:r>
            <a:r>
              <a:rPr lang="es-ES" sz="2400" b="1" dirty="0"/>
              <a:t> </a:t>
            </a:r>
            <a:r>
              <a:rPr lang="es-ES" sz="2400" dirty="0"/>
              <a:t>(una bombilla incandescente). Se le aplicaba una </a:t>
            </a:r>
            <a:r>
              <a:rPr lang="es-ES" sz="2400" dirty="0" err="1"/>
              <a:t>ddp</a:t>
            </a:r>
            <a:r>
              <a:rPr lang="es-ES" sz="2400" dirty="0"/>
              <a:t> </a:t>
            </a:r>
            <a:r>
              <a:rPr lang="es-ES" sz="2400"/>
              <a:t>y circulaba corriente. La R </a:t>
            </a:r>
            <a:r>
              <a:rPr lang="es-ES" sz="2400" dirty="0"/>
              <a:t>se calentaba y los e</a:t>
            </a:r>
            <a:r>
              <a:rPr lang="es-ES" sz="2400" baseline="30000" dirty="0"/>
              <a:t>-</a:t>
            </a:r>
            <a:r>
              <a:rPr lang="es-ES" sz="2400" dirty="0"/>
              <a:t> de la </a:t>
            </a:r>
            <a:r>
              <a:rPr lang="es-ES" sz="2400"/>
              <a:t>corriente escapaban robando </a:t>
            </a:r>
            <a:r>
              <a:rPr lang="es-ES" sz="2400" dirty="0"/>
              <a:t>energía de la </a:t>
            </a:r>
            <a:r>
              <a:rPr lang="es-ES" sz="2400"/>
              <a:t>agitación térmica </a:t>
            </a:r>
            <a:r>
              <a:rPr lang="es-ES" sz="2400" b="1">
                <a:solidFill>
                  <a:srgbClr val="3333FF"/>
                </a:solidFill>
              </a:rPr>
              <a:t>(</a:t>
            </a:r>
            <a:r>
              <a:rPr lang="es-ES" sz="2400" b="1" dirty="0">
                <a:solidFill>
                  <a:srgbClr val="3333FF"/>
                </a:solidFill>
              </a:rPr>
              <a:t>efecto termoiónico)</a:t>
            </a:r>
            <a:r>
              <a:rPr lang="es-ES" sz="2400" dirty="0"/>
              <a:t>. Se aplicaba</a:t>
            </a:r>
            <a:r>
              <a:rPr lang="es-ES" sz="2400"/>
              <a:t>, entonces, </a:t>
            </a:r>
            <a:r>
              <a:rPr lang="es-ES" sz="2400" dirty="0"/>
              <a:t>una </a:t>
            </a:r>
            <a:r>
              <a:rPr lang="es-ES" sz="2400" b="1" dirty="0">
                <a:solidFill>
                  <a:srgbClr val="008000"/>
                </a:solidFill>
              </a:rPr>
              <a:t>caída de potencial </a:t>
            </a:r>
            <a:r>
              <a:rPr lang="es-ES" sz="2400" dirty="0"/>
              <a:t>entre una placa conductora (ánodo, P) </a:t>
            </a:r>
            <a:r>
              <a:rPr lang="es-ES" sz="2400"/>
              <a:t>y la R </a:t>
            </a:r>
            <a:r>
              <a:rPr lang="es-ES" sz="2400" dirty="0"/>
              <a:t>(cátodo, N). Así se atraía a los e- hasta la placa y </a:t>
            </a:r>
            <a:r>
              <a:rPr lang="es-ES" sz="2400" dirty="0">
                <a:solidFill>
                  <a:srgbClr val="FF0000"/>
                </a:solidFill>
              </a:rPr>
              <a:t>había corriente</a:t>
            </a:r>
            <a:r>
              <a:rPr lang="es-ES" sz="2400" dirty="0"/>
              <a:t> por el </a:t>
            </a:r>
            <a:r>
              <a:rPr lang="es-ES" sz="2400"/>
              <a:t>circuito exterior. </a:t>
            </a:r>
            <a:r>
              <a:rPr lang="es-ES" sz="2400" dirty="0"/>
              <a:t>Aplicada en sentido contrario </a:t>
            </a:r>
            <a:r>
              <a:rPr lang="es-ES" sz="2400"/>
              <a:t>volvían a la R </a:t>
            </a:r>
            <a:r>
              <a:rPr lang="es-ES" sz="2400" dirty="0"/>
              <a:t>y </a:t>
            </a:r>
            <a:r>
              <a:rPr lang="es-ES" sz="2400" dirty="0">
                <a:solidFill>
                  <a:srgbClr val="FF0000"/>
                </a:solidFill>
              </a:rPr>
              <a:t>no había corriente</a:t>
            </a:r>
          </a:p>
        </p:txBody>
      </p:sp>
    </p:spTree>
    <p:extLst>
      <p:ext uri="{BB962C8B-B14F-4D97-AF65-F5344CB8AC3E}">
        <p14:creationId xmlns:p14="http://schemas.microsoft.com/office/powerpoint/2010/main" val="8923007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433"/>
                                        </p:tgtEl>
                                        <p:attrNameLst>
                                          <p:attrName>style.visibility</p:attrName>
                                        </p:attrNameLst>
                                      </p:cBhvr>
                                      <p:to>
                                        <p:strVal val="visible"/>
                                      </p:to>
                                    </p:set>
                                    <p:animEffect transition="in" filter="wipe(up)">
                                      <p:cBhvr>
                                        <p:cTn id="7" dur="500"/>
                                        <p:tgtEl>
                                          <p:spTgt spid="174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vertic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p:tgtEl>
                                          <p:spTgt spid="16"/>
                                        </p:tgtEl>
                                        <p:attrNameLst>
                                          <p:attrName>ppt_y</p:attrName>
                                        </p:attrNameLst>
                                      </p:cBhvr>
                                      <p:tavLst>
                                        <p:tav tm="0">
                                          <p:val>
                                            <p:strVal val="#ppt_y+#ppt_h*1.125000"/>
                                          </p:val>
                                        </p:tav>
                                        <p:tav tm="100000">
                                          <p:val>
                                            <p:strVal val="#ppt_y"/>
                                          </p:val>
                                        </p:tav>
                                      </p:tavLst>
                                    </p:anim>
                                    <p:animEffect transition="in" filter="wipe(up)">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up)">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linds(vertical)">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3" grpId="0" animBg="1"/>
      <p:bldP spid="3" grpId="0" animBg="1"/>
      <p:bldP spid="17" grpId="0" animBg="1"/>
      <p:bldP spid="18" grpId="0" animBg="1"/>
      <p:bldP spid="19" grpId="0"/>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56 CuadroTexto"/>
          <p:cNvSpPr txBox="1"/>
          <p:nvPr/>
        </p:nvSpPr>
        <p:spPr>
          <a:xfrm>
            <a:off x="4854032" y="5184905"/>
            <a:ext cx="5508380" cy="1569660"/>
          </a:xfrm>
          <a:prstGeom prst="rect">
            <a:avLst/>
          </a:prstGeom>
          <a:solidFill>
            <a:schemeClr val="bg2">
              <a:lumMod val="60000"/>
              <a:lumOff val="40000"/>
            </a:schemeClr>
          </a:solidFill>
        </p:spPr>
        <p:txBody>
          <a:bodyPr wrap="square">
            <a:spAutoFit/>
          </a:bodyPr>
          <a:lstStyle/>
          <a:p>
            <a:pPr algn="ctr" eaLnBrk="1" hangingPunct="1">
              <a:spcBef>
                <a:spcPts val="0"/>
              </a:spcBef>
              <a:defRPr/>
            </a:pPr>
            <a:r>
              <a:rPr lang="es-ES" sz="2400" dirty="0">
                <a:solidFill>
                  <a:schemeClr val="tx1"/>
                </a:solidFill>
                <a:latin typeface="Arial" charset="0"/>
              </a:rPr>
              <a:t>El diodo pasa de inversa (no conduce) a polarización directa (conduce),</a:t>
            </a:r>
          </a:p>
          <a:p>
            <a:pPr algn="ctr" eaLnBrk="1" hangingPunct="1">
              <a:spcBef>
                <a:spcPts val="0"/>
              </a:spcBef>
              <a:defRPr/>
            </a:pPr>
            <a:r>
              <a:rPr lang="es-ES" sz="2400" dirty="0">
                <a:solidFill>
                  <a:schemeClr val="tx1"/>
                </a:solidFill>
                <a:latin typeface="Arial" charset="0"/>
              </a:rPr>
              <a:t>al abrir el interruptor, y protege al circuito del transitorio de la bobina</a:t>
            </a:r>
          </a:p>
        </p:txBody>
      </p:sp>
      <p:grpSp>
        <p:nvGrpSpPr>
          <p:cNvPr id="3" name="Grupo 2">
            <a:extLst>
              <a:ext uri="{FF2B5EF4-FFF2-40B4-BE49-F238E27FC236}">
                <a16:creationId xmlns:a16="http://schemas.microsoft.com/office/drawing/2014/main" id="{E8378AAE-8AEA-4E5A-B421-AF9B3FD488B1}"/>
              </a:ext>
            </a:extLst>
          </p:cNvPr>
          <p:cNvGrpSpPr/>
          <p:nvPr/>
        </p:nvGrpSpPr>
        <p:grpSpPr>
          <a:xfrm>
            <a:off x="1351061" y="5492972"/>
            <a:ext cx="1449947" cy="1272258"/>
            <a:chOff x="1293911" y="673322"/>
            <a:chExt cx="1449947" cy="1272258"/>
          </a:xfrm>
        </p:grpSpPr>
        <p:sp>
          <p:nvSpPr>
            <p:cNvPr id="959519" name="Text Box 31"/>
            <p:cNvSpPr txBox="1">
              <a:spLocks noChangeArrowheads="1"/>
            </p:cNvSpPr>
            <p:nvPr/>
          </p:nvSpPr>
          <p:spPr bwMode="auto">
            <a:xfrm>
              <a:off x="1293911" y="720947"/>
              <a:ext cx="361294"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FF0000"/>
                  </a:solidFill>
                  <a:latin typeface="Arial" panose="020B0604020202020204" pitchFamily="34" charset="0"/>
                </a:rPr>
                <a:t>+</a:t>
              </a:r>
            </a:p>
          </p:txBody>
        </p:sp>
        <p:sp>
          <p:nvSpPr>
            <p:cNvPr id="959520" name="Text Box 32"/>
            <p:cNvSpPr txBox="1">
              <a:spLocks noChangeArrowheads="1"/>
            </p:cNvSpPr>
            <p:nvPr/>
          </p:nvSpPr>
          <p:spPr bwMode="auto">
            <a:xfrm>
              <a:off x="2459508" y="673322"/>
              <a:ext cx="284350"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0000"/>
                  </a:solidFill>
                  <a:latin typeface="Arial" panose="020B0604020202020204" pitchFamily="34" charset="0"/>
                </a:rPr>
                <a:t>-</a:t>
              </a:r>
            </a:p>
          </p:txBody>
        </p:sp>
        <p:sp>
          <p:nvSpPr>
            <p:cNvPr id="2" name="Forma libre 1"/>
            <p:cNvSpPr/>
            <p:nvPr/>
          </p:nvSpPr>
          <p:spPr bwMode="auto">
            <a:xfrm flipV="1">
              <a:off x="1896632" y="1552388"/>
              <a:ext cx="173980" cy="393192"/>
            </a:xfrm>
            <a:custGeom>
              <a:avLst/>
              <a:gdLst>
                <a:gd name="connsiteX0" fmla="*/ 173736 w 173980"/>
                <a:gd name="connsiteY0" fmla="*/ 0 h 393192"/>
                <a:gd name="connsiteX1" fmla="*/ 146304 w 173980"/>
                <a:gd name="connsiteY1" fmla="*/ 210312 h 393192"/>
                <a:gd name="connsiteX2" fmla="*/ 0 w 173980"/>
                <a:gd name="connsiteY2" fmla="*/ 393192 h 393192"/>
              </a:gdLst>
              <a:ahLst/>
              <a:cxnLst>
                <a:cxn ang="0">
                  <a:pos x="connsiteX0" y="connsiteY0"/>
                </a:cxn>
                <a:cxn ang="0">
                  <a:pos x="connsiteX1" y="connsiteY1"/>
                </a:cxn>
                <a:cxn ang="0">
                  <a:pos x="connsiteX2" y="connsiteY2"/>
                </a:cxn>
              </a:cxnLst>
              <a:rect l="l" t="t" r="r" b="b"/>
              <a:pathLst>
                <a:path w="173980" h="393192">
                  <a:moveTo>
                    <a:pt x="173736" y="0"/>
                  </a:moveTo>
                  <a:cubicBezTo>
                    <a:pt x="174498" y="72390"/>
                    <a:pt x="175260" y="144780"/>
                    <a:pt x="146304" y="210312"/>
                  </a:cubicBezTo>
                  <a:cubicBezTo>
                    <a:pt x="117348" y="275844"/>
                    <a:pt x="58674" y="334518"/>
                    <a:pt x="0" y="393192"/>
                  </a:cubicBezTo>
                </a:path>
              </a:pathLst>
            </a:custGeom>
            <a:noFill/>
            <a:ln w="25400" cap="flat" cmpd="sng" algn="ctr">
              <a:solidFill>
                <a:srgbClr val="FF0000"/>
              </a:solidFill>
              <a:prstDash val="solid"/>
              <a:round/>
              <a:headEnd type="none" w="med" len="med"/>
              <a:tailEnd type="triangle" w="lg" len="lg"/>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sp>
        <p:nvSpPr>
          <p:cNvPr id="39" name="CuadroTexto 1">
            <a:extLst>
              <a:ext uri="{FF2B5EF4-FFF2-40B4-BE49-F238E27FC236}">
                <a16:creationId xmlns:a16="http://schemas.microsoft.com/office/drawing/2014/main" id="{6F7819EE-039C-41E6-9A65-D75D28737F63}"/>
              </a:ext>
            </a:extLst>
          </p:cNvPr>
          <p:cNvSpPr txBox="1">
            <a:spLocks noChangeArrowheads="1"/>
          </p:cNvSpPr>
          <p:nvPr/>
        </p:nvSpPr>
        <p:spPr bwMode="auto">
          <a:xfrm>
            <a:off x="1315480" y="361709"/>
            <a:ext cx="9000000" cy="4613740"/>
          </a:xfrm>
          <a:prstGeom prst="rect">
            <a:avLst/>
          </a:prstGeom>
          <a:solidFill>
            <a:schemeClr val="accent1">
              <a:lumMod val="60000"/>
              <a:lumOff val="40000"/>
            </a:schemeClr>
          </a:solidFill>
          <a:ln>
            <a:noFill/>
          </a:ln>
        </p:spPr>
        <p:txBody>
          <a:bodyPr wrap="square" lIns="180000" tIns="108000" rIns="180000" bIns="72000" anchor="ctr">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just">
              <a:defRPr/>
            </a:pPr>
            <a:r>
              <a:rPr lang="es-ES" sz="2400" dirty="0"/>
              <a:t>Actualmente al hablar de </a:t>
            </a:r>
            <a:r>
              <a:rPr lang="es-ES" sz="2400" b="1" dirty="0">
                <a:solidFill>
                  <a:srgbClr val="3333FF"/>
                </a:solidFill>
              </a:rPr>
              <a:t>corriente continua</a:t>
            </a:r>
            <a:r>
              <a:rPr lang="es-ES" sz="2400" dirty="0"/>
              <a:t> nos solemos referir a una corriente constante, y con una </a:t>
            </a:r>
            <a:r>
              <a:rPr lang="es-ES" sz="2400" b="1" dirty="0">
                <a:solidFill>
                  <a:srgbClr val="3333FF"/>
                </a:solidFill>
              </a:rPr>
              <a:t>corriente alterna</a:t>
            </a:r>
            <a:r>
              <a:rPr lang="es-ES" sz="2400" dirty="0"/>
              <a:t> a una sinusoidal. En un principio, continua indicaba una corriente en un solo sentido en el tiempo, constante o no, y alterna una que a lo largo del tiempo se producía en ambos sentidos. Usando un diodo se conseguía tener una corriente en un solo sentido, una continua partiendo de una alterna, ya que solo la permitía en un sentido. Se decía que un diodo rectificaba la corriente, </a:t>
            </a:r>
            <a:r>
              <a:rPr lang="es-ES" sz="2400"/>
              <a:t>su comportamiento, que actuaba como </a:t>
            </a:r>
            <a:r>
              <a:rPr lang="es-ES" sz="2400" b="1">
                <a:solidFill>
                  <a:srgbClr val="008000"/>
                </a:solidFill>
              </a:rPr>
              <a:t>rectificador</a:t>
            </a:r>
            <a:r>
              <a:rPr lang="es-ES" sz="2400"/>
              <a:t>. </a:t>
            </a:r>
            <a:r>
              <a:rPr lang="es-ES" sz="2400" dirty="0"/>
              <a:t>Actualmente, se podría decir, alternativamente, que un </a:t>
            </a:r>
            <a:r>
              <a:rPr lang="es-ES" sz="2400">
                <a:solidFill>
                  <a:srgbClr val="FF0000"/>
                </a:solidFill>
              </a:rPr>
              <a:t>diodo [rectificador]</a:t>
            </a:r>
            <a:r>
              <a:rPr lang="es-ES" sz="2400"/>
              <a:t> participa </a:t>
            </a:r>
            <a:r>
              <a:rPr lang="es-ES" sz="2400" dirty="0"/>
              <a:t>en un circuito que transforma alterna en continua, que la hace cte., que la rectifica (recta horizontal </a:t>
            </a:r>
            <a:r>
              <a:rPr lang="es-ES" sz="2400"/>
              <a:t>en t)</a:t>
            </a:r>
            <a:endParaRPr lang="es-ES" sz="2400" dirty="0"/>
          </a:p>
        </p:txBody>
      </p:sp>
      <p:grpSp>
        <p:nvGrpSpPr>
          <p:cNvPr id="4" name="Grupo 3">
            <a:extLst>
              <a:ext uri="{FF2B5EF4-FFF2-40B4-BE49-F238E27FC236}">
                <a16:creationId xmlns:a16="http://schemas.microsoft.com/office/drawing/2014/main" id="{46BF4975-CA85-4215-987D-3A5E522012F8}"/>
              </a:ext>
            </a:extLst>
          </p:cNvPr>
          <p:cNvGrpSpPr/>
          <p:nvPr/>
        </p:nvGrpSpPr>
        <p:grpSpPr>
          <a:xfrm>
            <a:off x="1283154" y="5157563"/>
            <a:ext cx="3457372" cy="893520"/>
            <a:chOff x="1226004" y="337913"/>
            <a:chExt cx="3457372" cy="893520"/>
          </a:xfrm>
        </p:grpSpPr>
        <p:sp>
          <p:nvSpPr>
            <p:cNvPr id="29740" name="Line 11"/>
            <p:cNvSpPr>
              <a:spLocks noChangeShapeType="1"/>
            </p:cNvSpPr>
            <p:nvPr/>
          </p:nvSpPr>
          <p:spPr bwMode="auto">
            <a:xfrm>
              <a:off x="1226004" y="519563"/>
              <a:ext cx="345600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29744" name="AutoShape 19"/>
            <p:cNvSpPr>
              <a:spLocks noChangeArrowheads="1"/>
            </p:cNvSpPr>
            <p:nvPr/>
          </p:nvSpPr>
          <p:spPr bwMode="auto">
            <a:xfrm rot="16200000" flipV="1">
              <a:off x="2825429" y="362520"/>
              <a:ext cx="355600" cy="309563"/>
            </a:xfrm>
            <a:prstGeom prst="triangle">
              <a:avLst>
                <a:gd name="adj" fmla="val 50000"/>
              </a:avLst>
            </a:prstGeom>
            <a:solidFill>
              <a:srgbClr val="EDE7E3"/>
            </a:solidFill>
            <a:ln w="25400" algn="ctr">
              <a:solidFill>
                <a:srgbClr val="0000FF"/>
              </a:solidFill>
              <a:miter lim="800000"/>
              <a:headEnd/>
              <a:tailEnd type="none" w="lg" len="lg"/>
            </a:ln>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29745" name="Line 20"/>
            <p:cNvSpPr>
              <a:spLocks noChangeShapeType="1"/>
            </p:cNvSpPr>
            <p:nvPr/>
          </p:nvSpPr>
          <p:spPr bwMode="auto">
            <a:xfrm rot="16200000">
              <a:off x="2979417" y="516507"/>
              <a:ext cx="357187"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29718" name="Line 57"/>
            <p:cNvSpPr>
              <a:spLocks noChangeShapeType="1"/>
            </p:cNvSpPr>
            <p:nvPr/>
          </p:nvSpPr>
          <p:spPr bwMode="auto">
            <a:xfrm flipH="1">
              <a:off x="4683376" y="507892"/>
              <a:ext cx="0" cy="7200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41" name="Line 57">
              <a:extLst>
                <a:ext uri="{FF2B5EF4-FFF2-40B4-BE49-F238E27FC236}">
                  <a16:creationId xmlns:a16="http://schemas.microsoft.com/office/drawing/2014/main" id="{05D67B3F-DAEB-4266-8273-51AD5D637F8A}"/>
                </a:ext>
              </a:extLst>
            </p:cNvPr>
            <p:cNvSpPr>
              <a:spLocks noChangeShapeType="1"/>
            </p:cNvSpPr>
            <p:nvPr/>
          </p:nvSpPr>
          <p:spPr bwMode="auto">
            <a:xfrm flipH="1">
              <a:off x="1231329" y="511433"/>
              <a:ext cx="0" cy="7200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grpSp>
      <p:grpSp>
        <p:nvGrpSpPr>
          <p:cNvPr id="5" name="Grupo 4">
            <a:extLst>
              <a:ext uri="{FF2B5EF4-FFF2-40B4-BE49-F238E27FC236}">
                <a16:creationId xmlns:a16="http://schemas.microsoft.com/office/drawing/2014/main" id="{9EBA9290-75CF-41CF-B3F2-8CAEE7BCB996}"/>
              </a:ext>
            </a:extLst>
          </p:cNvPr>
          <p:cNvGrpSpPr/>
          <p:nvPr/>
        </p:nvGrpSpPr>
        <p:grpSpPr>
          <a:xfrm>
            <a:off x="1279526" y="5345443"/>
            <a:ext cx="3464541" cy="1563117"/>
            <a:chOff x="1279526" y="5345443"/>
            <a:chExt cx="3464541" cy="1563117"/>
          </a:xfrm>
        </p:grpSpPr>
        <p:sp>
          <p:nvSpPr>
            <p:cNvPr id="29699" name="Line 13"/>
            <p:cNvSpPr>
              <a:spLocks noChangeShapeType="1"/>
            </p:cNvSpPr>
            <p:nvPr/>
          </p:nvSpPr>
          <p:spPr bwMode="auto">
            <a:xfrm>
              <a:off x="1279526" y="6032722"/>
              <a:ext cx="345600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29701" name="Rectangle 27"/>
            <p:cNvSpPr>
              <a:spLocks noChangeArrowheads="1"/>
            </p:cNvSpPr>
            <p:nvPr/>
          </p:nvSpPr>
          <p:spPr bwMode="auto">
            <a:xfrm>
              <a:off x="1760307" y="5856509"/>
              <a:ext cx="744538" cy="279400"/>
            </a:xfrm>
            <a:prstGeom prst="rect">
              <a:avLst/>
            </a:prstGeom>
            <a:solidFill>
              <a:srgbClr val="EDE7E3"/>
            </a:solidFill>
            <a:ln w="25400" algn="ctr">
              <a:solidFill>
                <a:srgbClr val="0000FF"/>
              </a:solidFill>
              <a:miter lim="800000"/>
              <a:headEnd/>
              <a:tailEnd type="none" w="lg" len="lg"/>
            </a:ln>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29702" name="Text Box 28"/>
            <p:cNvSpPr txBox="1">
              <a:spLocks noChangeArrowheads="1"/>
            </p:cNvSpPr>
            <p:nvPr/>
          </p:nvSpPr>
          <p:spPr bwMode="auto">
            <a:xfrm>
              <a:off x="1950807" y="5345443"/>
              <a:ext cx="369310"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dirty="0">
                  <a:solidFill>
                    <a:srgbClr val="3333FF"/>
                  </a:solidFill>
                  <a:latin typeface="Arial" panose="020B0604020202020204" pitchFamily="34" charset="0"/>
                </a:rPr>
                <a:t>L</a:t>
              </a:r>
            </a:p>
          </p:txBody>
        </p:sp>
        <p:sp>
          <p:nvSpPr>
            <p:cNvPr id="29714" name="Rectangle 49"/>
            <p:cNvSpPr>
              <a:spLocks noChangeArrowheads="1"/>
            </p:cNvSpPr>
            <p:nvPr/>
          </p:nvSpPr>
          <p:spPr bwMode="auto">
            <a:xfrm>
              <a:off x="3551692" y="5881909"/>
              <a:ext cx="744537" cy="279400"/>
            </a:xfrm>
            <a:prstGeom prst="rect">
              <a:avLst/>
            </a:prstGeom>
            <a:solidFill>
              <a:srgbClr val="EDE7E3"/>
            </a:solidFill>
            <a:ln w="25400" algn="ctr">
              <a:solidFill>
                <a:srgbClr val="0000FF"/>
              </a:solidFill>
              <a:miter lim="800000"/>
              <a:headEnd/>
              <a:tailEnd type="none" w="lg" len="lg"/>
            </a:ln>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29715" name="Text Box 50"/>
            <p:cNvSpPr txBox="1">
              <a:spLocks noChangeArrowheads="1"/>
            </p:cNvSpPr>
            <p:nvPr/>
          </p:nvSpPr>
          <p:spPr bwMode="auto">
            <a:xfrm>
              <a:off x="3727904" y="5370843"/>
              <a:ext cx="404576"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3333FF"/>
                  </a:solidFill>
                  <a:latin typeface="Arial" panose="020B0604020202020204" pitchFamily="34" charset="0"/>
                </a:rPr>
                <a:t>R</a:t>
              </a:r>
            </a:p>
          </p:txBody>
        </p:sp>
        <p:sp>
          <p:nvSpPr>
            <p:cNvPr id="29717" name="Line 56"/>
            <p:cNvSpPr>
              <a:spLocks noChangeShapeType="1"/>
            </p:cNvSpPr>
            <p:nvPr/>
          </p:nvSpPr>
          <p:spPr bwMode="auto">
            <a:xfrm>
              <a:off x="1281114" y="6659106"/>
              <a:ext cx="34560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29735" name="Rectangle 59"/>
            <p:cNvSpPr>
              <a:spLocks noChangeArrowheads="1"/>
            </p:cNvSpPr>
            <p:nvPr/>
          </p:nvSpPr>
          <p:spPr bwMode="auto">
            <a:xfrm flipH="1">
              <a:off x="2981098" y="6486287"/>
              <a:ext cx="107950" cy="322261"/>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29736" name="Line 60"/>
            <p:cNvSpPr>
              <a:spLocks noChangeShapeType="1"/>
            </p:cNvSpPr>
            <p:nvPr/>
          </p:nvSpPr>
          <p:spPr bwMode="auto">
            <a:xfrm rot="5400000" flipH="1">
              <a:off x="2817587" y="6645036"/>
              <a:ext cx="527048"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29737" name="Line 61"/>
            <p:cNvSpPr>
              <a:spLocks noChangeShapeType="1"/>
            </p:cNvSpPr>
            <p:nvPr/>
          </p:nvSpPr>
          <p:spPr bwMode="auto">
            <a:xfrm rot="5400000" flipH="1">
              <a:off x="2917598" y="6649798"/>
              <a:ext cx="179387"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29721" name="Oval 43"/>
            <p:cNvSpPr>
              <a:spLocks noChangeArrowheads="1"/>
            </p:cNvSpPr>
            <p:nvPr/>
          </p:nvSpPr>
          <p:spPr bwMode="auto">
            <a:xfrm>
              <a:off x="2214332" y="6601955"/>
              <a:ext cx="107950" cy="107950"/>
            </a:xfrm>
            <a:prstGeom prst="ellipse">
              <a:avLst/>
            </a:prstGeom>
            <a:solidFill>
              <a:srgbClr val="3333FF"/>
            </a:solidFill>
            <a:ln w="25400" algn="ctr">
              <a:solidFill>
                <a:srgbClr val="3333FF"/>
              </a:solidFill>
              <a:round/>
              <a:headEnd/>
              <a:tailEnd type="none" w="lg" len="lg"/>
            </a:ln>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29722" name="Oval 44"/>
            <p:cNvSpPr>
              <a:spLocks noChangeArrowheads="1"/>
            </p:cNvSpPr>
            <p:nvPr/>
          </p:nvSpPr>
          <p:spPr bwMode="auto">
            <a:xfrm>
              <a:off x="1825395" y="6595605"/>
              <a:ext cx="107950" cy="107950"/>
            </a:xfrm>
            <a:prstGeom prst="ellipse">
              <a:avLst/>
            </a:prstGeom>
            <a:solidFill>
              <a:srgbClr val="3333FF"/>
            </a:solidFill>
            <a:ln w="25400" algn="ctr">
              <a:solidFill>
                <a:srgbClr val="3333FF"/>
              </a:solidFill>
              <a:round/>
              <a:headEnd/>
              <a:tailEnd type="none" w="lg" len="lg"/>
            </a:ln>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53" name="Text Box 111"/>
            <p:cNvSpPr txBox="1">
              <a:spLocks noChangeArrowheads="1"/>
            </p:cNvSpPr>
            <p:nvPr/>
          </p:nvSpPr>
          <p:spPr bwMode="auto">
            <a:xfrm>
              <a:off x="3034812" y="5560504"/>
              <a:ext cx="324127" cy="5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3333FF"/>
                  </a:solidFill>
                  <a:latin typeface="Comic Sans MS" panose="030F0702030302020204" pitchFamily="66" charset="0"/>
                </a:rPr>
                <a:t>I</a:t>
              </a:r>
              <a:endParaRPr lang="es-ES" baseline="-25000" dirty="0">
                <a:solidFill>
                  <a:srgbClr val="3333FF"/>
                </a:solidFill>
                <a:latin typeface="Comic Sans MS" panose="030F0702030302020204" pitchFamily="66" charset="0"/>
              </a:endParaRPr>
            </a:p>
          </p:txBody>
        </p:sp>
        <p:sp>
          <p:nvSpPr>
            <p:cNvPr id="54" name="Line 71"/>
            <p:cNvSpPr>
              <a:spLocks noChangeShapeType="1"/>
            </p:cNvSpPr>
            <p:nvPr/>
          </p:nvSpPr>
          <p:spPr bwMode="auto">
            <a:xfrm rot="16200000" flipV="1">
              <a:off x="3048428" y="5918151"/>
              <a:ext cx="0" cy="21590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40" name="Line 57">
              <a:extLst>
                <a:ext uri="{FF2B5EF4-FFF2-40B4-BE49-F238E27FC236}">
                  <a16:creationId xmlns:a16="http://schemas.microsoft.com/office/drawing/2014/main" id="{0868CCE8-E76D-4D25-984D-06E475FCE160}"/>
                </a:ext>
              </a:extLst>
            </p:cNvPr>
            <p:cNvSpPr>
              <a:spLocks noChangeShapeType="1"/>
            </p:cNvSpPr>
            <p:nvPr/>
          </p:nvSpPr>
          <p:spPr bwMode="auto">
            <a:xfrm flipH="1">
              <a:off x="4744067" y="6043467"/>
              <a:ext cx="0" cy="6120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42" name="Line 57">
              <a:extLst>
                <a:ext uri="{FF2B5EF4-FFF2-40B4-BE49-F238E27FC236}">
                  <a16:creationId xmlns:a16="http://schemas.microsoft.com/office/drawing/2014/main" id="{AEDE83B4-8EB4-43D6-AC8B-9860CD373040}"/>
                </a:ext>
              </a:extLst>
            </p:cNvPr>
            <p:cNvSpPr>
              <a:spLocks noChangeShapeType="1"/>
            </p:cNvSpPr>
            <p:nvPr/>
          </p:nvSpPr>
          <p:spPr bwMode="auto">
            <a:xfrm flipH="1">
              <a:off x="1292020" y="6047008"/>
              <a:ext cx="0" cy="6120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28" name="Text Box 31">
              <a:extLst>
                <a:ext uri="{FF2B5EF4-FFF2-40B4-BE49-F238E27FC236}">
                  <a16:creationId xmlns:a16="http://schemas.microsoft.com/office/drawing/2014/main" id="{1C1AF8EB-D3C4-472D-9BCE-7DE5777F9011}"/>
                </a:ext>
              </a:extLst>
            </p:cNvPr>
            <p:cNvSpPr txBox="1">
              <a:spLocks noChangeArrowheads="1"/>
            </p:cNvSpPr>
            <p:nvPr/>
          </p:nvSpPr>
          <p:spPr bwMode="auto">
            <a:xfrm>
              <a:off x="3059120" y="6072175"/>
              <a:ext cx="361294"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3333FF"/>
                  </a:solidFill>
                  <a:latin typeface="Arial" panose="020B0604020202020204" pitchFamily="34" charset="0"/>
                </a:rPr>
                <a:t>+</a:t>
              </a:r>
            </a:p>
          </p:txBody>
        </p:sp>
        <p:sp>
          <p:nvSpPr>
            <p:cNvPr id="29" name="Text Box 32">
              <a:extLst>
                <a:ext uri="{FF2B5EF4-FFF2-40B4-BE49-F238E27FC236}">
                  <a16:creationId xmlns:a16="http://schemas.microsoft.com/office/drawing/2014/main" id="{54249666-FA77-4C05-BD47-AA9F8F477D3B}"/>
                </a:ext>
              </a:extLst>
            </p:cNvPr>
            <p:cNvSpPr txBox="1">
              <a:spLocks noChangeArrowheads="1"/>
            </p:cNvSpPr>
            <p:nvPr/>
          </p:nvSpPr>
          <p:spPr bwMode="auto">
            <a:xfrm>
              <a:off x="2721194" y="6043868"/>
              <a:ext cx="284350"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3333FF"/>
                  </a:solidFill>
                  <a:latin typeface="Arial" panose="020B0604020202020204" pitchFamily="34" charset="0"/>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vertic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ppt_h/2"/>
                                          </p:val>
                                        </p:tav>
                                        <p:tav tm="100000">
                                          <p:val>
                                            <p:strVal val="#ppt_y"/>
                                          </p:val>
                                        </p:tav>
                                      </p:tavLst>
                                    </p:anim>
                                    <p:anim calcmode="lin" valueType="num">
                                      <p:cBhvr>
                                        <p:cTn id="24" dur="500" fill="hold"/>
                                        <p:tgtEl>
                                          <p:spTgt spid="4"/>
                                        </p:tgtEl>
                                        <p:attrNameLst>
                                          <p:attrName>ppt_w</p:attrName>
                                        </p:attrNameLst>
                                      </p:cBhvr>
                                      <p:tavLst>
                                        <p:tav tm="0">
                                          <p:val>
                                            <p:strVal val="#ppt_w"/>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wipe(up)">
                                      <p:cBhvr>
                                        <p:cTn id="3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a:extLst>
              <a:ext uri="{FF2B5EF4-FFF2-40B4-BE49-F238E27FC236}">
                <a16:creationId xmlns:a16="http://schemas.microsoft.com/office/drawing/2014/main" id="{DE25B8B8-0777-4742-8620-EAD7FD01CCF4}"/>
              </a:ext>
            </a:extLst>
          </p:cNvPr>
          <p:cNvSpPr/>
          <p:nvPr/>
        </p:nvSpPr>
        <p:spPr bwMode="auto">
          <a:xfrm>
            <a:off x="7126608" y="1523504"/>
            <a:ext cx="3466177" cy="1260000"/>
          </a:xfrm>
          <a:prstGeom prst="rect">
            <a:avLst/>
          </a:prstGeom>
          <a:solidFill>
            <a:srgbClr val="99CCFF"/>
          </a:solidFill>
          <a:ln w="25400" cap="flat" cmpd="sng" algn="ctr">
            <a:no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grpSp>
        <p:nvGrpSpPr>
          <p:cNvPr id="12" name="Grupo 11">
            <a:extLst>
              <a:ext uri="{FF2B5EF4-FFF2-40B4-BE49-F238E27FC236}">
                <a16:creationId xmlns:a16="http://schemas.microsoft.com/office/drawing/2014/main" id="{D84940D3-79D9-437E-80E3-36CD25F2CECB}"/>
              </a:ext>
            </a:extLst>
          </p:cNvPr>
          <p:cNvGrpSpPr/>
          <p:nvPr/>
        </p:nvGrpSpPr>
        <p:grpSpPr>
          <a:xfrm>
            <a:off x="4459608" y="1533029"/>
            <a:ext cx="3466177" cy="1260000"/>
            <a:chOff x="4675362" y="1533029"/>
            <a:chExt cx="3466177" cy="1260000"/>
          </a:xfrm>
        </p:grpSpPr>
        <p:sp>
          <p:nvSpPr>
            <p:cNvPr id="9" name="Rectángulo 8"/>
            <p:cNvSpPr/>
            <p:nvPr/>
          </p:nvSpPr>
          <p:spPr bwMode="auto">
            <a:xfrm>
              <a:off x="4675362" y="1533029"/>
              <a:ext cx="3466177" cy="1260000"/>
            </a:xfrm>
            <a:prstGeom prst="rect">
              <a:avLst/>
            </a:prstGeom>
            <a:solidFill>
              <a:srgbClr val="99CCFF"/>
            </a:solidFill>
            <a:ln w="25400" cap="flat" cmpd="sng" algn="ctr">
              <a:no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mc:AlternateContent xmlns:mc="http://schemas.openxmlformats.org/markup-compatibility/2006" xmlns:a14="http://schemas.microsoft.com/office/drawing/2010/main">
          <mc:Choice Requires="a14">
            <p:sp>
              <p:nvSpPr>
                <p:cNvPr id="27" name="Object 6">
                  <a:extLst>
                    <a:ext uri="{FF2B5EF4-FFF2-40B4-BE49-F238E27FC236}">
                      <a16:creationId xmlns:a16="http://schemas.microsoft.com/office/drawing/2014/main" id="{EA16D061-AE9A-4440-B3BB-E8CD58706509}"/>
                    </a:ext>
                  </a:extLst>
                </p:cNvPr>
                <p:cNvSpPr txBox="1"/>
                <p:nvPr/>
              </p:nvSpPr>
              <p:spPr bwMode="auto">
                <a:xfrm>
                  <a:off x="4756377" y="1690225"/>
                  <a:ext cx="3385162" cy="91281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s-ES" sz="2400" i="1">
                                <a:solidFill>
                                  <a:srgbClr val="000000"/>
                                </a:solidFill>
                                <a:latin typeface="Cambria Math" panose="02040503050406030204" pitchFamily="18" charset="0"/>
                              </a:rPr>
                            </m:ctrlPr>
                          </m:sSubPr>
                          <m:e>
                            <m:r>
                              <m:rPr>
                                <m:sty m:val="p"/>
                              </m:rPr>
                              <a:rPr lang="es-ES" sz="2400" i="0">
                                <a:solidFill>
                                  <a:srgbClr val="000000"/>
                                </a:solidFill>
                                <a:latin typeface="Cambria Math" panose="02040503050406030204" pitchFamily="18" charset="0"/>
                              </a:rPr>
                              <m:t>I</m:t>
                            </m:r>
                          </m:e>
                          <m:sub>
                            <m:r>
                              <m:rPr>
                                <m:sty m:val="p"/>
                              </m:rPr>
                              <a:rPr lang="es-ES" sz="2400" i="0">
                                <a:solidFill>
                                  <a:srgbClr val="000000"/>
                                </a:solidFill>
                                <a:latin typeface="Cambria Math" panose="02040503050406030204" pitchFamily="18" charset="0"/>
                              </a:rPr>
                              <m:t>D</m:t>
                            </m:r>
                          </m:sub>
                        </m:sSub>
                        <m:r>
                          <a:rPr lang="es-ES" sz="2400" i="0">
                            <a:solidFill>
                              <a:srgbClr val="000000"/>
                            </a:solidFill>
                            <a:latin typeface="Cambria Math" panose="02040503050406030204" pitchFamily="18" charset="0"/>
                          </a:rPr>
                          <m:t>=</m:t>
                        </m:r>
                        <m:sSub>
                          <m:sSubPr>
                            <m:ctrlPr>
                              <a:rPr lang="es-ES" sz="2400" i="1">
                                <a:solidFill>
                                  <a:srgbClr val="000000"/>
                                </a:solidFill>
                                <a:latin typeface="Cambria Math" panose="02040503050406030204" pitchFamily="18" charset="0"/>
                              </a:rPr>
                            </m:ctrlPr>
                          </m:sSubPr>
                          <m:e>
                            <m:r>
                              <m:rPr>
                                <m:sty m:val="p"/>
                              </m:rPr>
                              <a:rPr lang="es-ES" sz="2400" i="0">
                                <a:solidFill>
                                  <a:srgbClr val="000000"/>
                                </a:solidFill>
                                <a:latin typeface="Cambria Math" panose="02040503050406030204" pitchFamily="18" charset="0"/>
                              </a:rPr>
                              <m:t>I</m:t>
                            </m:r>
                          </m:e>
                          <m:sub>
                            <m:r>
                              <a:rPr lang="es-ES" sz="2400" i="0">
                                <a:solidFill>
                                  <a:srgbClr val="000000"/>
                                </a:solidFill>
                                <a:latin typeface="Cambria Math" panose="02040503050406030204" pitchFamily="18" charset="0"/>
                              </a:rPr>
                              <m:t>0</m:t>
                            </m:r>
                          </m:sub>
                        </m:sSub>
                        <m:r>
                          <a:rPr lang="es-ES" sz="2400" i="0">
                            <a:solidFill>
                              <a:srgbClr val="000000"/>
                            </a:solidFill>
                            <a:latin typeface="Cambria Math" panose="02040503050406030204" pitchFamily="18" charset="0"/>
                          </a:rPr>
                          <m:t> [1−</m:t>
                        </m:r>
                        <m:func>
                          <m:funcPr>
                            <m:ctrlPr>
                              <a:rPr lang="es-ES" sz="2400" i="1">
                                <a:solidFill>
                                  <a:srgbClr val="000000"/>
                                </a:solidFill>
                                <a:latin typeface="Cambria Math" panose="02040503050406030204" pitchFamily="18" charset="0"/>
                              </a:rPr>
                            </m:ctrlPr>
                          </m:funcPr>
                          <m:fName>
                            <m:r>
                              <m:rPr>
                                <m:sty m:val="p"/>
                              </m:rPr>
                              <a:rPr lang="es-ES" sz="2400" i="0">
                                <a:solidFill>
                                  <a:srgbClr val="000000"/>
                                </a:solidFill>
                                <a:latin typeface="Cambria Math" panose="02040503050406030204" pitchFamily="18" charset="0"/>
                              </a:rPr>
                              <m:t>exp</m:t>
                            </m:r>
                          </m:fName>
                          <m:e>
                            <m:r>
                              <a:rPr lang="es-ES" sz="2400" i="0">
                                <a:solidFill>
                                  <a:srgbClr val="000000"/>
                                </a:solidFill>
                                <a:latin typeface="Cambria Math" panose="02040503050406030204" pitchFamily="18" charset="0"/>
                              </a:rPr>
                              <m:t>(</m:t>
                            </m:r>
                          </m:e>
                        </m:func>
                        <m:f>
                          <m:fPr>
                            <m:ctrlPr>
                              <a:rPr lang="es-ES" sz="2400" i="1">
                                <a:solidFill>
                                  <a:srgbClr val="000000"/>
                                </a:solidFill>
                                <a:latin typeface="Cambria Math" panose="02040503050406030204" pitchFamily="18" charset="0"/>
                              </a:rPr>
                            </m:ctrlPr>
                          </m:fPr>
                          <m:num>
                            <m:r>
                              <m:rPr>
                                <m:sty m:val="p"/>
                              </m:rPr>
                              <a:rPr lang="es-ES" sz="2400" i="0">
                                <a:solidFill>
                                  <a:srgbClr val="000000"/>
                                </a:solidFill>
                                <a:latin typeface="Cambria Math" panose="02040503050406030204" pitchFamily="18" charset="0"/>
                              </a:rPr>
                              <m:t>e</m:t>
                            </m:r>
                            <m:sSub>
                              <m:sSubPr>
                                <m:ctrlPr>
                                  <a:rPr lang="es-ES" sz="2400" i="1">
                                    <a:solidFill>
                                      <a:srgbClr val="000000"/>
                                    </a:solidFill>
                                    <a:latin typeface="Cambria Math" panose="02040503050406030204" pitchFamily="18" charset="0"/>
                                  </a:rPr>
                                </m:ctrlPr>
                              </m:sSubPr>
                              <m:e>
                                <m:r>
                                  <m:rPr>
                                    <m:sty m:val="p"/>
                                  </m:rPr>
                                  <a:rPr lang="es-ES" sz="2400" i="0">
                                    <a:solidFill>
                                      <a:srgbClr val="000000"/>
                                    </a:solidFill>
                                    <a:latin typeface="Cambria Math" panose="02040503050406030204" pitchFamily="18" charset="0"/>
                                  </a:rPr>
                                  <m:t>V</m:t>
                                </m:r>
                              </m:e>
                              <m:sub>
                                <m:r>
                                  <m:rPr>
                                    <m:sty m:val="p"/>
                                  </m:rPr>
                                  <a:rPr lang="es-ES" sz="2400" i="0">
                                    <a:solidFill>
                                      <a:srgbClr val="000000"/>
                                    </a:solidFill>
                                    <a:latin typeface="Cambria Math" panose="02040503050406030204" pitchFamily="18" charset="0"/>
                                  </a:rPr>
                                  <m:t>D</m:t>
                                </m:r>
                              </m:sub>
                            </m:sSub>
                          </m:num>
                          <m:den>
                            <m:r>
                              <m:rPr>
                                <m:sty m:val="p"/>
                              </m:rPr>
                              <a:rPr lang="es-ES" sz="2400" i="0">
                                <a:solidFill>
                                  <a:srgbClr val="000000"/>
                                </a:solidFill>
                                <a:latin typeface="Cambria Math" panose="02040503050406030204" pitchFamily="18" charset="0"/>
                              </a:rPr>
                              <m:t>ηKT</m:t>
                            </m:r>
                          </m:den>
                        </m:f>
                        <m:r>
                          <a:rPr lang="es-ES" sz="2400" i="0">
                            <a:solidFill>
                              <a:srgbClr val="000000"/>
                            </a:solidFill>
                            <a:latin typeface="Cambria Math" panose="02040503050406030204" pitchFamily="18" charset="0"/>
                          </a:rPr>
                          <m:t>)]</m:t>
                        </m:r>
                      </m:oMath>
                    </m:oMathPara>
                  </a14:m>
                  <a:endParaRPr lang="es-ES" sz="2400" dirty="0"/>
                </a:p>
              </p:txBody>
            </p:sp>
          </mc:Choice>
          <mc:Fallback xmlns="">
            <p:sp>
              <p:nvSpPr>
                <p:cNvPr id="27" name="Object 6">
                  <a:extLst>
                    <a:ext uri="{FF2B5EF4-FFF2-40B4-BE49-F238E27FC236}">
                      <a16:creationId xmlns:a16="http://schemas.microsoft.com/office/drawing/2014/main" id="{EA16D061-AE9A-4440-B3BB-E8CD58706509}"/>
                    </a:ext>
                  </a:extLst>
                </p:cNvPr>
                <p:cNvSpPr txBox="1">
                  <a:spLocks noRot="1" noChangeAspect="1" noMove="1" noResize="1" noEditPoints="1" noAdjustHandles="1" noChangeArrowheads="1" noChangeShapeType="1" noTextEdit="1"/>
                </p:cNvSpPr>
                <p:nvPr/>
              </p:nvSpPr>
              <p:spPr bwMode="auto">
                <a:xfrm>
                  <a:off x="4756377" y="1690225"/>
                  <a:ext cx="3385162" cy="912813"/>
                </a:xfrm>
                <a:prstGeom prst="rect">
                  <a:avLst/>
                </a:prstGeom>
                <a:blipFill>
                  <a:blip r:embed="rId3"/>
                  <a:stretch>
                    <a:fillRect/>
                  </a:stretch>
                </a:blipFill>
                <a:ln>
                  <a:noFill/>
                </a:ln>
                <a:effectLst/>
              </p:spPr>
              <p:txBody>
                <a:bodyPr/>
                <a:lstStyle/>
                <a:p>
                  <a:r>
                    <a:rPr lang="es-ES">
                      <a:noFill/>
                    </a:rPr>
                    <a:t> </a:t>
                  </a:r>
                </a:p>
              </p:txBody>
            </p:sp>
          </mc:Fallback>
        </mc:AlternateContent>
      </p:grpSp>
      <p:sp>
        <p:nvSpPr>
          <p:cNvPr id="60418" name="Rectangle 5"/>
          <p:cNvSpPr>
            <a:spLocks noChangeArrowheads="1"/>
          </p:cNvSpPr>
          <p:nvPr/>
        </p:nvSpPr>
        <p:spPr bwMode="auto">
          <a:xfrm>
            <a:off x="1872744" y="390476"/>
            <a:ext cx="6012000" cy="40790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23556" name="Rectangle 2"/>
          <p:cNvSpPr>
            <a:spLocks noChangeArrowheads="1"/>
          </p:cNvSpPr>
          <p:nvPr/>
        </p:nvSpPr>
        <p:spPr bwMode="auto">
          <a:xfrm>
            <a:off x="1309028" y="495665"/>
            <a:ext cx="8750300" cy="743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lnSpc>
                <a:spcPct val="60000"/>
              </a:lnSpc>
              <a:spcBef>
                <a:spcPct val="50000"/>
              </a:spcBef>
              <a:buFontTx/>
              <a:buNone/>
            </a:pPr>
            <a:r>
              <a:rPr lang="es-ES" sz="2400" b="1" dirty="0">
                <a:solidFill>
                  <a:srgbClr val="CC0000"/>
                </a:solidFill>
                <a:latin typeface="Arial" panose="020B0604020202020204" pitchFamily="34" charset="0"/>
              </a:rPr>
              <a:t>9.6 CURVA CARACTERÍSTICA DE UN DIODO Y</a:t>
            </a:r>
          </a:p>
          <a:p>
            <a:pPr eaLnBrk="1" hangingPunct="1">
              <a:lnSpc>
                <a:spcPct val="60000"/>
              </a:lnSpc>
              <a:spcBef>
                <a:spcPct val="50000"/>
              </a:spcBef>
              <a:buFontTx/>
              <a:buNone/>
            </a:pPr>
            <a:r>
              <a:rPr lang="es-ES" sz="2400" b="1" dirty="0">
                <a:solidFill>
                  <a:srgbClr val="CC0000"/>
                </a:solidFill>
                <a:latin typeface="Arial" panose="020B0604020202020204" pitchFamily="34" charset="0"/>
              </a:rPr>
              <a:t>      MODELIZACIÓN DE UN DIODO</a:t>
            </a:r>
          </a:p>
        </p:txBody>
      </p:sp>
      <p:sp>
        <p:nvSpPr>
          <p:cNvPr id="936968" name="Text Box 8"/>
          <p:cNvSpPr txBox="1">
            <a:spLocks noChangeArrowheads="1"/>
          </p:cNvSpPr>
          <p:nvPr/>
        </p:nvSpPr>
        <p:spPr bwMode="auto">
          <a:xfrm>
            <a:off x="1273805" y="1438957"/>
            <a:ext cx="2523975" cy="609252"/>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err="1">
                <a:solidFill>
                  <a:srgbClr val="000000"/>
                </a:solidFill>
                <a:latin typeface="Comic Sans MS" panose="030F0702030302020204" pitchFamily="66" charset="0"/>
              </a:rPr>
              <a:t>I</a:t>
            </a:r>
            <a:r>
              <a:rPr lang="es-ES" sz="2400" baseline="-25000" dirty="0" err="1">
                <a:solidFill>
                  <a:srgbClr val="000000"/>
                </a:solidFill>
                <a:latin typeface="Arial" panose="020B0604020202020204" pitchFamily="34" charset="0"/>
              </a:rPr>
              <a:t>Diodo</a:t>
            </a:r>
            <a:r>
              <a:rPr lang="es-ES" sz="2400" dirty="0">
                <a:solidFill>
                  <a:srgbClr val="000000"/>
                </a:solidFill>
                <a:latin typeface="Arial" panose="020B0604020202020204" pitchFamily="34" charset="0"/>
              </a:rPr>
              <a:t> = f(</a:t>
            </a:r>
            <a:r>
              <a:rPr lang="es-ES" sz="2400" dirty="0" err="1">
                <a:solidFill>
                  <a:srgbClr val="000000"/>
                </a:solidFill>
                <a:latin typeface="Arial" panose="020B0604020202020204" pitchFamily="34" charset="0"/>
              </a:rPr>
              <a:t>V</a:t>
            </a:r>
            <a:r>
              <a:rPr lang="es-ES" sz="2400" baseline="-25000" dirty="0" err="1">
                <a:solidFill>
                  <a:srgbClr val="000000"/>
                </a:solidFill>
                <a:latin typeface="Arial" panose="020B0604020202020204" pitchFamily="34" charset="0"/>
              </a:rPr>
              <a:t>Diodo</a:t>
            </a:r>
            <a:r>
              <a:rPr lang="es-ES" sz="2400" dirty="0">
                <a:solidFill>
                  <a:srgbClr val="000000"/>
                </a:solidFill>
                <a:latin typeface="Arial" panose="020B0604020202020204" pitchFamily="34" charset="0"/>
              </a:rPr>
              <a:t>)</a:t>
            </a:r>
          </a:p>
        </p:txBody>
      </p:sp>
      <p:sp>
        <p:nvSpPr>
          <p:cNvPr id="3" name="Text Box 4"/>
          <p:cNvSpPr txBox="1">
            <a:spLocks noChangeArrowheads="1"/>
          </p:cNvSpPr>
          <p:nvPr/>
        </p:nvSpPr>
        <p:spPr bwMode="auto">
          <a:xfrm>
            <a:off x="1275289" y="2210671"/>
            <a:ext cx="2523975" cy="609635"/>
          </a:xfrm>
          <a:prstGeom prst="rect">
            <a:avLst/>
          </a:prstGeom>
          <a:solidFill>
            <a:schemeClr val="accent1">
              <a:lumMod val="60000"/>
              <a:lumOff val="40000"/>
            </a:schemeClr>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b="1">
                <a:solidFill>
                  <a:srgbClr val="000000"/>
                </a:solidFill>
                <a:latin typeface="Arial" panose="020B0604020202020204" pitchFamily="34" charset="0"/>
              </a:rPr>
              <a:t>Ec. de Shockley</a:t>
            </a:r>
          </a:p>
        </p:txBody>
      </p:sp>
      <p:sp>
        <p:nvSpPr>
          <p:cNvPr id="23602" name="AutoShape 9"/>
          <p:cNvSpPr>
            <a:spLocks noChangeArrowheads="1"/>
          </p:cNvSpPr>
          <p:nvPr/>
        </p:nvSpPr>
        <p:spPr bwMode="auto">
          <a:xfrm>
            <a:off x="3928295" y="1874353"/>
            <a:ext cx="460348" cy="542956"/>
          </a:xfrm>
          <a:prstGeom prst="rightArrow">
            <a:avLst>
              <a:gd name="adj1" fmla="val 49704"/>
              <a:gd name="adj2" fmla="val 51463"/>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grpSp>
        <p:nvGrpSpPr>
          <p:cNvPr id="19" name="Grupo 18"/>
          <p:cNvGrpSpPr/>
          <p:nvPr/>
        </p:nvGrpSpPr>
        <p:grpSpPr>
          <a:xfrm>
            <a:off x="1619880" y="3720051"/>
            <a:ext cx="3385161" cy="977901"/>
            <a:chOff x="6816405" y="3800442"/>
            <a:chExt cx="3385161" cy="977901"/>
          </a:xfrm>
        </p:grpSpPr>
        <p:sp>
          <p:nvSpPr>
            <p:cNvPr id="23577" name="Rectángulo 41"/>
            <p:cNvSpPr>
              <a:spLocks noChangeArrowheads="1"/>
            </p:cNvSpPr>
            <p:nvPr/>
          </p:nvSpPr>
          <p:spPr bwMode="auto">
            <a:xfrm>
              <a:off x="7084943" y="3827208"/>
              <a:ext cx="3116623" cy="601110"/>
            </a:xfrm>
            <a:prstGeom prst="rect">
              <a:avLst/>
            </a:prstGeom>
            <a:solidFill>
              <a:srgbClr val="CCFFCC"/>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lIns="90000" tIns="118800" rIns="90000" bIns="118800" anchor="ct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endParaRPr lang="es-ES" sz="2400"/>
            </a:p>
          </p:txBody>
        </p:sp>
        <p:sp>
          <p:nvSpPr>
            <p:cNvPr id="23580" name="Text Box 30"/>
            <p:cNvSpPr txBox="1">
              <a:spLocks noChangeArrowheads="1"/>
            </p:cNvSpPr>
            <p:nvPr/>
          </p:nvSpPr>
          <p:spPr bwMode="auto">
            <a:xfrm>
              <a:off x="6816405" y="3800442"/>
              <a:ext cx="3385161" cy="97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sym typeface="Symbol" panose="05050102010706020507" pitchFamily="18" charset="2"/>
                </a:rPr>
                <a:t> </a:t>
              </a:r>
              <a:r>
                <a:rPr lang="es-ES" sz="2400" dirty="0">
                  <a:latin typeface="Comic Sans MS" panose="030F0702030302020204" pitchFamily="66" charset="0"/>
                  <a:sym typeface="Symbol" panose="05050102010706020507" pitchFamily="18" charset="2"/>
                </a:rPr>
                <a:t></a:t>
              </a:r>
              <a:r>
                <a:rPr lang="es-ES" sz="2400" dirty="0">
                  <a:latin typeface="Arial" panose="020B0604020202020204" pitchFamily="34" charset="0"/>
                  <a:sym typeface="Symbol" panose="05050102010706020507" pitchFamily="18" charset="2"/>
                </a:rPr>
                <a:t>:</a:t>
              </a:r>
              <a:r>
                <a:rPr lang="es-ES" sz="2400" b="1" dirty="0">
                  <a:latin typeface="Arial" panose="020B0604020202020204" pitchFamily="34" charset="0"/>
                  <a:sym typeface="Symbol" panose="05050102010706020507" pitchFamily="18" charset="2"/>
                </a:rPr>
                <a:t> </a:t>
              </a:r>
              <a:r>
                <a:rPr lang="es-ES" sz="2400" dirty="0">
                  <a:latin typeface="Arial" panose="020B0604020202020204" pitchFamily="34" charset="0"/>
                  <a:sym typeface="Symbol" panose="05050102010706020507" pitchFamily="18" charset="2"/>
                </a:rPr>
                <a:t>Factor de idealidad</a:t>
              </a:r>
            </a:p>
            <a:p>
              <a:pPr algn="ctr" eaLnBrk="1" hangingPunct="1">
                <a:spcBef>
                  <a:spcPts val="0"/>
                </a:spcBef>
                <a:buFontTx/>
                <a:buNone/>
              </a:pPr>
              <a:r>
                <a:rPr lang="es-ES" sz="2400" dirty="0">
                  <a:solidFill>
                    <a:srgbClr val="FF0000"/>
                  </a:solidFill>
                  <a:latin typeface="Arial" panose="020B0604020202020204" pitchFamily="34" charset="0"/>
                  <a:sym typeface="Symbol" panose="05050102010706020507" pitchFamily="18" charset="2"/>
                </a:rPr>
                <a:t>("eta")</a:t>
              </a:r>
            </a:p>
          </p:txBody>
        </p:sp>
      </p:grpSp>
      <p:grpSp>
        <p:nvGrpSpPr>
          <p:cNvPr id="20" name="Grupo 19"/>
          <p:cNvGrpSpPr/>
          <p:nvPr/>
        </p:nvGrpSpPr>
        <p:grpSpPr>
          <a:xfrm>
            <a:off x="1723848" y="4605030"/>
            <a:ext cx="4282677" cy="2266796"/>
            <a:chOff x="6920373" y="4579094"/>
            <a:chExt cx="4282677" cy="2266796"/>
          </a:xfrm>
        </p:grpSpPr>
        <p:sp>
          <p:nvSpPr>
            <p:cNvPr id="23581" name="Text Box 31"/>
            <p:cNvSpPr txBox="1">
              <a:spLocks noChangeArrowheads="1"/>
            </p:cNvSpPr>
            <p:nvPr/>
          </p:nvSpPr>
          <p:spPr bwMode="auto">
            <a:xfrm>
              <a:off x="6948061" y="6370456"/>
              <a:ext cx="4254989" cy="47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ct val="60000"/>
                </a:lnSpc>
                <a:spcBef>
                  <a:spcPct val="50000"/>
                </a:spcBef>
                <a:buFontTx/>
                <a:buNone/>
              </a:pPr>
              <a:r>
                <a:rPr lang="es-ES" sz="2400" dirty="0">
                  <a:solidFill>
                    <a:srgbClr val="008000"/>
                  </a:solidFill>
                  <a:latin typeface="Arial" panose="020B0604020202020204" pitchFamily="34" charset="0"/>
                </a:rPr>
                <a:t>Si:</a:t>
              </a:r>
              <a:r>
                <a:rPr lang="es-ES" sz="24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sym typeface="Symbol" panose="05050102010706020507" pitchFamily="18" charset="2"/>
                </a:rPr>
                <a:t>2  |  </a:t>
              </a:r>
              <a:r>
                <a:rPr lang="es-ES" sz="2400" dirty="0">
                  <a:solidFill>
                    <a:srgbClr val="008000"/>
                  </a:solidFill>
                  <a:latin typeface="Arial" panose="020B0604020202020204" pitchFamily="34" charset="0"/>
                </a:rPr>
                <a:t>Ge:</a:t>
              </a:r>
              <a:r>
                <a:rPr lang="es-ES" sz="2400" dirty="0">
                  <a:solidFill>
                    <a:srgbClr val="000000"/>
                  </a:solidFill>
                  <a:latin typeface="Arial" panose="020B0604020202020204" pitchFamily="34" charset="0"/>
                </a:rPr>
                <a:t> 1 (nada, lo ideal)</a:t>
              </a:r>
              <a:endParaRPr lang="es-ES" sz="2400" dirty="0">
                <a:solidFill>
                  <a:srgbClr val="D60093"/>
                </a:solidFill>
                <a:latin typeface="Arial" panose="020B0604020202020204" pitchFamily="34" charset="0"/>
              </a:endParaRPr>
            </a:p>
          </p:txBody>
        </p:sp>
        <p:sp>
          <p:nvSpPr>
            <p:cNvPr id="23579" name="Text Box 35"/>
            <p:cNvSpPr txBox="1">
              <a:spLocks noChangeArrowheads="1"/>
            </p:cNvSpPr>
            <p:nvPr/>
          </p:nvSpPr>
          <p:spPr bwMode="auto">
            <a:xfrm>
              <a:off x="6920373" y="4579094"/>
              <a:ext cx="3490452" cy="171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None/>
              </a:pPr>
              <a:r>
                <a:rPr lang="es-ES" sz="2400" dirty="0">
                  <a:latin typeface="Arial" panose="020B0604020202020204" pitchFamily="34" charset="0"/>
                  <a:sym typeface="Symbol" panose="05050102010706020507" pitchFamily="18" charset="2"/>
                </a:rPr>
                <a:t>Es mayor cuanto más recombinación hay en lugar de difusión hacia RCE (implica menos </a:t>
              </a:r>
              <a:r>
                <a:rPr lang="es-ES" sz="2400" dirty="0">
                  <a:latin typeface="Comic Sans MS" panose="030F0702030302020204" pitchFamily="66" charset="0"/>
                  <a:sym typeface="Symbol" panose="05050102010706020507" pitchFamily="18" charset="2"/>
                </a:rPr>
                <a:t>I</a:t>
              </a:r>
              <a:r>
                <a:rPr lang="es-ES" sz="2400" dirty="0">
                  <a:latin typeface="Arial" panose="020B0604020202020204" pitchFamily="34" charset="0"/>
                  <a:sym typeface="Symbol" panose="05050102010706020507" pitchFamily="18" charset="2"/>
                </a:rPr>
                <a:t>)</a:t>
              </a:r>
              <a:endParaRPr lang="es-ES" sz="2400" baseline="-25000" dirty="0">
                <a:latin typeface="Arial" panose="020B0604020202020204" pitchFamily="34" charset="0"/>
                <a:sym typeface="Symbol" panose="05050102010706020507" pitchFamily="18" charset="2"/>
              </a:endParaRPr>
            </a:p>
          </p:txBody>
        </p:sp>
      </p:grpSp>
      <p:sp>
        <p:nvSpPr>
          <p:cNvPr id="44" name="CuadroTexto 43"/>
          <p:cNvSpPr txBox="1"/>
          <p:nvPr/>
        </p:nvSpPr>
        <p:spPr>
          <a:xfrm>
            <a:off x="6376853" y="4535699"/>
            <a:ext cx="3385161" cy="2239844"/>
          </a:xfrm>
          <a:prstGeom prst="rect">
            <a:avLst/>
          </a:prstGeom>
          <a:noFill/>
        </p:spPr>
        <p:txBody>
          <a:bodyPr wrap="square" rtlCol="0" anchor="ctr" anchorCtr="0">
            <a:spAutoFit/>
          </a:bodyPr>
          <a:lstStyle/>
          <a:p>
            <a:pPr>
              <a:lnSpc>
                <a:spcPct val="150000"/>
              </a:lnSpc>
            </a:pPr>
            <a:r>
              <a:rPr lang="es-ES" sz="2400" dirty="0"/>
              <a:t>V</a:t>
            </a:r>
            <a:r>
              <a:rPr lang="es-ES" sz="2400" baseline="-25000" dirty="0"/>
              <a:t>T</a:t>
            </a:r>
            <a:r>
              <a:rPr lang="es-ES" sz="2400" dirty="0"/>
              <a:t> = KT/e =</a:t>
            </a:r>
          </a:p>
          <a:p>
            <a:pPr>
              <a:lnSpc>
                <a:spcPct val="150000"/>
              </a:lnSpc>
            </a:pPr>
            <a:r>
              <a:rPr lang="es-ES" sz="2400" dirty="0"/>
              <a:t>     = </a:t>
            </a:r>
            <a:r>
              <a:rPr lang="es-ES" sz="2400" dirty="0" err="1"/>
              <a:t>D</a:t>
            </a:r>
            <a:r>
              <a:rPr lang="es-ES" sz="2400" baseline="-25000" dirty="0" err="1"/>
              <a:t>h</a:t>
            </a:r>
            <a:r>
              <a:rPr lang="es-ES" sz="2400" dirty="0"/>
              <a:t>/</a:t>
            </a:r>
            <a:r>
              <a:rPr lang="es-ES" sz="2400" dirty="0">
                <a:sym typeface="Symbol" panose="05050102010706020507" pitchFamily="18" charset="2"/>
              </a:rPr>
              <a:t></a:t>
            </a:r>
            <a:r>
              <a:rPr lang="es-ES" sz="2400" baseline="-25000" dirty="0">
                <a:sym typeface="Symbol" panose="05050102010706020507" pitchFamily="18" charset="2"/>
              </a:rPr>
              <a:t>h</a:t>
            </a:r>
            <a:r>
              <a:rPr lang="es-ES" sz="2400" dirty="0">
                <a:sym typeface="Symbol" panose="05050102010706020507" pitchFamily="18" charset="2"/>
              </a:rPr>
              <a:t> </a:t>
            </a:r>
            <a:r>
              <a:rPr lang="es-ES" sz="2400" dirty="0"/>
              <a:t>= D</a:t>
            </a:r>
            <a:r>
              <a:rPr lang="es-ES" sz="2400" baseline="-25000" dirty="0"/>
              <a:t>e</a:t>
            </a:r>
            <a:r>
              <a:rPr lang="es-ES" sz="2400" dirty="0"/>
              <a:t>/</a:t>
            </a:r>
            <a:r>
              <a:rPr lang="es-ES" sz="2400" dirty="0">
                <a:sym typeface="Symbol" panose="05050102010706020507" pitchFamily="18" charset="2"/>
              </a:rPr>
              <a:t></a:t>
            </a:r>
            <a:r>
              <a:rPr lang="es-ES" sz="2400" baseline="-25000" dirty="0">
                <a:sym typeface="Symbol" panose="05050102010706020507" pitchFamily="18" charset="2"/>
              </a:rPr>
              <a:t>e</a:t>
            </a:r>
            <a:r>
              <a:rPr lang="es-ES" sz="2400" dirty="0">
                <a:sym typeface="Symbol" panose="05050102010706020507" pitchFamily="18" charset="2"/>
              </a:rPr>
              <a:t> =</a:t>
            </a:r>
          </a:p>
          <a:p>
            <a:pPr>
              <a:lnSpc>
                <a:spcPct val="150000"/>
              </a:lnSpc>
            </a:pPr>
            <a:r>
              <a:rPr lang="es-ES" sz="2400" dirty="0">
                <a:sym typeface="Symbol" panose="05050102010706020507" pitchFamily="18" charset="2"/>
              </a:rPr>
              <a:t>     = </a:t>
            </a:r>
            <a:r>
              <a:rPr lang="es-ES" sz="2400" dirty="0"/>
              <a:t>26 </a:t>
            </a:r>
            <a:r>
              <a:rPr lang="es-ES" sz="2400" dirty="0" err="1"/>
              <a:t>mV</a:t>
            </a:r>
            <a:endParaRPr lang="es-ES" sz="2400" dirty="0"/>
          </a:p>
          <a:p>
            <a:pPr>
              <a:lnSpc>
                <a:spcPct val="150000"/>
              </a:lnSpc>
            </a:pPr>
            <a:r>
              <a:rPr lang="es-ES" sz="2400" dirty="0"/>
              <a:t>        </a:t>
            </a:r>
            <a:r>
              <a:rPr lang="es-ES" sz="2400" dirty="0">
                <a:solidFill>
                  <a:srgbClr val="FF0000"/>
                </a:solidFill>
              </a:rPr>
              <a:t>(a 300 K, a 27 </a:t>
            </a:r>
            <a:r>
              <a:rPr lang="es-ES" sz="2400" dirty="0" err="1">
                <a:solidFill>
                  <a:srgbClr val="FF0000"/>
                </a:solidFill>
              </a:rPr>
              <a:t>ºC</a:t>
            </a:r>
            <a:r>
              <a:rPr lang="es-ES" sz="2400" dirty="0">
                <a:solidFill>
                  <a:srgbClr val="FF0000"/>
                </a:solidFill>
              </a:rPr>
              <a:t>)</a:t>
            </a:r>
            <a:endParaRPr lang="en-GB" sz="2400" dirty="0">
              <a:solidFill>
                <a:srgbClr val="FF0000"/>
              </a:solidFill>
            </a:endParaRPr>
          </a:p>
        </p:txBody>
      </p:sp>
      <p:sp>
        <p:nvSpPr>
          <p:cNvPr id="2" name="Forma libre 1"/>
          <p:cNvSpPr/>
          <p:nvPr/>
        </p:nvSpPr>
        <p:spPr bwMode="auto">
          <a:xfrm>
            <a:off x="6911684" y="1745015"/>
            <a:ext cx="630936" cy="795528"/>
          </a:xfrm>
          <a:custGeom>
            <a:avLst/>
            <a:gdLst>
              <a:gd name="connsiteX0" fmla="*/ 9144 w 630936"/>
              <a:gd name="connsiteY0" fmla="*/ 0 h 795528"/>
              <a:gd name="connsiteX1" fmla="*/ 0 w 630936"/>
              <a:gd name="connsiteY1" fmla="*/ 301752 h 795528"/>
              <a:gd name="connsiteX2" fmla="*/ 274320 w 630936"/>
              <a:gd name="connsiteY2" fmla="*/ 795528 h 795528"/>
              <a:gd name="connsiteX3" fmla="*/ 621792 w 630936"/>
              <a:gd name="connsiteY3" fmla="*/ 795528 h 795528"/>
              <a:gd name="connsiteX4" fmla="*/ 630936 w 630936"/>
              <a:gd name="connsiteY4" fmla="*/ 448056 h 795528"/>
              <a:gd name="connsiteX5" fmla="*/ 292608 w 630936"/>
              <a:gd name="connsiteY5" fmla="*/ 365760 h 795528"/>
              <a:gd name="connsiteX6" fmla="*/ 155448 w 630936"/>
              <a:gd name="connsiteY6" fmla="*/ 9144 h 795528"/>
              <a:gd name="connsiteX7" fmla="*/ 9144 w 630936"/>
              <a:gd name="connsiteY7" fmla="*/ 0 h 79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936" h="795528">
                <a:moveTo>
                  <a:pt x="9144" y="0"/>
                </a:moveTo>
                <a:lnTo>
                  <a:pt x="0" y="301752"/>
                </a:lnTo>
                <a:lnTo>
                  <a:pt x="274320" y="795528"/>
                </a:lnTo>
                <a:lnTo>
                  <a:pt x="621792" y="795528"/>
                </a:lnTo>
                <a:lnTo>
                  <a:pt x="630936" y="448056"/>
                </a:lnTo>
                <a:lnTo>
                  <a:pt x="292608" y="365760"/>
                </a:lnTo>
                <a:lnTo>
                  <a:pt x="155448" y="9144"/>
                </a:lnTo>
                <a:lnTo>
                  <a:pt x="9144" y="0"/>
                </a:lnTo>
                <a:close/>
              </a:path>
            </a:pathLst>
          </a:custGeom>
          <a:noFill/>
          <a:ln w="28575" cap="flat" cmpd="sng" algn="ctr">
            <a:solidFill>
              <a:srgbClr val="FF0000"/>
            </a:solidFill>
            <a:prstDash val="dash"/>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48" name="Grupo 47"/>
          <p:cNvGrpSpPr/>
          <p:nvPr/>
        </p:nvGrpSpPr>
        <p:grpSpPr>
          <a:xfrm>
            <a:off x="5955315" y="3701435"/>
            <a:ext cx="3025806" cy="978584"/>
            <a:chOff x="6663405" y="3871707"/>
            <a:chExt cx="3025806" cy="978584"/>
          </a:xfrm>
        </p:grpSpPr>
        <p:sp>
          <p:nvSpPr>
            <p:cNvPr id="49" name="Rectángulo 41"/>
            <p:cNvSpPr>
              <a:spLocks noChangeArrowheads="1"/>
            </p:cNvSpPr>
            <p:nvPr/>
          </p:nvSpPr>
          <p:spPr bwMode="auto">
            <a:xfrm>
              <a:off x="6971027" y="3919674"/>
              <a:ext cx="2718184" cy="601110"/>
            </a:xfrm>
            <a:prstGeom prst="rect">
              <a:avLst/>
            </a:prstGeom>
            <a:solidFill>
              <a:srgbClr val="CCFFCC"/>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lIns="90000" tIns="118800" rIns="90000" bIns="118800" anchor="ct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endParaRPr lang="es-ES" sz="2400"/>
            </a:p>
          </p:txBody>
        </p:sp>
        <p:sp>
          <p:nvSpPr>
            <p:cNvPr id="50" name="Text Box 30"/>
            <p:cNvSpPr txBox="1">
              <a:spLocks noChangeArrowheads="1"/>
            </p:cNvSpPr>
            <p:nvPr/>
          </p:nvSpPr>
          <p:spPr bwMode="auto">
            <a:xfrm>
              <a:off x="6663405" y="3871707"/>
              <a:ext cx="3025806"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marL="342900" indent="-342900" algn="ctr" eaLnBrk="1" hangingPunct="1">
                <a:spcBef>
                  <a:spcPts val="0"/>
                </a:spcBef>
                <a:buFont typeface="Symbol" panose="05050102010706020507" pitchFamily="18" charset="2"/>
                <a:buChar char="·"/>
              </a:pPr>
              <a:r>
                <a:rPr lang="es-ES" sz="2400" dirty="0">
                  <a:latin typeface="Arial" panose="020B0604020202020204" pitchFamily="34" charset="0"/>
                  <a:sym typeface="Symbol" panose="05050102010706020507" pitchFamily="18" charset="2"/>
                </a:rPr>
                <a:t>V</a:t>
              </a:r>
              <a:r>
                <a:rPr lang="es-ES" sz="2400" baseline="-25000" dirty="0">
                  <a:latin typeface="Arial" panose="020B0604020202020204" pitchFamily="34" charset="0"/>
                  <a:sym typeface="Symbol" panose="05050102010706020507" pitchFamily="18" charset="2"/>
                </a:rPr>
                <a:t>T</a:t>
              </a:r>
              <a:r>
                <a:rPr lang="es-ES" sz="2400" dirty="0">
                  <a:latin typeface="Arial" panose="020B0604020202020204" pitchFamily="34" charset="0"/>
                  <a:sym typeface="Symbol" panose="05050102010706020507" pitchFamily="18" charset="2"/>
                </a:rPr>
                <a:t>: Voltaje térmico</a:t>
              </a:r>
            </a:p>
            <a:p>
              <a:pPr algn="ctr" eaLnBrk="1" hangingPunct="1">
                <a:spcBef>
                  <a:spcPts val="0"/>
                </a:spcBef>
                <a:buNone/>
              </a:pPr>
              <a:r>
                <a:rPr lang="es-ES" sz="2400" dirty="0">
                  <a:solidFill>
                    <a:srgbClr val="FF0000"/>
                  </a:solidFill>
                  <a:latin typeface="Arial" panose="020B0604020202020204" pitchFamily="34" charset="0"/>
                  <a:sym typeface="Symbol" panose="05050102010706020507" pitchFamily="18" charset="2"/>
                </a:rPr>
                <a:t>         (&gt;0)</a:t>
              </a:r>
            </a:p>
          </p:txBody>
        </p:sp>
      </p:grpSp>
      <mc:AlternateContent xmlns:mc="http://schemas.openxmlformats.org/markup-compatibility/2006" xmlns:a14="http://schemas.microsoft.com/office/drawing/2010/main">
        <mc:Choice Requires="a14">
          <p:sp>
            <p:nvSpPr>
              <p:cNvPr id="28" name="Object 6">
                <a:extLst>
                  <a:ext uri="{FF2B5EF4-FFF2-40B4-BE49-F238E27FC236}">
                    <a16:creationId xmlns:a16="http://schemas.microsoft.com/office/drawing/2014/main" id="{68114CA5-1255-4116-B83A-7E2064DC2F1E}"/>
                  </a:ext>
                </a:extLst>
              </p:cNvPr>
              <p:cNvSpPr txBox="1"/>
              <p:nvPr/>
            </p:nvSpPr>
            <p:spPr bwMode="auto">
              <a:xfrm>
                <a:off x="7689673" y="1707451"/>
                <a:ext cx="2858719" cy="91281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s-ES" sz="2400" i="0">
                          <a:solidFill>
                            <a:srgbClr val="000000"/>
                          </a:solidFill>
                          <a:latin typeface="Cambria Math" panose="02040503050406030204" pitchFamily="18" charset="0"/>
                        </a:rPr>
                        <m:t>=</m:t>
                      </m:r>
                      <m:sSub>
                        <m:sSubPr>
                          <m:ctrlPr>
                            <a:rPr lang="es-ES" sz="2400" i="1">
                              <a:solidFill>
                                <a:srgbClr val="000000"/>
                              </a:solidFill>
                              <a:latin typeface="Cambria Math" panose="02040503050406030204" pitchFamily="18" charset="0"/>
                            </a:rPr>
                          </m:ctrlPr>
                        </m:sSubPr>
                        <m:e>
                          <m:r>
                            <m:rPr>
                              <m:sty m:val="p"/>
                            </m:rPr>
                            <a:rPr lang="es-ES" sz="2400" i="0">
                              <a:solidFill>
                                <a:srgbClr val="000000"/>
                              </a:solidFill>
                              <a:latin typeface="Cambria Math" panose="02040503050406030204" pitchFamily="18" charset="0"/>
                            </a:rPr>
                            <m:t>I</m:t>
                          </m:r>
                        </m:e>
                        <m:sub>
                          <m:r>
                            <a:rPr lang="es-ES" sz="2400" i="0">
                              <a:solidFill>
                                <a:srgbClr val="000000"/>
                              </a:solidFill>
                              <a:latin typeface="Cambria Math" panose="02040503050406030204" pitchFamily="18" charset="0"/>
                            </a:rPr>
                            <m:t>0</m:t>
                          </m:r>
                        </m:sub>
                      </m:sSub>
                      <m:r>
                        <a:rPr lang="es-ES" sz="2400" i="0">
                          <a:solidFill>
                            <a:srgbClr val="000000"/>
                          </a:solidFill>
                          <a:latin typeface="Cambria Math" panose="02040503050406030204" pitchFamily="18" charset="0"/>
                        </a:rPr>
                        <m:t> [1−</m:t>
                      </m:r>
                      <m:func>
                        <m:funcPr>
                          <m:ctrlPr>
                            <a:rPr lang="es-ES" sz="2400" i="1">
                              <a:solidFill>
                                <a:srgbClr val="000000"/>
                              </a:solidFill>
                              <a:latin typeface="Cambria Math" panose="02040503050406030204" pitchFamily="18" charset="0"/>
                            </a:rPr>
                          </m:ctrlPr>
                        </m:funcPr>
                        <m:fName>
                          <m:r>
                            <m:rPr>
                              <m:sty m:val="p"/>
                            </m:rPr>
                            <a:rPr lang="es-ES" sz="2400" i="0">
                              <a:solidFill>
                                <a:srgbClr val="000000"/>
                              </a:solidFill>
                              <a:latin typeface="Cambria Math" panose="02040503050406030204" pitchFamily="18" charset="0"/>
                            </a:rPr>
                            <m:t>exp</m:t>
                          </m:r>
                        </m:fName>
                        <m:e>
                          <m:r>
                            <a:rPr lang="es-ES" sz="2400" i="0">
                              <a:solidFill>
                                <a:srgbClr val="000000"/>
                              </a:solidFill>
                              <a:latin typeface="Cambria Math" panose="02040503050406030204" pitchFamily="18" charset="0"/>
                            </a:rPr>
                            <m:t>(</m:t>
                          </m:r>
                        </m:e>
                      </m:func>
                      <m:f>
                        <m:fPr>
                          <m:ctrlPr>
                            <a:rPr lang="es-ES" sz="2400" i="1">
                              <a:solidFill>
                                <a:srgbClr val="000000"/>
                              </a:solidFill>
                              <a:latin typeface="Cambria Math" panose="02040503050406030204" pitchFamily="18" charset="0"/>
                            </a:rPr>
                          </m:ctrlPr>
                        </m:fPr>
                        <m:num>
                          <m:sSub>
                            <m:sSubPr>
                              <m:ctrlPr>
                                <a:rPr lang="es-ES" sz="2400" i="1">
                                  <a:solidFill>
                                    <a:srgbClr val="000000"/>
                                  </a:solidFill>
                                  <a:latin typeface="Cambria Math" panose="02040503050406030204" pitchFamily="18" charset="0"/>
                                </a:rPr>
                              </m:ctrlPr>
                            </m:sSubPr>
                            <m:e>
                              <m:r>
                                <m:rPr>
                                  <m:sty m:val="p"/>
                                </m:rPr>
                                <a:rPr lang="es-ES" sz="2400" i="0">
                                  <a:solidFill>
                                    <a:srgbClr val="000000"/>
                                  </a:solidFill>
                                  <a:latin typeface="Cambria Math" panose="02040503050406030204" pitchFamily="18" charset="0"/>
                                </a:rPr>
                                <m:t>V</m:t>
                              </m:r>
                            </m:e>
                            <m:sub>
                              <m:r>
                                <m:rPr>
                                  <m:sty m:val="p"/>
                                </m:rPr>
                                <a:rPr lang="es-ES" sz="2400" i="0">
                                  <a:solidFill>
                                    <a:srgbClr val="000000"/>
                                  </a:solidFill>
                                  <a:latin typeface="Cambria Math" panose="02040503050406030204" pitchFamily="18" charset="0"/>
                                </a:rPr>
                                <m:t>D</m:t>
                              </m:r>
                            </m:sub>
                          </m:sSub>
                        </m:num>
                        <m:den>
                          <m:r>
                            <m:rPr>
                              <m:sty m:val="p"/>
                            </m:rPr>
                            <a:rPr lang="es-ES" sz="2400" i="0">
                              <a:solidFill>
                                <a:srgbClr val="000000"/>
                              </a:solidFill>
                              <a:latin typeface="Cambria Math" panose="02040503050406030204" pitchFamily="18" charset="0"/>
                            </a:rPr>
                            <m:t>η</m:t>
                          </m:r>
                          <m:sSub>
                            <m:sSubPr>
                              <m:ctrlPr>
                                <a:rPr lang="es-ES" sz="2400" i="1">
                                  <a:solidFill>
                                    <a:srgbClr val="000000"/>
                                  </a:solidFill>
                                  <a:latin typeface="Cambria Math" panose="02040503050406030204" pitchFamily="18" charset="0"/>
                                </a:rPr>
                              </m:ctrlPr>
                            </m:sSubPr>
                            <m:e>
                              <m:r>
                                <m:rPr>
                                  <m:sty m:val="p"/>
                                </m:rPr>
                                <a:rPr lang="es-ES" sz="2400" i="0">
                                  <a:solidFill>
                                    <a:srgbClr val="000000"/>
                                  </a:solidFill>
                                  <a:latin typeface="Cambria Math" panose="02040503050406030204" pitchFamily="18" charset="0"/>
                                </a:rPr>
                                <m:t>V</m:t>
                              </m:r>
                            </m:e>
                            <m:sub>
                              <m:r>
                                <m:rPr>
                                  <m:sty m:val="p"/>
                                </m:rPr>
                                <a:rPr lang="es-ES" sz="2400" i="0">
                                  <a:solidFill>
                                    <a:srgbClr val="000000"/>
                                  </a:solidFill>
                                  <a:latin typeface="Cambria Math" panose="02040503050406030204" pitchFamily="18" charset="0"/>
                                </a:rPr>
                                <m:t>T</m:t>
                              </m:r>
                            </m:sub>
                          </m:sSub>
                        </m:den>
                      </m:f>
                      <m:r>
                        <a:rPr lang="es-ES" sz="2400" i="0">
                          <a:solidFill>
                            <a:srgbClr val="000000"/>
                          </a:solidFill>
                          <a:latin typeface="Cambria Math" panose="02040503050406030204" pitchFamily="18" charset="0"/>
                        </a:rPr>
                        <m:t>)]</m:t>
                      </m:r>
                    </m:oMath>
                  </m:oMathPara>
                </a14:m>
                <a:endParaRPr lang="es-ES" sz="2400" dirty="0"/>
              </a:p>
            </p:txBody>
          </p:sp>
        </mc:Choice>
        <mc:Fallback xmlns="">
          <p:sp>
            <p:nvSpPr>
              <p:cNvPr id="28" name="Object 6">
                <a:extLst>
                  <a:ext uri="{FF2B5EF4-FFF2-40B4-BE49-F238E27FC236}">
                    <a16:creationId xmlns:a16="http://schemas.microsoft.com/office/drawing/2014/main" id="{68114CA5-1255-4116-B83A-7E2064DC2F1E}"/>
                  </a:ext>
                </a:extLst>
              </p:cNvPr>
              <p:cNvSpPr txBox="1">
                <a:spLocks noRot="1" noChangeAspect="1" noMove="1" noResize="1" noEditPoints="1" noAdjustHandles="1" noChangeArrowheads="1" noChangeShapeType="1" noTextEdit="1"/>
              </p:cNvSpPr>
              <p:nvPr/>
            </p:nvSpPr>
            <p:spPr bwMode="auto">
              <a:xfrm>
                <a:off x="7689673" y="1707451"/>
                <a:ext cx="2858719" cy="912812"/>
              </a:xfrm>
              <a:prstGeom prst="rect">
                <a:avLst/>
              </a:prstGeom>
              <a:blipFill>
                <a:blip r:embed="rId4"/>
                <a:stretch>
                  <a:fillRect/>
                </a:stretch>
              </a:blipFill>
              <a:ln>
                <a:noFill/>
              </a:ln>
              <a:effectLst/>
            </p:spPr>
            <p:txBody>
              <a:bodyPr/>
              <a:lstStyle/>
              <a:p>
                <a:r>
                  <a:rPr lang="es-ES">
                    <a:noFill/>
                  </a:rPr>
                  <a:t> </a:t>
                </a:r>
              </a:p>
            </p:txBody>
          </p:sp>
        </mc:Fallback>
      </mc:AlternateContent>
      <p:sp>
        <p:nvSpPr>
          <p:cNvPr id="24" name="Text Box 35">
            <a:extLst>
              <a:ext uri="{FF2B5EF4-FFF2-40B4-BE49-F238E27FC236}">
                <a16:creationId xmlns:a16="http://schemas.microsoft.com/office/drawing/2014/main" id="{9E36FD66-F7F1-47BF-B3D4-ED62B083B8D1}"/>
              </a:ext>
            </a:extLst>
          </p:cNvPr>
          <p:cNvSpPr txBox="1">
            <a:spLocks noChangeArrowheads="1"/>
          </p:cNvSpPr>
          <p:nvPr/>
        </p:nvSpPr>
        <p:spPr bwMode="auto">
          <a:xfrm>
            <a:off x="5190770" y="2722946"/>
            <a:ext cx="2829280"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None/>
            </a:pPr>
            <a:r>
              <a:rPr lang="es-ES" sz="2400" dirty="0">
                <a:solidFill>
                  <a:srgbClr val="FF0000"/>
                </a:solidFill>
                <a:latin typeface="Arial" panose="020B0604020202020204" pitchFamily="34" charset="0"/>
                <a:sym typeface="Symbol" panose="05050102010706020507" pitchFamily="18" charset="2"/>
              </a:rPr>
              <a:t>V</a:t>
            </a:r>
            <a:r>
              <a:rPr lang="es-ES" sz="2400" baseline="-25000" dirty="0">
                <a:solidFill>
                  <a:srgbClr val="FF0000"/>
                </a:solidFill>
                <a:latin typeface="Arial" panose="020B0604020202020204" pitchFamily="34" charset="0"/>
                <a:sym typeface="Symbol" panose="05050102010706020507" pitchFamily="18" charset="2"/>
              </a:rPr>
              <a:t>D</a:t>
            </a:r>
            <a:r>
              <a:rPr lang="es-ES" sz="2400" dirty="0">
                <a:solidFill>
                  <a:srgbClr val="FF0000"/>
                </a:solidFill>
                <a:latin typeface="Arial" panose="020B0604020202020204" pitchFamily="34" charset="0"/>
                <a:sym typeface="Symbol" panose="05050102010706020507" pitchFamily="18" charset="2"/>
              </a:rPr>
              <a:t> e </a:t>
            </a:r>
            <a:r>
              <a:rPr lang="es-ES" sz="2400">
                <a:solidFill>
                  <a:srgbClr val="FF0000"/>
                </a:solidFill>
                <a:latin typeface="Comic Sans MS" panose="030F0702030302020204" pitchFamily="66" charset="0"/>
                <a:sym typeface="Symbol" panose="05050102010706020507" pitchFamily="18" charset="2"/>
              </a:rPr>
              <a:t>I</a:t>
            </a:r>
            <a:r>
              <a:rPr lang="es-ES" sz="2400" baseline="-25000">
                <a:solidFill>
                  <a:srgbClr val="FF0000"/>
                </a:solidFill>
                <a:latin typeface="Arial" panose="020B0604020202020204" pitchFamily="34" charset="0"/>
                <a:sym typeface="Symbol" panose="05050102010706020507" pitchFamily="18" charset="2"/>
              </a:rPr>
              <a:t>D</a:t>
            </a:r>
            <a:r>
              <a:rPr lang="es-ES" sz="2400">
                <a:solidFill>
                  <a:srgbClr val="FF0000"/>
                </a:solidFill>
                <a:latin typeface="Arial" panose="020B0604020202020204" pitchFamily="34" charset="0"/>
                <a:sym typeface="Symbol" panose="05050102010706020507" pitchFamily="18" charset="2"/>
              </a:rPr>
              <a:t> positivas</a:t>
            </a:r>
          </a:p>
          <a:p>
            <a:pPr eaLnBrk="1" hangingPunct="1">
              <a:spcBef>
                <a:spcPts val="0"/>
              </a:spcBef>
              <a:buFont typeface="Symbol" panose="05050102010706020507" pitchFamily="18" charset="2"/>
              <a:buNone/>
            </a:pPr>
            <a:r>
              <a:rPr lang="es-ES" sz="2400">
                <a:solidFill>
                  <a:srgbClr val="FF0000"/>
                </a:solidFill>
                <a:latin typeface="Arial" panose="020B0604020202020204" pitchFamily="34" charset="0"/>
                <a:sym typeface="Symbol" panose="05050102010706020507" pitchFamily="18" charset="2"/>
              </a:rPr>
              <a:t>             en directa </a:t>
            </a:r>
            <a:endParaRPr lang="es-ES" sz="2400" dirty="0">
              <a:solidFill>
                <a:srgbClr val="FF0000"/>
              </a:solidFill>
              <a:latin typeface="Arial" panose="020B0604020202020204" pitchFamily="34" charset="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wipe(up)">
                                      <p:cBhvr>
                                        <p:cTn id="7" dur="5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36968"/>
                                        </p:tgtEl>
                                        <p:attrNameLst>
                                          <p:attrName>style.visibility</p:attrName>
                                        </p:attrNameLst>
                                      </p:cBhvr>
                                      <p:to>
                                        <p:strVal val="visible"/>
                                      </p:to>
                                    </p:set>
                                    <p:animEffect transition="in" filter="wipe(up)">
                                      <p:cBhvr>
                                        <p:cTn id="12" dur="500"/>
                                        <p:tgtEl>
                                          <p:spTgt spid="9369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602"/>
                                        </p:tgtEl>
                                        <p:attrNameLst>
                                          <p:attrName>style.visibility</p:attrName>
                                        </p:attrNameLst>
                                      </p:cBhvr>
                                      <p:to>
                                        <p:strVal val="visible"/>
                                      </p:to>
                                    </p:set>
                                    <p:animEffect transition="in" filter="wipe(left)">
                                      <p:cBhvr>
                                        <p:cTn id="22" dur="500"/>
                                        <p:tgtEl>
                                          <p:spTgt spid="23602"/>
                                        </p:tgtEl>
                                      </p:cBhvr>
                                    </p:animEffect>
                                  </p:childTnLst>
                                </p:cTn>
                              </p:par>
                            </p:childTnLst>
                          </p:cTn>
                        </p:par>
                        <p:par>
                          <p:cTn id="23" fill="hold">
                            <p:stCondLst>
                              <p:cond delay="500"/>
                            </p:stCondLst>
                            <p:childTnLst>
                              <p:par>
                                <p:cTn id="24" presetID="3" presetClass="entr" presetSubtype="5"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vertic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up)">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up)">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heel(1)">
                                      <p:cBhvr>
                                        <p:cTn id="46" dur="500"/>
                                        <p:tgtEl>
                                          <p:spTgt spid="2"/>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dissolv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dissolve">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up)">
                                      <p:cBhvr>
                                        <p:cTn id="60" dur="500"/>
                                        <p:tgtEl>
                                          <p:spTgt spid="4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wipe(up)">
                                      <p:cBhvr>
                                        <p:cTn id="6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0418" grpId="0" animBg="1"/>
      <p:bldP spid="936968" grpId="0" animBg="1"/>
      <p:bldP spid="3" grpId="0" animBg="1"/>
      <p:bldP spid="23602" grpId="0" animBg="1"/>
      <p:bldP spid="44" grpId="0"/>
      <p:bldP spid="2" grpId="0" animBg="1"/>
      <p:bldP spid="28"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91CF2603-BD99-449F-9ADF-322309ACB46D}"/>
              </a:ext>
            </a:extLst>
          </p:cNvPr>
          <p:cNvSpPr>
            <a:spLocks noChangeArrowheads="1"/>
          </p:cNvSpPr>
          <p:nvPr/>
        </p:nvSpPr>
        <p:spPr bwMode="auto">
          <a:xfrm>
            <a:off x="2222889" y="6439759"/>
            <a:ext cx="7897813" cy="473923"/>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14" name="Rectangle 17">
            <a:extLst>
              <a:ext uri="{FF2B5EF4-FFF2-40B4-BE49-F238E27FC236}">
                <a16:creationId xmlns:a16="http://schemas.microsoft.com/office/drawing/2014/main" id="{5F5FD6FB-E18F-4E4B-87B6-F0E6CBCB7051}"/>
              </a:ext>
            </a:extLst>
          </p:cNvPr>
          <p:cNvSpPr>
            <a:spLocks noChangeArrowheads="1"/>
          </p:cNvSpPr>
          <p:nvPr/>
        </p:nvSpPr>
        <p:spPr bwMode="auto">
          <a:xfrm>
            <a:off x="2207123" y="5803886"/>
            <a:ext cx="7897813" cy="473923"/>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7180" name="Rectangle 17"/>
          <p:cNvSpPr>
            <a:spLocks noChangeArrowheads="1"/>
          </p:cNvSpPr>
          <p:nvPr/>
        </p:nvSpPr>
        <p:spPr bwMode="auto">
          <a:xfrm>
            <a:off x="2201863" y="4834155"/>
            <a:ext cx="7897813" cy="763257"/>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7181" name="Rectangle 17"/>
          <p:cNvSpPr>
            <a:spLocks noChangeArrowheads="1"/>
          </p:cNvSpPr>
          <p:nvPr/>
        </p:nvSpPr>
        <p:spPr bwMode="auto">
          <a:xfrm>
            <a:off x="2197100" y="3823787"/>
            <a:ext cx="7897813" cy="774988"/>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Arial" panose="020B0604020202020204" pitchFamily="34" charset="0"/>
            </a:endParaRPr>
          </a:p>
        </p:txBody>
      </p:sp>
      <p:sp>
        <p:nvSpPr>
          <p:cNvPr id="7171" name="Rectangle 20"/>
          <p:cNvSpPr>
            <a:spLocks noChangeArrowheads="1"/>
          </p:cNvSpPr>
          <p:nvPr/>
        </p:nvSpPr>
        <p:spPr bwMode="auto">
          <a:xfrm>
            <a:off x="1470025" y="6478329"/>
            <a:ext cx="627063"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7172" name="Rectangle 10"/>
          <p:cNvSpPr>
            <a:spLocks noChangeArrowheads="1"/>
          </p:cNvSpPr>
          <p:nvPr/>
        </p:nvSpPr>
        <p:spPr bwMode="auto">
          <a:xfrm>
            <a:off x="1465263" y="5808404"/>
            <a:ext cx="627062"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7173" name="Rectangle 11"/>
          <p:cNvSpPr>
            <a:spLocks noChangeArrowheads="1"/>
          </p:cNvSpPr>
          <p:nvPr/>
        </p:nvSpPr>
        <p:spPr bwMode="auto">
          <a:xfrm>
            <a:off x="1465263" y="4833679"/>
            <a:ext cx="627062"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7174" name="Rectangle 2"/>
          <p:cNvSpPr>
            <a:spLocks noChangeArrowheads="1"/>
          </p:cNvSpPr>
          <p:nvPr/>
        </p:nvSpPr>
        <p:spPr bwMode="auto">
          <a:xfrm>
            <a:off x="1460500" y="3868479"/>
            <a:ext cx="627063"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7175" name="Rectangle 3"/>
          <p:cNvSpPr>
            <a:spLocks noChangeArrowheads="1"/>
          </p:cNvSpPr>
          <p:nvPr/>
        </p:nvSpPr>
        <p:spPr bwMode="auto">
          <a:xfrm>
            <a:off x="1460500" y="2865768"/>
            <a:ext cx="627063"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7176" name="Rectangle 4"/>
          <p:cNvSpPr>
            <a:spLocks noChangeArrowheads="1"/>
          </p:cNvSpPr>
          <p:nvPr/>
        </p:nvSpPr>
        <p:spPr bwMode="auto">
          <a:xfrm>
            <a:off x="1476375" y="1895806"/>
            <a:ext cx="627063" cy="4175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7177" name="Rectangle 5"/>
          <p:cNvSpPr>
            <a:spLocks noChangeArrowheads="1"/>
          </p:cNvSpPr>
          <p:nvPr/>
        </p:nvSpPr>
        <p:spPr bwMode="auto">
          <a:xfrm>
            <a:off x="1509713" y="582422"/>
            <a:ext cx="5456166" cy="96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800" b="1">
                <a:solidFill>
                  <a:srgbClr val="CC0000"/>
                </a:solidFill>
                <a:latin typeface="Arial" panose="020B0604020202020204" pitchFamily="34" charset="0"/>
              </a:rPr>
              <a:t>TEMA 9: SEMICONDUCTORES</a:t>
            </a:r>
          </a:p>
          <a:p>
            <a:pPr eaLnBrk="1" hangingPunct="1">
              <a:spcBef>
                <a:spcPct val="0"/>
              </a:spcBef>
              <a:buFontTx/>
              <a:buNone/>
            </a:pPr>
            <a:r>
              <a:rPr lang="es-ES" sz="2800" b="1">
                <a:solidFill>
                  <a:srgbClr val="CC0000"/>
                </a:solidFill>
                <a:latin typeface="Arial" panose="020B0604020202020204" pitchFamily="34" charset="0"/>
              </a:rPr>
              <a:t>                Y DIODOS</a:t>
            </a:r>
          </a:p>
        </p:txBody>
      </p:sp>
      <p:sp>
        <p:nvSpPr>
          <p:cNvPr id="7178" name="Rectangle 6"/>
          <p:cNvSpPr>
            <a:spLocks noChangeArrowheads="1"/>
          </p:cNvSpPr>
          <p:nvPr/>
        </p:nvSpPr>
        <p:spPr bwMode="auto">
          <a:xfrm>
            <a:off x="1436688" y="1870406"/>
            <a:ext cx="708025" cy="5086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lnSpc>
                <a:spcPct val="90000"/>
              </a:lnSpc>
              <a:spcBef>
                <a:spcPct val="0"/>
              </a:spcBef>
              <a:buFontTx/>
              <a:buNone/>
            </a:pPr>
            <a:r>
              <a:rPr lang="es-ES" sz="2400" b="1" dirty="0">
                <a:latin typeface="Arial" panose="020B0604020202020204" pitchFamily="34" charset="0"/>
              </a:rPr>
              <a:t>9.1.</a:t>
            </a:r>
          </a:p>
          <a:p>
            <a:pPr eaLnBrk="1" hangingPunct="1">
              <a:lnSpc>
                <a:spcPct val="90000"/>
              </a:lnSpc>
              <a:spcBef>
                <a:spcPct val="0"/>
              </a:spcBef>
              <a:buFontTx/>
              <a:buNone/>
            </a:pPr>
            <a:endParaRPr lang="es-ES" sz="2400" b="1" dirty="0">
              <a:latin typeface="Arial" panose="020B0604020202020204" pitchFamily="34" charset="0"/>
            </a:endParaRPr>
          </a:p>
          <a:p>
            <a:pPr eaLnBrk="1" hangingPunct="1">
              <a:lnSpc>
                <a:spcPct val="90000"/>
              </a:lnSpc>
              <a:spcBef>
                <a:spcPct val="0"/>
              </a:spcBef>
              <a:buFontTx/>
              <a:buNone/>
            </a:pPr>
            <a:endParaRPr lang="es-ES" sz="2400" b="1" dirty="0">
              <a:latin typeface="Arial" panose="020B0604020202020204" pitchFamily="34" charset="0"/>
            </a:endParaRPr>
          </a:p>
          <a:p>
            <a:pPr eaLnBrk="1" hangingPunct="1">
              <a:lnSpc>
                <a:spcPct val="90000"/>
              </a:lnSpc>
              <a:spcBef>
                <a:spcPct val="0"/>
              </a:spcBef>
              <a:buFontTx/>
              <a:buNone/>
            </a:pPr>
            <a:r>
              <a:rPr lang="es-ES" sz="2400" b="1" dirty="0">
                <a:latin typeface="Arial" panose="020B0604020202020204" pitchFamily="34" charset="0"/>
              </a:rPr>
              <a:t>9.2.</a:t>
            </a:r>
          </a:p>
          <a:p>
            <a:pPr eaLnBrk="1" hangingPunct="1">
              <a:lnSpc>
                <a:spcPct val="90000"/>
              </a:lnSpc>
              <a:spcBef>
                <a:spcPct val="0"/>
              </a:spcBef>
              <a:buFontTx/>
              <a:buNone/>
            </a:pPr>
            <a:endParaRPr lang="es-ES" sz="2400" b="1" dirty="0">
              <a:latin typeface="Arial" panose="020B0604020202020204" pitchFamily="34" charset="0"/>
            </a:endParaRPr>
          </a:p>
          <a:p>
            <a:pPr eaLnBrk="1" hangingPunct="1">
              <a:lnSpc>
                <a:spcPct val="90000"/>
              </a:lnSpc>
              <a:spcBef>
                <a:spcPct val="0"/>
              </a:spcBef>
              <a:buFontTx/>
              <a:buNone/>
            </a:pPr>
            <a:endParaRPr lang="es-ES" sz="2400" b="1" dirty="0">
              <a:latin typeface="Arial" panose="020B0604020202020204" pitchFamily="34" charset="0"/>
            </a:endParaRPr>
          </a:p>
          <a:p>
            <a:pPr eaLnBrk="1" hangingPunct="1">
              <a:lnSpc>
                <a:spcPct val="90000"/>
              </a:lnSpc>
              <a:spcBef>
                <a:spcPct val="0"/>
              </a:spcBef>
              <a:buFontTx/>
              <a:buNone/>
            </a:pPr>
            <a:r>
              <a:rPr lang="es-ES" sz="2400" b="1" dirty="0">
                <a:latin typeface="Arial" panose="020B0604020202020204" pitchFamily="34" charset="0"/>
              </a:rPr>
              <a:t>9.3.</a:t>
            </a:r>
          </a:p>
          <a:p>
            <a:pPr eaLnBrk="1" hangingPunct="1">
              <a:lnSpc>
                <a:spcPct val="90000"/>
              </a:lnSpc>
              <a:spcBef>
                <a:spcPct val="0"/>
              </a:spcBef>
              <a:buFontTx/>
              <a:buNone/>
            </a:pPr>
            <a:endParaRPr lang="es-ES" sz="2400" b="1" dirty="0">
              <a:latin typeface="Arial" panose="020B0604020202020204" pitchFamily="34" charset="0"/>
            </a:endParaRPr>
          </a:p>
          <a:p>
            <a:pPr eaLnBrk="1" hangingPunct="1">
              <a:lnSpc>
                <a:spcPct val="90000"/>
              </a:lnSpc>
              <a:spcBef>
                <a:spcPct val="0"/>
              </a:spcBef>
              <a:buFontTx/>
              <a:buNone/>
            </a:pPr>
            <a:endParaRPr lang="es-ES" sz="2400" b="1" dirty="0">
              <a:latin typeface="Arial" panose="020B0604020202020204" pitchFamily="34" charset="0"/>
            </a:endParaRPr>
          </a:p>
          <a:p>
            <a:pPr eaLnBrk="1" hangingPunct="1">
              <a:lnSpc>
                <a:spcPct val="90000"/>
              </a:lnSpc>
              <a:spcBef>
                <a:spcPct val="0"/>
              </a:spcBef>
              <a:buFontTx/>
              <a:buNone/>
            </a:pPr>
            <a:r>
              <a:rPr lang="es-ES" sz="2400" b="1" dirty="0">
                <a:latin typeface="Arial" panose="020B0604020202020204" pitchFamily="34" charset="0"/>
              </a:rPr>
              <a:t>9.4.</a:t>
            </a:r>
          </a:p>
          <a:p>
            <a:pPr eaLnBrk="1" hangingPunct="1">
              <a:lnSpc>
                <a:spcPct val="90000"/>
              </a:lnSpc>
              <a:spcBef>
                <a:spcPct val="0"/>
              </a:spcBef>
              <a:buFontTx/>
              <a:buNone/>
            </a:pPr>
            <a:endParaRPr lang="es-ES" sz="2400" b="1" dirty="0">
              <a:latin typeface="Arial" panose="020B0604020202020204" pitchFamily="34" charset="0"/>
            </a:endParaRPr>
          </a:p>
          <a:p>
            <a:pPr eaLnBrk="1" hangingPunct="1">
              <a:lnSpc>
                <a:spcPct val="90000"/>
              </a:lnSpc>
              <a:spcBef>
                <a:spcPct val="0"/>
              </a:spcBef>
              <a:buFontTx/>
              <a:buNone/>
            </a:pPr>
            <a:endParaRPr lang="es-ES" sz="2400" b="1" dirty="0">
              <a:latin typeface="Arial" panose="020B0604020202020204" pitchFamily="34" charset="0"/>
            </a:endParaRPr>
          </a:p>
          <a:p>
            <a:pPr eaLnBrk="1" hangingPunct="1">
              <a:lnSpc>
                <a:spcPct val="90000"/>
              </a:lnSpc>
              <a:spcBef>
                <a:spcPct val="0"/>
              </a:spcBef>
              <a:buFontTx/>
              <a:buNone/>
            </a:pPr>
            <a:r>
              <a:rPr lang="es-ES" sz="2400" b="1" dirty="0">
                <a:latin typeface="Arial" panose="020B0604020202020204" pitchFamily="34" charset="0"/>
              </a:rPr>
              <a:t>9.5.</a:t>
            </a:r>
          </a:p>
          <a:p>
            <a:pPr eaLnBrk="1" hangingPunct="1">
              <a:lnSpc>
                <a:spcPct val="90000"/>
              </a:lnSpc>
              <a:spcBef>
                <a:spcPct val="0"/>
              </a:spcBef>
              <a:buFontTx/>
              <a:buNone/>
            </a:pPr>
            <a:endParaRPr lang="es-ES" sz="2400" b="1" dirty="0">
              <a:latin typeface="Arial" panose="020B0604020202020204" pitchFamily="34" charset="0"/>
            </a:endParaRPr>
          </a:p>
          <a:p>
            <a:pPr eaLnBrk="1" hangingPunct="1">
              <a:lnSpc>
                <a:spcPct val="90000"/>
              </a:lnSpc>
              <a:spcBef>
                <a:spcPct val="0"/>
              </a:spcBef>
              <a:buFontTx/>
              <a:buNone/>
            </a:pPr>
            <a:r>
              <a:rPr lang="es-ES" sz="2400" b="1" dirty="0">
                <a:latin typeface="Arial" panose="020B0604020202020204" pitchFamily="34" charset="0"/>
              </a:rPr>
              <a:t>9.6.</a:t>
            </a:r>
          </a:p>
        </p:txBody>
      </p:sp>
      <p:sp>
        <p:nvSpPr>
          <p:cNvPr id="7179" name="Rectangle 7"/>
          <p:cNvSpPr>
            <a:spLocks noChangeArrowheads="1"/>
          </p:cNvSpPr>
          <p:nvPr/>
        </p:nvSpPr>
        <p:spPr bwMode="auto">
          <a:xfrm>
            <a:off x="2185988" y="1859293"/>
            <a:ext cx="7969250" cy="5086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lnSpc>
                <a:spcPct val="90000"/>
              </a:lnSpc>
              <a:spcBef>
                <a:spcPct val="0"/>
              </a:spcBef>
              <a:buFontTx/>
              <a:buNone/>
            </a:pPr>
            <a:r>
              <a:rPr lang="es-ES" sz="2400" b="1" dirty="0">
                <a:latin typeface="Arial" panose="020B0604020202020204" pitchFamily="34" charset="0"/>
              </a:rPr>
              <a:t>Niveles de Energía y Conductividad en Sólidos:</a:t>
            </a:r>
          </a:p>
          <a:p>
            <a:pPr eaLnBrk="1" hangingPunct="1">
              <a:lnSpc>
                <a:spcPct val="90000"/>
              </a:lnSpc>
              <a:spcBef>
                <a:spcPct val="0"/>
              </a:spcBef>
              <a:buFontTx/>
              <a:buNone/>
            </a:pPr>
            <a:r>
              <a:rPr lang="es-ES" sz="2400" b="1" dirty="0">
                <a:latin typeface="Arial" panose="020B0604020202020204" pitchFamily="34" charset="0"/>
              </a:rPr>
              <a:t>Conductores, Semiconductores y Aislantes</a:t>
            </a:r>
          </a:p>
          <a:p>
            <a:pPr eaLnBrk="1" hangingPunct="1">
              <a:lnSpc>
                <a:spcPct val="90000"/>
              </a:lnSpc>
              <a:spcBef>
                <a:spcPct val="0"/>
              </a:spcBef>
              <a:buFontTx/>
              <a:buNone/>
            </a:pPr>
            <a:endParaRPr lang="es-ES" sz="2400" b="1" dirty="0">
              <a:latin typeface="Arial" panose="020B0604020202020204" pitchFamily="34" charset="0"/>
            </a:endParaRPr>
          </a:p>
          <a:p>
            <a:pPr eaLnBrk="1" hangingPunct="1">
              <a:lnSpc>
                <a:spcPct val="90000"/>
              </a:lnSpc>
              <a:spcBef>
                <a:spcPct val="0"/>
              </a:spcBef>
              <a:buFontTx/>
              <a:buNone/>
            </a:pPr>
            <a:r>
              <a:rPr lang="es-ES" sz="2400" b="1" dirty="0">
                <a:latin typeface="Arial" panose="020B0604020202020204" pitchFamily="34" charset="0"/>
              </a:rPr>
              <a:t>Tipos de Semiconductores: Ecuación de Neutralidad. Interés del Dopaje</a:t>
            </a:r>
          </a:p>
          <a:p>
            <a:pPr eaLnBrk="1" hangingPunct="1">
              <a:lnSpc>
                <a:spcPct val="90000"/>
              </a:lnSpc>
              <a:spcBef>
                <a:spcPct val="0"/>
              </a:spcBef>
              <a:buFontTx/>
              <a:buNone/>
            </a:pPr>
            <a:endParaRPr lang="es-ES" sz="2400" b="1" dirty="0">
              <a:latin typeface="Arial" panose="020B0604020202020204" pitchFamily="34" charset="0"/>
            </a:endParaRPr>
          </a:p>
          <a:p>
            <a:pPr eaLnBrk="1" hangingPunct="1">
              <a:lnSpc>
                <a:spcPct val="90000"/>
              </a:lnSpc>
              <a:spcBef>
                <a:spcPct val="0"/>
              </a:spcBef>
              <a:buFontTx/>
              <a:buNone/>
            </a:pPr>
            <a:r>
              <a:rPr lang="es-ES" sz="2400" b="1" dirty="0">
                <a:latin typeface="Arial" panose="020B0604020202020204" pitchFamily="34" charset="0"/>
              </a:rPr>
              <a:t>Generación y Recombinación de Pares</a:t>
            </a:r>
          </a:p>
          <a:p>
            <a:pPr eaLnBrk="1" hangingPunct="1">
              <a:lnSpc>
                <a:spcPct val="90000"/>
              </a:lnSpc>
              <a:spcBef>
                <a:spcPct val="0"/>
              </a:spcBef>
              <a:buFontTx/>
              <a:buNone/>
            </a:pPr>
            <a:r>
              <a:rPr lang="es-ES" sz="2400" b="1" dirty="0">
                <a:latin typeface="Arial" panose="020B0604020202020204" pitchFamily="34" charset="0"/>
              </a:rPr>
              <a:t>Electrón-Hueco: Ley de Acción de Masas</a:t>
            </a:r>
          </a:p>
          <a:p>
            <a:pPr eaLnBrk="1" hangingPunct="1">
              <a:lnSpc>
                <a:spcPct val="90000"/>
              </a:lnSpc>
              <a:spcBef>
                <a:spcPct val="0"/>
              </a:spcBef>
              <a:buFontTx/>
              <a:buNone/>
            </a:pPr>
            <a:endParaRPr lang="es-ES" sz="2400" b="1" dirty="0">
              <a:latin typeface="Arial" panose="020B0604020202020204" pitchFamily="34" charset="0"/>
            </a:endParaRPr>
          </a:p>
          <a:p>
            <a:pPr eaLnBrk="1" hangingPunct="1">
              <a:lnSpc>
                <a:spcPct val="90000"/>
              </a:lnSpc>
              <a:spcBef>
                <a:spcPct val="0"/>
              </a:spcBef>
              <a:buFontTx/>
              <a:buNone/>
            </a:pPr>
            <a:r>
              <a:rPr lang="es-ES" sz="2400" b="1" dirty="0">
                <a:latin typeface="Arial" panose="020B0604020202020204" pitchFamily="34" charset="0"/>
              </a:rPr>
              <a:t>Corrientes en un Semiconductor:</a:t>
            </a:r>
          </a:p>
          <a:p>
            <a:pPr eaLnBrk="1" hangingPunct="1">
              <a:lnSpc>
                <a:spcPct val="90000"/>
              </a:lnSpc>
              <a:spcBef>
                <a:spcPct val="0"/>
              </a:spcBef>
              <a:buFontTx/>
              <a:buNone/>
            </a:pPr>
            <a:r>
              <a:rPr lang="es-ES" sz="2400" b="1" dirty="0">
                <a:latin typeface="Arial" panose="020B0604020202020204" pitchFamily="34" charset="0"/>
              </a:rPr>
              <a:t>Corriente de Desplazamiento y Corriente de Difusión</a:t>
            </a:r>
          </a:p>
          <a:p>
            <a:pPr eaLnBrk="1" hangingPunct="1">
              <a:lnSpc>
                <a:spcPct val="90000"/>
              </a:lnSpc>
              <a:spcBef>
                <a:spcPct val="0"/>
              </a:spcBef>
              <a:buFontTx/>
              <a:buNone/>
            </a:pPr>
            <a:endParaRPr lang="es-ES" sz="2400" b="1" dirty="0">
              <a:latin typeface="Arial" panose="020B0604020202020204" pitchFamily="34" charset="0"/>
            </a:endParaRPr>
          </a:p>
          <a:p>
            <a:pPr eaLnBrk="1" hangingPunct="1">
              <a:lnSpc>
                <a:spcPct val="90000"/>
              </a:lnSpc>
              <a:spcBef>
                <a:spcPct val="0"/>
              </a:spcBef>
              <a:buFontTx/>
              <a:buNone/>
            </a:pPr>
            <a:r>
              <a:rPr lang="es-ES" sz="2400" b="1" dirty="0">
                <a:latin typeface="Arial" panose="020B0604020202020204" pitchFamily="34" charset="0"/>
              </a:rPr>
              <a:t>Unión PN en equilibrio y polarizada </a:t>
            </a:r>
          </a:p>
          <a:p>
            <a:pPr eaLnBrk="1" hangingPunct="1">
              <a:lnSpc>
                <a:spcPct val="90000"/>
              </a:lnSpc>
              <a:spcBef>
                <a:spcPct val="0"/>
              </a:spcBef>
              <a:buFontTx/>
              <a:buNone/>
            </a:pPr>
            <a:endParaRPr lang="es-ES" sz="2400" b="1" dirty="0">
              <a:latin typeface="Arial" panose="020B0604020202020204" pitchFamily="34" charset="0"/>
            </a:endParaRPr>
          </a:p>
          <a:p>
            <a:pPr eaLnBrk="1" hangingPunct="1">
              <a:lnSpc>
                <a:spcPct val="90000"/>
              </a:lnSpc>
              <a:spcBef>
                <a:spcPct val="0"/>
              </a:spcBef>
              <a:buFontTx/>
              <a:buNone/>
            </a:pPr>
            <a:r>
              <a:rPr lang="es-ES" sz="2400" b="1" dirty="0">
                <a:latin typeface="Arial" panose="020B0604020202020204" pitchFamily="34" charset="0"/>
              </a:rPr>
              <a:t>Curva Característica y Modelización de un Diodo</a:t>
            </a:r>
          </a:p>
        </p:txBody>
      </p:sp>
      <p:sp>
        <p:nvSpPr>
          <p:cNvPr id="16" name="Text Box 11"/>
          <p:cNvSpPr txBox="1">
            <a:spLocks noChangeArrowheads="1"/>
          </p:cNvSpPr>
          <p:nvPr/>
        </p:nvSpPr>
        <p:spPr bwMode="auto">
          <a:xfrm>
            <a:off x="8291252" y="331968"/>
            <a:ext cx="2059960" cy="1253402"/>
          </a:xfrm>
          <a:prstGeom prst="rect">
            <a:avLst/>
          </a:prstGeom>
          <a:solidFill>
            <a:srgbClr val="3366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108000" tIns="72000" rIns="108000" bIns="720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ts val="0"/>
              </a:spcBef>
            </a:pPr>
            <a:r>
              <a:rPr lang="es-ES" sz="2400" dirty="0">
                <a:solidFill>
                  <a:srgbClr val="FFFFFF"/>
                </a:solidFill>
                <a:latin typeface="Trebuchet MS" panose="020B0603020202020204" pitchFamily="34" charset="0"/>
              </a:rPr>
              <a:t>T1: 22/01/21</a:t>
            </a:r>
          </a:p>
          <a:p>
            <a:pPr eaLnBrk="1" hangingPunct="1">
              <a:spcBef>
                <a:spcPts val="0"/>
              </a:spcBef>
            </a:pPr>
            <a:r>
              <a:rPr lang="es-ES" sz="2400" dirty="0">
                <a:solidFill>
                  <a:srgbClr val="FFFFFF"/>
                </a:solidFill>
                <a:latin typeface="Trebuchet MS" panose="020B0603020202020204" pitchFamily="34" charset="0"/>
              </a:rPr>
              <a:t>T2: 20/01/21</a:t>
            </a:r>
          </a:p>
          <a:p>
            <a:pPr eaLnBrk="1" hangingPunct="1">
              <a:spcBef>
                <a:spcPts val="0"/>
              </a:spcBef>
            </a:pPr>
            <a:r>
              <a:rPr lang="es-ES" sz="2400" dirty="0">
                <a:solidFill>
                  <a:srgbClr val="FFFFFF"/>
                </a:solidFill>
                <a:latin typeface="Trebuchet MS" panose="020B0603020202020204" pitchFamily="34" charset="0"/>
              </a:rPr>
              <a:t>T3: 20/01/21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81"/>
                                        </p:tgtEl>
                                        <p:attrNameLst>
                                          <p:attrName>style.visibility</p:attrName>
                                        </p:attrNameLst>
                                      </p:cBhvr>
                                      <p:to>
                                        <p:strVal val="visible"/>
                                      </p:to>
                                    </p:set>
                                    <p:animEffect transition="in" filter="wipe(up)">
                                      <p:cBhvr>
                                        <p:cTn id="12" dur="500"/>
                                        <p:tgtEl>
                                          <p:spTgt spid="71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80"/>
                                        </p:tgtEl>
                                        <p:attrNameLst>
                                          <p:attrName>style.visibility</p:attrName>
                                        </p:attrNameLst>
                                      </p:cBhvr>
                                      <p:to>
                                        <p:strVal val="visible"/>
                                      </p:to>
                                    </p:set>
                                    <p:animEffect transition="in" filter="wipe(up)">
                                      <p:cBhvr>
                                        <p:cTn id="17" dur="500"/>
                                        <p:tgtEl>
                                          <p:spTgt spid="71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7180" grpId="0" animBg="1"/>
      <p:bldP spid="7181"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9"/>
          <p:cNvGrpSpPr>
            <a:grpSpLocks/>
          </p:cNvGrpSpPr>
          <p:nvPr/>
        </p:nvGrpSpPr>
        <p:grpSpPr bwMode="auto">
          <a:xfrm>
            <a:off x="3839402" y="3500154"/>
            <a:ext cx="4333875" cy="3330578"/>
            <a:chOff x="3757" y="2090"/>
            <a:chExt cx="2730" cy="2098"/>
          </a:xfrm>
        </p:grpSpPr>
        <p:sp>
          <p:nvSpPr>
            <p:cNvPr id="23594" name="Line 10"/>
            <p:cNvSpPr>
              <a:spLocks noChangeShapeType="1"/>
            </p:cNvSpPr>
            <p:nvPr/>
          </p:nvSpPr>
          <p:spPr bwMode="auto">
            <a:xfrm flipV="1">
              <a:off x="4978" y="2392"/>
              <a:ext cx="0" cy="1796"/>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23595" name="Line 11"/>
            <p:cNvSpPr>
              <a:spLocks noChangeShapeType="1"/>
            </p:cNvSpPr>
            <p:nvPr/>
          </p:nvSpPr>
          <p:spPr bwMode="auto">
            <a:xfrm rot="5400000" flipV="1">
              <a:off x="5007" y="2108"/>
              <a:ext cx="0" cy="2499"/>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23596" name="Text Box 12"/>
            <p:cNvSpPr txBox="1">
              <a:spLocks noChangeArrowheads="1"/>
            </p:cNvSpPr>
            <p:nvPr/>
          </p:nvSpPr>
          <p:spPr bwMode="auto">
            <a:xfrm>
              <a:off x="4633" y="2090"/>
              <a:ext cx="66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3333FF"/>
                  </a:solidFill>
                  <a:latin typeface="Comic Sans MS" panose="030F0702030302020204" pitchFamily="66" charset="0"/>
                </a:rPr>
                <a:t>I</a:t>
              </a:r>
              <a:r>
                <a:rPr lang="es-ES" sz="2000" baseline="-25000" dirty="0">
                  <a:solidFill>
                    <a:srgbClr val="3333FF"/>
                  </a:solidFill>
                  <a:latin typeface="Arial" panose="020B0604020202020204" pitchFamily="34" charset="0"/>
                </a:rPr>
                <a:t>D</a:t>
              </a:r>
              <a:r>
                <a:rPr lang="es-ES" sz="2000" dirty="0">
                  <a:solidFill>
                    <a:srgbClr val="3333FF"/>
                  </a:solidFill>
                  <a:latin typeface="Arial" panose="020B0604020202020204" pitchFamily="34" charset="0"/>
                </a:rPr>
                <a:t> (mA)</a:t>
              </a:r>
            </a:p>
          </p:txBody>
        </p:sp>
        <p:sp>
          <p:nvSpPr>
            <p:cNvPr id="23597" name="Text Box 13"/>
            <p:cNvSpPr txBox="1">
              <a:spLocks noChangeArrowheads="1"/>
            </p:cNvSpPr>
            <p:nvPr/>
          </p:nvSpPr>
          <p:spPr bwMode="auto">
            <a:xfrm>
              <a:off x="5937" y="3346"/>
              <a:ext cx="55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3333FF"/>
                  </a:solidFill>
                  <a:latin typeface="Comic Sans MS" panose="030F0702030302020204" pitchFamily="66" charset="0"/>
                </a:rPr>
                <a:t>V</a:t>
              </a:r>
              <a:r>
                <a:rPr lang="es-ES" sz="2000" baseline="-25000">
                  <a:solidFill>
                    <a:srgbClr val="3333FF"/>
                  </a:solidFill>
                  <a:latin typeface="Arial" panose="020B0604020202020204" pitchFamily="34" charset="0"/>
                </a:rPr>
                <a:t>D</a:t>
              </a:r>
              <a:r>
                <a:rPr lang="es-ES" sz="2000">
                  <a:solidFill>
                    <a:srgbClr val="3333FF"/>
                  </a:solidFill>
                  <a:latin typeface="Arial" panose="020B0604020202020204" pitchFamily="34" charset="0"/>
                </a:rPr>
                <a:t> (V)</a:t>
              </a:r>
            </a:p>
          </p:txBody>
        </p:sp>
      </p:grpSp>
      <p:sp>
        <p:nvSpPr>
          <p:cNvPr id="23593" name="Text Box 20"/>
          <p:cNvSpPr txBox="1">
            <a:spLocks noChangeArrowheads="1"/>
          </p:cNvSpPr>
          <p:nvPr/>
        </p:nvSpPr>
        <p:spPr bwMode="auto">
          <a:xfrm>
            <a:off x="3725805" y="5744247"/>
            <a:ext cx="1990471" cy="85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008000"/>
                </a:solidFill>
                <a:latin typeface="Comic Sans MS" panose="030F0702030302020204" pitchFamily="66" charset="0"/>
              </a:rPr>
              <a:t>I tiende a I</a:t>
            </a:r>
            <a:r>
              <a:rPr lang="es-ES" sz="2000" baseline="-25000" dirty="0">
                <a:solidFill>
                  <a:srgbClr val="008000"/>
                </a:solidFill>
                <a:latin typeface="Comic Sans MS" panose="030F0702030302020204" pitchFamily="66" charset="0"/>
              </a:rPr>
              <a:t>0 </a:t>
            </a:r>
            <a:r>
              <a:rPr lang="es-ES" sz="2000" dirty="0">
                <a:solidFill>
                  <a:srgbClr val="FF0000"/>
                </a:solidFill>
                <a:latin typeface="Comic Sans MS" panose="030F0702030302020204" pitchFamily="66" charset="0"/>
              </a:rPr>
              <a:t>(I</a:t>
            </a:r>
            <a:r>
              <a:rPr lang="es-ES" sz="2000" baseline="-25000" dirty="0">
                <a:solidFill>
                  <a:srgbClr val="FF0000"/>
                </a:solidFill>
                <a:latin typeface="Comic Sans MS" panose="030F0702030302020204" pitchFamily="66" charset="0"/>
              </a:rPr>
              <a:t>0 </a:t>
            </a:r>
            <a:r>
              <a:rPr lang="es-ES" sz="2000" dirty="0">
                <a:solidFill>
                  <a:srgbClr val="FF0000"/>
                </a:solidFill>
                <a:latin typeface="Comic Sans MS" panose="030F0702030302020204" pitchFamily="66" charset="0"/>
              </a:rPr>
              <a:t>&lt; 0 y &lt;&lt; mA)</a:t>
            </a:r>
          </a:p>
        </p:txBody>
      </p:sp>
      <p:sp>
        <p:nvSpPr>
          <p:cNvPr id="21" name="Forma libre 20"/>
          <p:cNvSpPr/>
          <p:nvPr/>
        </p:nvSpPr>
        <p:spPr bwMode="auto">
          <a:xfrm>
            <a:off x="4363132" y="5513664"/>
            <a:ext cx="1406012" cy="72000"/>
          </a:xfrm>
          <a:custGeom>
            <a:avLst/>
            <a:gdLst>
              <a:gd name="connsiteX0" fmla="*/ 1406012 w 1406012"/>
              <a:gd name="connsiteY0" fmla="*/ 0 h 147484"/>
              <a:gd name="connsiteX1" fmla="*/ 1170038 w 1406012"/>
              <a:gd name="connsiteY1" fmla="*/ 88491 h 147484"/>
              <a:gd name="connsiteX2" fmla="*/ 806245 w 1406012"/>
              <a:gd name="connsiteY2" fmla="*/ 117988 h 147484"/>
              <a:gd name="connsiteX3" fmla="*/ 334296 w 1406012"/>
              <a:gd name="connsiteY3" fmla="*/ 137652 h 147484"/>
              <a:gd name="connsiteX4" fmla="*/ 0 w 1406012"/>
              <a:gd name="connsiteY4" fmla="*/ 147484 h 147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6012" h="147484">
                <a:moveTo>
                  <a:pt x="1406012" y="0"/>
                </a:moveTo>
                <a:cubicBezTo>
                  <a:pt x="1338005" y="34413"/>
                  <a:pt x="1269999" y="68826"/>
                  <a:pt x="1170038" y="88491"/>
                </a:cubicBezTo>
                <a:cubicBezTo>
                  <a:pt x="1070077" y="108156"/>
                  <a:pt x="945535" y="109795"/>
                  <a:pt x="806245" y="117988"/>
                </a:cubicBezTo>
                <a:cubicBezTo>
                  <a:pt x="666955" y="126181"/>
                  <a:pt x="334296" y="137652"/>
                  <a:pt x="334296" y="137652"/>
                </a:cubicBezTo>
                <a:lnTo>
                  <a:pt x="0" y="147484"/>
                </a:lnTo>
              </a:path>
            </a:pathLst>
          </a:custGeom>
          <a:noFill/>
          <a:ln w="38100" cap="flat" cmpd="sng" algn="ctr">
            <a:solidFill>
              <a:srgbClr val="008000"/>
            </a:solid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sp>
        <p:nvSpPr>
          <p:cNvPr id="23" name="Forma libre 22"/>
          <p:cNvSpPr/>
          <p:nvPr/>
        </p:nvSpPr>
        <p:spPr bwMode="auto">
          <a:xfrm>
            <a:off x="5757950" y="4213771"/>
            <a:ext cx="658761" cy="1297858"/>
          </a:xfrm>
          <a:custGeom>
            <a:avLst/>
            <a:gdLst>
              <a:gd name="connsiteX0" fmla="*/ 0 w 658761"/>
              <a:gd name="connsiteY0" fmla="*/ 1297858 h 1297858"/>
              <a:gd name="connsiteX1" fmla="*/ 206477 w 658761"/>
              <a:gd name="connsiteY1" fmla="*/ 1229033 h 1297858"/>
              <a:gd name="connsiteX2" fmla="*/ 373626 w 658761"/>
              <a:gd name="connsiteY2" fmla="*/ 1130710 h 1297858"/>
              <a:gd name="connsiteX3" fmla="*/ 501445 w 658761"/>
              <a:gd name="connsiteY3" fmla="*/ 983226 h 1297858"/>
              <a:gd name="connsiteX4" fmla="*/ 589935 w 658761"/>
              <a:gd name="connsiteY4" fmla="*/ 707923 h 1297858"/>
              <a:gd name="connsiteX5" fmla="*/ 619432 w 658761"/>
              <a:gd name="connsiteY5" fmla="*/ 432620 h 1297858"/>
              <a:gd name="connsiteX6" fmla="*/ 658761 w 658761"/>
              <a:gd name="connsiteY6" fmla="*/ 0 h 12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8761" h="1297858">
                <a:moveTo>
                  <a:pt x="0" y="1297858"/>
                </a:moveTo>
                <a:cubicBezTo>
                  <a:pt x="72103" y="1277374"/>
                  <a:pt x="144206" y="1256891"/>
                  <a:pt x="206477" y="1229033"/>
                </a:cubicBezTo>
                <a:cubicBezTo>
                  <a:pt x="268748" y="1201175"/>
                  <a:pt x="324465" y="1171678"/>
                  <a:pt x="373626" y="1130710"/>
                </a:cubicBezTo>
                <a:cubicBezTo>
                  <a:pt x="422787" y="1089742"/>
                  <a:pt x="465393" y="1053691"/>
                  <a:pt x="501445" y="983226"/>
                </a:cubicBezTo>
                <a:cubicBezTo>
                  <a:pt x="537497" y="912761"/>
                  <a:pt x="570271" y="799691"/>
                  <a:pt x="589935" y="707923"/>
                </a:cubicBezTo>
                <a:cubicBezTo>
                  <a:pt x="609600" y="616155"/>
                  <a:pt x="607961" y="550607"/>
                  <a:pt x="619432" y="432620"/>
                </a:cubicBezTo>
                <a:cubicBezTo>
                  <a:pt x="630903" y="314633"/>
                  <a:pt x="644832" y="157316"/>
                  <a:pt x="658761" y="0"/>
                </a:cubicBezTo>
              </a:path>
            </a:pathLst>
          </a:custGeom>
          <a:noFill/>
          <a:ln w="38100" cap="flat" cmpd="sng" algn="ctr">
            <a:solidFill>
              <a:srgbClr val="008000"/>
            </a:solid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sp>
        <p:nvSpPr>
          <p:cNvPr id="65" name="Text Box 20"/>
          <p:cNvSpPr txBox="1">
            <a:spLocks noChangeArrowheads="1"/>
          </p:cNvSpPr>
          <p:nvPr/>
        </p:nvSpPr>
        <p:spPr bwMode="auto">
          <a:xfrm>
            <a:off x="5740768" y="5761355"/>
            <a:ext cx="2456997" cy="116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000" dirty="0">
                <a:solidFill>
                  <a:srgbClr val="008000"/>
                </a:solidFill>
                <a:latin typeface="Comic Sans MS" panose="030F0702030302020204" pitchFamily="66" charset="0"/>
                <a:cs typeface="Arial" panose="020B0604020202020204" pitchFamily="34" charset="0"/>
              </a:rPr>
              <a:t>Crece</a:t>
            </a:r>
          </a:p>
          <a:p>
            <a:pPr eaLnBrk="1" hangingPunct="1">
              <a:spcBef>
                <a:spcPts val="0"/>
              </a:spcBef>
              <a:buFontTx/>
              <a:buNone/>
            </a:pPr>
            <a:r>
              <a:rPr lang="es-ES" sz="2000" dirty="0">
                <a:solidFill>
                  <a:srgbClr val="008000"/>
                </a:solidFill>
                <a:latin typeface="Comic Sans MS" panose="030F0702030302020204" pitchFamily="66" charset="0"/>
                <a:cs typeface="Arial" panose="020B0604020202020204" pitchFamily="34" charset="0"/>
              </a:rPr>
              <a:t>exponencialmente</a:t>
            </a:r>
          </a:p>
          <a:p>
            <a:pPr eaLnBrk="1" hangingPunct="1">
              <a:spcBef>
                <a:spcPts val="0"/>
              </a:spcBef>
              <a:buFontTx/>
              <a:buNone/>
            </a:pPr>
            <a:r>
              <a:rPr lang="es-ES" sz="2000" dirty="0">
                <a:solidFill>
                  <a:srgbClr val="FF0000"/>
                </a:solidFill>
                <a:latin typeface="Comic Sans MS" panose="030F0702030302020204" pitchFamily="66" charset="0"/>
                <a:cs typeface="Arial" panose="020B0604020202020204" pitchFamily="34" charset="0"/>
              </a:rPr>
              <a:t>(1 &lt;&lt; </a:t>
            </a:r>
            <a:r>
              <a:rPr lang="es-ES" sz="2000" dirty="0" err="1">
                <a:solidFill>
                  <a:srgbClr val="FF0000"/>
                </a:solidFill>
                <a:latin typeface="Comic Sans MS" panose="030F0702030302020204" pitchFamily="66" charset="0"/>
                <a:cs typeface="Arial" panose="020B0604020202020204" pitchFamily="34" charset="0"/>
              </a:rPr>
              <a:t>exp</a:t>
            </a:r>
            <a:r>
              <a:rPr lang="es-ES" sz="2000" dirty="0">
                <a:solidFill>
                  <a:srgbClr val="FF0000"/>
                </a:solidFill>
                <a:latin typeface="Comic Sans MS" panose="030F0702030302020204" pitchFamily="66" charset="0"/>
                <a:cs typeface="Arial" panose="020B0604020202020204" pitchFamily="34" charset="0"/>
              </a:rPr>
              <a:t>())</a:t>
            </a:r>
          </a:p>
        </p:txBody>
      </p:sp>
      <p:grpSp>
        <p:nvGrpSpPr>
          <p:cNvPr id="48" name="Grupo 47"/>
          <p:cNvGrpSpPr/>
          <p:nvPr/>
        </p:nvGrpSpPr>
        <p:grpSpPr>
          <a:xfrm>
            <a:off x="1201812" y="356776"/>
            <a:ext cx="7679430" cy="609252"/>
            <a:chOff x="6648084" y="3293358"/>
            <a:chExt cx="7679430" cy="609252"/>
          </a:xfrm>
        </p:grpSpPr>
        <p:sp>
          <p:nvSpPr>
            <p:cNvPr id="49" name="Rectángulo 2"/>
            <p:cNvSpPr>
              <a:spLocks noChangeArrowheads="1"/>
            </p:cNvSpPr>
            <p:nvPr/>
          </p:nvSpPr>
          <p:spPr bwMode="auto">
            <a:xfrm>
              <a:off x="6964455" y="3343907"/>
              <a:ext cx="7311689" cy="496525"/>
            </a:xfrm>
            <a:prstGeom prst="rect">
              <a:avLst/>
            </a:prstGeom>
            <a:solidFill>
              <a:srgbClr val="CCFFCC"/>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lIns="90000" tIns="118800" rIns="90000" bIns="118800" anchor="ct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endParaRPr lang="es-ES" sz="2400"/>
            </a:p>
          </p:txBody>
        </p:sp>
        <p:sp>
          <p:nvSpPr>
            <p:cNvPr id="50" name="Text Box 23"/>
            <p:cNvSpPr txBox="1">
              <a:spLocks noChangeArrowheads="1"/>
            </p:cNvSpPr>
            <p:nvPr/>
          </p:nvSpPr>
          <p:spPr bwMode="auto">
            <a:xfrm>
              <a:off x="6648084" y="3293358"/>
              <a:ext cx="7679430"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sym typeface="Symbol" panose="05050102010706020507" pitchFamily="18" charset="2"/>
                </a:rPr>
                <a:t> </a:t>
              </a:r>
              <a:r>
                <a:rPr lang="es-ES" sz="2400" dirty="0">
                  <a:latin typeface="Comic Sans MS" panose="030F0702030302020204" pitchFamily="66" charset="0"/>
                  <a:sym typeface="Symbol" panose="05050102010706020507" pitchFamily="18" charset="2"/>
                </a:rPr>
                <a:t>I</a:t>
              </a:r>
              <a:r>
                <a:rPr lang="es-ES" sz="2400" baseline="-25000" dirty="0">
                  <a:latin typeface="Arial" panose="020B0604020202020204" pitchFamily="34" charset="0"/>
                  <a:sym typeface="Symbol" panose="05050102010706020507" pitchFamily="18" charset="2"/>
                </a:rPr>
                <a:t>0</a:t>
              </a:r>
              <a:r>
                <a:rPr lang="es-ES" sz="2400" dirty="0">
                  <a:latin typeface="Arial" panose="020B0604020202020204" pitchFamily="34" charset="0"/>
                  <a:sym typeface="Symbol" panose="05050102010706020507" pitchFamily="18" charset="2"/>
                </a:rPr>
                <a:t>: Corriente inversa de saturación o inversa máxima</a:t>
              </a:r>
            </a:p>
          </p:txBody>
        </p:sp>
      </p:grpSp>
      <p:sp>
        <p:nvSpPr>
          <p:cNvPr id="51" name="Text Box 29"/>
          <p:cNvSpPr txBox="1">
            <a:spLocks noChangeArrowheads="1"/>
          </p:cNvSpPr>
          <p:nvPr/>
        </p:nvSpPr>
        <p:spPr bwMode="auto">
          <a:xfrm>
            <a:off x="1810315" y="1699516"/>
            <a:ext cx="4118237" cy="47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ct val="60000"/>
              </a:lnSpc>
              <a:spcBef>
                <a:spcPct val="50000"/>
              </a:spcBef>
              <a:buFontTx/>
              <a:buNone/>
            </a:pPr>
            <a:r>
              <a:rPr lang="es-ES" sz="2400" dirty="0">
                <a:solidFill>
                  <a:srgbClr val="008000"/>
                </a:solidFill>
                <a:latin typeface="Arial" panose="020B0604020202020204" pitchFamily="34" charset="0"/>
              </a:rPr>
              <a:t>Si:</a:t>
            </a:r>
            <a:r>
              <a:rPr lang="es-ES" sz="24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sym typeface="Symbol" panose="05050102010706020507" pitchFamily="18" charset="2"/>
              </a:rPr>
              <a:t></a:t>
            </a:r>
            <a:r>
              <a:rPr lang="es-ES" sz="2400" dirty="0" err="1">
                <a:solidFill>
                  <a:srgbClr val="000000"/>
                </a:solidFill>
                <a:latin typeface="Arial" panose="020B0604020202020204" pitchFamily="34" charset="0"/>
                <a:sym typeface="Symbol" panose="05050102010706020507" pitchFamily="18" charset="2"/>
              </a:rPr>
              <a:t>n</a:t>
            </a:r>
            <a:r>
              <a:rPr lang="es-ES" sz="2400" dirty="0" err="1">
                <a:solidFill>
                  <a:srgbClr val="000000"/>
                </a:solidFill>
                <a:latin typeface="Arial" panose="020B0604020202020204" pitchFamily="34" charset="0"/>
              </a:rPr>
              <a:t>A</a:t>
            </a:r>
            <a:r>
              <a:rPr lang="es-ES" sz="2400" dirty="0">
                <a:solidFill>
                  <a:srgbClr val="000000"/>
                </a:solidFill>
                <a:latin typeface="Arial" panose="020B0604020202020204" pitchFamily="34" charset="0"/>
              </a:rPr>
              <a:t>  |  </a:t>
            </a:r>
            <a:r>
              <a:rPr lang="es-ES" sz="2400" dirty="0">
                <a:solidFill>
                  <a:srgbClr val="008000"/>
                </a:solidFill>
                <a:latin typeface="Arial" panose="020B0604020202020204" pitchFamily="34" charset="0"/>
              </a:rPr>
              <a:t>Ge:</a:t>
            </a:r>
            <a:r>
              <a:rPr lang="es-ES" sz="2400" dirty="0">
                <a:solidFill>
                  <a:srgbClr val="000000"/>
                </a:solidFill>
                <a:latin typeface="Arial" panose="020B0604020202020204" pitchFamily="34" charset="0"/>
              </a:rPr>
              <a:t> </a:t>
            </a:r>
            <a:r>
              <a:rPr lang="es-ES" sz="2400">
                <a:solidFill>
                  <a:srgbClr val="000000"/>
                </a:solidFill>
                <a:latin typeface="Arial" panose="020B0604020202020204" pitchFamily="34" charset="0"/>
                <a:sym typeface="Symbol" panose="05050102010706020507" pitchFamily="18" charset="2"/>
              </a:rPr>
              <a:t></a:t>
            </a:r>
            <a:r>
              <a:rPr lang="es-ES" sz="2400">
                <a:solidFill>
                  <a:srgbClr val="000000"/>
                </a:solidFill>
                <a:latin typeface="Arial" panose="020B0604020202020204" pitchFamily="34" charset="0"/>
              </a:rPr>
              <a:t>A    </a:t>
            </a:r>
            <a:r>
              <a:rPr lang="es-ES" sz="2400">
                <a:solidFill>
                  <a:srgbClr val="FF0000"/>
                </a:solidFill>
                <a:latin typeface="Arial" panose="020B0604020202020204" pitchFamily="34" charset="0"/>
              </a:rPr>
              <a:t>(&lt;&lt; </a:t>
            </a:r>
            <a:r>
              <a:rPr lang="es-ES" sz="2400" dirty="0">
                <a:solidFill>
                  <a:srgbClr val="FF0000"/>
                </a:solidFill>
                <a:latin typeface="Arial" panose="020B0604020202020204" pitchFamily="34" charset="0"/>
              </a:rPr>
              <a:t>mA)</a:t>
            </a:r>
          </a:p>
        </p:txBody>
      </p:sp>
      <p:sp>
        <p:nvSpPr>
          <p:cNvPr id="53" name="Text Box 21"/>
          <p:cNvSpPr txBox="1">
            <a:spLocks noChangeArrowheads="1"/>
          </p:cNvSpPr>
          <p:nvPr/>
        </p:nvSpPr>
        <p:spPr bwMode="auto">
          <a:xfrm>
            <a:off x="1923106" y="950331"/>
            <a:ext cx="2584660" cy="609252"/>
          </a:xfrm>
          <a:prstGeom prst="rect">
            <a:avLst/>
          </a:prstGeom>
          <a:noFill/>
          <a:ln>
            <a:noFill/>
          </a:ln>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Comic Sans MS" panose="030F0702030302020204" pitchFamily="66" charset="0"/>
                <a:sym typeface="Symbol" panose="05050102010706020507" pitchFamily="18" charset="2"/>
              </a:rPr>
              <a:t>I</a:t>
            </a:r>
            <a:r>
              <a:rPr lang="es-ES" sz="2400" baseline="-25000">
                <a:latin typeface="Arial" panose="020B0604020202020204" pitchFamily="34" charset="0"/>
                <a:sym typeface="Symbol" panose="05050102010706020507" pitchFamily="18" charset="2"/>
              </a:rPr>
              <a:t>D</a:t>
            </a:r>
            <a:r>
              <a:rPr lang="es-ES" sz="2400">
                <a:latin typeface="Arial" panose="020B0604020202020204" pitchFamily="34" charset="0"/>
                <a:sym typeface="Symbol" panose="05050102010706020507" pitchFamily="18" charset="2"/>
              </a:rPr>
              <a:t> = </a:t>
            </a:r>
            <a:r>
              <a:rPr lang="es-ES" sz="2400">
                <a:latin typeface="Comic Sans MS" panose="030F0702030302020204" pitchFamily="66" charset="0"/>
                <a:sym typeface="Symbol" panose="05050102010706020507" pitchFamily="18" charset="2"/>
              </a:rPr>
              <a:t>I</a:t>
            </a:r>
            <a:r>
              <a:rPr lang="es-ES" sz="2400" baseline="-25000">
                <a:latin typeface="Arial" panose="020B0604020202020204" pitchFamily="34" charset="0"/>
                <a:sym typeface="Symbol" panose="05050102010706020507" pitchFamily="18" charset="2"/>
              </a:rPr>
              <a:t>0</a:t>
            </a:r>
            <a:r>
              <a:rPr lang="es-ES" sz="2400">
                <a:latin typeface="Arial" panose="020B0604020202020204" pitchFamily="34" charset="0"/>
                <a:sym typeface="Symbol" panose="05050102010706020507" pitchFamily="18" charset="2"/>
              </a:rPr>
              <a:t> si </a:t>
            </a:r>
            <a:r>
              <a:rPr lang="es-ES" sz="2400">
                <a:latin typeface="Arial" panose="020B0604020202020204" pitchFamily="34" charset="0"/>
              </a:rPr>
              <a:t>V</a:t>
            </a:r>
            <a:r>
              <a:rPr lang="es-ES" sz="2400" baseline="-25000">
                <a:latin typeface="Arial" panose="020B0604020202020204" pitchFamily="34" charset="0"/>
              </a:rPr>
              <a:t>D </a:t>
            </a:r>
            <a:r>
              <a:rPr lang="es-ES" sz="2400">
                <a:latin typeface="Arial" panose="020B0604020202020204" pitchFamily="34" charset="0"/>
              </a:rPr>
              <a:t>= </a:t>
            </a:r>
            <a:r>
              <a:rPr lang="es-ES" sz="2400">
                <a:latin typeface="Arial" panose="020B0604020202020204" pitchFamily="34" charset="0"/>
                <a:sym typeface="Symbol" panose="05050102010706020507" pitchFamily="18" charset="2"/>
              </a:rPr>
              <a:t></a:t>
            </a:r>
            <a:endParaRPr lang="es-ES" sz="2400" baseline="-25000" dirty="0">
              <a:latin typeface="Arial" panose="020B0604020202020204" pitchFamily="34" charset="0"/>
              <a:sym typeface="Symbol" panose="05050102010706020507" pitchFamily="18" charset="2"/>
            </a:endParaRPr>
          </a:p>
        </p:txBody>
      </p:sp>
      <p:sp>
        <p:nvSpPr>
          <p:cNvPr id="55" name="Text Box 22"/>
          <p:cNvSpPr txBox="1">
            <a:spLocks noChangeArrowheads="1"/>
          </p:cNvSpPr>
          <p:nvPr/>
        </p:nvSpPr>
        <p:spPr bwMode="auto">
          <a:xfrm>
            <a:off x="4421709" y="1101599"/>
            <a:ext cx="5969363" cy="420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40000"/>
              </a:lnSpc>
              <a:spcBef>
                <a:spcPct val="50000"/>
              </a:spcBef>
              <a:buFontTx/>
              <a:buNone/>
            </a:pPr>
            <a:r>
              <a:rPr lang="es-ES" sz="2400" dirty="0">
                <a:solidFill>
                  <a:srgbClr val="FF0000"/>
                </a:solidFill>
                <a:latin typeface="Arial" panose="020B0604020202020204" pitchFamily="34" charset="0"/>
              </a:rPr>
              <a:t>(se considera que </a:t>
            </a:r>
            <a:r>
              <a:rPr lang="es-ES" sz="2400">
                <a:solidFill>
                  <a:srgbClr val="FF0000"/>
                </a:solidFill>
                <a:latin typeface="Arial" panose="020B0604020202020204" pitchFamily="34" charset="0"/>
              </a:rPr>
              <a:t>se tiene </a:t>
            </a:r>
            <a:r>
              <a:rPr lang="es-ES" sz="2400" dirty="0">
                <a:solidFill>
                  <a:srgbClr val="FF0000"/>
                </a:solidFill>
                <a:latin typeface="Arial" panose="020B0604020202020204" pitchFamily="34" charset="0"/>
              </a:rPr>
              <a:t>entre -1 y -2V)</a:t>
            </a:r>
          </a:p>
        </p:txBody>
      </p:sp>
      <mc:AlternateContent xmlns:mc="http://schemas.openxmlformats.org/markup-compatibility/2006" xmlns:a14="http://schemas.microsoft.com/office/drawing/2010/main">
        <mc:Choice Requires="a14">
          <p:sp>
            <p:nvSpPr>
              <p:cNvPr id="45" name="Object 6">
                <a:extLst>
                  <a:ext uri="{FF2B5EF4-FFF2-40B4-BE49-F238E27FC236}">
                    <a16:creationId xmlns:a16="http://schemas.microsoft.com/office/drawing/2014/main" id="{4D03927A-0B2D-4A44-9543-90F78893C5DB}"/>
                  </a:ext>
                </a:extLst>
              </p:cNvPr>
              <p:cNvSpPr txBox="1"/>
              <p:nvPr/>
            </p:nvSpPr>
            <p:spPr bwMode="auto">
              <a:xfrm>
                <a:off x="4068855" y="2435135"/>
                <a:ext cx="3385161" cy="912813"/>
              </a:xfrm>
              <a:prstGeom prst="rect">
                <a:avLst/>
              </a:prstGeom>
              <a:solidFill>
                <a:srgbClr val="99CCFF"/>
              </a:solid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s-ES" sz="2400" i="1">
                              <a:solidFill>
                                <a:srgbClr val="000000"/>
                              </a:solidFill>
                              <a:latin typeface="Cambria Math" panose="02040503050406030204" pitchFamily="18" charset="0"/>
                            </a:rPr>
                          </m:ctrlPr>
                        </m:sSubPr>
                        <m:e>
                          <m:r>
                            <m:rPr>
                              <m:sty m:val="p"/>
                            </m:rPr>
                            <a:rPr lang="es-ES" sz="2400" i="0">
                              <a:solidFill>
                                <a:srgbClr val="000000"/>
                              </a:solidFill>
                              <a:latin typeface="Cambria Math" panose="02040503050406030204" pitchFamily="18" charset="0"/>
                            </a:rPr>
                            <m:t>I</m:t>
                          </m:r>
                        </m:e>
                        <m:sub>
                          <m:r>
                            <m:rPr>
                              <m:sty m:val="p"/>
                            </m:rPr>
                            <a:rPr lang="es-ES" sz="2400" i="0">
                              <a:solidFill>
                                <a:srgbClr val="000000"/>
                              </a:solidFill>
                              <a:latin typeface="Cambria Math" panose="02040503050406030204" pitchFamily="18" charset="0"/>
                            </a:rPr>
                            <m:t>D</m:t>
                          </m:r>
                        </m:sub>
                      </m:sSub>
                      <m:r>
                        <a:rPr lang="es-ES" sz="2400" i="0">
                          <a:solidFill>
                            <a:srgbClr val="000000"/>
                          </a:solidFill>
                          <a:latin typeface="Cambria Math" panose="02040503050406030204" pitchFamily="18" charset="0"/>
                        </a:rPr>
                        <m:t>=</m:t>
                      </m:r>
                      <m:sSub>
                        <m:sSubPr>
                          <m:ctrlPr>
                            <a:rPr lang="es-ES" sz="2400" i="1">
                              <a:solidFill>
                                <a:srgbClr val="000000"/>
                              </a:solidFill>
                              <a:latin typeface="Cambria Math" panose="02040503050406030204" pitchFamily="18" charset="0"/>
                            </a:rPr>
                          </m:ctrlPr>
                        </m:sSubPr>
                        <m:e>
                          <m:r>
                            <m:rPr>
                              <m:sty m:val="p"/>
                            </m:rPr>
                            <a:rPr lang="es-ES" sz="2400" i="0">
                              <a:solidFill>
                                <a:srgbClr val="000000"/>
                              </a:solidFill>
                              <a:latin typeface="Cambria Math" panose="02040503050406030204" pitchFamily="18" charset="0"/>
                            </a:rPr>
                            <m:t>I</m:t>
                          </m:r>
                        </m:e>
                        <m:sub>
                          <m:r>
                            <a:rPr lang="es-ES" sz="2400" i="0">
                              <a:solidFill>
                                <a:srgbClr val="000000"/>
                              </a:solidFill>
                              <a:latin typeface="Cambria Math" panose="02040503050406030204" pitchFamily="18" charset="0"/>
                            </a:rPr>
                            <m:t>0</m:t>
                          </m:r>
                        </m:sub>
                      </m:sSub>
                      <m:r>
                        <a:rPr lang="es-ES" sz="2400" i="0">
                          <a:solidFill>
                            <a:srgbClr val="000000"/>
                          </a:solidFill>
                          <a:latin typeface="Cambria Math" panose="02040503050406030204" pitchFamily="18" charset="0"/>
                        </a:rPr>
                        <m:t> [1−</m:t>
                      </m:r>
                      <m:func>
                        <m:funcPr>
                          <m:ctrlPr>
                            <a:rPr lang="es-ES" sz="2400" i="1">
                              <a:solidFill>
                                <a:srgbClr val="000000"/>
                              </a:solidFill>
                              <a:latin typeface="Cambria Math" panose="02040503050406030204" pitchFamily="18" charset="0"/>
                            </a:rPr>
                          </m:ctrlPr>
                        </m:funcPr>
                        <m:fName>
                          <m:r>
                            <m:rPr>
                              <m:sty m:val="p"/>
                            </m:rPr>
                            <a:rPr lang="es-ES" sz="2400" i="0">
                              <a:solidFill>
                                <a:srgbClr val="000000"/>
                              </a:solidFill>
                              <a:latin typeface="Cambria Math" panose="02040503050406030204" pitchFamily="18" charset="0"/>
                            </a:rPr>
                            <m:t>exp</m:t>
                          </m:r>
                        </m:fName>
                        <m:e>
                          <m:r>
                            <a:rPr lang="es-ES" sz="2400" i="0">
                              <a:solidFill>
                                <a:srgbClr val="000000"/>
                              </a:solidFill>
                              <a:latin typeface="Cambria Math" panose="02040503050406030204" pitchFamily="18" charset="0"/>
                            </a:rPr>
                            <m:t>(</m:t>
                          </m:r>
                        </m:e>
                      </m:func>
                      <m:f>
                        <m:fPr>
                          <m:ctrlPr>
                            <a:rPr lang="es-ES" sz="2400" i="1">
                              <a:solidFill>
                                <a:srgbClr val="000000"/>
                              </a:solidFill>
                              <a:latin typeface="Cambria Math" panose="02040503050406030204" pitchFamily="18" charset="0"/>
                            </a:rPr>
                          </m:ctrlPr>
                        </m:fPr>
                        <m:num>
                          <m:sSub>
                            <m:sSubPr>
                              <m:ctrlPr>
                                <a:rPr lang="es-ES" sz="2400" i="1">
                                  <a:solidFill>
                                    <a:srgbClr val="000000"/>
                                  </a:solidFill>
                                  <a:latin typeface="Cambria Math" panose="02040503050406030204" pitchFamily="18" charset="0"/>
                                </a:rPr>
                              </m:ctrlPr>
                            </m:sSubPr>
                            <m:e>
                              <m:r>
                                <m:rPr>
                                  <m:sty m:val="p"/>
                                </m:rPr>
                                <a:rPr lang="es-ES" sz="2400" i="0">
                                  <a:solidFill>
                                    <a:srgbClr val="000000"/>
                                  </a:solidFill>
                                  <a:latin typeface="Cambria Math" panose="02040503050406030204" pitchFamily="18" charset="0"/>
                                </a:rPr>
                                <m:t>V</m:t>
                              </m:r>
                            </m:e>
                            <m:sub>
                              <m:r>
                                <m:rPr>
                                  <m:sty m:val="p"/>
                                </m:rPr>
                                <a:rPr lang="es-ES" sz="2400" i="0">
                                  <a:solidFill>
                                    <a:srgbClr val="000000"/>
                                  </a:solidFill>
                                  <a:latin typeface="Cambria Math" panose="02040503050406030204" pitchFamily="18" charset="0"/>
                                </a:rPr>
                                <m:t>D</m:t>
                              </m:r>
                            </m:sub>
                          </m:sSub>
                        </m:num>
                        <m:den>
                          <m:r>
                            <m:rPr>
                              <m:sty m:val="p"/>
                            </m:rPr>
                            <a:rPr lang="es-ES" sz="2400" i="0">
                              <a:solidFill>
                                <a:srgbClr val="000000"/>
                              </a:solidFill>
                              <a:latin typeface="Cambria Math" panose="02040503050406030204" pitchFamily="18" charset="0"/>
                            </a:rPr>
                            <m:t>η</m:t>
                          </m:r>
                          <m:sSub>
                            <m:sSubPr>
                              <m:ctrlPr>
                                <a:rPr lang="es-ES" sz="2400" i="1">
                                  <a:solidFill>
                                    <a:srgbClr val="000000"/>
                                  </a:solidFill>
                                  <a:latin typeface="Cambria Math" panose="02040503050406030204" pitchFamily="18" charset="0"/>
                                </a:rPr>
                              </m:ctrlPr>
                            </m:sSubPr>
                            <m:e>
                              <m:r>
                                <m:rPr>
                                  <m:sty m:val="p"/>
                                </m:rPr>
                                <a:rPr lang="es-ES" sz="2400" i="0">
                                  <a:solidFill>
                                    <a:srgbClr val="000000"/>
                                  </a:solidFill>
                                  <a:latin typeface="Cambria Math" panose="02040503050406030204" pitchFamily="18" charset="0"/>
                                </a:rPr>
                                <m:t>V</m:t>
                              </m:r>
                            </m:e>
                            <m:sub>
                              <m:r>
                                <m:rPr>
                                  <m:sty m:val="p"/>
                                </m:rPr>
                                <a:rPr lang="es-ES" sz="2400" i="0">
                                  <a:solidFill>
                                    <a:srgbClr val="000000"/>
                                  </a:solidFill>
                                  <a:latin typeface="Cambria Math" panose="02040503050406030204" pitchFamily="18" charset="0"/>
                                </a:rPr>
                                <m:t>T</m:t>
                              </m:r>
                            </m:sub>
                          </m:sSub>
                        </m:den>
                      </m:f>
                      <m:r>
                        <a:rPr lang="es-ES" sz="2400" i="0">
                          <a:solidFill>
                            <a:srgbClr val="000000"/>
                          </a:solidFill>
                          <a:latin typeface="Cambria Math" panose="02040503050406030204" pitchFamily="18" charset="0"/>
                        </a:rPr>
                        <m:t>)]</m:t>
                      </m:r>
                    </m:oMath>
                  </m:oMathPara>
                </a14:m>
                <a:endParaRPr lang="es-ES" sz="2400" dirty="0"/>
              </a:p>
            </p:txBody>
          </p:sp>
        </mc:Choice>
        <mc:Fallback xmlns="">
          <p:sp>
            <p:nvSpPr>
              <p:cNvPr id="45" name="Object 6">
                <a:extLst>
                  <a:ext uri="{FF2B5EF4-FFF2-40B4-BE49-F238E27FC236}">
                    <a16:creationId xmlns:a16="http://schemas.microsoft.com/office/drawing/2014/main" id="{4D03927A-0B2D-4A44-9543-90F78893C5DB}"/>
                  </a:ext>
                </a:extLst>
              </p:cNvPr>
              <p:cNvSpPr txBox="1">
                <a:spLocks noRot="1" noChangeAspect="1" noMove="1" noResize="1" noEditPoints="1" noAdjustHandles="1" noChangeArrowheads="1" noChangeShapeType="1" noTextEdit="1"/>
              </p:cNvSpPr>
              <p:nvPr/>
            </p:nvSpPr>
            <p:spPr bwMode="auto">
              <a:xfrm>
                <a:off x="4068855" y="2435135"/>
                <a:ext cx="3385161" cy="912813"/>
              </a:xfrm>
              <a:prstGeom prst="rect">
                <a:avLst/>
              </a:prstGeom>
              <a:blipFill>
                <a:blip r:embed="rId3"/>
                <a:stretch>
                  <a:fillRect/>
                </a:stretch>
              </a:blipFill>
              <a:ln>
                <a:noFill/>
              </a:ln>
              <a:effectLst/>
            </p:spPr>
            <p:txBody>
              <a:bodyPr/>
              <a:lstStyle/>
              <a:p>
                <a:r>
                  <a:rPr lang="es-ES">
                    <a:noFill/>
                  </a:rPr>
                  <a:t> </a:t>
                </a:r>
              </a:p>
            </p:txBody>
          </p:sp>
        </mc:Fallback>
      </mc:AlternateContent>
      <p:grpSp>
        <p:nvGrpSpPr>
          <p:cNvPr id="2" name="Grupo 1">
            <a:extLst>
              <a:ext uri="{FF2B5EF4-FFF2-40B4-BE49-F238E27FC236}">
                <a16:creationId xmlns:a16="http://schemas.microsoft.com/office/drawing/2014/main" id="{33CBAEC8-CE7B-4555-A569-4031730E76AE}"/>
              </a:ext>
            </a:extLst>
          </p:cNvPr>
          <p:cNvGrpSpPr/>
          <p:nvPr/>
        </p:nvGrpSpPr>
        <p:grpSpPr>
          <a:xfrm>
            <a:off x="8313678" y="4582736"/>
            <a:ext cx="2042844" cy="2307941"/>
            <a:chOff x="8313678" y="4321604"/>
            <a:chExt cx="2042844" cy="2307941"/>
          </a:xfrm>
        </p:grpSpPr>
        <p:grpSp>
          <p:nvGrpSpPr>
            <p:cNvPr id="8" name="Grupo 7"/>
            <p:cNvGrpSpPr/>
            <p:nvPr/>
          </p:nvGrpSpPr>
          <p:grpSpPr>
            <a:xfrm>
              <a:off x="8313678" y="4321604"/>
              <a:ext cx="2042844" cy="1651032"/>
              <a:chOff x="8331542" y="3265761"/>
              <a:chExt cx="2042844" cy="1651032"/>
            </a:xfrm>
          </p:grpSpPr>
          <p:grpSp>
            <p:nvGrpSpPr>
              <p:cNvPr id="26" name="Grupo 25"/>
              <p:cNvGrpSpPr/>
              <p:nvPr/>
            </p:nvGrpSpPr>
            <p:grpSpPr>
              <a:xfrm>
                <a:off x="8331542" y="3265761"/>
                <a:ext cx="2042844" cy="1645706"/>
                <a:chOff x="4729494" y="3535362"/>
                <a:chExt cx="2042844" cy="1645706"/>
              </a:xfrm>
            </p:grpSpPr>
            <p:grpSp>
              <p:nvGrpSpPr>
                <p:cNvPr id="11" name="Grupo 10"/>
                <p:cNvGrpSpPr>
                  <a:grpSpLocks/>
                </p:cNvGrpSpPr>
                <p:nvPr/>
              </p:nvGrpSpPr>
              <p:grpSpPr bwMode="auto">
                <a:xfrm>
                  <a:off x="4729494" y="3535362"/>
                  <a:ext cx="2042844" cy="1062262"/>
                  <a:chOff x="8545903" y="3378572"/>
                  <a:chExt cx="2042096" cy="1060560"/>
                </a:xfrm>
              </p:grpSpPr>
              <p:sp>
                <p:nvSpPr>
                  <p:cNvPr id="23573" name="Text Box 37"/>
                  <p:cNvSpPr txBox="1">
                    <a:spLocks noChangeArrowheads="1"/>
                  </p:cNvSpPr>
                  <p:nvPr/>
                </p:nvSpPr>
                <p:spPr bwMode="auto">
                  <a:xfrm>
                    <a:off x="8545903" y="3378572"/>
                    <a:ext cx="2042096" cy="53568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54000" tIns="82800" rIns="54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0000"/>
                        </a:solidFill>
                        <a:latin typeface="Arial" panose="020B0604020202020204" pitchFamily="34" charset="0"/>
                      </a:rPr>
                      <a:t>Directa</a:t>
                    </a:r>
                  </a:p>
                </p:txBody>
              </p:sp>
              <p:sp>
                <p:nvSpPr>
                  <p:cNvPr id="23574" name="CuadroTexto 46"/>
                  <p:cNvSpPr txBox="1">
                    <a:spLocks noChangeArrowheads="1"/>
                  </p:cNvSpPr>
                  <p:nvPr/>
                </p:nvSpPr>
                <p:spPr bwMode="auto">
                  <a:xfrm>
                    <a:off x="8704179" y="3978207"/>
                    <a:ext cx="1737340" cy="4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olidFill>
                          <a:srgbClr val="D60093"/>
                        </a:solidFill>
                      </a:rPr>
                      <a:t>("Forward")</a:t>
                    </a:r>
                  </a:p>
                </p:txBody>
              </p:sp>
            </p:grpSp>
            <p:sp>
              <p:nvSpPr>
                <p:cNvPr id="68" name="Text Box 13"/>
                <p:cNvSpPr txBox="1">
                  <a:spLocks noChangeArrowheads="1"/>
                </p:cNvSpPr>
                <p:nvPr/>
              </p:nvSpPr>
              <p:spPr bwMode="auto">
                <a:xfrm>
                  <a:off x="4916887" y="4633371"/>
                  <a:ext cx="904713"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3333FF"/>
                      </a:solidFill>
                      <a:latin typeface="Comic Sans MS" panose="030F0702030302020204" pitchFamily="66" charset="0"/>
                    </a:rPr>
                    <a:t>V</a:t>
                  </a:r>
                  <a:r>
                    <a:rPr lang="es-ES" sz="2000" baseline="-25000" dirty="0">
                      <a:solidFill>
                        <a:srgbClr val="3333FF"/>
                      </a:solidFill>
                      <a:latin typeface="Arial" panose="020B0604020202020204" pitchFamily="34" charset="0"/>
                    </a:rPr>
                    <a:t>D</a:t>
                  </a:r>
                  <a:r>
                    <a:rPr lang="es-ES" sz="2000" dirty="0">
                      <a:solidFill>
                        <a:srgbClr val="3333FF"/>
                      </a:solidFill>
                      <a:latin typeface="Arial" panose="020B0604020202020204" pitchFamily="34" charset="0"/>
                    </a:rPr>
                    <a:t> &gt; 0</a:t>
                  </a:r>
                </a:p>
              </p:txBody>
            </p:sp>
          </p:grpSp>
          <p:sp>
            <p:nvSpPr>
              <p:cNvPr id="46" name="Text Box 13"/>
              <p:cNvSpPr txBox="1">
                <a:spLocks noChangeArrowheads="1"/>
              </p:cNvSpPr>
              <p:nvPr/>
            </p:nvSpPr>
            <p:spPr bwMode="auto">
              <a:xfrm>
                <a:off x="9334213" y="4369096"/>
                <a:ext cx="904713"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3333FF"/>
                    </a:solidFill>
                    <a:latin typeface="Comic Sans MS" panose="030F0702030302020204" pitchFamily="66" charset="0"/>
                  </a:rPr>
                  <a:t>I</a:t>
                </a:r>
                <a:r>
                  <a:rPr lang="es-ES" sz="2000" baseline="-25000" dirty="0">
                    <a:solidFill>
                      <a:srgbClr val="3333FF"/>
                    </a:solidFill>
                    <a:latin typeface="Arial" panose="020B0604020202020204" pitchFamily="34" charset="0"/>
                  </a:rPr>
                  <a:t>D</a:t>
                </a:r>
                <a:r>
                  <a:rPr lang="es-ES" sz="2000" dirty="0">
                    <a:solidFill>
                      <a:srgbClr val="3333FF"/>
                    </a:solidFill>
                    <a:latin typeface="Arial" panose="020B0604020202020204" pitchFamily="34" charset="0"/>
                  </a:rPr>
                  <a:t> &gt; 0</a:t>
                </a:r>
              </a:p>
            </p:txBody>
          </p:sp>
        </p:grpSp>
        <p:sp>
          <p:nvSpPr>
            <p:cNvPr id="52" name="Text Box 13">
              <a:extLst>
                <a:ext uri="{FF2B5EF4-FFF2-40B4-BE49-F238E27FC236}">
                  <a16:creationId xmlns:a16="http://schemas.microsoft.com/office/drawing/2014/main" id="{4372D25B-89D5-453E-B557-D664FF83EC28}"/>
                </a:ext>
              </a:extLst>
            </p:cNvPr>
            <p:cNvSpPr txBox="1">
              <a:spLocks noChangeArrowheads="1"/>
            </p:cNvSpPr>
            <p:nvPr/>
          </p:nvSpPr>
          <p:spPr bwMode="auto">
            <a:xfrm>
              <a:off x="8396557" y="6081848"/>
              <a:ext cx="1903384" cy="547697"/>
            </a:xfrm>
            <a:prstGeom prst="rect">
              <a:avLst/>
            </a:prstGeom>
            <a:solidFill>
              <a:schemeClr val="bg2">
                <a:lumMod val="60000"/>
                <a:lumOff val="40000"/>
              </a:schemeClr>
            </a:solidFill>
            <a:ln>
              <a:noFill/>
            </a:ln>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latin typeface="Comic Sans MS" panose="030F0702030302020204" pitchFamily="66" charset="0"/>
                </a:rPr>
                <a:t>Sentido P</a:t>
              </a:r>
              <a:r>
                <a:rPr lang="es-ES" sz="2000">
                  <a:latin typeface="Arial" panose="020B0604020202020204" pitchFamily="34" charset="0"/>
                </a:rPr>
                <a:t> </a:t>
              </a:r>
              <a:r>
                <a:rPr lang="es-ES" sz="2000" dirty="0">
                  <a:latin typeface="Arial" panose="020B0604020202020204" pitchFamily="34" charset="0"/>
                  <a:sym typeface="Symbol" panose="05050102010706020507" pitchFamily="18" charset="2"/>
                </a:rPr>
                <a:t></a:t>
              </a:r>
              <a:r>
                <a:rPr lang="es-ES" sz="2000" dirty="0">
                  <a:latin typeface="Arial" panose="020B0604020202020204" pitchFamily="34" charset="0"/>
                </a:rPr>
                <a:t> N</a:t>
              </a:r>
            </a:p>
          </p:txBody>
        </p:sp>
      </p:grpSp>
      <p:grpSp>
        <p:nvGrpSpPr>
          <p:cNvPr id="6" name="Grupo 5">
            <a:extLst>
              <a:ext uri="{FF2B5EF4-FFF2-40B4-BE49-F238E27FC236}">
                <a16:creationId xmlns:a16="http://schemas.microsoft.com/office/drawing/2014/main" id="{63471E78-8331-436C-B3B2-AE65F6CB4B5A}"/>
              </a:ext>
            </a:extLst>
          </p:cNvPr>
          <p:cNvGrpSpPr/>
          <p:nvPr/>
        </p:nvGrpSpPr>
        <p:grpSpPr>
          <a:xfrm>
            <a:off x="1419907" y="4563714"/>
            <a:ext cx="2042843" cy="2308870"/>
            <a:chOff x="1419907" y="4302582"/>
            <a:chExt cx="2042843" cy="2308870"/>
          </a:xfrm>
        </p:grpSpPr>
        <p:grpSp>
          <p:nvGrpSpPr>
            <p:cNvPr id="7" name="Grupo 6"/>
            <p:cNvGrpSpPr/>
            <p:nvPr/>
          </p:nvGrpSpPr>
          <p:grpSpPr>
            <a:xfrm>
              <a:off x="1419907" y="4302582"/>
              <a:ext cx="2042843" cy="1662277"/>
              <a:chOff x="4756010" y="3443340"/>
              <a:chExt cx="2042843" cy="1662277"/>
            </a:xfrm>
          </p:grpSpPr>
          <p:grpSp>
            <p:nvGrpSpPr>
              <p:cNvPr id="25" name="Grupo 24"/>
              <p:cNvGrpSpPr/>
              <p:nvPr/>
            </p:nvGrpSpPr>
            <p:grpSpPr>
              <a:xfrm>
                <a:off x="4756010" y="3443340"/>
                <a:ext cx="2042843" cy="1655857"/>
                <a:chOff x="1153962" y="3712941"/>
                <a:chExt cx="2042843" cy="1655857"/>
              </a:xfrm>
            </p:grpSpPr>
            <p:grpSp>
              <p:nvGrpSpPr>
                <p:cNvPr id="12" name="Grupo 11"/>
                <p:cNvGrpSpPr>
                  <a:grpSpLocks/>
                </p:cNvGrpSpPr>
                <p:nvPr/>
              </p:nvGrpSpPr>
              <p:grpSpPr bwMode="auto">
                <a:xfrm>
                  <a:off x="1153962" y="3712941"/>
                  <a:ext cx="2042843" cy="1098080"/>
                  <a:chOff x="5669173" y="3559390"/>
                  <a:chExt cx="2042095" cy="1098162"/>
                </a:xfrm>
              </p:grpSpPr>
              <p:sp>
                <p:nvSpPr>
                  <p:cNvPr id="23575" name="Text Box 36"/>
                  <p:cNvSpPr txBox="1">
                    <a:spLocks noChangeArrowheads="1"/>
                  </p:cNvSpPr>
                  <p:nvPr/>
                </p:nvSpPr>
                <p:spPr bwMode="auto">
                  <a:xfrm>
                    <a:off x="5669173" y="3559390"/>
                    <a:ext cx="2042095" cy="53659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54000" tIns="82800" rIns="54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0000"/>
                        </a:solidFill>
                        <a:latin typeface="Arial" panose="020B0604020202020204" pitchFamily="34" charset="0"/>
                      </a:rPr>
                      <a:t>Inversa</a:t>
                    </a:r>
                  </a:p>
                </p:txBody>
              </p:sp>
              <p:sp>
                <p:nvSpPr>
                  <p:cNvPr id="23576" name="CuadroTexto 9"/>
                  <p:cNvSpPr txBox="1">
                    <a:spLocks noChangeArrowheads="1"/>
                  </p:cNvSpPr>
                  <p:nvPr/>
                </p:nvSpPr>
                <p:spPr bwMode="auto">
                  <a:xfrm>
                    <a:off x="5775489" y="4195851"/>
                    <a:ext cx="1754966" cy="46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olidFill>
                          <a:srgbClr val="D60093"/>
                        </a:solidFill>
                      </a:rPr>
                      <a:t>("Reverse")</a:t>
                    </a:r>
                  </a:p>
                </p:txBody>
              </p:sp>
            </p:grpSp>
            <p:sp>
              <p:nvSpPr>
                <p:cNvPr id="69" name="Text Box 13"/>
                <p:cNvSpPr txBox="1">
                  <a:spLocks noChangeArrowheads="1"/>
                </p:cNvSpPr>
                <p:nvPr/>
              </p:nvSpPr>
              <p:spPr bwMode="auto">
                <a:xfrm>
                  <a:off x="1285358" y="4821101"/>
                  <a:ext cx="904713"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3333FF"/>
                      </a:solidFill>
                      <a:latin typeface="Comic Sans MS" panose="030F0702030302020204" pitchFamily="66" charset="0"/>
                    </a:rPr>
                    <a:t>V</a:t>
                  </a:r>
                  <a:r>
                    <a:rPr lang="es-ES" sz="2000" baseline="-25000" dirty="0">
                      <a:solidFill>
                        <a:srgbClr val="3333FF"/>
                      </a:solidFill>
                      <a:latin typeface="Arial" panose="020B0604020202020204" pitchFamily="34" charset="0"/>
                    </a:rPr>
                    <a:t>D</a:t>
                  </a:r>
                  <a:r>
                    <a:rPr lang="es-ES" sz="2000" dirty="0">
                      <a:solidFill>
                        <a:srgbClr val="3333FF"/>
                      </a:solidFill>
                      <a:latin typeface="Arial" panose="020B0604020202020204" pitchFamily="34" charset="0"/>
                    </a:rPr>
                    <a:t> &lt; 0</a:t>
                  </a:r>
                </a:p>
              </p:txBody>
            </p:sp>
          </p:grpSp>
          <p:sp>
            <p:nvSpPr>
              <p:cNvPr id="47" name="Text Box 13"/>
              <p:cNvSpPr txBox="1">
                <a:spLocks noChangeArrowheads="1"/>
              </p:cNvSpPr>
              <p:nvPr/>
            </p:nvSpPr>
            <p:spPr bwMode="auto">
              <a:xfrm>
                <a:off x="5740170" y="4557920"/>
                <a:ext cx="904713"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3333FF"/>
                    </a:solidFill>
                    <a:latin typeface="Comic Sans MS" panose="030F0702030302020204" pitchFamily="66" charset="0"/>
                  </a:rPr>
                  <a:t>I</a:t>
                </a:r>
                <a:r>
                  <a:rPr lang="es-ES" sz="2000" baseline="-25000" dirty="0">
                    <a:solidFill>
                      <a:srgbClr val="3333FF"/>
                    </a:solidFill>
                    <a:latin typeface="Arial" panose="020B0604020202020204" pitchFamily="34" charset="0"/>
                  </a:rPr>
                  <a:t>D</a:t>
                </a:r>
                <a:r>
                  <a:rPr lang="es-ES" sz="2000" dirty="0">
                    <a:solidFill>
                      <a:srgbClr val="3333FF"/>
                    </a:solidFill>
                    <a:latin typeface="Arial" panose="020B0604020202020204" pitchFamily="34" charset="0"/>
                  </a:rPr>
                  <a:t> &lt; 0</a:t>
                </a:r>
              </a:p>
            </p:txBody>
          </p:sp>
        </p:grpSp>
        <p:sp>
          <p:nvSpPr>
            <p:cNvPr id="54" name="Text Box 13">
              <a:extLst>
                <a:ext uri="{FF2B5EF4-FFF2-40B4-BE49-F238E27FC236}">
                  <a16:creationId xmlns:a16="http://schemas.microsoft.com/office/drawing/2014/main" id="{BCDC4BD1-C488-42DD-AD5A-EACFB4CC56E2}"/>
                </a:ext>
              </a:extLst>
            </p:cNvPr>
            <p:cNvSpPr txBox="1">
              <a:spLocks noChangeArrowheads="1"/>
            </p:cNvSpPr>
            <p:nvPr/>
          </p:nvSpPr>
          <p:spPr bwMode="auto">
            <a:xfrm>
              <a:off x="1458009" y="6063755"/>
              <a:ext cx="1903384" cy="547697"/>
            </a:xfrm>
            <a:prstGeom prst="rect">
              <a:avLst/>
            </a:prstGeom>
            <a:solidFill>
              <a:schemeClr val="bg2">
                <a:lumMod val="60000"/>
                <a:lumOff val="40000"/>
              </a:schemeClr>
            </a:solidFill>
            <a:ln>
              <a:noFill/>
            </a:ln>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latin typeface="Comic Sans MS" panose="030F0702030302020204" pitchFamily="66" charset="0"/>
                </a:rPr>
                <a:t>Sentido P</a:t>
              </a:r>
              <a:r>
                <a:rPr lang="es-ES" sz="2000">
                  <a:latin typeface="Arial" panose="020B0604020202020204" pitchFamily="34" charset="0"/>
                </a:rPr>
                <a:t> </a:t>
              </a:r>
              <a:r>
                <a:rPr lang="es-ES" sz="2000" dirty="0">
                  <a:latin typeface="Arial" panose="020B0604020202020204" pitchFamily="34" charset="0"/>
                  <a:sym typeface="Symbol" panose="05050102010706020507" pitchFamily="18" charset="2"/>
                </a:rPr>
                <a:t></a:t>
              </a:r>
              <a:r>
                <a:rPr lang="es-ES" sz="2000" dirty="0">
                  <a:latin typeface="Arial" panose="020B0604020202020204" pitchFamily="34" charset="0"/>
                </a:rPr>
                <a:t> N</a:t>
              </a:r>
            </a:p>
          </p:txBody>
        </p:sp>
      </p:grpSp>
      <p:sp>
        <p:nvSpPr>
          <p:cNvPr id="36" name="Text Box 22">
            <a:extLst>
              <a:ext uri="{FF2B5EF4-FFF2-40B4-BE49-F238E27FC236}">
                <a16:creationId xmlns:a16="http://schemas.microsoft.com/office/drawing/2014/main" id="{97C77F20-681C-4153-AB19-25896EE10C28}"/>
              </a:ext>
            </a:extLst>
          </p:cNvPr>
          <p:cNvSpPr txBox="1">
            <a:spLocks noChangeArrowheads="1"/>
          </p:cNvSpPr>
          <p:nvPr/>
        </p:nvSpPr>
        <p:spPr bwMode="auto">
          <a:xfrm>
            <a:off x="6214916" y="1720762"/>
            <a:ext cx="2613386" cy="426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40000"/>
              </a:lnSpc>
              <a:spcBef>
                <a:spcPct val="50000"/>
              </a:spcBef>
              <a:buFontTx/>
              <a:buNone/>
            </a:pPr>
            <a:r>
              <a:rPr lang="es-ES" sz="2400">
                <a:latin typeface="Comic Sans MS" panose="030F0702030302020204" pitchFamily="66" charset="0"/>
                <a:sym typeface="Symbol" panose="05050102010706020507" pitchFamily="18" charset="2"/>
              </a:rPr>
              <a:t>I</a:t>
            </a:r>
            <a:r>
              <a:rPr lang="es-ES" sz="2400" baseline="-25000">
                <a:latin typeface="Arial" panose="020B0604020202020204" pitchFamily="34" charset="0"/>
                <a:sym typeface="Symbol" panose="05050102010706020507" pitchFamily="18" charset="2"/>
              </a:rPr>
              <a:t>0</a:t>
            </a:r>
            <a:r>
              <a:rPr lang="es-ES" sz="2400">
                <a:latin typeface="Arial" panose="020B0604020202020204" pitchFamily="34" charset="0"/>
                <a:sym typeface="Symbol" panose="05050102010706020507" pitchFamily="18" charset="2"/>
              </a:rPr>
              <a:t> </a:t>
            </a:r>
            <a:r>
              <a:rPr lang="es-ES" sz="2400">
                <a:latin typeface="Arial" panose="020B0604020202020204" pitchFamily="34" charset="0"/>
              </a:rPr>
              <a:t>aumenta con T</a:t>
            </a:r>
            <a:endParaRPr lang="es-ES" sz="2400" baseline="-25000" dirty="0">
              <a:latin typeface="Arial" panose="020B0604020202020204" pitchFamily="34" charset="0"/>
            </a:endParaRPr>
          </a:p>
        </p:txBody>
      </p:sp>
    </p:spTree>
    <p:extLst>
      <p:ext uri="{BB962C8B-B14F-4D97-AF65-F5344CB8AC3E}">
        <p14:creationId xmlns:p14="http://schemas.microsoft.com/office/powerpoint/2010/main" val="1516110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500"/>
                                        <p:tgtEl>
                                          <p:spTgt spid="55"/>
                                        </p:tgtEl>
                                        <p:attrNameLst>
                                          <p:attrName>ppt_y</p:attrName>
                                        </p:attrNameLst>
                                      </p:cBhvr>
                                      <p:tavLst>
                                        <p:tav tm="0">
                                          <p:val>
                                            <p:strVal val="#ppt_y+#ppt_h*1.125000"/>
                                          </p:val>
                                        </p:tav>
                                        <p:tav tm="100000">
                                          <p:val>
                                            <p:strVal val="#ppt_y"/>
                                          </p:val>
                                        </p:tav>
                                      </p:tavLst>
                                    </p:anim>
                                    <p:animEffect transition="in" filter="wipe(up)">
                                      <p:cBhvr>
                                        <p:cTn id="18" dur="5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wipe(left)">
                                      <p:cBhvr>
                                        <p:cTn id="23" dur="5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p:tgtEl>
                                          <p:spTgt spid="36"/>
                                        </p:tgtEl>
                                        <p:attrNameLst>
                                          <p:attrName>ppt_y</p:attrName>
                                        </p:attrNameLst>
                                      </p:cBhvr>
                                      <p:tavLst>
                                        <p:tav tm="0">
                                          <p:val>
                                            <p:strVal val="#ppt_y+#ppt_h*1.125000"/>
                                          </p:val>
                                        </p:tav>
                                        <p:tav tm="100000">
                                          <p:val>
                                            <p:strVal val="#ppt_y"/>
                                          </p:val>
                                        </p:tav>
                                      </p:tavLst>
                                    </p:anim>
                                    <p:animEffect transition="in" filter="wipe(up)">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dissolv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up)">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wipe(up)">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up)">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3593"/>
                                        </p:tgtEl>
                                        <p:attrNameLst>
                                          <p:attrName>style.visibility</p:attrName>
                                        </p:attrNameLst>
                                      </p:cBhvr>
                                      <p:to>
                                        <p:strVal val="visible"/>
                                      </p:to>
                                    </p:set>
                                    <p:animEffect transition="in" filter="wipe(up)">
                                      <p:cBhvr>
                                        <p:cTn id="59" dur="500"/>
                                        <p:tgtEl>
                                          <p:spTgt spid="2359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right)">
                                      <p:cBhvr>
                                        <p:cTn id="6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3" grpId="0"/>
      <p:bldP spid="21" grpId="0" animBg="1"/>
      <p:bldP spid="23" grpId="0" animBg="1"/>
      <p:bldP spid="65" grpId="0"/>
      <p:bldP spid="51" grpId="0"/>
      <p:bldP spid="53" grpId="0"/>
      <p:bldP spid="55"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5" name="Text Box 3"/>
          <p:cNvSpPr txBox="1">
            <a:spLocks noChangeArrowheads="1"/>
          </p:cNvSpPr>
          <p:nvPr/>
        </p:nvSpPr>
        <p:spPr bwMode="auto">
          <a:xfrm>
            <a:off x="1395413" y="2211649"/>
            <a:ext cx="3007852" cy="609252"/>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Ruptura y Avalancha</a:t>
            </a:r>
          </a:p>
        </p:txBody>
      </p:sp>
      <p:sp>
        <p:nvSpPr>
          <p:cNvPr id="955397" name="Text Box 5"/>
          <p:cNvSpPr txBox="1">
            <a:spLocks noChangeArrowheads="1"/>
          </p:cNvSpPr>
          <p:nvPr/>
        </p:nvSpPr>
        <p:spPr bwMode="auto">
          <a:xfrm>
            <a:off x="1273175" y="3011981"/>
            <a:ext cx="8809120" cy="882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ct val="60000"/>
              </a:lnSpc>
              <a:spcBef>
                <a:spcPct val="50000"/>
              </a:spcBef>
              <a:buFont typeface="Symbol" panose="05050102010706020507" pitchFamily="18" charset="2"/>
              <a:buChar char="·"/>
            </a:pPr>
            <a:r>
              <a:rPr lang="es-ES" sz="2400" dirty="0">
                <a:solidFill>
                  <a:srgbClr val="000000"/>
                </a:solidFill>
                <a:latin typeface="Arial" panose="020B0604020202020204" pitchFamily="34" charset="0"/>
                <a:sym typeface="Symbol" panose="05050102010706020507" pitchFamily="18" charset="2"/>
              </a:rPr>
              <a:t> </a:t>
            </a:r>
            <a:r>
              <a:rPr lang="es-ES" sz="2400" dirty="0">
                <a:latin typeface="Arial" panose="020B0604020202020204" pitchFamily="34" charset="0"/>
                <a:sym typeface="Symbol" panose="05050102010706020507" pitchFamily="18" charset="2"/>
              </a:rPr>
              <a:t>Los portadores minoritarios ganan suficiente E</a:t>
            </a:r>
            <a:r>
              <a:rPr lang="es-ES" sz="2400" baseline="-25000" dirty="0">
                <a:latin typeface="Arial" panose="020B0604020202020204" pitchFamily="34" charset="0"/>
                <a:sym typeface="Symbol" panose="05050102010706020507" pitchFamily="18" charset="2"/>
              </a:rPr>
              <a:t>C</a:t>
            </a:r>
            <a:r>
              <a:rPr lang="es-ES" sz="2400" dirty="0">
                <a:latin typeface="Arial" panose="020B0604020202020204" pitchFamily="34" charset="0"/>
                <a:sym typeface="Symbol" panose="05050102010706020507" pitchFamily="18" charset="2"/>
              </a:rPr>
              <a:t> para producir</a:t>
            </a:r>
          </a:p>
          <a:p>
            <a:pPr eaLnBrk="1" hangingPunct="1">
              <a:lnSpc>
                <a:spcPct val="60000"/>
              </a:lnSpc>
              <a:spcBef>
                <a:spcPct val="50000"/>
              </a:spcBef>
              <a:buFont typeface="Symbol" panose="05050102010706020507" pitchFamily="18" charset="2"/>
              <a:buNone/>
            </a:pPr>
            <a:r>
              <a:rPr lang="es-ES" sz="2400" dirty="0">
                <a:latin typeface="Arial" panose="020B0604020202020204" pitchFamily="34" charset="0"/>
                <a:sym typeface="Symbol" panose="05050102010706020507" pitchFamily="18" charset="2"/>
              </a:rPr>
              <a:t>   pares e</a:t>
            </a:r>
            <a:r>
              <a:rPr lang="es-ES" sz="2400" baseline="30000" dirty="0">
                <a:latin typeface="Arial" panose="020B0604020202020204" pitchFamily="34" charset="0"/>
                <a:sym typeface="Symbol" panose="05050102010706020507" pitchFamily="18" charset="2"/>
              </a:rPr>
              <a:t>-</a:t>
            </a:r>
            <a:r>
              <a:rPr lang="es-ES" sz="2400" dirty="0">
                <a:latin typeface="Arial" panose="020B0604020202020204" pitchFamily="34" charset="0"/>
                <a:sym typeface="Symbol" panose="05050102010706020507" pitchFamily="18" charset="2"/>
              </a:rPr>
              <a:t>-h en colisiones </a:t>
            </a:r>
            <a:r>
              <a:rPr lang="es-ES" sz="2400" b="1" dirty="0">
                <a:solidFill>
                  <a:srgbClr val="008000"/>
                </a:solidFill>
                <a:latin typeface="Arial" panose="020B0604020202020204" pitchFamily="34" charset="0"/>
                <a:sym typeface="Symbol" panose="05050102010706020507" pitchFamily="18" charset="2"/>
              </a:rPr>
              <a:t>(ruptura)</a:t>
            </a:r>
          </a:p>
        </p:txBody>
      </p:sp>
      <p:sp>
        <p:nvSpPr>
          <p:cNvPr id="955399" name="Text Box 7"/>
          <p:cNvSpPr txBox="1">
            <a:spLocks noChangeArrowheads="1"/>
          </p:cNvSpPr>
          <p:nvPr/>
        </p:nvSpPr>
        <p:spPr bwMode="auto">
          <a:xfrm>
            <a:off x="1254302" y="4053367"/>
            <a:ext cx="8148682" cy="882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ct val="60000"/>
              </a:lnSpc>
              <a:spcBef>
                <a:spcPct val="50000"/>
              </a:spcBef>
              <a:buFont typeface="Symbol" panose="05050102010706020507" pitchFamily="18" charset="2"/>
              <a:buChar char="·"/>
            </a:pPr>
            <a:r>
              <a:rPr lang="es-ES" sz="2400" dirty="0">
                <a:solidFill>
                  <a:srgbClr val="000000"/>
                </a:solidFill>
                <a:latin typeface="Arial" panose="020B0604020202020204" pitchFamily="34" charset="0"/>
                <a:sym typeface="Symbol" panose="05050102010706020507" pitchFamily="18" charset="2"/>
              </a:rPr>
              <a:t> </a:t>
            </a:r>
            <a:r>
              <a:rPr lang="es-ES" sz="2400" dirty="0">
                <a:latin typeface="Arial" panose="020B0604020202020204" pitchFamily="34" charset="0"/>
                <a:sym typeface="Symbol" panose="05050102010706020507" pitchFamily="18" charset="2"/>
              </a:rPr>
              <a:t>Los </a:t>
            </a:r>
            <a:r>
              <a:rPr lang="es-ES" sz="2400">
                <a:latin typeface="Arial" panose="020B0604020202020204" pitchFamily="34" charset="0"/>
                <a:sym typeface="Symbol" panose="05050102010706020507" pitchFamily="18" charset="2"/>
              </a:rPr>
              <a:t>portadores iniciales, </a:t>
            </a:r>
            <a:r>
              <a:rPr lang="es-ES" sz="2400" dirty="0">
                <a:latin typeface="Arial" panose="020B0604020202020204" pitchFamily="34" charset="0"/>
                <a:sym typeface="Symbol" panose="05050102010706020507" pitchFamily="18" charset="2"/>
              </a:rPr>
              <a:t>y </a:t>
            </a:r>
            <a:r>
              <a:rPr lang="es-ES" sz="2400">
                <a:latin typeface="Arial" panose="020B0604020202020204" pitchFamily="34" charset="0"/>
                <a:sym typeface="Symbol" panose="05050102010706020507" pitchFamily="18" charset="2"/>
              </a:rPr>
              <a:t>los generados, </a:t>
            </a:r>
            <a:r>
              <a:rPr lang="es-ES" sz="2400" dirty="0">
                <a:latin typeface="Arial" panose="020B0604020202020204" pitchFamily="34" charset="0"/>
                <a:sym typeface="Symbol" panose="05050102010706020507" pitchFamily="18" charset="2"/>
              </a:rPr>
              <a:t>pueden repetir</a:t>
            </a:r>
          </a:p>
          <a:p>
            <a:pPr eaLnBrk="1" hangingPunct="1">
              <a:lnSpc>
                <a:spcPct val="60000"/>
              </a:lnSpc>
              <a:spcBef>
                <a:spcPct val="50000"/>
              </a:spcBef>
              <a:buFont typeface="Symbol" panose="05050102010706020507" pitchFamily="18" charset="2"/>
              <a:buNone/>
            </a:pPr>
            <a:r>
              <a:rPr lang="es-ES" sz="2400" dirty="0">
                <a:latin typeface="Arial" panose="020B0604020202020204" pitchFamily="34" charset="0"/>
                <a:sym typeface="Symbol" panose="05050102010706020507" pitchFamily="18" charset="2"/>
              </a:rPr>
              <a:t>   el proceso, produciéndose una </a:t>
            </a:r>
            <a:r>
              <a:rPr lang="es-ES" sz="2400" b="1" dirty="0">
                <a:solidFill>
                  <a:srgbClr val="008000"/>
                </a:solidFill>
                <a:latin typeface="Arial" panose="020B0604020202020204" pitchFamily="34" charset="0"/>
                <a:sym typeface="Symbol" panose="05050102010706020507" pitchFamily="18" charset="2"/>
              </a:rPr>
              <a:t>avalancha</a:t>
            </a:r>
          </a:p>
        </p:txBody>
      </p:sp>
      <p:sp>
        <p:nvSpPr>
          <p:cNvPr id="955402" name="Text Box 10"/>
          <p:cNvSpPr txBox="1">
            <a:spLocks noChangeArrowheads="1"/>
          </p:cNvSpPr>
          <p:nvPr/>
        </p:nvSpPr>
        <p:spPr bwMode="auto">
          <a:xfrm>
            <a:off x="1273175" y="5055407"/>
            <a:ext cx="3791720" cy="134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a:t>
            </a:r>
            <a:r>
              <a:rPr lang="es-ES" sz="2400" dirty="0">
                <a:solidFill>
                  <a:srgbClr val="FF0000"/>
                </a:solidFill>
                <a:latin typeface="Arial" panose="020B0604020202020204" pitchFamily="34" charset="0"/>
                <a:sym typeface="Symbol" panose="05050102010706020507" pitchFamily="18" charset="2"/>
              </a:rPr>
              <a:t> anchura de RCE</a:t>
            </a:r>
          </a:p>
          <a:p>
            <a:pPr eaLnBrk="1" hangingPunct="1">
              <a:spcBef>
                <a:spcPts val="0"/>
              </a:spcBef>
              <a:buFontTx/>
              <a:buNone/>
            </a:pPr>
            <a:r>
              <a:rPr lang="es-ES" sz="2400" dirty="0">
                <a:latin typeface="Arial" panose="020B0604020202020204" pitchFamily="34" charset="0"/>
                <a:sym typeface="Symbol" panose="05050102010706020507" pitchFamily="18" charset="2"/>
              </a:rPr>
              <a:t>      (porque hay un mayor</a:t>
            </a:r>
          </a:p>
          <a:p>
            <a:pPr eaLnBrk="1" hangingPunct="1">
              <a:spcBef>
                <a:spcPts val="0"/>
              </a:spcBef>
              <a:buFontTx/>
              <a:buNone/>
            </a:pPr>
            <a:r>
              <a:rPr lang="es-ES" sz="2400" dirty="0">
                <a:latin typeface="Arial" panose="020B0604020202020204" pitchFamily="34" charset="0"/>
                <a:sym typeface="Symbol" panose="05050102010706020507" pitchFamily="18" charset="2"/>
              </a:rPr>
              <a:t>       número de colisiones)</a:t>
            </a:r>
          </a:p>
        </p:txBody>
      </p:sp>
      <p:grpSp>
        <p:nvGrpSpPr>
          <p:cNvPr id="2" name="Group 44"/>
          <p:cNvGrpSpPr>
            <a:grpSpLocks/>
          </p:cNvGrpSpPr>
          <p:nvPr/>
        </p:nvGrpSpPr>
        <p:grpSpPr bwMode="auto">
          <a:xfrm>
            <a:off x="7002899" y="5290554"/>
            <a:ext cx="2500312" cy="1423987"/>
            <a:chOff x="4881" y="3353"/>
            <a:chExt cx="1575" cy="897"/>
          </a:xfrm>
        </p:grpSpPr>
        <p:sp>
          <p:nvSpPr>
            <p:cNvPr id="25633" name="Freeform 17"/>
            <p:cNvSpPr>
              <a:spLocks/>
            </p:cNvSpPr>
            <p:nvPr/>
          </p:nvSpPr>
          <p:spPr bwMode="auto">
            <a:xfrm>
              <a:off x="4915" y="3353"/>
              <a:ext cx="1491" cy="596"/>
            </a:xfrm>
            <a:custGeom>
              <a:avLst/>
              <a:gdLst>
                <a:gd name="T0" fmla="*/ 0 w 1491"/>
                <a:gd name="T1" fmla="*/ 0 h 720"/>
                <a:gd name="T2" fmla="*/ 565 w 1491"/>
                <a:gd name="T3" fmla="*/ 0 h 720"/>
                <a:gd name="T4" fmla="*/ 967 w 1491"/>
                <a:gd name="T5" fmla="*/ 20 h 720"/>
                <a:gd name="T6" fmla="*/ 1491 w 1491"/>
                <a:gd name="T7" fmla="*/ 20 h 720"/>
                <a:gd name="T8" fmla="*/ 0 60000 65536"/>
                <a:gd name="T9" fmla="*/ 0 60000 65536"/>
                <a:gd name="T10" fmla="*/ 0 60000 65536"/>
                <a:gd name="T11" fmla="*/ 0 60000 65536"/>
                <a:gd name="T12" fmla="*/ 0 w 1491"/>
                <a:gd name="T13" fmla="*/ 0 h 720"/>
                <a:gd name="T14" fmla="*/ 1491 w 1491"/>
                <a:gd name="T15" fmla="*/ 720 h 720"/>
              </a:gdLst>
              <a:ahLst/>
              <a:cxnLst>
                <a:cxn ang="T8">
                  <a:pos x="T0" y="T1"/>
                </a:cxn>
                <a:cxn ang="T9">
                  <a:pos x="T2" y="T3"/>
                </a:cxn>
                <a:cxn ang="T10">
                  <a:pos x="T4" y="T5"/>
                </a:cxn>
                <a:cxn ang="T11">
                  <a:pos x="T6" y="T7"/>
                </a:cxn>
              </a:cxnLst>
              <a:rect l="T12" t="T13" r="T14" b="T15"/>
              <a:pathLst>
                <a:path w="1491" h="720">
                  <a:moveTo>
                    <a:pt x="0" y="0"/>
                  </a:moveTo>
                  <a:lnTo>
                    <a:pt x="565" y="0"/>
                  </a:lnTo>
                  <a:lnTo>
                    <a:pt x="967" y="720"/>
                  </a:lnTo>
                  <a:lnTo>
                    <a:pt x="1491" y="720"/>
                  </a:lnTo>
                </a:path>
              </a:pathLst>
            </a:custGeom>
            <a:noFill/>
            <a:ln w="25400">
              <a:solidFill>
                <a:srgbClr val="0000FF"/>
              </a:solidFill>
              <a:round/>
              <a:headEnd/>
              <a:tailEnd type="none" w="med" len="lg"/>
            </a:ln>
            <a:extLst>
              <a:ext uri="{909E8E84-426E-40DD-AFC4-6F175D3DCCD1}">
                <a14:hiddenFill xmlns:a14="http://schemas.microsoft.com/office/drawing/2010/main">
                  <a:solidFill>
                    <a:srgbClr val="FFFFFF"/>
                  </a:solidFill>
                </a14:hiddenFill>
              </a:ext>
            </a:extLst>
          </p:spPr>
          <p:txBody>
            <a:bodyPr lIns="90000" tIns="118800" rIns="90000" bIns="118800" anchorCtr="1">
              <a:spAutoFit/>
            </a:bodyPr>
            <a:lstStyle/>
            <a:p>
              <a:endParaRPr lang="es-ES"/>
            </a:p>
          </p:txBody>
        </p:sp>
        <p:sp>
          <p:nvSpPr>
            <p:cNvPr id="25634" name="Freeform 18"/>
            <p:cNvSpPr>
              <a:spLocks/>
            </p:cNvSpPr>
            <p:nvPr/>
          </p:nvSpPr>
          <p:spPr bwMode="auto">
            <a:xfrm>
              <a:off x="4907" y="3654"/>
              <a:ext cx="1491" cy="596"/>
            </a:xfrm>
            <a:custGeom>
              <a:avLst/>
              <a:gdLst>
                <a:gd name="T0" fmla="*/ 0 w 1491"/>
                <a:gd name="T1" fmla="*/ 0 h 720"/>
                <a:gd name="T2" fmla="*/ 565 w 1491"/>
                <a:gd name="T3" fmla="*/ 0 h 720"/>
                <a:gd name="T4" fmla="*/ 967 w 1491"/>
                <a:gd name="T5" fmla="*/ 20 h 720"/>
                <a:gd name="T6" fmla="*/ 1491 w 1491"/>
                <a:gd name="T7" fmla="*/ 20 h 720"/>
                <a:gd name="T8" fmla="*/ 0 60000 65536"/>
                <a:gd name="T9" fmla="*/ 0 60000 65536"/>
                <a:gd name="T10" fmla="*/ 0 60000 65536"/>
                <a:gd name="T11" fmla="*/ 0 60000 65536"/>
                <a:gd name="T12" fmla="*/ 0 w 1491"/>
                <a:gd name="T13" fmla="*/ 0 h 720"/>
                <a:gd name="T14" fmla="*/ 1491 w 1491"/>
                <a:gd name="T15" fmla="*/ 720 h 720"/>
              </a:gdLst>
              <a:ahLst/>
              <a:cxnLst>
                <a:cxn ang="T8">
                  <a:pos x="T0" y="T1"/>
                </a:cxn>
                <a:cxn ang="T9">
                  <a:pos x="T2" y="T3"/>
                </a:cxn>
                <a:cxn ang="T10">
                  <a:pos x="T4" y="T5"/>
                </a:cxn>
                <a:cxn ang="T11">
                  <a:pos x="T6" y="T7"/>
                </a:cxn>
              </a:cxnLst>
              <a:rect l="T12" t="T13" r="T14" b="T15"/>
              <a:pathLst>
                <a:path w="1491" h="720">
                  <a:moveTo>
                    <a:pt x="0" y="0"/>
                  </a:moveTo>
                  <a:lnTo>
                    <a:pt x="565" y="0"/>
                  </a:lnTo>
                  <a:lnTo>
                    <a:pt x="967" y="720"/>
                  </a:lnTo>
                  <a:lnTo>
                    <a:pt x="1491" y="720"/>
                  </a:lnTo>
                </a:path>
              </a:pathLst>
            </a:custGeom>
            <a:noFill/>
            <a:ln w="25400">
              <a:solidFill>
                <a:srgbClr val="0000FF"/>
              </a:solidFill>
              <a:round/>
              <a:headEnd/>
              <a:tailEnd type="none" w="med" len="lg"/>
            </a:ln>
            <a:extLst>
              <a:ext uri="{909E8E84-426E-40DD-AFC4-6F175D3DCCD1}">
                <a14:hiddenFill xmlns:a14="http://schemas.microsoft.com/office/drawing/2010/main">
                  <a:solidFill>
                    <a:srgbClr val="FFFFFF"/>
                  </a:solidFill>
                </a14:hiddenFill>
              </a:ext>
            </a:extLst>
          </p:spPr>
          <p:txBody>
            <a:bodyPr lIns="90000" tIns="118800" rIns="90000" bIns="118800" anchorCtr="1">
              <a:spAutoFit/>
            </a:bodyPr>
            <a:lstStyle/>
            <a:p>
              <a:endParaRPr lang="es-ES"/>
            </a:p>
          </p:txBody>
        </p:sp>
        <p:sp>
          <p:nvSpPr>
            <p:cNvPr id="25635" name="Text Box 19"/>
            <p:cNvSpPr txBox="1">
              <a:spLocks noChangeArrowheads="1"/>
            </p:cNvSpPr>
            <p:nvPr/>
          </p:nvSpPr>
          <p:spPr bwMode="auto">
            <a:xfrm>
              <a:off x="4881" y="3641"/>
              <a:ext cx="33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BV</a:t>
              </a:r>
            </a:p>
          </p:txBody>
        </p:sp>
        <p:sp>
          <p:nvSpPr>
            <p:cNvPr id="25636" name="Text Box 20"/>
            <p:cNvSpPr txBox="1">
              <a:spLocks noChangeArrowheads="1"/>
            </p:cNvSpPr>
            <p:nvPr/>
          </p:nvSpPr>
          <p:spPr bwMode="auto">
            <a:xfrm>
              <a:off x="6110" y="3650"/>
              <a:ext cx="34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BC</a:t>
              </a:r>
            </a:p>
          </p:txBody>
        </p:sp>
      </p:grpSp>
      <p:sp>
        <p:nvSpPr>
          <p:cNvPr id="25622" name="Text Box 9"/>
          <p:cNvSpPr txBox="1">
            <a:spLocks noChangeArrowheads="1"/>
          </p:cNvSpPr>
          <p:nvPr/>
        </p:nvSpPr>
        <p:spPr bwMode="auto">
          <a:xfrm>
            <a:off x="1395413" y="1084811"/>
            <a:ext cx="3945609" cy="609252"/>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000000"/>
                </a:solidFill>
                <a:latin typeface="Arial" panose="020B0604020202020204" pitchFamily="34" charset="0"/>
              </a:rPr>
              <a:t>Si V</a:t>
            </a:r>
            <a:r>
              <a:rPr lang="es-ES" sz="2400" baseline="-25000">
                <a:solidFill>
                  <a:srgbClr val="000000"/>
                </a:solidFill>
                <a:latin typeface="Arial" panose="020B0604020202020204" pitchFamily="34" charset="0"/>
              </a:rPr>
              <a:t>D</a:t>
            </a:r>
            <a:r>
              <a:rPr lang="es-ES" sz="2400">
                <a:solidFill>
                  <a:srgbClr val="000000"/>
                </a:solidFill>
                <a:latin typeface="Arial" panose="020B0604020202020204" pitchFamily="34" charset="0"/>
              </a:rPr>
              <a:t> tal que |</a:t>
            </a:r>
            <a:r>
              <a:rPr lang="es-ES" sz="2400" b="1">
                <a:solidFill>
                  <a:srgbClr val="000000"/>
                </a:solidFill>
                <a:latin typeface="Arial" panose="020B0604020202020204" pitchFamily="34" charset="0"/>
              </a:rPr>
              <a:t>E</a:t>
            </a:r>
            <a:r>
              <a:rPr lang="es-ES" sz="2400">
                <a:solidFill>
                  <a:srgbClr val="000000"/>
                </a:solidFill>
                <a:latin typeface="Arial" panose="020B0604020202020204" pitchFamily="34" charset="0"/>
              </a:rPr>
              <a:t>| </a:t>
            </a:r>
            <a:r>
              <a:rPr lang="es-ES" sz="2400">
                <a:solidFill>
                  <a:srgbClr val="000000"/>
                </a:solidFill>
                <a:latin typeface="Arial" panose="020B0604020202020204" pitchFamily="34" charset="0"/>
                <a:sym typeface="Symbol" panose="05050102010706020507" pitchFamily="18" charset="2"/>
              </a:rPr>
              <a:t>&gt;</a:t>
            </a:r>
            <a:r>
              <a:rPr lang="es-ES" sz="2400">
                <a:solidFill>
                  <a:srgbClr val="000000"/>
                </a:solidFill>
                <a:latin typeface="Arial" panose="020B0604020202020204" pitchFamily="34" charset="0"/>
              </a:rPr>
              <a:t> 10</a:t>
            </a:r>
            <a:r>
              <a:rPr lang="es-ES" sz="2400" baseline="30000">
                <a:solidFill>
                  <a:srgbClr val="000000"/>
                </a:solidFill>
                <a:latin typeface="Arial" panose="020B0604020202020204" pitchFamily="34" charset="0"/>
              </a:rPr>
              <a:t>6</a:t>
            </a:r>
            <a:r>
              <a:rPr lang="es-ES" sz="2400">
                <a:solidFill>
                  <a:srgbClr val="000000"/>
                </a:solidFill>
                <a:latin typeface="Arial" panose="020B0604020202020204" pitchFamily="34" charset="0"/>
              </a:rPr>
              <a:t> V/cm</a:t>
            </a:r>
          </a:p>
        </p:txBody>
      </p:sp>
      <p:sp>
        <p:nvSpPr>
          <p:cNvPr id="23576" name="Text Box 34"/>
          <p:cNvSpPr txBox="1">
            <a:spLocks noChangeArrowheads="1"/>
          </p:cNvSpPr>
          <p:nvPr/>
        </p:nvSpPr>
        <p:spPr bwMode="auto">
          <a:xfrm>
            <a:off x="1395413" y="349283"/>
            <a:ext cx="3945609" cy="587376"/>
          </a:xfrm>
          <a:prstGeom prst="rect">
            <a:avLst/>
          </a:prstGeom>
          <a:solidFill>
            <a:schemeClr val="bg2">
              <a:lumMod val="60000"/>
              <a:lumOff val="40000"/>
            </a:schemeClr>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54000" tIns="108000" rIns="54000" bIns="1080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a:solidFill>
                  <a:srgbClr val="000000"/>
                </a:solidFill>
                <a:latin typeface="Arial" panose="020B0604020202020204" pitchFamily="34" charset="0"/>
              </a:rPr>
              <a:t>Con Polarización Inversa</a:t>
            </a:r>
          </a:p>
        </p:txBody>
      </p:sp>
      <p:grpSp>
        <p:nvGrpSpPr>
          <p:cNvPr id="6" name="Group 43"/>
          <p:cNvGrpSpPr>
            <a:grpSpLocks/>
          </p:cNvGrpSpPr>
          <p:nvPr/>
        </p:nvGrpSpPr>
        <p:grpSpPr bwMode="auto">
          <a:xfrm>
            <a:off x="7968099" y="5363579"/>
            <a:ext cx="542925" cy="1069975"/>
            <a:chOff x="6433" y="3432"/>
            <a:chExt cx="342" cy="674"/>
          </a:xfrm>
        </p:grpSpPr>
        <p:sp>
          <p:nvSpPr>
            <p:cNvPr id="25617" name="Oval 38"/>
            <p:cNvSpPr>
              <a:spLocks noChangeArrowheads="1"/>
            </p:cNvSpPr>
            <p:nvPr/>
          </p:nvSpPr>
          <p:spPr bwMode="auto">
            <a:xfrm rot="-5400000">
              <a:off x="6548" y="3563"/>
              <a:ext cx="113" cy="113"/>
            </a:xfrm>
            <a:prstGeom prst="ellipse">
              <a:avLst/>
            </a:prstGeom>
            <a:solidFill>
              <a:srgbClr val="99CC00"/>
            </a:solidFill>
            <a:ln w="12700" algn="ctr">
              <a:solidFill>
                <a:schemeClr val="tx1"/>
              </a:solidFill>
              <a:round/>
              <a:headEnd/>
              <a:tailEnd type="none" w="med" len="lg"/>
            </a:ln>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25618" name="Oval 39"/>
            <p:cNvSpPr>
              <a:spLocks noChangeArrowheads="1"/>
            </p:cNvSpPr>
            <p:nvPr/>
          </p:nvSpPr>
          <p:spPr bwMode="auto">
            <a:xfrm rot="-5400000">
              <a:off x="6548" y="3941"/>
              <a:ext cx="113" cy="113"/>
            </a:xfrm>
            <a:prstGeom prst="ellipse">
              <a:avLst/>
            </a:prstGeom>
            <a:solidFill>
              <a:srgbClr val="FFFFFF"/>
            </a:solidFill>
            <a:ln w="12700" algn="ctr">
              <a:solidFill>
                <a:schemeClr val="tx1"/>
              </a:solidFill>
              <a:round/>
              <a:headEnd/>
              <a:tailEnd type="none" w="med" len="lg"/>
            </a:ln>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25619" name="Line 40"/>
            <p:cNvSpPr>
              <a:spLocks noChangeShapeType="1"/>
            </p:cNvSpPr>
            <p:nvPr/>
          </p:nvSpPr>
          <p:spPr bwMode="auto">
            <a:xfrm rot="16200000">
              <a:off x="6532" y="3804"/>
              <a:ext cx="144" cy="0"/>
            </a:xfrm>
            <a:prstGeom prst="line">
              <a:avLst/>
            </a:prstGeom>
            <a:noFill/>
            <a:ln w="25400">
              <a:solidFill>
                <a:srgbClr val="008000"/>
              </a:solidFill>
              <a:round/>
              <a:headEnd/>
              <a:tailEnd type="triangle" w="lg" len="med"/>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25620" name="Text Box 41"/>
            <p:cNvSpPr txBox="1">
              <a:spLocks noChangeArrowheads="1"/>
            </p:cNvSpPr>
            <p:nvPr/>
          </p:nvSpPr>
          <p:spPr bwMode="auto">
            <a:xfrm>
              <a:off x="6527" y="3432"/>
              <a:ext cx="16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med"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000000"/>
                  </a:solidFill>
                  <a:latin typeface="Arial" panose="020B0604020202020204" pitchFamily="34" charset="0"/>
                </a:rPr>
                <a:t>-</a:t>
              </a:r>
            </a:p>
          </p:txBody>
        </p:sp>
        <p:sp>
          <p:nvSpPr>
            <p:cNvPr id="25621" name="Text Box 42"/>
            <p:cNvSpPr txBox="1">
              <a:spLocks noChangeArrowheads="1"/>
            </p:cNvSpPr>
            <p:nvPr/>
          </p:nvSpPr>
          <p:spPr bwMode="auto">
            <a:xfrm rot="-5400000">
              <a:off x="6500" y="3832"/>
              <a:ext cx="20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med"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000000"/>
                  </a:solidFill>
                  <a:latin typeface="Arial" panose="020B0604020202020204" pitchFamily="34" charset="0"/>
                </a:rPr>
                <a:t>+</a:t>
              </a:r>
            </a:p>
          </p:txBody>
        </p:sp>
      </p:grpSp>
      <p:sp>
        <p:nvSpPr>
          <p:cNvPr id="37" name="Text Box 5"/>
          <p:cNvSpPr txBox="1">
            <a:spLocks noChangeArrowheads="1"/>
          </p:cNvSpPr>
          <p:nvPr/>
        </p:nvSpPr>
        <p:spPr bwMode="auto">
          <a:xfrm>
            <a:off x="6030414" y="714884"/>
            <a:ext cx="4370052" cy="1347916"/>
          </a:xfrm>
          <a:prstGeom prst="rect">
            <a:avLst/>
          </a:prstGeom>
          <a:solidFill>
            <a:schemeClr val="accent1">
              <a:lumMod val="60000"/>
              <a:lumOff val="40000"/>
            </a:schemeClr>
          </a:solidFill>
          <a:ln>
            <a:noFill/>
          </a:ln>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None/>
            </a:pPr>
            <a:r>
              <a:rPr lang="es-ES" sz="2400" dirty="0">
                <a:latin typeface="Arial" panose="020B0604020202020204" pitchFamily="34" charset="0"/>
                <a:sym typeface="Symbol" panose="05050102010706020507" pitchFamily="18" charset="2"/>
              </a:rPr>
              <a:t>Se producen dos fenómenos que compiten entre sí no incluidos en la </a:t>
            </a:r>
            <a:r>
              <a:rPr lang="es-ES" sz="2400" dirty="0" err="1">
                <a:latin typeface="Arial" panose="020B0604020202020204" pitchFamily="34" charset="0"/>
                <a:sym typeface="Symbol" panose="05050102010706020507" pitchFamily="18" charset="2"/>
              </a:rPr>
              <a:t>ec</a:t>
            </a:r>
            <a:r>
              <a:rPr lang="es-ES" sz="2400" dirty="0">
                <a:latin typeface="Arial" panose="020B0604020202020204" pitchFamily="34" charset="0"/>
                <a:sym typeface="Symbol" panose="05050102010706020507" pitchFamily="18" charset="2"/>
              </a:rPr>
              <a:t>. de </a:t>
            </a:r>
            <a:r>
              <a:rPr lang="es-ES" sz="2400" dirty="0" err="1">
                <a:latin typeface="Arial" panose="020B0604020202020204" pitchFamily="34" charset="0"/>
                <a:sym typeface="Symbol" panose="05050102010706020507" pitchFamily="18" charset="2"/>
              </a:rPr>
              <a:t>Shockley</a:t>
            </a:r>
            <a:endParaRPr lang="es-ES" sz="2400" dirty="0">
              <a:solidFill>
                <a:srgbClr val="008000"/>
              </a:solidFill>
              <a:latin typeface="Arial" panose="020B0604020202020204" pitchFamily="34" charset="0"/>
              <a:sym typeface="Symbol" panose="05050102010706020507" pitchFamily="18" charset="2"/>
            </a:endParaRPr>
          </a:p>
        </p:txBody>
      </p:sp>
      <p:sp>
        <p:nvSpPr>
          <p:cNvPr id="38" name="AutoShape 9"/>
          <p:cNvSpPr>
            <a:spLocks noChangeArrowheads="1"/>
          </p:cNvSpPr>
          <p:nvPr/>
        </p:nvSpPr>
        <p:spPr bwMode="auto">
          <a:xfrm>
            <a:off x="5469482" y="1117959"/>
            <a:ext cx="460348" cy="542956"/>
          </a:xfrm>
          <a:prstGeom prst="rightArrow">
            <a:avLst>
              <a:gd name="adj1" fmla="val 49704"/>
              <a:gd name="adj2" fmla="val 51463"/>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3576"/>
                                        </p:tgtEl>
                                        <p:attrNameLst>
                                          <p:attrName>style.visibility</p:attrName>
                                        </p:attrNameLst>
                                      </p:cBhvr>
                                      <p:to>
                                        <p:strVal val="visible"/>
                                      </p:to>
                                    </p:set>
                                    <p:animEffect transition="in" filter="wipe(up)">
                                      <p:cBhvr>
                                        <p:cTn id="7" dur="500"/>
                                        <p:tgtEl>
                                          <p:spTgt spid="235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622"/>
                                        </p:tgtEl>
                                        <p:attrNameLst>
                                          <p:attrName>style.visibility</p:attrName>
                                        </p:attrNameLst>
                                      </p:cBhvr>
                                      <p:to>
                                        <p:strVal val="visible"/>
                                      </p:to>
                                    </p:set>
                                    <p:animEffect transition="in" filter="wipe(up)">
                                      <p:cBhvr>
                                        <p:cTn id="12" dur="500"/>
                                        <p:tgtEl>
                                          <p:spTgt spid="256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up)">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955395"/>
                                        </p:tgtEl>
                                        <p:attrNameLst>
                                          <p:attrName>style.visibility</p:attrName>
                                        </p:attrNameLst>
                                      </p:cBhvr>
                                      <p:to>
                                        <p:strVal val="visible"/>
                                      </p:to>
                                    </p:set>
                                    <p:animEffect transition="in" filter="blinds(vertical)">
                                      <p:cBhvr>
                                        <p:cTn id="26" dur="500"/>
                                        <p:tgtEl>
                                          <p:spTgt spid="9553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955397"/>
                                        </p:tgtEl>
                                        <p:attrNameLst>
                                          <p:attrName>style.visibility</p:attrName>
                                        </p:attrNameLst>
                                      </p:cBhvr>
                                      <p:to>
                                        <p:strVal val="visible"/>
                                      </p:to>
                                    </p:set>
                                    <p:animEffect transition="in" filter="wipe(up)">
                                      <p:cBhvr>
                                        <p:cTn id="31" dur="500"/>
                                        <p:tgtEl>
                                          <p:spTgt spid="95539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dissolve">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955399"/>
                                        </p:tgtEl>
                                        <p:attrNameLst>
                                          <p:attrName>style.visibility</p:attrName>
                                        </p:attrNameLst>
                                      </p:cBhvr>
                                      <p:to>
                                        <p:strVal val="visible"/>
                                      </p:to>
                                    </p:set>
                                    <p:animEffect transition="in" filter="wipe(up)">
                                      <p:cBhvr>
                                        <p:cTn id="46" dur="500"/>
                                        <p:tgtEl>
                                          <p:spTgt spid="95539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955402"/>
                                        </p:tgtEl>
                                        <p:attrNameLst>
                                          <p:attrName>style.visibility</p:attrName>
                                        </p:attrNameLst>
                                      </p:cBhvr>
                                      <p:to>
                                        <p:strVal val="visible"/>
                                      </p:to>
                                    </p:set>
                                    <p:animEffect transition="in" filter="wipe(up)">
                                      <p:cBhvr>
                                        <p:cTn id="51" dur="500"/>
                                        <p:tgtEl>
                                          <p:spTgt spid="955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5" grpId="0" animBg="1"/>
      <p:bldP spid="955397" grpId="0"/>
      <p:bldP spid="955399" grpId="0"/>
      <p:bldP spid="955402" grpId="0"/>
      <p:bldP spid="25622" grpId="0" animBg="1"/>
      <p:bldP spid="23576" grpId="0" animBg="1"/>
      <p:bldP spid="37" grpId="0" animBg="1"/>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7372767" y="2883757"/>
            <a:ext cx="2500312" cy="1423987"/>
            <a:chOff x="4881" y="3353"/>
            <a:chExt cx="1575" cy="897"/>
          </a:xfrm>
        </p:grpSpPr>
        <p:sp>
          <p:nvSpPr>
            <p:cNvPr id="25633" name="Freeform 17"/>
            <p:cNvSpPr>
              <a:spLocks/>
            </p:cNvSpPr>
            <p:nvPr/>
          </p:nvSpPr>
          <p:spPr bwMode="auto">
            <a:xfrm>
              <a:off x="4915" y="3353"/>
              <a:ext cx="1491" cy="596"/>
            </a:xfrm>
            <a:custGeom>
              <a:avLst/>
              <a:gdLst>
                <a:gd name="T0" fmla="*/ 0 w 1491"/>
                <a:gd name="T1" fmla="*/ 0 h 720"/>
                <a:gd name="T2" fmla="*/ 565 w 1491"/>
                <a:gd name="T3" fmla="*/ 0 h 720"/>
                <a:gd name="T4" fmla="*/ 967 w 1491"/>
                <a:gd name="T5" fmla="*/ 20 h 720"/>
                <a:gd name="T6" fmla="*/ 1491 w 1491"/>
                <a:gd name="T7" fmla="*/ 20 h 720"/>
                <a:gd name="T8" fmla="*/ 0 60000 65536"/>
                <a:gd name="T9" fmla="*/ 0 60000 65536"/>
                <a:gd name="T10" fmla="*/ 0 60000 65536"/>
                <a:gd name="T11" fmla="*/ 0 60000 65536"/>
                <a:gd name="T12" fmla="*/ 0 w 1491"/>
                <a:gd name="T13" fmla="*/ 0 h 720"/>
                <a:gd name="T14" fmla="*/ 1491 w 1491"/>
                <a:gd name="T15" fmla="*/ 720 h 720"/>
              </a:gdLst>
              <a:ahLst/>
              <a:cxnLst>
                <a:cxn ang="T8">
                  <a:pos x="T0" y="T1"/>
                </a:cxn>
                <a:cxn ang="T9">
                  <a:pos x="T2" y="T3"/>
                </a:cxn>
                <a:cxn ang="T10">
                  <a:pos x="T4" y="T5"/>
                </a:cxn>
                <a:cxn ang="T11">
                  <a:pos x="T6" y="T7"/>
                </a:cxn>
              </a:cxnLst>
              <a:rect l="T12" t="T13" r="T14" b="T15"/>
              <a:pathLst>
                <a:path w="1491" h="720">
                  <a:moveTo>
                    <a:pt x="0" y="0"/>
                  </a:moveTo>
                  <a:lnTo>
                    <a:pt x="565" y="0"/>
                  </a:lnTo>
                  <a:lnTo>
                    <a:pt x="967" y="720"/>
                  </a:lnTo>
                  <a:lnTo>
                    <a:pt x="1491" y="720"/>
                  </a:lnTo>
                </a:path>
              </a:pathLst>
            </a:custGeom>
            <a:noFill/>
            <a:ln w="25400">
              <a:solidFill>
                <a:srgbClr val="0000FF"/>
              </a:solidFill>
              <a:round/>
              <a:headEnd/>
              <a:tailEnd type="none" w="med" len="lg"/>
            </a:ln>
            <a:extLst>
              <a:ext uri="{909E8E84-426E-40DD-AFC4-6F175D3DCCD1}">
                <a14:hiddenFill xmlns:a14="http://schemas.microsoft.com/office/drawing/2010/main">
                  <a:solidFill>
                    <a:srgbClr val="FFFFFF"/>
                  </a:solidFill>
                </a14:hiddenFill>
              </a:ext>
            </a:extLst>
          </p:spPr>
          <p:txBody>
            <a:bodyPr lIns="90000" tIns="118800" rIns="90000" bIns="118800" anchorCtr="1">
              <a:spAutoFit/>
            </a:bodyPr>
            <a:lstStyle/>
            <a:p>
              <a:endParaRPr lang="es-ES"/>
            </a:p>
          </p:txBody>
        </p:sp>
        <p:sp>
          <p:nvSpPr>
            <p:cNvPr id="25634" name="Freeform 18"/>
            <p:cNvSpPr>
              <a:spLocks/>
            </p:cNvSpPr>
            <p:nvPr/>
          </p:nvSpPr>
          <p:spPr bwMode="auto">
            <a:xfrm>
              <a:off x="4907" y="3654"/>
              <a:ext cx="1491" cy="596"/>
            </a:xfrm>
            <a:custGeom>
              <a:avLst/>
              <a:gdLst>
                <a:gd name="T0" fmla="*/ 0 w 1491"/>
                <a:gd name="T1" fmla="*/ 0 h 720"/>
                <a:gd name="T2" fmla="*/ 565 w 1491"/>
                <a:gd name="T3" fmla="*/ 0 h 720"/>
                <a:gd name="T4" fmla="*/ 967 w 1491"/>
                <a:gd name="T5" fmla="*/ 20 h 720"/>
                <a:gd name="T6" fmla="*/ 1491 w 1491"/>
                <a:gd name="T7" fmla="*/ 20 h 720"/>
                <a:gd name="T8" fmla="*/ 0 60000 65536"/>
                <a:gd name="T9" fmla="*/ 0 60000 65536"/>
                <a:gd name="T10" fmla="*/ 0 60000 65536"/>
                <a:gd name="T11" fmla="*/ 0 60000 65536"/>
                <a:gd name="T12" fmla="*/ 0 w 1491"/>
                <a:gd name="T13" fmla="*/ 0 h 720"/>
                <a:gd name="T14" fmla="*/ 1491 w 1491"/>
                <a:gd name="T15" fmla="*/ 720 h 720"/>
              </a:gdLst>
              <a:ahLst/>
              <a:cxnLst>
                <a:cxn ang="T8">
                  <a:pos x="T0" y="T1"/>
                </a:cxn>
                <a:cxn ang="T9">
                  <a:pos x="T2" y="T3"/>
                </a:cxn>
                <a:cxn ang="T10">
                  <a:pos x="T4" y="T5"/>
                </a:cxn>
                <a:cxn ang="T11">
                  <a:pos x="T6" y="T7"/>
                </a:cxn>
              </a:cxnLst>
              <a:rect l="T12" t="T13" r="T14" b="T15"/>
              <a:pathLst>
                <a:path w="1491" h="720">
                  <a:moveTo>
                    <a:pt x="0" y="0"/>
                  </a:moveTo>
                  <a:lnTo>
                    <a:pt x="565" y="0"/>
                  </a:lnTo>
                  <a:lnTo>
                    <a:pt x="967" y="720"/>
                  </a:lnTo>
                  <a:lnTo>
                    <a:pt x="1491" y="720"/>
                  </a:lnTo>
                </a:path>
              </a:pathLst>
            </a:custGeom>
            <a:noFill/>
            <a:ln w="25400">
              <a:solidFill>
                <a:srgbClr val="0000FF"/>
              </a:solidFill>
              <a:round/>
              <a:headEnd/>
              <a:tailEnd type="none" w="med" len="lg"/>
            </a:ln>
            <a:extLst>
              <a:ext uri="{909E8E84-426E-40DD-AFC4-6F175D3DCCD1}">
                <a14:hiddenFill xmlns:a14="http://schemas.microsoft.com/office/drawing/2010/main">
                  <a:solidFill>
                    <a:srgbClr val="FFFFFF"/>
                  </a:solidFill>
                </a14:hiddenFill>
              </a:ext>
            </a:extLst>
          </p:spPr>
          <p:txBody>
            <a:bodyPr lIns="90000" tIns="118800" rIns="90000" bIns="118800" anchorCtr="1">
              <a:spAutoFit/>
            </a:bodyPr>
            <a:lstStyle/>
            <a:p>
              <a:endParaRPr lang="es-ES"/>
            </a:p>
          </p:txBody>
        </p:sp>
        <p:sp>
          <p:nvSpPr>
            <p:cNvPr id="25635" name="Text Box 19"/>
            <p:cNvSpPr txBox="1">
              <a:spLocks noChangeArrowheads="1"/>
            </p:cNvSpPr>
            <p:nvPr/>
          </p:nvSpPr>
          <p:spPr bwMode="auto">
            <a:xfrm>
              <a:off x="4881" y="3641"/>
              <a:ext cx="33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BV</a:t>
              </a:r>
            </a:p>
          </p:txBody>
        </p:sp>
        <p:sp>
          <p:nvSpPr>
            <p:cNvPr id="25636" name="Text Box 20"/>
            <p:cNvSpPr txBox="1">
              <a:spLocks noChangeArrowheads="1"/>
            </p:cNvSpPr>
            <p:nvPr/>
          </p:nvSpPr>
          <p:spPr bwMode="auto">
            <a:xfrm>
              <a:off x="6110" y="3650"/>
              <a:ext cx="34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BC</a:t>
              </a:r>
            </a:p>
          </p:txBody>
        </p:sp>
      </p:grpSp>
      <p:sp>
        <p:nvSpPr>
          <p:cNvPr id="21" name="Text Box 8"/>
          <p:cNvSpPr txBox="1">
            <a:spLocks noChangeArrowheads="1"/>
          </p:cNvSpPr>
          <p:nvPr/>
        </p:nvSpPr>
        <p:spPr bwMode="auto">
          <a:xfrm>
            <a:off x="1395413" y="421168"/>
            <a:ext cx="1943459" cy="609252"/>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Efecto Zéner</a:t>
            </a:r>
          </a:p>
        </p:txBody>
      </p:sp>
      <p:sp>
        <p:nvSpPr>
          <p:cNvPr id="22" name="Text Box 13"/>
          <p:cNvSpPr txBox="1">
            <a:spLocks noChangeArrowheads="1"/>
          </p:cNvSpPr>
          <p:nvPr/>
        </p:nvSpPr>
        <p:spPr bwMode="auto">
          <a:xfrm>
            <a:off x="3605887" y="437753"/>
            <a:ext cx="6760739"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latin typeface="Arial" panose="020B0604020202020204" pitchFamily="34" charset="0"/>
              </a:rPr>
              <a:t>El campo es </a:t>
            </a:r>
            <a:r>
              <a:rPr lang="es-ES" sz="2400">
                <a:latin typeface="Arial" panose="020B0604020202020204" pitchFamily="34" charset="0"/>
              </a:rPr>
              <a:t>suficiente grande para </a:t>
            </a:r>
            <a:r>
              <a:rPr lang="es-ES" sz="2400" dirty="0">
                <a:latin typeface="Arial" panose="020B0604020202020204" pitchFamily="34" charset="0"/>
              </a:rPr>
              <a:t>arrancar e</a:t>
            </a:r>
            <a:r>
              <a:rPr lang="es-ES" sz="2400" baseline="30000" dirty="0">
                <a:latin typeface="Arial" panose="020B0604020202020204" pitchFamily="34" charset="0"/>
              </a:rPr>
              <a:t>-</a:t>
            </a:r>
          </a:p>
          <a:p>
            <a:pPr eaLnBrk="1" hangingPunct="1">
              <a:spcBef>
                <a:spcPts val="0"/>
              </a:spcBef>
              <a:buFontTx/>
              <a:buNone/>
            </a:pPr>
            <a:r>
              <a:rPr lang="es-ES" sz="2400" baseline="30000" dirty="0">
                <a:latin typeface="Arial" panose="020B0604020202020204" pitchFamily="34" charset="0"/>
              </a:rPr>
              <a:t>  </a:t>
            </a:r>
            <a:r>
              <a:rPr lang="es-ES" sz="2400" dirty="0">
                <a:latin typeface="Arial" panose="020B0604020202020204" pitchFamily="34" charset="0"/>
              </a:rPr>
              <a:t> de átomos y</a:t>
            </a:r>
            <a:r>
              <a:rPr lang="es-ES" sz="2400" baseline="30000" dirty="0">
                <a:latin typeface="Arial" panose="020B0604020202020204" pitchFamily="34" charset="0"/>
              </a:rPr>
              <a:t> </a:t>
            </a:r>
            <a:r>
              <a:rPr lang="es-ES" sz="2400" dirty="0">
                <a:latin typeface="Arial" panose="020B0604020202020204" pitchFamily="34" charset="0"/>
              </a:rPr>
              <a:t>generar pares e</a:t>
            </a:r>
            <a:r>
              <a:rPr lang="es-ES" sz="2400" baseline="30000" dirty="0">
                <a:latin typeface="Arial" panose="020B0604020202020204" pitchFamily="34" charset="0"/>
              </a:rPr>
              <a:t>-</a:t>
            </a:r>
            <a:r>
              <a:rPr lang="es-ES" sz="2400" dirty="0">
                <a:latin typeface="Arial" panose="020B0604020202020204" pitchFamily="34" charset="0"/>
              </a:rPr>
              <a:t>-h</a:t>
            </a:r>
          </a:p>
        </p:txBody>
      </p:sp>
      <p:grpSp>
        <p:nvGrpSpPr>
          <p:cNvPr id="28" name="Group 36"/>
          <p:cNvGrpSpPr>
            <a:grpSpLocks/>
          </p:cNvGrpSpPr>
          <p:nvPr/>
        </p:nvGrpSpPr>
        <p:grpSpPr bwMode="auto">
          <a:xfrm>
            <a:off x="8181073" y="3315447"/>
            <a:ext cx="914400" cy="565150"/>
            <a:chOff x="5399" y="3630"/>
            <a:chExt cx="576" cy="356"/>
          </a:xfrm>
        </p:grpSpPr>
        <p:sp>
          <p:nvSpPr>
            <p:cNvPr id="29" name="Oval 21"/>
            <p:cNvSpPr>
              <a:spLocks noChangeArrowheads="1"/>
            </p:cNvSpPr>
            <p:nvPr/>
          </p:nvSpPr>
          <p:spPr bwMode="auto">
            <a:xfrm>
              <a:off x="5829" y="3759"/>
              <a:ext cx="113" cy="113"/>
            </a:xfrm>
            <a:prstGeom prst="ellipse">
              <a:avLst/>
            </a:prstGeom>
            <a:solidFill>
              <a:srgbClr val="99CC00"/>
            </a:solidFill>
            <a:ln w="12700" algn="ctr">
              <a:solidFill>
                <a:schemeClr val="tx1"/>
              </a:solidFill>
              <a:round/>
              <a:headEnd/>
              <a:tailEnd type="none" w="med" len="lg"/>
            </a:ln>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30" name="Oval 22"/>
            <p:cNvSpPr>
              <a:spLocks noChangeArrowheads="1"/>
            </p:cNvSpPr>
            <p:nvPr/>
          </p:nvSpPr>
          <p:spPr bwMode="auto">
            <a:xfrm>
              <a:off x="5451" y="3759"/>
              <a:ext cx="113" cy="113"/>
            </a:xfrm>
            <a:prstGeom prst="ellipse">
              <a:avLst/>
            </a:prstGeom>
            <a:solidFill>
              <a:srgbClr val="FFFFFF"/>
            </a:solidFill>
            <a:ln w="12700" algn="ctr">
              <a:solidFill>
                <a:schemeClr val="tx1"/>
              </a:solidFill>
              <a:round/>
              <a:headEnd/>
              <a:tailEnd type="none" w="med" len="lg"/>
            </a:ln>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31" name="Line 23"/>
            <p:cNvSpPr>
              <a:spLocks noChangeShapeType="1"/>
            </p:cNvSpPr>
            <p:nvPr/>
          </p:nvSpPr>
          <p:spPr bwMode="auto">
            <a:xfrm>
              <a:off x="5624" y="3815"/>
              <a:ext cx="144" cy="0"/>
            </a:xfrm>
            <a:prstGeom prst="line">
              <a:avLst/>
            </a:prstGeom>
            <a:noFill/>
            <a:ln w="25400">
              <a:solidFill>
                <a:srgbClr val="008000"/>
              </a:solidFill>
              <a:round/>
              <a:headEnd/>
              <a:tailEnd type="triangle" w="lg" len="med"/>
            </a:ln>
            <a:extLst>
              <a:ext uri="{909E8E84-426E-40DD-AFC4-6F175D3DCCD1}">
                <a14:hiddenFill xmlns:a14="http://schemas.microsoft.com/office/drawing/2010/main">
                  <a:noFill/>
                </a14:hiddenFill>
              </a:ext>
            </a:extLst>
          </p:spPr>
          <p:txBody>
            <a:bodyPr lIns="90000" tIns="118800" rIns="90000" bIns="118800" anchorCtr="1">
              <a:spAutoFit/>
            </a:bodyPr>
            <a:lstStyle/>
            <a:p>
              <a:endParaRPr lang="es-ES"/>
            </a:p>
          </p:txBody>
        </p:sp>
        <p:sp>
          <p:nvSpPr>
            <p:cNvPr id="32" name="Text Box 24"/>
            <p:cNvSpPr txBox="1">
              <a:spLocks noChangeArrowheads="1"/>
            </p:cNvSpPr>
            <p:nvPr/>
          </p:nvSpPr>
          <p:spPr bwMode="auto">
            <a:xfrm>
              <a:off x="5808" y="3630"/>
              <a:ext cx="16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med"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000000"/>
                  </a:solidFill>
                  <a:latin typeface="Arial" panose="020B0604020202020204" pitchFamily="34" charset="0"/>
                </a:rPr>
                <a:t>-</a:t>
              </a:r>
            </a:p>
          </p:txBody>
        </p:sp>
        <p:sp>
          <p:nvSpPr>
            <p:cNvPr id="33" name="Text Box 25"/>
            <p:cNvSpPr txBox="1">
              <a:spLocks noChangeArrowheads="1"/>
            </p:cNvSpPr>
            <p:nvPr/>
          </p:nvSpPr>
          <p:spPr bwMode="auto">
            <a:xfrm>
              <a:off x="5399" y="3644"/>
              <a:ext cx="20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med"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000000"/>
                  </a:solidFill>
                  <a:latin typeface="Arial" panose="020B0604020202020204" pitchFamily="34" charset="0"/>
                </a:rPr>
                <a:t>+</a:t>
              </a:r>
            </a:p>
          </p:txBody>
        </p:sp>
      </p:grpSp>
      <p:sp>
        <p:nvSpPr>
          <p:cNvPr id="42" name="Text Box 14"/>
          <p:cNvSpPr txBox="1">
            <a:spLocks noChangeArrowheads="1"/>
          </p:cNvSpPr>
          <p:nvPr/>
        </p:nvSpPr>
        <p:spPr bwMode="auto">
          <a:xfrm>
            <a:off x="1222274" y="1362502"/>
            <a:ext cx="9072432" cy="171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Char char="·"/>
            </a:pPr>
            <a:r>
              <a:rPr lang="es-ES" sz="2400">
                <a:solidFill>
                  <a:srgbClr val="000000"/>
                </a:solidFill>
                <a:latin typeface="Arial" panose="020B0604020202020204" pitchFamily="34" charset="0"/>
                <a:sym typeface="Symbol" panose="05050102010706020507" pitchFamily="18" charset="2"/>
              </a:rPr>
              <a:t> </a:t>
            </a:r>
            <a:r>
              <a:rPr lang="es-ES" sz="2400">
                <a:latin typeface="Arial" panose="020B0604020202020204" pitchFamily="34" charset="0"/>
                <a:sym typeface="Symbol" panose="05050102010706020507" pitchFamily="18" charset="2"/>
              </a:rPr>
              <a:t>Los e</a:t>
            </a:r>
            <a:r>
              <a:rPr lang="es-ES" sz="2400" baseline="30000">
                <a:latin typeface="Arial" panose="020B0604020202020204" pitchFamily="34" charset="0"/>
                <a:sym typeface="Symbol" panose="05050102010706020507" pitchFamily="18" charset="2"/>
              </a:rPr>
              <a:t>-</a:t>
            </a:r>
            <a:r>
              <a:rPr lang="es-ES" sz="2400">
                <a:latin typeface="Arial" panose="020B0604020202020204" pitchFamily="34" charset="0"/>
                <a:sym typeface="Symbol" panose="05050102010706020507" pitchFamily="18" charset="2"/>
              </a:rPr>
              <a:t> pasan a </a:t>
            </a:r>
            <a:r>
              <a:rPr lang="es-ES" sz="2400" dirty="0">
                <a:latin typeface="Arial" panose="020B0604020202020204" pitchFamily="34" charset="0"/>
                <a:sym typeface="Symbol" panose="05050102010706020507" pitchFamily="18" charset="2"/>
              </a:rPr>
              <a:t>un estado posible con la misma energía en </a:t>
            </a:r>
            <a:r>
              <a:rPr lang="es-ES" sz="2400" b="1" dirty="0">
                <a:latin typeface="Arial" panose="020B0604020202020204" pitchFamily="34" charset="0"/>
                <a:sym typeface="Symbol" panose="05050102010706020507" pitchFamily="18" charset="2"/>
              </a:rPr>
              <a:t>BC</a:t>
            </a:r>
            <a:r>
              <a:rPr lang="es-ES" sz="2400" dirty="0">
                <a:latin typeface="Arial" panose="020B0604020202020204" pitchFamily="34" charset="0"/>
                <a:sym typeface="Symbol" panose="05050102010706020507" pitchFamily="18" charset="2"/>
              </a:rPr>
              <a:t>,</a:t>
            </a:r>
          </a:p>
          <a:p>
            <a:pPr eaLnBrk="1" hangingPunct="1">
              <a:spcBef>
                <a:spcPts val="0"/>
              </a:spcBef>
              <a:buNone/>
            </a:pPr>
            <a:r>
              <a:rPr lang="es-ES" sz="2400" dirty="0">
                <a:latin typeface="Arial" panose="020B0604020202020204" pitchFamily="34" charset="0"/>
                <a:sym typeface="Symbol" panose="05050102010706020507" pitchFamily="18" charset="2"/>
              </a:rPr>
              <a:t>  si está suficientemente cerca en el espacio </a:t>
            </a:r>
            <a:r>
              <a:rPr lang="es-ES" sz="2400" b="1" dirty="0">
                <a:solidFill>
                  <a:srgbClr val="008000"/>
                </a:solidFill>
                <a:latin typeface="Arial" panose="020B0604020202020204" pitchFamily="34" charset="0"/>
                <a:sym typeface="Symbol" panose="05050102010706020507" pitchFamily="18" charset="2"/>
              </a:rPr>
              <a:t>(efecto túnel)</a:t>
            </a:r>
            <a:r>
              <a:rPr lang="es-ES" sz="2400" dirty="0">
                <a:latin typeface="Arial" panose="020B0604020202020204" pitchFamily="34" charset="0"/>
                <a:sym typeface="Symbol" panose="05050102010706020507" pitchFamily="18" charset="2"/>
              </a:rPr>
              <a:t>.</a:t>
            </a:r>
          </a:p>
          <a:p>
            <a:pPr eaLnBrk="1" hangingPunct="1">
              <a:spcBef>
                <a:spcPts val="0"/>
              </a:spcBef>
              <a:buNone/>
            </a:pPr>
            <a:r>
              <a:rPr lang="es-ES" sz="2400" dirty="0">
                <a:latin typeface="Arial" panose="020B0604020202020204" pitchFamily="34" charset="0"/>
                <a:sym typeface="Symbol" panose="05050102010706020507" pitchFamily="18" charset="2"/>
              </a:rPr>
              <a:t>  Desaparecen de un sitio y aparecen en el otro, en medio</a:t>
            </a:r>
          </a:p>
          <a:p>
            <a:pPr eaLnBrk="1" hangingPunct="1">
              <a:spcBef>
                <a:spcPts val="0"/>
              </a:spcBef>
              <a:buNone/>
            </a:pPr>
            <a:r>
              <a:rPr lang="es-ES" sz="2400" dirty="0">
                <a:latin typeface="Arial" panose="020B0604020202020204" pitchFamily="34" charset="0"/>
                <a:sym typeface="Symbol" panose="05050102010706020507" pitchFamily="18" charset="2"/>
              </a:rPr>
              <a:t>  no pueden estar (energía no permitida)</a:t>
            </a:r>
          </a:p>
        </p:txBody>
      </p:sp>
      <p:sp>
        <p:nvSpPr>
          <p:cNvPr id="43" name="Text Box 15"/>
          <p:cNvSpPr txBox="1">
            <a:spLocks noChangeArrowheads="1"/>
          </p:cNvSpPr>
          <p:nvPr/>
        </p:nvSpPr>
        <p:spPr bwMode="auto">
          <a:xfrm>
            <a:off x="1059541" y="3279919"/>
            <a:ext cx="5012265"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pPr>
            <a:r>
              <a:rPr lang="es-ES" sz="2400" dirty="0">
                <a:latin typeface="Arial" panose="020B0604020202020204" pitchFamily="34" charset="0"/>
                <a:sym typeface="Symbol" panose="05050102010706020507" pitchFamily="18" charset="2"/>
              </a:rPr>
              <a:t> </a:t>
            </a:r>
            <a:r>
              <a:rPr lang="es-ES" sz="2400" dirty="0">
                <a:solidFill>
                  <a:srgbClr val="FF0000"/>
                </a:solidFill>
                <a:latin typeface="Arial" panose="020B0604020202020204" pitchFamily="34" charset="0"/>
                <a:sym typeface="Symbol" panose="05050102010706020507" pitchFamily="18" charset="2"/>
              </a:rPr>
              <a:t> 1/anchura de RCE</a:t>
            </a:r>
          </a:p>
          <a:p>
            <a:pPr eaLnBrk="1" hangingPunct="1">
              <a:spcBef>
                <a:spcPts val="0"/>
              </a:spcBef>
              <a:buNone/>
            </a:pPr>
            <a:r>
              <a:rPr lang="es-ES" sz="2400" dirty="0">
                <a:solidFill>
                  <a:srgbClr val="FF0000"/>
                </a:solidFill>
                <a:latin typeface="Arial" panose="020B0604020202020204" pitchFamily="34" charset="0"/>
                <a:sym typeface="Symbol" panose="05050102010706020507" pitchFamily="18" charset="2"/>
              </a:rPr>
              <a:t>      </a:t>
            </a:r>
            <a:r>
              <a:rPr lang="es-ES" sz="2400" dirty="0">
                <a:latin typeface="Arial" panose="020B0604020202020204" pitchFamily="34" charset="0"/>
                <a:sym typeface="Symbol" panose="05050102010706020507" pitchFamily="18" charset="2"/>
              </a:rPr>
              <a:t>(porque más cerca estados)</a:t>
            </a:r>
          </a:p>
        </p:txBody>
      </p:sp>
      <p:sp>
        <p:nvSpPr>
          <p:cNvPr id="25" name="Text Box 54">
            <a:extLst>
              <a:ext uri="{FF2B5EF4-FFF2-40B4-BE49-F238E27FC236}">
                <a16:creationId xmlns:a16="http://schemas.microsoft.com/office/drawing/2014/main" id="{848C80B0-D235-4CDA-ABA7-424CC2C59D57}"/>
              </a:ext>
            </a:extLst>
          </p:cNvPr>
          <p:cNvSpPr txBox="1">
            <a:spLocks noChangeArrowheads="1"/>
          </p:cNvSpPr>
          <p:nvPr/>
        </p:nvSpPr>
        <p:spPr bwMode="auto">
          <a:xfrm>
            <a:off x="1390213" y="4591920"/>
            <a:ext cx="9252977" cy="2506804"/>
          </a:xfrm>
          <a:prstGeom prst="rect">
            <a:avLst/>
          </a:prstGeom>
          <a:solidFill>
            <a:srgbClr val="FFFF99"/>
          </a:solidFill>
          <a:ln>
            <a:noFill/>
          </a:ln>
          <a:effectLst/>
        </p:spPr>
        <p:txBody>
          <a:bodyPr wrap="square" lIns="216000" tIns="144000" rIns="216000" bIns="1440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just" eaLnBrk="1" hangingPunct="1">
              <a:spcBef>
                <a:spcPts val="0"/>
              </a:spcBef>
            </a:pPr>
            <a:r>
              <a:rPr lang="es-ES" sz="2400" dirty="0">
                <a:solidFill>
                  <a:schemeClr val="tx1"/>
                </a:solidFill>
              </a:rPr>
              <a:t>En un </a:t>
            </a:r>
            <a:r>
              <a:rPr lang="es-ES" sz="2400" b="1" dirty="0">
                <a:solidFill>
                  <a:schemeClr val="tx1"/>
                </a:solidFill>
              </a:rPr>
              <a:t>SSD</a:t>
            </a:r>
            <a:r>
              <a:rPr lang="es-ES" sz="2400" dirty="0">
                <a:solidFill>
                  <a:schemeClr val="tx1"/>
                </a:solidFill>
              </a:rPr>
              <a:t> (“Solid </a:t>
            </a:r>
            <a:r>
              <a:rPr lang="es-ES" sz="2400" dirty="0" err="1">
                <a:solidFill>
                  <a:schemeClr val="tx1"/>
                </a:solidFill>
              </a:rPr>
              <a:t>State</a:t>
            </a:r>
            <a:r>
              <a:rPr lang="es-ES" sz="2400" dirty="0">
                <a:solidFill>
                  <a:schemeClr val="tx1"/>
                </a:solidFill>
              </a:rPr>
              <a:t> Disk”), </a:t>
            </a:r>
            <a:r>
              <a:rPr lang="es-ES" sz="2400" dirty="0">
                <a:solidFill>
                  <a:srgbClr val="3333FF"/>
                </a:solidFill>
              </a:rPr>
              <a:t>se escribe </a:t>
            </a:r>
            <a:r>
              <a:rPr lang="es-ES" sz="2400" dirty="0">
                <a:solidFill>
                  <a:schemeClr val="tx1"/>
                </a:solidFill>
              </a:rPr>
              <a:t>un “1”</a:t>
            </a:r>
            <a:r>
              <a:rPr lang="es-ES" sz="2400" dirty="0">
                <a:solidFill>
                  <a:srgbClr val="3333FF"/>
                </a:solidFill>
              </a:rPr>
              <a:t> </a:t>
            </a:r>
            <a:r>
              <a:rPr lang="es-ES" sz="2400" dirty="0">
                <a:solidFill>
                  <a:schemeClr val="tx1"/>
                </a:solidFill>
              </a:rPr>
              <a:t>en un </a:t>
            </a:r>
            <a:r>
              <a:rPr lang="es-ES" sz="2400">
                <a:solidFill>
                  <a:schemeClr val="tx1"/>
                </a:solidFill>
              </a:rPr>
              <a:t>transistor que tiene </a:t>
            </a:r>
            <a:r>
              <a:rPr lang="es-ES" sz="2400" dirty="0">
                <a:solidFill>
                  <a:schemeClr val="tx1"/>
                </a:solidFill>
              </a:rPr>
              <a:t>uno de sus 3 terminales modificado (con un conductor aislado adicional) recolectando e</a:t>
            </a:r>
            <a:r>
              <a:rPr lang="es-ES" sz="2400" baseline="30000" dirty="0">
                <a:solidFill>
                  <a:schemeClr val="tx1"/>
                </a:solidFill>
              </a:rPr>
              <a:t>-</a:t>
            </a:r>
            <a:r>
              <a:rPr lang="es-ES" sz="2400" dirty="0">
                <a:solidFill>
                  <a:schemeClr val="tx1"/>
                </a:solidFill>
              </a:rPr>
              <a:t> de una corriente entre los otros dos </a:t>
            </a:r>
            <a:r>
              <a:rPr lang="es-ES" sz="2400" dirty="0">
                <a:solidFill>
                  <a:srgbClr val="008000"/>
                </a:solidFill>
              </a:rPr>
              <a:t>(efecto termoiónico)</a:t>
            </a:r>
            <a:r>
              <a:rPr lang="es-ES" sz="2400" dirty="0">
                <a:solidFill>
                  <a:schemeClr val="tx1"/>
                </a:solidFill>
              </a:rPr>
              <a:t>. </a:t>
            </a:r>
            <a:r>
              <a:rPr lang="es-ES" sz="2400" dirty="0">
                <a:solidFill>
                  <a:srgbClr val="3333FF"/>
                </a:solidFill>
              </a:rPr>
              <a:t>Se borra </a:t>
            </a:r>
            <a:r>
              <a:rPr lang="es-ES" sz="2400" dirty="0">
                <a:solidFill>
                  <a:schemeClr val="tx1"/>
                </a:solidFill>
              </a:rPr>
              <a:t>(se retiran los e</a:t>
            </a:r>
            <a:r>
              <a:rPr lang="es-ES" sz="2400" baseline="30000" dirty="0">
                <a:solidFill>
                  <a:schemeClr val="tx1"/>
                </a:solidFill>
              </a:rPr>
              <a:t>-</a:t>
            </a:r>
            <a:r>
              <a:rPr lang="es-ES" sz="2400" dirty="0">
                <a:solidFill>
                  <a:schemeClr val="tx1"/>
                </a:solidFill>
              </a:rPr>
              <a:t>) provocando </a:t>
            </a:r>
            <a:r>
              <a:rPr lang="es-ES" sz="2400" dirty="0">
                <a:solidFill>
                  <a:srgbClr val="008000"/>
                </a:solidFill>
              </a:rPr>
              <a:t>efecto túnel </a:t>
            </a:r>
            <a:r>
              <a:rPr lang="es-ES" sz="2400" dirty="0">
                <a:solidFill>
                  <a:schemeClr val="tx1"/>
                </a:solidFill>
              </a:rPr>
              <a:t>entre uno de esos terminales y el modificado. Que haya e</a:t>
            </a:r>
            <a:r>
              <a:rPr lang="es-ES" sz="2400" baseline="30000" dirty="0">
                <a:solidFill>
                  <a:schemeClr val="tx1"/>
                </a:solidFill>
              </a:rPr>
              <a:t>- </a:t>
            </a:r>
            <a:r>
              <a:rPr lang="es-ES" sz="2400" dirty="0">
                <a:solidFill>
                  <a:schemeClr val="tx1"/>
                </a:solidFill>
              </a:rPr>
              <a:t>(1) o no (0), cambia la respuesta del transistor </a:t>
            </a:r>
            <a:r>
              <a:rPr lang="es-ES" sz="2400" dirty="0">
                <a:solidFill>
                  <a:srgbClr val="3333FF"/>
                </a:solidFill>
              </a:rPr>
              <a:t>(lectura)</a:t>
            </a:r>
          </a:p>
        </p:txBody>
      </p:sp>
    </p:spTree>
    <p:extLst>
      <p:ext uri="{BB962C8B-B14F-4D97-AF65-F5344CB8AC3E}">
        <p14:creationId xmlns:p14="http://schemas.microsoft.com/office/powerpoint/2010/main" val="35648515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up)">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42" grpId="0"/>
      <p:bldP spid="43" grpId="0"/>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915" name="Text Box 43"/>
          <p:cNvSpPr txBox="1">
            <a:spLocks noChangeArrowheads="1"/>
          </p:cNvSpPr>
          <p:nvPr/>
        </p:nvSpPr>
        <p:spPr bwMode="auto">
          <a:xfrm>
            <a:off x="1411870" y="1774199"/>
            <a:ext cx="8844694" cy="1789951"/>
          </a:xfrm>
          <a:prstGeom prst="rect">
            <a:avLst/>
          </a:prstGeom>
          <a:solidFill>
            <a:schemeClr val="accent1">
              <a:lumMod val="60000"/>
              <a:lumOff val="40000"/>
            </a:schemeClr>
          </a:solidFill>
          <a:ln>
            <a:noFill/>
          </a:ln>
        </p:spPr>
        <p:txBody>
          <a:bodyPr wrap="square" lIns="90000" tIns="154800" rIns="90000" bIns="154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latin typeface="Arial" panose="020B0604020202020204" pitchFamily="34" charset="0"/>
              </a:rPr>
              <a:t>La ruptura y avalancha, y el efecto </a:t>
            </a:r>
            <a:r>
              <a:rPr lang="es-ES" sz="2400" dirty="0" err="1">
                <a:latin typeface="Arial" panose="020B0604020202020204" pitchFamily="34" charset="0"/>
              </a:rPr>
              <a:t>zéner</a:t>
            </a:r>
            <a:r>
              <a:rPr lang="es-ES" sz="2400" dirty="0">
                <a:latin typeface="Arial" panose="020B0604020202020204" pitchFamily="34" charset="0"/>
              </a:rPr>
              <a:t>, aportan gran cantidad de portadores de carga, dando lugar a un crecimiento grande de la corriente inversa para un cambio </a:t>
            </a:r>
            <a:r>
              <a:rPr lang="es-ES" sz="2400" u="sng" dirty="0">
                <a:latin typeface="Arial" panose="020B0604020202020204" pitchFamily="34" charset="0"/>
              </a:rPr>
              <a:t>mínimo</a:t>
            </a:r>
            <a:r>
              <a:rPr lang="es-ES" sz="2400" dirty="0">
                <a:latin typeface="Arial" panose="020B0604020202020204" pitchFamily="34" charset="0"/>
              </a:rPr>
              <a:t> en V</a:t>
            </a:r>
            <a:r>
              <a:rPr lang="es-ES" sz="2400" baseline="-25000" dirty="0">
                <a:latin typeface="Arial" panose="020B0604020202020204" pitchFamily="34" charset="0"/>
              </a:rPr>
              <a:t>D</a:t>
            </a:r>
            <a:r>
              <a:rPr lang="es-ES" sz="2400" dirty="0">
                <a:latin typeface="Arial" panose="020B0604020202020204" pitchFamily="34" charset="0"/>
              </a:rPr>
              <a:t>. Esto es más notable con el efecto </a:t>
            </a:r>
            <a:r>
              <a:rPr lang="es-ES" sz="2400" dirty="0" err="1">
                <a:latin typeface="Arial" panose="020B0604020202020204" pitchFamily="34" charset="0"/>
              </a:rPr>
              <a:t>zéner</a:t>
            </a:r>
            <a:r>
              <a:rPr lang="es-ES" sz="2400" dirty="0">
                <a:latin typeface="Arial" panose="020B0604020202020204" pitchFamily="34" charset="0"/>
              </a:rPr>
              <a:t>: el voltaje se “clava” más</a:t>
            </a:r>
          </a:p>
        </p:txBody>
      </p:sp>
      <p:sp>
        <p:nvSpPr>
          <p:cNvPr id="27672" name="Line 27"/>
          <p:cNvSpPr>
            <a:spLocks noChangeShapeType="1"/>
          </p:cNvSpPr>
          <p:nvPr/>
        </p:nvSpPr>
        <p:spPr bwMode="auto">
          <a:xfrm flipV="1">
            <a:off x="7945474" y="3966659"/>
            <a:ext cx="0" cy="285115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27673" name="Line 28"/>
          <p:cNvSpPr>
            <a:spLocks noChangeShapeType="1"/>
          </p:cNvSpPr>
          <p:nvPr/>
        </p:nvSpPr>
        <p:spPr bwMode="auto">
          <a:xfrm rot="16200000">
            <a:off x="7135849" y="2590297"/>
            <a:ext cx="15875" cy="5661025"/>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27674" name="Text Box 29"/>
          <p:cNvSpPr txBox="1">
            <a:spLocks noChangeArrowheads="1"/>
          </p:cNvSpPr>
          <p:nvPr/>
        </p:nvSpPr>
        <p:spPr bwMode="auto">
          <a:xfrm>
            <a:off x="7397786" y="3553909"/>
            <a:ext cx="10572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3333FF"/>
                </a:solidFill>
                <a:latin typeface="Comic Sans MS" panose="030F0702030302020204" pitchFamily="66" charset="0"/>
              </a:rPr>
              <a:t>I</a:t>
            </a:r>
            <a:r>
              <a:rPr lang="es-ES" sz="2000" baseline="-25000">
                <a:solidFill>
                  <a:srgbClr val="3333FF"/>
                </a:solidFill>
                <a:latin typeface="Arial" panose="020B0604020202020204" pitchFamily="34" charset="0"/>
              </a:rPr>
              <a:t>D</a:t>
            </a:r>
            <a:r>
              <a:rPr lang="es-ES" sz="2000">
                <a:solidFill>
                  <a:srgbClr val="3333FF"/>
                </a:solidFill>
                <a:latin typeface="Arial" panose="020B0604020202020204" pitchFamily="34" charset="0"/>
              </a:rPr>
              <a:t> (mA)</a:t>
            </a:r>
          </a:p>
        </p:txBody>
      </p:sp>
      <p:sp>
        <p:nvSpPr>
          <p:cNvPr id="27675" name="Text Box 30"/>
          <p:cNvSpPr txBox="1">
            <a:spLocks noChangeArrowheads="1"/>
          </p:cNvSpPr>
          <p:nvPr/>
        </p:nvSpPr>
        <p:spPr bwMode="auto">
          <a:xfrm>
            <a:off x="9467886" y="5393822"/>
            <a:ext cx="8731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3333FF"/>
                </a:solidFill>
                <a:latin typeface="Comic Sans MS" panose="030F0702030302020204" pitchFamily="66" charset="0"/>
              </a:rPr>
              <a:t>V</a:t>
            </a:r>
            <a:r>
              <a:rPr lang="es-ES" sz="2000" baseline="-25000">
                <a:solidFill>
                  <a:srgbClr val="3333FF"/>
                </a:solidFill>
                <a:latin typeface="Arial" panose="020B0604020202020204" pitchFamily="34" charset="0"/>
              </a:rPr>
              <a:t>D</a:t>
            </a:r>
            <a:r>
              <a:rPr lang="es-ES" sz="2000">
                <a:solidFill>
                  <a:srgbClr val="3333FF"/>
                </a:solidFill>
                <a:latin typeface="Arial" panose="020B0604020202020204" pitchFamily="34" charset="0"/>
              </a:rPr>
              <a:t> (V)</a:t>
            </a:r>
          </a:p>
        </p:txBody>
      </p:sp>
      <p:sp>
        <p:nvSpPr>
          <p:cNvPr id="27676" name="Freeform 31"/>
          <p:cNvSpPr>
            <a:spLocks/>
          </p:cNvSpPr>
          <p:nvPr/>
        </p:nvSpPr>
        <p:spPr bwMode="auto">
          <a:xfrm>
            <a:off x="5130836" y="4150809"/>
            <a:ext cx="3497262" cy="1509713"/>
          </a:xfrm>
          <a:custGeom>
            <a:avLst/>
            <a:gdLst>
              <a:gd name="T0" fmla="*/ 19941589 w 1328"/>
              <a:gd name="T1" fmla="*/ 0 h 1015"/>
              <a:gd name="T2" fmla="*/ 19204286 w 1328"/>
              <a:gd name="T3" fmla="*/ 146 h 1015"/>
              <a:gd name="T4" fmla="*/ 17596826 w 1328"/>
              <a:gd name="T5" fmla="*/ 229 h 1015"/>
              <a:gd name="T6" fmla="*/ 13348989 w 1328"/>
              <a:gd name="T7" fmla="*/ 269 h 1015"/>
              <a:gd name="T8" fmla="*/ 9231333 w 1328"/>
              <a:gd name="T9" fmla="*/ 286 h 1015"/>
              <a:gd name="T10" fmla="*/ 0 w 1328"/>
              <a:gd name="T11" fmla="*/ 295 h 1015"/>
              <a:gd name="T12" fmla="*/ 0 60000 65536"/>
              <a:gd name="T13" fmla="*/ 0 60000 65536"/>
              <a:gd name="T14" fmla="*/ 0 60000 65536"/>
              <a:gd name="T15" fmla="*/ 0 60000 65536"/>
              <a:gd name="T16" fmla="*/ 0 60000 65536"/>
              <a:gd name="T17" fmla="*/ 0 60000 65536"/>
              <a:gd name="T18" fmla="*/ 0 w 1328"/>
              <a:gd name="T19" fmla="*/ 0 h 1015"/>
              <a:gd name="T20" fmla="*/ 1328 w 1328"/>
              <a:gd name="T21" fmla="*/ 1015 h 1015"/>
            </a:gdLst>
            <a:ahLst/>
            <a:cxnLst>
              <a:cxn ang="T12">
                <a:pos x="T0" y="T1"/>
              </a:cxn>
              <a:cxn ang="T13">
                <a:pos x="T2" y="T3"/>
              </a:cxn>
              <a:cxn ang="T14">
                <a:pos x="T4" y="T5"/>
              </a:cxn>
              <a:cxn ang="T15">
                <a:pos x="T6" y="T7"/>
              </a:cxn>
              <a:cxn ang="T16">
                <a:pos x="T8" y="T9"/>
              </a:cxn>
              <a:cxn ang="T17">
                <a:pos x="T10" y="T11"/>
              </a:cxn>
            </a:cxnLst>
            <a:rect l="T18" t="T19" r="T20" b="T21"/>
            <a:pathLst>
              <a:path w="1328" h="1015">
                <a:moveTo>
                  <a:pt x="1328" y="0"/>
                </a:moveTo>
                <a:cubicBezTo>
                  <a:pt x="1316" y="187"/>
                  <a:pt x="1305" y="375"/>
                  <a:pt x="1279" y="507"/>
                </a:cubicBezTo>
                <a:cubicBezTo>
                  <a:pt x="1253" y="639"/>
                  <a:pt x="1237" y="720"/>
                  <a:pt x="1172" y="790"/>
                </a:cubicBezTo>
                <a:cubicBezTo>
                  <a:pt x="1107" y="860"/>
                  <a:pt x="982" y="894"/>
                  <a:pt x="889" y="927"/>
                </a:cubicBezTo>
                <a:cubicBezTo>
                  <a:pt x="796" y="960"/>
                  <a:pt x="763" y="971"/>
                  <a:pt x="615" y="986"/>
                </a:cubicBezTo>
                <a:cubicBezTo>
                  <a:pt x="467" y="1001"/>
                  <a:pt x="233" y="1008"/>
                  <a:pt x="0" y="1015"/>
                </a:cubicBezTo>
              </a:path>
            </a:pathLst>
          </a:custGeom>
          <a:noFill/>
          <a:ln w="50800">
            <a:solidFill>
              <a:srgbClr val="008000"/>
            </a:solidFill>
            <a:round/>
            <a:headEnd/>
            <a:tailEnd type="none" w="med" len="sm"/>
          </a:ln>
          <a:extLst>
            <a:ext uri="{909E8E84-426E-40DD-AFC4-6F175D3DCCD1}">
              <a14:hiddenFill xmlns:a14="http://schemas.microsoft.com/office/drawing/2010/main">
                <a:solidFill>
                  <a:srgbClr val="FFFFFF"/>
                </a:solidFill>
              </a14:hiddenFill>
            </a:ext>
          </a:extLst>
        </p:spPr>
        <p:txBody>
          <a:bodyPr lIns="90000" tIns="118800" rIns="90000" bIns="118800" anchor="ctr" anchorCtr="1">
            <a:spAutoFit/>
          </a:bodyPr>
          <a:lstStyle/>
          <a:p>
            <a:endParaRPr lang="es-ES"/>
          </a:p>
        </p:txBody>
      </p:sp>
      <p:grpSp>
        <p:nvGrpSpPr>
          <p:cNvPr id="2" name="Grupo 1"/>
          <p:cNvGrpSpPr/>
          <p:nvPr/>
        </p:nvGrpSpPr>
        <p:grpSpPr>
          <a:xfrm>
            <a:off x="1359752" y="4135503"/>
            <a:ext cx="2967192" cy="2548245"/>
            <a:chOff x="1442048" y="4093791"/>
            <a:chExt cx="2967192" cy="2548245"/>
          </a:xfrm>
        </p:grpSpPr>
        <p:sp>
          <p:nvSpPr>
            <p:cNvPr id="33" name="Rectángulo 4"/>
            <p:cNvSpPr>
              <a:spLocks noChangeArrowheads="1"/>
            </p:cNvSpPr>
            <p:nvPr/>
          </p:nvSpPr>
          <p:spPr bwMode="auto">
            <a:xfrm>
              <a:off x="1442048" y="4706210"/>
              <a:ext cx="1974899" cy="547803"/>
            </a:xfrm>
            <a:prstGeom prst="rect">
              <a:avLst/>
            </a:prstGeom>
            <a:solidFill>
              <a:srgbClr val="CCFFCC"/>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lIns="90000" tIns="118800" rIns="90000" bIns="118800" anchor="ct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endParaRPr lang="es-ES" sz="2400"/>
            </a:p>
          </p:txBody>
        </p:sp>
        <p:grpSp>
          <p:nvGrpSpPr>
            <p:cNvPr id="6" name="Grupo 5"/>
            <p:cNvGrpSpPr>
              <a:grpSpLocks/>
            </p:cNvGrpSpPr>
            <p:nvPr/>
          </p:nvGrpSpPr>
          <p:grpSpPr bwMode="auto">
            <a:xfrm>
              <a:off x="1446628" y="4093791"/>
              <a:ext cx="2962612" cy="2548245"/>
              <a:chOff x="7756316" y="2962350"/>
              <a:chExt cx="2961377" cy="2547229"/>
            </a:xfrm>
          </p:grpSpPr>
          <p:sp>
            <p:nvSpPr>
              <p:cNvPr id="27667" name="Rectángulo 4"/>
              <p:cNvSpPr>
                <a:spLocks noChangeArrowheads="1"/>
              </p:cNvSpPr>
              <p:nvPr/>
            </p:nvSpPr>
            <p:spPr bwMode="auto">
              <a:xfrm>
                <a:off x="7756316" y="3048171"/>
                <a:ext cx="1957081" cy="547585"/>
              </a:xfrm>
              <a:prstGeom prst="rect">
                <a:avLst/>
              </a:prstGeom>
              <a:solidFill>
                <a:srgbClr val="CCFFCC"/>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lIns="90000" tIns="118800" rIns="90000" bIns="118800" anchor="ct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endParaRPr lang="es-ES" sz="2400"/>
              </a:p>
            </p:txBody>
          </p:sp>
          <p:sp>
            <p:nvSpPr>
              <p:cNvPr id="27668" name="Text Box 47"/>
              <p:cNvSpPr txBox="1">
                <a:spLocks noChangeArrowheads="1"/>
              </p:cNvSpPr>
              <p:nvPr/>
            </p:nvSpPr>
            <p:spPr bwMode="auto">
              <a:xfrm>
                <a:off x="7781597" y="2962350"/>
                <a:ext cx="2936096" cy="254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rPr>
                  <a:t>V</a:t>
                </a:r>
                <a:r>
                  <a:rPr lang="es-ES" sz="2400" baseline="-25000" dirty="0">
                    <a:latin typeface="Arial" panose="020B0604020202020204" pitchFamily="34" charset="0"/>
                  </a:rPr>
                  <a:t>R</a:t>
                </a:r>
                <a:r>
                  <a:rPr lang="es-ES" sz="2400" dirty="0">
                    <a:latin typeface="Arial" panose="020B0604020202020204" pitchFamily="34" charset="0"/>
                  </a:rPr>
                  <a:t>: V</a:t>
                </a:r>
                <a:r>
                  <a:rPr lang="es-ES" sz="2400" baseline="-25000" dirty="0">
                    <a:latin typeface="Arial" panose="020B0604020202020204" pitchFamily="34" charset="0"/>
                  </a:rPr>
                  <a:t>RUPTURA</a:t>
                </a:r>
              </a:p>
              <a:p>
                <a:pPr eaLnBrk="1" hangingPunct="1">
                  <a:spcBef>
                    <a:spcPct val="50000"/>
                  </a:spcBef>
                  <a:buFontTx/>
                  <a:buNone/>
                </a:pPr>
                <a:r>
                  <a:rPr lang="es-ES" sz="2400" dirty="0">
                    <a:latin typeface="Arial" panose="020B0604020202020204" pitchFamily="34" charset="0"/>
                  </a:rPr>
                  <a:t>V</a:t>
                </a:r>
                <a:r>
                  <a:rPr lang="es-ES" sz="2400" baseline="-25000" dirty="0">
                    <a:latin typeface="Arial" panose="020B0604020202020204" pitchFamily="34" charset="0"/>
                  </a:rPr>
                  <a:t>Z</a:t>
                </a:r>
                <a:r>
                  <a:rPr lang="es-ES" sz="2400" dirty="0">
                    <a:latin typeface="Arial" panose="020B0604020202020204" pitchFamily="34" charset="0"/>
                  </a:rPr>
                  <a:t>: V</a:t>
                </a:r>
                <a:r>
                  <a:rPr lang="es-ES" sz="2400" baseline="-25000" dirty="0">
                    <a:latin typeface="Arial" panose="020B0604020202020204" pitchFamily="34" charset="0"/>
                  </a:rPr>
                  <a:t>ZÉNER</a:t>
                </a:r>
                <a:r>
                  <a:rPr lang="es-ES" sz="2400" dirty="0">
                    <a:latin typeface="Arial" panose="020B0604020202020204" pitchFamily="34" charset="0"/>
                  </a:rPr>
                  <a:t> </a:t>
                </a:r>
              </a:p>
              <a:p>
                <a:pPr eaLnBrk="1" hangingPunct="1">
                  <a:spcBef>
                    <a:spcPct val="50000"/>
                  </a:spcBef>
                  <a:buFontTx/>
                  <a:buNone/>
                </a:pPr>
                <a:r>
                  <a:rPr lang="es-ES" sz="1200">
                    <a:latin typeface="Arial" panose="020B0604020202020204" pitchFamily="34" charset="0"/>
                  </a:rPr>
                  <a:t> </a:t>
                </a:r>
              </a:p>
              <a:p>
                <a:pPr eaLnBrk="1" hangingPunct="1">
                  <a:spcBef>
                    <a:spcPct val="50000"/>
                  </a:spcBef>
                  <a:buFontTx/>
                  <a:buNone/>
                </a:pPr>
                <a:r>
                  <a:rPr lang="es-ES" sz="2400">
                    <a:latin typeface="Arial" panose="020B0604020202020204" pitchFamily="34" charset="0"/>
                  </a:rPr>
                  <a:t>  En un diodo zéner:</a:t>
                </a:r>
                <a:endParaRPr lang="es-ES" sz="2400" dirty="0">
                  <a:latin typeface="Arial" panose="020B0604020202020204" pitchFamily="34" charset="0"/>
                </a:endParaRPr>
              </a:p>
              <a:p>
                <a:pPr eaLnBrk="1" hangingPunct="1">
                  <a:spcBef>
                    <a:spcPct val="50000"/>
                  </a:spcBef>
                  <a:buFontTx/>
                  <a:buNone/>
                </a:pPr>
                <a:r>
                  <a:rPr lang="es-ES" sz="2400">
                    <a:solidFill>
                      <a:srgbClr val="008000"/>
                    </a:solidFill>
                    <a:latin typeface="Arial" panose="020B0604020202020204" pitchFamily="34" charset="0"/>
                  </a:rPr>
                  <a:t>    V</a:t>
                </a:r>
                <a:r>
                  <a:rPr lang="es-ES" sz="2400" baseline="-25000">
                    <a:solidFill>
                      <a:srgbClr val="008000"/>
                    </a:solidFill>
                    <a:latin typeface="Arial" panose="020B0604020202020204" pitchFamily="34" charset="0"/>
                  </a:rPr>
                  <a:t>Z</a:t>
                </a:r>
                <a:r>
                  <a:rPr lang="es-ES" sz="2400">
                    <a:latin typeface="Arial" panose="020B0604020202020204" pitchFamily="34" charset="0"/>
                  </a:rPr>
                  <a:t> </a:t>
                </a:r>
                <a:r>
                  <a:rPr lang="es-ES" sz="2400">
                    <a:latin typeface="Arial" panose="020B0604020202020204" pitchFamily="34" charset="0"/>
                    <a:sym typeface="Symbol" panose="05050102010706020507" pitchFamily="18" charset="2"/>
                  </a:rPr>
                  <a:t> </a:t>
                </a:r>
                <a:r>
                  <a:rPr lang="es-ES" sz="2400" dirty="0">
                    <a:latin typeface="Arial" panose="020B0604020202020204" pitchFamily="34" charset="0"/>
                    <a:sym typeface="Symbol" panose="05050102010706020507" pitchFamily="18" charset="2"/>
                  </a:rPr>
                  <a:t>10</a:t>
                </a:r>
                <a:r>
                  <a:rPr lang="es-ES" sz="2400" baseline="30000" dirty="0">
                    <a:latin typeface="Arial" panose="020B0604020202020204" pitchFamily="34" charset="0"/>
                    <a:sym typeface="Symbol" panose="05050102010706020507" pitchFamily="18" charset="2"/>
                  </a:rPr>
                  <a:t>0</a:t>
                </a:r>
                <a:r>
                  <a:rPr lang="es-ES" sz="2400" dirty="0">
                    <a:latin typeface="Arial" panose="020B0604020202020204" pitchFamily="34" charset="0"/>
                    <a:sym typeface="Symbol" panose="05050102010706020507" pitchFamily="18" charset="2"/>
                  </a:rPr>
                  <a:t> – </a:t>
                </a:r>
                <a:r>
                  <a:rPr lang="es-ES" sz="2400">
                    <a:latin typeface="Arial" panose="020B0604020202020204" pitchFamily="34" charset="0"/>
                    <a:sym typeface="Symbol" panose="05050102010706020507" pitchFamily="18" charset="2"/>
                  </a:rPr>
                  <a:t>10</a:t>
                </a:r>
                <a:r>
                  <a:rPr lang="es-ES" sz="2400" baseline="30000">
                    <a:latin typeface="Arial" panose="020B0604020202020204" pitchFamily="34" charset="0"/>
                    <a:sym typeface="Symbol" panose="05050102010706020507" pitchFamily="18" charset="2"/>
                  </a:rPr>
                  <a:t>2</a:t>
                </a:r>
                <a:r>
                  <a:rPr lang="es-ES" sz="2400">
                    <a:latin typeface="Arial" panose="020B0604020202020204" pitchFamily="34" charset="0"/>
                    <a:sym typeface="Symbol" panose="05050102010706020507" pitchFamily="18" charset="2"/>
                  </a:rPr>
                  <a:t> V</a:t>
                </a:r>
                <a:endParaRPr lang="es-ES" sz="2400" dirty="0">
                  <a:latin typeface="Arial" panose="020B0604020202020204" pitchFamily="34" charset="0"/>
                  <a:sym typeface="Symbol" panose="05050102010706020507" pitchFamily="18" charset="2"/>
                </a:endParaRPr>
              </a:p>
            </p:txBody>
          </p:sp>
        </p:grpSp>
      </p:grpSp>
      <p:sp>
        <p:nvSpPr>
          <p:cNvPr id="27682" name="Freeform 44"/>
          <p:cNvSpPr>
            <a:spLocks/>
          </p:cNvSpPr>
          <p:nvPr/>
        </p:nvSpPr>
        <p:spPr bwMode="auto">
          <a:xfrm>
            <a:off x="5038761" y="5657347"/>
            <a:ext cx="119062" cy="1203325"/>
          </a:xfrm>
          <a:custGeom>
            <a:avLst/>
            <a:gdLst>
              <a:gd name="T0" fmla="*/ 75 w 75"/>
              <a:gd name="T1" fmla="*/ 0 h 917"/>
              <a:gd name="T2" fmla="*/ 21 w 75"/>
              <a:gd name="T3" fmla="*/ 42 h 917"/>
              <a:gd name="T4" fmla="*/ 21 w 75"/>
              <a:gd name="T5" fmla="*/ 160 h 917"/>
              <a:gd name="T6" fmla="*/ 0 w 75"/>
              <a:gd name="T7" fmla="*/ 917 h 917"/>
              <a:gd name="T8" fmla="*/ 0 60000 65536"/>
              <a:gd name="T9" fmla="*/ 0 60000 65536"/>
              <a:gd name="T10" fmla="*/ 0 60000 65536"/>
              <a:gd name="T11" fmla="*/ 0 60000 65536"/>
              <a:gd name="T12" fmla="*/ 0 w 75"/>
              <a:gd name="T13" fmla="*/ 0 h 917"/>
              <a:gd name="T14" fmla="*/ 75 w 75"/>
              <a:gd name="T15" fmla="*/ 917 h 917"/>
            </a:gdLst>
            <a:ahLst/>
            <a:cxnLst>
              <a:cxn ang="T8">
                <a:pos x="T0" y="T1"/>
              </a:cxn>
              <a:cxn ang="T9">
                <a:pos x="T2" y="T3"/>
              </a:cxn>
              <a:cxn ang="T10">
                <a:pos x="T4" y="T5"/>
              </a:cxn>
              <a:cxn ang="T11">
                <a:pos x="T6" y="T7"/>
              </a:cxn>
            </a:cxnLst>
            <a:rect l="T12" t="T13" r="T14" b="T15"/>
            <a:pathLst>
              <a:path w="75" h="917">
                <a:moveTo>
                  <a:pt x="75" y="0"/>
                </a:moveTo>
                <a:cubicBezTo>
                  <a:pt x="52" y="8"/>
                  <a:pt x="30" y="16"/>
                  <a:pt x="21" y="42"/>
                </a:cubicBezTo>
                <a:cubicBezTo>
                  <a:pt x="12" y="68"/>
                  <a:pt x="24" y="14"/>
                  <a:pt x="21" y="160"/>
                </a:cubicBezTo>
                <a:cubicBezTo>
                  <a:pt x="18" y="306"/>
                  <a:pt x="9" y="611"/>
                  <a:pt x="0" y="917"/>
                </a:cubicBezTo>
              </a:path>
            </a:pathLst>
          </a:custGeom>
          <a:noFill/>
          <a:ln w="50800">
            <a:solidFill>
              <a:srgbClr val="008000"/>
            </a:solidFill>
            <a:round/>
            <a:headEnd/>
            <a:tailEnd type="none" w="med" len="lg"/>
          </a:ln>
          <a:extLst>
            <a:ext uri="{909E8E84-426E-40DD-AFC4-6F175D3DCCD1}">
              <a14:hiddenFill xmlns:a14="http://schemas.microsoft.com/office/drawing/2010/main">
                <a:solidFill>
                  <a:srgbClr val="FFFFFF"/>
                </a:solidFill>
              </a14:hiddenFill>
            </a:ext>
          </a:extLst>
        </p:spPr>
        <p:txBody>
          <a:bodyPr wrap="none" lIns="90000" tIns="118800" rIns="90000" bIns="118800" anchorCtr="1">
            <a:spAutoFit/>
          </a:bodyPr>
          <a:lstStyle/>
          <a:p>
            <a:endParaRPr lang="es-ES"/>
          </a:p>
        </p:txBody>
      </p:sp>
      <p:grpSp>
        <p:nvGrpSpPr>
          <p:cNvPr id="5" name="Grupo 4">
            <a:extLst>
              <a:ext uri="{FF2B5EF4-FFF2-40B4-BE49-F238E27FC236}">
                <a16:creationId xmlns:a16="http://schemas.microsoft.com/office/drawing/2014/main" id="{3FE0B985-F5B2-4D97-804B-3BF8C79249B2}"/>
              </a:ext>
            </a:extLst>
          </p:cNvPr>
          <p:cNvGrpSpPr/>
          <p:nvPr/>
        </p:nvGrpSpPr>
        <p:grpSpPr>
          <a:xfrm>
            <a:off x="4844639" y="4324864"/>
            <a:ext cx="476250" cy="1219771"/>
            <a:chOff x="4844639" y="4324864"/>
            <a:chExt cx="476250" cy="1219771"/>
          </a:xfrm>
        </p:grpSpPr>
        <p:sp>
          <p:nvSpPr>
            <p:cNvPr id="27683" name="Line 46"/>
            <p:cNvSpPr>
              <a:spLocks noChangeShapeType="1"/>
            </p:cNvSpPr>
            <p:nvPr/>
          </p:nvSpPr>
          <p:spPr bwMode="auto">
            <a:xfrm>
              <a:off x="5091149" y="5235072"/>
              <a:ext cx="0" cy="309563"/>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27665" name="Text Box 47"/>
            <p:cNvSpPr txBox="1">
              <a:spLocks noChangeArrowheads="1"/>
            </p:cNvSpPr>
            <p:nvPr/>
          </p:nvSpPr>
          <p:spPr bwMode="auto">
            <a:xfrm>
              <a:off x="4857062" y="4680766"/>
              <a:ext cx="457032" cy="54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8000"/>
                  </a:solidFill>
                  <a:latin typeface="Arial" panose="020B0604020202020204" pitchFamily="34" charset="0"/>
                </a:rPr>
                <a:t>V</a:t>
              </a:r>
              <a:r>
                <a:rPr lang="es-ES" sz="2000" b="1" baseline="-25000">
                  <a:solidFill>
                    <a:srgbClr val="008000"/>
                  </a:solidFill>
                  <a:latin typeface="Arial" panose="020B0604020202020204" pitchFamily="34" charset="0"/>
                </a:rPr>
                <a:t>Z</a:t>
              </a:r>
              <a:endParaRPr lang="es-ES" sz="2000" b="1">
                <a:latin typeface="Arial" panose="020B0604020202020204" pitchFamily="34" charset="0"/>
                <a:sym typeface="Symbol" panose="05050102010706020507" pitchFamily="18" charset="2"/>
              </a:endParaRPr>
            </a:p>
          </p:txBody>
        </p:sp>
        <p:sp>
          <p:nvSpPr>
            <p:cNvPr id="27666" name="Text Box 47"/>
            <p:cNvSpPr txBox="1">
              <a:spLocks noChangeArrowheads="1"/>
            </p:cNvSpPr>
            <p:nvPr/>
          </p:nvSpPr>
          <p:spPr bwMode="auto">
            <a:xfrm>
              <a:off x="4844639" y="4324864"/>
              <a:ext cx="476250" cy="54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8000"/>
                  </a:solidFill>
                  <a:latin typeface="Arial" panose="020B0604020202020204" pitchFamily="34" charset="0"/>
                </a:rPr>
                <a:t>V</a:t>
              </a:r>
              <a:r>
                <a:rPr lang="es-ES" sz="2000" b="1" baseline="-25000">
                  <a:solidFill>
                    <a:srgbClr val="008000"/>
                  </a:solidFill>
                  <a:latin typeface="Arial" panose="020B0604020202020204" pitchFamily="34" charset="0"/>
                </a:rPr>
                <a:t>R</a:t>
              </a:r>
              <a:endParaRPr lang="es-ES" sz="2000" b="1">
                <a:latin typeface="Arial" panose="020B0604020202020204" pitchFamily="34" charset="0"/>
                <a:sym typeface="Symbol" panose="05050102010706020507" pitchFamily="18" charset="2"/>
              </a:endParaRPr>
            </a:p>
          </p:txBody>
        </p:sp>
      </p:grpSp>
      <p:sp>
        <p:nvSpPr>
          <p:cNvPr id="32" name="Text Box 43"/>
          <p:cNvSpPr txBox="1">
            <a:spLocks noChangeArrowheads="1"/>
          </p:cNvSpPr>
          <p:nvPr/>
        </p:nvSpPr>
        <p:spPr bwMode="auto">
          <a:xfrm>
            <a:off x="1411870" y="285922"/>
            <a:ext cx="8820056" cy="1420619"/>
          </a:xfrm>
          <a:prstGeom prst="rect">
            <a:avLst/>
          </a:prstGeom>
          <a:solidFill>
            <a:schemeClr val="bg2">
              <a:lumMod val="60000"/>
              <a:lumOff val="40000"/>
            </a:schemeClr>
          </a:solidFill>
          <a:ln>
            <a:noFill/>
          </a:ln>
        </p:spPr>
        <p:txBody>
          <a:bodyPr wrap="square" lIns="90000" tIns="154800" rIns="90000" bIns="154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latin typeface="Arial" panose="020B0604020202020204" pitchFamily="34" charset="0"/>
              </a:rPr>
              <a:t>Se observa que la anchura de la </a:t>
            </a:r>
            <a:r>
              <a:rPr lang="es-ES" sz="2400" b="1" dirty="0">
                <a:latin typeface="Arial" panose="020B0604020202020204" pitchFamily="34" charset="0"/>
              </a:rPr>
              <a:t>RCE</a:t>
            </a:r>
            <a:r>
              <a:rPr lang="es-ES" sz="2400" dirty="0">
                <a:latin typeface="Arial" panose="020B0604020202020204" pitchFamily="34" charset="0"/>
              </a:rPr>
              <a:t> es</a:t>
            </a:r>
            <a:r>
              <a:rPr lang="es-ES" sz="2400" dirty="0">
                <a:solidFill>
                  <a:srgbClr val="FF0000"/>
                </a:solidFill>
                <a:latin typeface="Arial" panose="020B0604020202020204" pitchFamily="34" charset="0"/>
              </a:rPr>
              <a:t> inversamente proporcional al dopaje</a:t>
            </a:r>
            <a:r>
              <a:rPr lang="es-ES" sz="2400" dirty="0">
                <a:latin typeface="Arial" panose="020B0604020202020204" pitchFamily="34" charset="0"/>
              </a:rPr>
              <a:t>. Por tanto, un mayor dopaje favorece    el efecto </a:t>
            </a:r>
            <a:r>
              <a:rPr lang="es-ES" sz="2400" dirty="0" err="1">
                <a:latin typeface="Arial" panose="020B0604020202020204" pitchFamily="34" charset="0"/>
              </a:rPr>
              <a:t>zéner</a:t>
            </a:r>
            <a:r>
              <a:rPr lang="es-ES" sz="2400" dirty="0">
                <a:latin typeface="Arial" panose="020B0604020202020204" pitchFamily="34" charset="0"/>
              </a:rPr>
              <a:t>, y uno menor la ruptura y avalancha</a:t>
            </a:r>
            <a:endParaRPr lang="es-ES" sz="2400" baseline="-25000"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75915"/>
                                        </p:tgtEl>
                                        <p:attrNameLst>
                                          <p:attrName>style.visibility</p:attrName>
                                        </p:attrNameLst>
                                      </p:cBhvr>
                                      <p:to>
                                        <p:strVal val="visible"/>
                                      </p:to>
                                    </p:set>
                                    <p:animEffect transition="in" filter="wipe(up)">
                                      <p:cBhvr>
                                        <p:cTn id="12" dur="500"/>
                                        <p:tgtEl>
                                          <p:spTgt spid="9759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682"/>
                                        </p:tgtEl>
                                        <p:attrNameLst>
                                          <p:attrName>style.visibility</p:attrName>
                                        </p:attrNameLst>
                                      </p:cBhvr>
                                      <p:to>
                                        <p:strVal val="visible"/>
                                      </p:to>
                                    </p:set>
                                    <p:animEffect transition="in" filter="wipe(up)">
                                      <p:cBhvr>
                                        <p:cTn id="17" dur="500"/>
                                        <p:tgtEl>
                                          <p:spTgt spid="276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up)">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915" grpId="0" animBg="1"/>
      <p:bldP spid="27682"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389267" y="431506"/>
            <a:ext cx="8794141" cy="609252"/>
            <a:chOff x="6740401" y="3269816"/>
            <a:chExt cx="4846203" cy="609252"/>
          </a:xfrm>
        </p:grpSpPr>
        <p:sp>
          <p:nvSpPr>
            <p:cNvPr id="58" name="Rectángulo 2"/>
            <p:cNvSpPr>
              <a:spLocks noChangeArrowheads="1"/>
            </p:cNvSpPr>
            <p:nvPr/>
          </p:nvSpPr>
          <p:spPr bwMode="auto">
            <a:xfrm>
              <a:off x="6902434" y="3277464"/>
              <a:ext cx="2247126" cy="546178"/>
            </a:xfrm>
            <a:prstGeom prst="rect">
              <a:avLst/>
            </a:prstGeom>
            <a:solidFill>
              <a:srgbClr val="CCFFCC"/>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lIns="90000" tIns="118800" rIns="90000" bIns="118800" anchor="ct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endParaRPr lang="es-ES" sz="2400"/>
            </a:p>
          </p:txBody>
        </p:sp>
        <p:sp>
          <p:nvSpPr>
            <p:cNvPr id="51" name="Text Box 26"/>
            <p:cNvSpPr txBox="1">
              <a:spLocks noChangeArrowheads="1"/>
            </p:cNvSpPr>
            <p:nvPr/>
          </p:nvSpPr>
          <p:spPr bwMode="auto">
            <a:xfrm>
              <a:off x="6740401" y="3269816"/>
              <a:ext cx="4846203"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latin typeface="Arial" panose="020B0604020202020204" pitchFamily="34" charset="0"/>
                  <a:sym typeface="Symbol" panose="05050102010706020507" pitchFamily="18" charset="2"/>
                </a:rPr>
                <a:t> </a:t>
              </a:r>
              <a:r>
                <a:rPr lang="es-ES" sz="2400" dirty="0">
                  <a:latin typeface="Comic Sans MS" panose="030F0702030302020204" pitchFamily="66" charset="0"/>
                  <a:sym typeface="Symbol" panose="05050102010706020507" pitchFamily="18" charset="2"/>
                </a:rPr>
                <a:t>V</a:t>
              </a:r>
              <a:r>
                <a:rPr lang="es-ES" sz="2400" baseline="-25000" dirty="0">
                  <a:latin typeface="Arial" panose="020B0604020202020204" pitchFamily="34" charset="0"/>
                  <a:sym typeface="Symbol" panose="05050102010706020507" pitchFamily="18" charset="2"/>
                </a:rPr>
                <a:t>U</a:t>
              </a:r>
              <a:r>
                <a:rPr lang="es-ES" sz="2400" dirty="0">
                  <a:latin typeface="Arial" panose="020B0604020202020204" pitchFamily="34" charset="0"/>
                  <a:sym typeface="Symbol" panose="05050102010706020507" pitchFamily="18" charset="2"/>
                </a:rPr>
                <a:t>: Tensión umbral o de codo </a:t>
              </a:r>
              <a:r>
                <a:rPr lang="es-ES" sz="2400" dirty="0">
                  <a:solidFill>
                    <a:srgbClr val="D60093"/>
                  </a:solidFill>
                  <a:latin typeface="Arial" panose="020B0604020202020204" pitchFamily="34" charset="0"/>
                  <a:sym typeface="Symbol" panose="05050102010706020507" pitchFamily="18" charset="2"/>
                </a:rPr>
                <a:t>("</a:t>
              </a:r>
              <a:r>
                <a:rPr lang="es-ES" sz="2400" dirty="0" err="1">
                  <a:solidFill>
                    <a:srgbClr val="D60093"/>
                  </a:solidFill>
                  <a:latin typeface="Arial" panose="020B0604020202020204" pitchFamily="34" charset="0"/>
                  <a:sym typeface="Symbol" panose="05050102010706020507" pitchFamily="18" charset="2"/>
                </a:rPr>
                <a:t>threshold</a:t>
              </a:r>
              <a:r>
                <a:rPr lang="es-ES" sz="2400" dirty="0">
                  <a:solidFill>
                    <a:srgbClr val="D60093"/>
                  </a:solidFill>
                  <a:latin typeface="Arial" panose="020B0604020202020204" pitchFamily="34" charset="0"/>
                  <a:sym typeface="Symbol" panose="05050102010706020507" pitchFamily="18" charset="2"/>
                </a:rPr>
                <a:t>“ o “</a:t>
              </a:r>
              <a:r>
                <a:rPr lang="es-ES" sz="2400" dirty="0" err="1">
                  <a:solidFill>
                    <a:srgbClr val="D60093"/>
                  </a:solidFill>
                  <a:latin typeface="Arial" panose="020B0604020202020204" pitchFamily="34" charset="0"/>
                  <a:sym typeface="Symbol" panose="05050102010706020507" pitchFamily="18" charset="2"/>
                </a:rPr>
                <a:t>knee</a:t>
              </a:r>
              <a:r>
                <a:rPr lang="es-ES" sz="2400" dirty="0">
                  <a:solidFill>
                    <a:srgbClr val="D60093"/>
                  </a:solidFill>
                  <a:latin typeface="Arial" panose="020B0604020202020204" pitchFamily="34" charset="0"/>
                  <a:sym typeface="Symbol" panose="05050102010706020507" pitchFamily="18" charset="2"/>
                </a:rPr>
                <a:t>” –rodilla–)</a:t>
              </a:r>
            </a:p>
          </p:txBody>
        </p:sp>
      </p:grpSp>
      <p:sp>
        <p:nvSpPr>
          <p:cNvPr id="54" name="Text Box 28"/>
          <p:cNvSpPr txBox="1">
            <a:spLocks noChangeArrowheads="1"/>
          </p:cNvSpPr>
          <p:nvPr/>
        </p:nvSpPr>
        <p:spPr bwMode="auto">
          <a:xfrm>
            <a:off x="7514268" y="3582480"/>
            <a:ext cx="2453213" cy="882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ct val="60000"/>
              </a:lnSpc>
              <a:spcBef>
                <a:spcPct val="50000"/>
              </a:spcBef>
              <a:buFontTx/>
              <a:buNone/>
            </a:pPr>
            <a:r>
              <a:rPr lang="es-ES" sz="2400">
                <a:solidFill>
                  <a:srgbClr val="008000"/>
                </a:solidFill>
                <a:latin typeface="Arial" panose="020B0604020202020204" pitchFamily="34" charset="0"/>
              </a:rPr>
              <a:t>Si :</a:t>
            </a:r>
            <a:r>
              <a:rPr lang="es-ES" sz="2400">
                <a:solidFill>
                  <a:srgbClr val="000000"/>
                </a:solidFill>
                <a:latin typeface="Arial" panose="020B0604020202020204" pitchFamily="34" charset="0"/>
              </a:rPr>
              <a:t>   </a:t>
            </a:r>
            <a:r>
              <a:rPr lang="es-ES" sz="2400" dirty="0">
                <a:solidFill>
                  <a:srgbClr val="000000"/>
                </a:solidFill>
                <a:latin typeface="Arial" panose="020B0604020202020204" pitchFamily="34" charset="0"/>
              </a:rPr>
              <a:t>0,6 – 0,7 V</a:t>
            </a:r>
          </a:p>
          <a:p>
            <a:pPr eaLnBrk="1" hangingPunct="1">
              <a:lnSpc>
                <a:spcPct val="60000"/>
              </a:lnSpc>
              <a:spcBef>
                <a:spcPct val="50000"/>
              </a:spcBef>
              <a:buFontTx/>
              <a:buNone/>
            </a:pPr>
            <a:r>
              <a:rPr lang="es-ES" sz="2400">
                <a:solidFill>
                  <a:srgbClr val="008000"/>
                </a:solidFill>
                <a:latin typeface="Arial" panose="020B0604020202020204" pitchFamily="34" charset="0"/>
              </a:rPr>
              <a:t>Ge: </a:t>
            </a:r>
            <a:r>
              <a:rPr lang="es-ES" sz="2400">
                <a:solidFill>
                  <a:srgbClr val="000000"/>
                </a:solidFill>
                <a:latin typeface="Arial" panose="020B0604020202020204" pitchFamily="34" charset="0"/>
              </a:rPr>
              <a:t>  </a:t>
            </a:r>
            <a:r>
              <a:rPr lang="es-ES" sz="2400" dirty="0">
                <a:solidFill>
                  <a:srgbClr val="000000"/>
                </a:solidFill>
                <a:latin typeface="Arial" panose="020B0604020202020204" pitchFamily="34" charset="0"/>
              </a:rPr>
              <a:t>0,2 – 0,3 V</a:t>
            </a:r>
          </a:p>
        </p:txBody>
      </p:sp>
      <p:sp>
        <p:nvSpPr>
          <p:cNvPr id="56" name="Text Box 26"/>
          <p:cNvSpPr txBox="1">
            <a:spLocks noChangeArrowheads="1"/>
          </p:cNvSpPr>
          <p:nvPr/>
        </p:nvSpPr>
        <p:spPr bwMode="auto">
          <a:xfrm>
            <a:off x="2406870" y="1175713"/>
            <a:ext cx="6737130" cy="978584"/>
          </a:xfrm>
          <a:prstGeom prst="rect">
            <a:avLst/>
          </a:prstGeom>
          <a:solidFill>
            <a:schemeClr val="tx2">
              <a:lumMod val="25000"/>
              <a:lumOff val="75000"/>
            </a:schemeClr>
          </a:solidFill>
          <a:ln>
            <a:noFill/>
          </a:ln>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sym typeface="Symbol" panose="05050102010706020507" pitchFamily="18" charset="2"/>
              </a:rPr>
              <a:t>V</a:t>
            </a:r>
            <a:r>
              <a:rPr lang="es-ES" sz="2400" baseline="-25000" dirty="0">
                <a:latin typeface="Arial" panose="020B0604020202020204" pitchFamily="34" charset="0"/>
                <a:sym typeface="Symbol" panose="05050102010706020507" pitchFamily="18" charset="2"/>
              </a:rPr>
              <a:t>D</a:t>
            </a:r>
            <a:r>
              <a:rPr lang="es-ES" sz="2400" dirty="0">
                <a:latin typeface="Arial" panose="020B0604020202020204" pitchFamily="34" charset="0"/>
                <a:sym typeface="Symbol" panose="05050102010706020507" pitchFamily="18" charset="2"/>
              </a:rPr>
              <a:t> a partir de la que </a:t>
            </a:r>
            <a:r>
              <a:rPr lang="es-ES" sz="2400" dirty="0">
                <a:latin typeface="Comic Sans MS" panose="030F0702030302020204" pitchFamily="66" charset="0"/>
                <a:sym typeface="Symbol" panose="05050102010706020507" pitchFamily="18" charset="2"/>
              </a:rPr>
              <a:t>I</a:t>
            </a:r>
            <a:r>
              <a:rPr lang="es-ES" sz="2400" baseline="-25000" dirty="0">
                <a:latin typeface="Arial" panose="020B0604020202020204" pitchFamily="34" charset="0"/>
                <a:sym typeface="Symbol" panose="05050102010706020507" pitchFamily="18" charset="2"/>
              </a:rPr>
              <a:t>D</a:t>
            </a:r>
            <a:r>
              <a:rPr lang="es-ES" sz="2400" dirty="0">
                <a:latin typeface="Arial" panose="020B0604020202020204" pitchFamily="34" charset="0"/>
                <a:sym typeface="Symbol" panose="05050102010706020507" pitchFamily="18" charset="2"/>
              </a:rPr>
              <a:t> pasa a crecer “mucho” en polarización directa con poca variación en V</a:t>
            </a:r>
            <a:r>
              <a:rPr lang="es-ES" sz="2400" baseline="-25000" dirty="0">
                <a:latin typeface="Arial" panose="020B0604020202020204" pitchFamily="34" charset="0"/>
                <a:sym typeface="Symbol" panose="05050102010706020507" pitchFamily="18" charset="2"/>
              </a:rPr>
              <a:t>D</a:t>
            </a:r>
          </a:p>
        </p:txBody>
      </p:sp>
      <p:sp>
        <p:nvSpPr>
          <p:cNvPr id="60" name="Text Box 26"/>
          <p:cNvSpPr txBox="1">
            <a:spLocks noChangeArrowheads="1"/>
          </p:cNvSpPr>
          <p:nvPr/>
        </p:nvSpPr>
        <p:spPr bwMode="auto">
          <a:xfrm>
            <a:off x="3649119" y="2163363"/>
            <a:ext cx="4225492"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FF0000"/>
                </a:solidFill>
                <a:latin typeface="Arial" panose="020B0604020202020204" pitchFamily="34" charset="0"/>
                <a:sym typeface="Symbol" panose="05050102010706020507" pitchFamily="18" charset="2"/>
              </a:rPr>
              <a:t>(valor según criterio elegido)</a:t>
            </a:r>
            <a:endParaRPr lang="es-ES" sz="2400" baseline="-25000" dirty="0">
              <a:solidFill>
                <a:srgbClr val="FF0000"/>
              </a:solidFill>
              <a:latin typeface="Arial" panose="020B0604020202020204" pitchFamily="34" charset="0"/>
              <a:sym typeface="Symbol" panose="05050102010706020507" pitchFamily="18" charset="2"/>
            </a:endParaRPr>
          </a:p>
        </p:txBody>
      </p:sp>
      <p:sp>
        <p:nvSpPr>
          <p:cNvPr id="19" name="Line 27">
            <a:extLst>
              <a:ext uri="{FF2B5EF4-FFF2-40B4-BE49-F238E27FC236}">
                <a16:creationId xmlns:a16="http://schemas.microsoft.com/office/drawing/2014/main" id="{FEFC87C4-DFDF-44AA-AA0B-5C419DBC048B}"/>
              </a:ext>
            </a:extLst>
          </p:cNvPr>
          <p:cNvSpPr>
            <a:spLocks noChangeShapeType="1"/>
          </p:cNvSpPr>
          <p:nvPr/>
        </p:nvSpPr>
        <p:spPr bwMode="auto">
          <a:xfrm flipV="1">
            <a:off x="5769836" y="3598566"/>
            <a:ext cx="0" cy="285115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20" name="Line 28">
            <a:extLst>
              <a:ext uri="{FF2B5EF4-FFF2-40B4-BE49-F238E27FC236}">
                <a16:creationId xmlns:a16="http://schemas.microsoft.com/office/drawing/2014/main" id="{A5DD8F95-694F-48AC-B2C8-5B9772FFA813}"/>
              </a:ext>
            </a:extLst>
          </p:cNvPr>
          <p:cNvSpPr>
            <a:spLocks noChangeShapeType="1"/>
          </p:cNvSpPr>
          <p:nvPr/>
        </p:nvSpPr>
        <p:spPr bwMode="auto">
          <a:xfrm rot="16200000">
            <a:off x="4960211" y="2222204"/>
            <a:ext cx="15875" cy="5661025"/>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21" name="Text Box 29">
            <a:extLst>
              <a:ext uri="{FF2B5EF4-FFF2-40B4-BE49-F238E27FC236}">
                <a16:creationId xmlns:a16="http://schemas.microsoft.com/office/drawing/2014/main" id="{82196E62-0E1A-46A1-AF21-326722FF0500}"/>
              </a:ext>
            </a:extLst>
          </p:cNvPr>
          <p:cNvSpPr txBox="1">
            <a:spLocks noChangeArrowheads="1"/>
          </p:cNvSpPr>
          <p:nvPr/>
        </p:nvSpPr>
        <p:spPr bwMode="auto">
          <a:xfrm>
            <a:off x="5222148" y="3185816"/>
            <a:ext cx="10572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3333FF"/>
                </a:solidFill>
                <a:latin typeface="Comic Sans MS" panose="030F0702030302020204" pitchFamily="66" charset="0"/>
              </a:rPr>
              <a:t>I</a:t>
            </a:r>
            <a:r>
              <a:rPr lang="es-ES" sz="2000" baseline="-25000">
                <a:solidFill>
                  <a:srgbClr val="3333FF"/>
                </a:solidFill>
                <a:latin typeface="Arial" panose="020B0604020202020204" pitchFamily="34" charset="0"/>
              </a:rPr>
              <a:t>D</a:t>
            </a:r>
            <a:r>
              <a:rPr lang="es-ES" sz="2000">
                <a:solidFill>
                  <a:srgbClr val="3333FF"/>
                </a:solidFill>
                <a:latin typeface="Arial" panose="020B0604020202020204" pitchFamily="34" charset="0"/>
              </a:rPr>
              <a:t> (mA)</a:t>
            </a:r>
          </a:p>
        </p:txBody>
      </p:sp>
      <p:sp>
        <p:nvSpPr>
          <p:cNvPr id="22" name="Text Box 30">
            <a:extLst>
              <a:ext uri="{FF2B5EF4-FFF2-40B4-BE49-F238E27FC236}">
                <a16:creationId xmlns:a16="http://schemas.microsoft.com/office/drawing/2014/main" id="{BE5844BA-F84A-4133-9A6E-BBFABDDEC298}"/>
              </a:ext>
            </a:extLst>
          </p:cNvPr>
          <p:cNvSpPr txBox="1">
            <a:spLocks noChangeArrowheads="1"/>
          </p:cNvSpPr>
          <p:nvPr/>
        </p:nvSpPr>
        <p:spPr bwMode="auto">
          <a:xfrm>
            <a:off x="7292248" y="5025729"/>
            <a:ext cx="8731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3333FF"/>
                </a:solidFill>
                <a:latin typeface="Comic Sans MS" panose="030F0702030302020204" pitchFamily="66" charset="0"/>
              </a:rPr>
              <a:t>V</a:t>
            </a:r>
            <a:r>
              <a:rPr lang="es-ES" sz="2000" baseline="-25000">
                <a:solidFill>
                  <a:srgbClr val="3333FF"/>
                </a:solidFill>
                <a:latin typeface="Arial" panose="020B0604020202020204" pitchFamily="34" charset="0"/>
              </a:rPr>
              <a:t>D</a:t>
            </a:r>
            <a:r>
              <a:rPr lang="es-ES" sz="2000">
                <a:solidFill>
                  <a:srgbClr val="3333FF"/>
                </a:solidFill>
                <a:latin typeface="Arial" panose="020B0604020202020204" pitchFamily="34" charset="0"/>
              </a:rPr>
              <a:t> (V)</a:t>
            </a:r>
          </a:p>
        </p:txBody>
      </p:sp>
      <p:sp>
        <p:nvSpPr>
          <p:cNvPr id="23" name="Freeform 31">
            <a:extLst>
              <a:ext uri="{FF2B5EF4-FFF2-40B4-BE49-F238E27FC236}">
                <a16:creationId xmlns:a16="http://schemas.microsoft.com/office/drawing/2014/main" id="{881E3336-2527-44A6-AF63-DC28CB8F92A5}"/>
              </a:ext>
            </a:extLst>
          </p:cNvPr>
          <p:cNvSpPr>
            <a:spLocks/>
          </p:cNvSpPr>
          <p:nvPr/>
        </p:nvSpPr>
        <p:spPr bwMode="auto">
          <a:xfrm>
            <a:off x="2955198" y="3782716"/>
            <a:ext cx="3497262" cy="1509713"/>
          </a:xfrm>
          <a:custGeom>
            <a:avLst/>
            <a:gdLst>
              <a:gd name="T0" fmla="*/ 19941589 w 1328"/>
              <a:gd name="T1" fmla="*/ 0 h 1015"/>
              <a:gd name="T2" fmla="*/ 19204286 w 1328"/>
              <a:gd name="T3" fmla="*/ 146 h 1015"/>
              <a:gd name="T4" fmla="*/ 17596826 w 1328"/>
              <a:gd name="T5" fmla="*/ 229 h 1015"/>
              <a:gd name="T6" fmla="*/ 13348989 w 1328"/>
              <a:gd name="T7" fmla="*/ 269 h 1015"/>
              <a:gd name="T8" fmla="*/ 9231333 w 1328"/>
              <a:gd name="T9" fmla="*/ 286 h 1015"/>
              <a:gd name="T10" fmla="*/ 0 w 1328"/>
              <a:gd name="T11" fmla="*/ 295 h 1015"/>
              <a:gd name="T12" fmla="*/ 0 60000 65536"/>
              <a:gd name="T13" fmla="*/ 0 60000 65536"/>
              <a:gd name="T14" fmla="*/ 0 60000 65536"/>
              <a:gd name="T15" fmla="*/ 0 60000 65536"/>
              <a:gd name="T16" fmla="*/ 0 60000 65536"/>
              <a:gd name="T17" fmla="*/ 0 60000 65536"/>
              <a:gd name="T18" fmla="*/ 0 w 1328"/>
              <a:gd name="T19" fmla="*/ 0 h 1015"/>
              <a:gd name="T20" fmla="*/ 1328 w 1328"/>
              <a:gd name="T21" fmla="*/ 1015 h 1015"/>
            </a:gdLst>
            <a:ahLst/>
            <a:cxnLst>
              <a:cxn ang="T12">
                <a:pos x="T0" y="T1"/>
              </a:cxn>
              <a:cxn ang="T13">
                <a:pos x="T2" y="T3"/>
              </a:cxn>
              <a:cxn ang="T14">
                <a:pos x="T4" y="T5"/>
              </a:cxn>
              <a:cxn ang="T15">
                <a:pos x="T6" y="T7"/>
              </a:cxn>
              <a:cxn ang="T16">
                <a:pos x="T8" y="T9"/>
              </a:cxn>
              <a:cxn ang="T17">
                <a:pos x="T10" y="T11"/>
              </a:cxn>
            </a:cxnLst>
            <a:rect l="T18" t="T19" r="T20" b="T21"/>
            <a:pathLst>
              <a:path w="1328" h="1015">
                <a:moveTo>
                  <a:pt x="1328" y="0"/>
                </a:moveTo>
                <a:cubicBezTo>
                  <a:pt x="1316" y="187"/>
                  <a:pt x="1305" y="375"/>
                  <a:pt x="1279" y="507"/>
                </a:cubicBezTo>
                <a:cubicBezTo>
                  <a:pt x="1253" y="639"/>
                  <a:pt x="1237" y="720"/>
                  <a:pt x="1172" y="790"/>
                </a:cubicBezTo>
                <a:cubicBezTo>
                  <a:pt x="1107" y="860"/>
                  <a:pt x="982" y="894"/>
                  <a:pt x="889" y="927"/>
                </a:cubicBezTo>
                <a:cubicBezTo>
                  <a:pt x="796" y="960"/>
                  <a:pt x="763" y="971"/>
                  <a:pt x="615" y="986"/>
                </a:cubicBezTo>
                <a:cubicBezTo>
                  <a:pt x="467" y="1001"/>
                  <a:pt x="233" y="1008"/>
                  <a:pt x="0" y="1015"/>
                </a:cubicBezTo>
              </a:path>
            </a:pathLst>
          </a:custGeom>
          <a:noFill/>
          <a:ln w="50800">
            <a:solidFill>
              <a:srgbClr val="008000"/>
            </a:solidFill>
            <a:round/>
            <a:headEnd/>
            <a:tailEnd type="none" w="med" len="sm"/>
          </a:ln>
          <a:extLst>
            <a:ext uri="{909E8E84-426E-40DD-AFC4-6F175D3DCCD1}">
              <a14:hiddenFill xmlns:a14="http://schemas.microsoft.com/office/drawing/2010/main">
                <a:solidFill>
                  <a:srgbClr val="FFFFFF"/>
                </a:solidFill>
              </a14:hiddenFill>
            </a:ext>
          </a:extLst>
        </p:spPr>
        <p:txBody>
          <a:bodyPr lIns="90000" tIns="118800" rIns="90000" bIns="118800" anchor="ctr" anchorCtr="1">
            <a:spAutoFit/>
          </a:bodyPr>
          <a:lstStyle/>
          <a:p>
            <a:endParaRPr lang="es-ES"/>
          </a:p>
        </p:txBody>
      </p:sp>
      <p:grpSp>
        <p:nvGrpSpPr>
          <p:cNvPr id="3" name="Grupo 2">
            <a:extLst>
              <a:ext uri="{FF2B5EF4-FFF2-40B4-BE49-F238E27FC236}">
                <a16:creationId xmlns:a16="http://schemas.microsoft.com/office/drawing/2014/main" id="{9BDABC7E-9CE8-4049-A9BD-D0B495FF6ADD}"/>
              </a:ext>
            </a:extLst>
          </p:cNvPr>
          <p:cNvGrpSpPr/>
          <p:nvPr/>
        </p:nvGrpSpPr>
        <p:grpSpPr>
          <a:xfrm>
            <a:off x="6119688" y="4905079"/>
            <a:ext cx="469900" cy="793750"/>
            <a:chOff x="6130198" y="4905079"/>
            <a:chExt cx="469900" cy="793750"/>
          </a:xfrm>
        </p:grpSpPr>
        <p:sp>
          <p:nvSpPr>
            <p:cNvPr id="24" name="Line 37">
              <a:extLst>
                <a:ext uri="{FF2B5EF4-FFF2-40B4-BE49-F238E27FC236}">
                  <a16:creationId xmlns:a16="http://schemas.microsoft.com/office/drawing/2014/main" id="{0600E3CF-C9F6-47A4-9172-F9CC1FC4A7B9}"/>
                </a:ext>
              </a:extLst>
            </p:cNvPr>
            <p:cNvSpPr>
              <a:spLocks noChangeShapeType="1"/>
            </p:cNvSpPr>
            <p:nvPr/>
          </p:nvSpPr>
          <p:spPr bwMode="auto">
            <a:xfrm>
              <a:off x="6377848" y="4905079"/>
              <a:ext cx="0" cy="309563"/>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25" name="Text Box 38">
              <a:extLst>
                <a:ext uri="{FF2B5EF4-FFF2-40B4-BE49-F238E27FC236}">
                  <a16:creationId xmlns:a16="http://schemas.microsoft.com/office/drawing/2014/main" id="{55FEA780-E628-444F-B022-8DEDCB416093}"/>
                </a:ext>
              </a:extLst>
            </p:cNvPr>
            <p:cNvSpPr txBox="1">
              <a:spLocks noChangeArrowheads="1"/>
            </p:cNvSpPr>
            <p:nvPr/>
          </p:nvSpPr>
          <p:spPr bwMode="auto">
            <a:xfrm>
              <a:off x="6130198" y="5155904"/>
              <a:ext cx="4699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8000"/>
                  </a:solidFill>
                  <a:latin typeface="Arial" panose="020B0604020202020204" pitchFamily="34" charset="0"/>
                </a:rPr>
                <a:t>V</a:t>
              </a:r>
              <a:r>
                <a:rPr lang="es-ES" sz="2000" b="1" baseline="-25000">
                  <a:solidFill>
                    <a:srgbClr val="008000"/>
                  </a:solidFill>
                  <a:latin typeface="Arial" panose="020B0604020202020204" pitchFamily="34" charset="0"/>
                </a:rPr>
                <a:t>U</a:t>
              </a:r>
              <a:endParaRPr lang="es-ES" sz="2000" b="1">
                <a:solidFill>
                  <a:srgbClr val="008000"/>
                </a:solidFill>
                <a:latin typeface="Arial" panose="020B0604020202020204" pitchFamily="34" charset="0"/>
              </a:endParaRPr>
            </a:p>
          </p:txBody>
        </p:sp>
      </p:grpSp>
      <p:sp>
        <p:nvSpPr>
          <p:cNvPr id="31" name="Freeform 44">
            <a:extLst>
              <a:ext uri="{FF2B5EF4-FFF2-40B4-BE49-F238E27FC236}">
                <a16:creationId xmlns:a16="http://schemas.microsoft.com/office/drawing/2014/main" id="{91189706-AA19-49E9-9CA5-154CB26256A8}"/>
              </a:ext>
            </a:extLst>
          </p:cNvPr>
          <p:cNvSpPr>
            <a:spLocks/>
          </p:cNvSpPr>
          <p:nvPr/>
        </p:nvSpPr>
        <p:spPr bwMode="auto">
          <a:xfrm>
            <a:off x="2863123" y="5290841"/>
            <a:ext cx="119062" cy="1455738"/>
          </a:xfrm>
          <a:custGeom>
            <a:avLst/>
            <a:gdLst>
              <a:gd name="T0" fmla="*/ 75 w 75"/>
              <a:gd name="T1" fmla="*/ 0 h 917"/>
              <a:gd name="T2" fmla="*/ 21 w 75"/>
              <a:gd name="T3" fmla="*/ 42 h 917"/>
              <a:gd name="T4" fmla="*/ 21 w 75"/>
              <a:gd name="T5" fmla="*/ 160 h 917"/>
              <a:gd name="T6" fmla="*/ 0 w 75"/>
              <a:gd name="T7" fmla="*/ 917 h 917"/>
              <a:gd name="T8" fmla="*/ 0 60000 65536"/>
              <a:gd name="T9" fmla="*/ 0 60000 65536"/>
              <a:gd name="T10" fmla="*/ 0 60000 65536"/>
              <a:gd name="T11" fmla="*/ 0 60000 65536"/>
              <a:gd name="T12" fmla="*/ 0 w 75"/>
              <a:gd name="T13" fmla="*/ 0 h 917"/>
              <a:gd name="T14" fmla="*/ 75 w 75"/>
              <a:gd name="T15" fmla="*/ 917 h 917"/>
            </a:gdLst>
            <a:ahLst/>
            <a:cxnLst>
              <a:cxn ang="T8">
                <a:pos x="T0" y="T1"/>
              </a:cxn>
              <a:cxn ang="T9">
                <a:pos x="T2" y="T3"/>
              </a:cxn>
              <a:cxn ang="T10">
                <a:pos x="T4" y="T5"/>
              </a:cxn>
              <a:cxn ang="T11">
                <a:pos x="T6" y="T7"/>
              </a:cxn>
            </a:cxnLst>
            <a:rect l="T12" t="T13" r="T14" b="T15"/>
            <a:pathLst>
              <a:path w="75" h="917">
                <a:moveTo>
                  <a:pt x="75" y="0"/>
                </a:moveTo>
                <a:cubicBezTo>
                  <a:pt x="52" y="8"/>
                  <a:pt x="30" y="16"/>
                  <a:pt x="21" y="42"/>
                </a:cubicBezTo>
                <a:cubicBezTo>
                  <a:pt x="12" y="68"/>
                  <a:pt x="24" y="14"/>
                  <a:pt x="21" y="160"/>
                </a:cubicBezTo>
                <a:cubicBezTo>
                  <a:pt x="18" y="306"/>
                  <a:pt x="9" y="611"/>
                  <a:pt x="0" y="917"/>
                </a:cubicBezTo>
              </a:path>
            </a:pathLst>
          </a:custGeom>
          <a:noFill/>
          <a:ln w="50800">
            <a:solidFill>
              <a:srgbClr val="008000"/>
            </a:solidFill>
            <a:round/>
            <a:headEnd/>
            <a:tailEnd type="none" w="med" len="lg"/>
          </a:ln>
          <a:extLst>
            <a:ext uri="{909E8E84-426E-40DD-AFC4-6F175D3DCCD1}">
              <a14:hiddenFill xmlns:a14="http://schemas.microsoft.com/office/drawing/2010/main">
                <a:solidFill>
                  <a:srgbClr val="FFFFFF"/>
                </a:solidFill>
              </a14:hiddenFill>
            </a:ext>
          </a:extLst>
        </p:spPr>
        <p:txBody>
          <a:bodyPr wrap="none" lIns="90000" tIns="118800" rIns="90000" bIns="118800" anchorCtr="1">
            <a:spAutoFit/>
          </a:bodyPr>
          <a:lstStyle/>
          <a:p>
            <a:endParaRPr lang="es-ES"/>
          </a:p>
        </p:txBody>
      </p:sp>
      <p:sp>
        <p:nvSpPr>
          <p:cNvPr id="34" name="Line 46">
            <a:extLst>
              <a:ext uri="{FF2B5EF4-FFF2-40B4-BE49-F238E27FC236}">
                <a16:creationId xmlns:a16="http://schemas.microsoft.com/office/drawing/2014/main" id="{4668B9D7-BB62-405F-AB7F-4D57B213BB93}"/>
              </a:ext>
            </a:extLst>
          </p:cNvPr>
          <p:cNvSpPr>
            <a:spLocks noChangeShapeType="1"/>
          </p:cNvSpPr>
          <p:nvPr/>
        </p:nvSpPr>
        <p:spPr bwMode="auto">
          <a:xfrm>
            <a:off x="2915511" y="4866979"/>
            <a:ext cx="0" cy="309563"/>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36" name="Text Box 47">
            <a:extLst>
              <a:ext uri="{FF2B5EF4-FFF2-40B4-BE49-F238E27FC236}">
                <a16:creationId xmlns:a16="http://schemas.microsoft.com/office/drawing/2014/main" id="{673BA61F-80B2-4A08-BFCA-18048AD7BEA3}"/>
              </a:ext>
            </a:extLst>
          </p:cNvPr>
          <p:cNvSpPr txBox="1">
            <a:spLocks noChangeArrowheads="1"/>
          </p:cNvSpPr>
          <p:nvPr/>
        </p:nvSpPr>
        <p:spPr bwMode="auto">
          <a:xfrm>
            <a:off x="2681424" y="4312673"/>
            <a:ext cx="457032" cy="54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8000"/>
                </a:solidFill>
                <a:latin typeface="Arial" panose="020B0604020202020204" pitchFamily="34" charset="0"/>
              </a:rPr>
              <a:t>V</a:t>
            </a:r>
            <a:r>
              <a:rPr lang="es-ES" sz="2000" b="1" baseline="-25000">
                <a:solidFill>
                  <a:srgbClr val="008000"/>
                </a:solidFill>
                <a:latin typeface="Arial" panose="020B0604020202020204" pitchFamily="34" charset="0"/>
              </a:rPr>
              <a:t>Z</a:t>
            </a:r>
            <a:endParaRPr lang="es-ES" sz="2000" b="1">
              <a:latin typeface="Arial" panose="020B0604020202020204" pitchFamily="34" charset="0"/>
              <a:sym typeface="Symbol" panose="05050102010706020507" pitchFamily="18" charset="2"/>
            </a:endParaRPr>
          </a:p>
        </p:txBody>
      </p:sp>
      <p:sp>
        <p:nvSpPr>
          <p:cNvPr id="37" name="Text Box 47">
            <a:extLst>
              <a:ext uri="{FF2B5EF4-FFF2-40B4-BE49-F238E27FC236}">
                <a16:creationId xmlns:a16="http://schemas.microsoft.com/office/drawing/2014/main" id="{A3632FA3-0463-469E-9952-5E4528C0228F}"/>
              </a:ext>
            </a:extLst>
          </p:cNvPr>
          <p:cNvSpPr txBox="1">
            <a:spLocks noChangeArrowheads="1"/>
          </p:cNvSpPr>
          <p:nvPr/>
        </p:nvSpPr>
        <p:spPr bwMode="auto">
          <a:xfrm>
            <a:off x="2669001" y="3956771"/>
            <a:ext cx="476250" cy="54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8000"/>
                </a:solidFill>
                <a:latin typeface="Arial" panose="020B0604020202020204" pitchFamily="34" charset="0"/>
              </a:rPr>
              <a:t>V</a:t>
            </a:r>
            <a:r>
              <a:rPr lang="es-ES" sz="2000" b="1" baseline="-25000">
                <a:solidFill>
                  <a:srgbClr val="008000"/>
                </a:solidFill>
                <a:latin typeface="Arial" panose="020B0604020202020204" pitchFamily="34" charset="0"/>
              </a:rPr>
              <a:t>R</a:t>
            </a:r>
            <a:endParaRPr lang="es-ES" sz="2000" b="1">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004537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up)">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p:tgtEl>
                                          <p:spTgt spid="60"/>
                                        </p:tgtEl>
                                        <p:attrNameLst>
                                          <p:attrName>ppt_y</p:attrName>
                                        </p:attrNameLst>
                                      </p:cBhvr>
                                      <p:tavLst>
                                        <p:tav tm="0">
                                          <p:val>
                                            <p:strVal val="#ppt_y-#ppt_h*1.125000"/>
                                          </p:val>
                                        </p:tav>
                                        <p:tav tm="100000">
                                          <p:val>
                                            <p:strVal val="#ppt_y"/>
                                          </p:val>
                                        </p:tav>
                                      </p:tavLst>
                                    </p:anim>
                                    <p:animEffect transition="in" filter="wipe(down)">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left)">
                                      <p:cBhvr>
                                        <p:cTn id="2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6" grpId="0" animBg="1"/>
      <p:bldP spid="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0"/>
          <p:cNvGrpSpPr>
            <a:grpSpLocks/>
          </p:cNvGrpSpPr>
          <p:nvPr/>
        </p:nvGrpSpPr>
        <p:grpSpPr bwMode="auto">
          <a:xfrm>
            <a:off x="4425844" y="185268"/>
            <a:ext cx="6027737" cy="3321053"/>
            <a:chOff x="3854" y="-1128"/>
            <a:chExt cx="3797" cy="2092"/>
          </a:xfrm>
        </p:grpSpPr>
        <p:sp>
          <p:nvSpPr>
            <p:cNvPr id="27672" name="Line 27"/>
            <p:cNvSpPr>
              <a:spLocks noChangeShapeType="1"/>
            </p:cNvSpPr>
            <p:nvPr/>
          </p:nvSpPr>
          <p:spPr bwMode="auto">
            <a:xfrm flipV="1">
              <a:off x="6142" y="-1019"/>
              <a:ext cx="0" cy="1796"/>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27673" name="Line 28"/>
            <p:cNvSpPr>
              <a:spLocks noChangeShapeType="1"/>
            </p:cNvSpPr>
            <p:nvPr/>
          </p:nvSpPr>
          <p:spPr bwMode="auto">
            <a:xfrm rot="-5400000">
              <a:off x="5632" y="-1886"/>
              <a:ext cx="10" cy="3566"/>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27674" name="Text Box 29"/>
            <p:cNvSpPr txBox="1">
              <a:spLocks noChangeArrowheads="1"/>
            </p:cNvSpPr>
            <p:nvPr/>
          </p:nvSpPr>
          <p:spPr bwMode="auto">
            <a:xfrm>
              <a:off x="5408" y="-1128"/>
              <a:ext cx="66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dirty="0">
                  <a:solidFill>
                    <a:srgbClr val="3333FF"/>
                  </a:solidFill>
                  <a:latin typeface="Comic Sans MS" panose="030F0702030302020204" pitchFamily="66" charset="0"/>
                </a:rPr>
                <a:t>I</a:t>
              </a:r>
              <a:r>
                <a:rPr lang="es-ES" sz="2000" baseline="-25000" dirty="0">
                  <a:solidFill>
                    <a:srgbClr val="3333FF"/>
                  </a:solidFill>
                  <a:latin typeface="Arial" panose="020B0604020202020204" pitchFamily="34" charset="0"/>
                </a:rPr>
                <a:t>D</a:t>
              </a:r>
              <a:r>
                <a:rPr lang="es-ES" sz="2000" dirty="0">
                  <a:solidFill>
                    <a:srgbClr val="3333FF"/>
                  </a:solidFill>
                  <a:latin typeface="Arial" panose="020B0604020202020204" pitchFamily="34" charset="0"/>
                </a:rPr>
                <a:t> (mA)</a:t>
              </a:r>
            </a:p>
          </p:txBody>
        </p:sp>
        <p:sp>
          <p:nvSpPr>
            <p:cNvPr id="27675" name="Text Box 30"/>
            <p:cNvSpPr txBox="1">
              <a:spLocks noChangeArrowheads="1"/>
            </p:cNvSpPr>
            <p:nvPr/>
          </p:nvSpPr>
          <p:spPr bwMode="auto">
            <a:xfrm>
              <a:off x="7101" y="-120"/>
              <a:ext cx="55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3333FF"/>
                  </a:solidFill>
                  <a:latin typeface="Comic Sans MS" panose="030F0702030302020204" pitchFamily="66" charset="0"/>
                </a:rPr>
                <a:t>V</a:t>
              </a:r>
              <a:r>
                <a:rPr lang="es-ES" sz="2000" baseline="-25000">
                  <a:solidFill>
                    <a:srgbClr val="3333FF"/>
                  </a:solidFill>
                  <a:latin typeface="Arial" panose="020B0604020202020204" pitchFamily="34" charset="0"/>
                </a:rPr>
                <a:t>D</a:t>
              </a:r>
              <a:r>
                <a:rPr lang="es-ES" sz="2000">
                  <a:solidFill>
                    <a:srgbClr val="3333FF"/>
                  </a:solidFill>
                  <a:latin typeface="Arial" panose="020B0604020202020204" pitchFamily="34" charset="0"/>
                </a:rPr>
                <a:t> (V)</a:t>
              </a:r>
            </a:p>
          </p:txBody>
        </p:sp>
        <p:sp>
          <p:nvSpPr>
            <p:cNvPr id="27676" name="Freeform 31"/>
            <p:cNvSpPr>
              <a:spLocks/>
            </p:cNvSpPr>
            <p:nvPr/>
          </p:nvSpPr>
          <p:spPr bwMode="auto">
            <a:xfrm>
              <a:off x="4369" y="-903"/>
              <a:ext cx="2203" cy="951"/>
            </a:xfrm>
            <a:custGeom>
              <a:avLst/>
              <a:gdLst>
                <a:gd name="T0" fmla="*/ 19941589 w 1328"/>
                <a:gd name="T1" fmla="*/ 0 h 1015"/>
                <a:gd name="T2" fmla="*/ 19204286 w 1328"/>
                <a:gd name="T3" fmla="*/ 146 h 1015"/>
                <a:gd name="T4" fmla="*/ 17596826 w 1328"/>
                <a:gd name="T5" fmla="*/ 229 h 1015"/>
                <a:gd name="T6" fmla="*/ 13348989 w 1328"/>
                <a:gd name="T7" fmla="*/ 269 h 1015"/>
                <a:gd name="T8" fmla="*/ 9231333 w 1328"/>
                <a:gd name="T9" fmla="*/ 286 h 1015"/>
                <a:gd name="T10" fmla="*/ 0 w 1328"/>
                <a:gd name="T11" fmla="*/ 295 h 1015"/>
                <a:gd name="T12" fmla="*/ 0 60000 65536"/>
                <a:gd name="T13" fmla="*/ 0 60000 65536"/>
                <a:gd name="T14" fmla="*/ 0 60000 65536"/>
                <a:gd name="T15" fmla="*/ 0 60000 65536"/>
                <a:gd name="T16" fmla="*/ 0 60000 65536"/>
                <a:gd name="T17" fmla="*/ 0 60000 65536"/>
                <a:gd name="T18" fmla="*/ 0 w 1328"/>
                <a:gd name="T19" fmla="*/ 0 h 1015"/>
                <a:gd name="T20" fmla="*/ 1328 w 1328"/>
                <a:gd name="T21" fmla="*/ 1015 h 1015"/>
              </a:gdLst>
              <a:ahLst/>
              <a:cxnLst>
                <a:cxn ang="T12">
                  <a:pos x="T0" y="T1"/>
                </a:cxn>
                <a:cxn ang="T13">
                  <a:pos x="T2" y="T3"/>
                </a:cxn>
                <a:cxn ang="T14">
                  <a:pos x="T4" y="T5"/>
                </a:cxn>
                <a:cxn ang="T15">
                  <a:pos x="T6" y="T7"/>
                </a:cxn>
                <a:cxn ang="T16">
                  <a:pos x="T8" y="T9"/>
                </a:cxn>
                <a:cxn ang="T17">
                  <a:pos x="T10" y="T11"/>
                </a:cxn>
              </a:cxnLst>
              <a:rect l="T18" t="T19" r="T20" b="T21"/>
              <a:pathLst>
                <a:path w="1328" h="1015">
                  <a:moveTo>
                    <a:pt x="1328" y="0"/>
                  </a:moveTo>
                  <a:cubicBezTo>
                    <a:pt x="1316" y="187"/>
                    <a:pt x="1305" y="375"/>
                    <a:pt x="1279" y="507"/>
                  </a:cubicBezTo>
                  <a:cubicBezTo>
                    <a:pt x="1253" y="639"/>
                    <a:pt x="1237" y="720"/>
                    <a:pt x="1172" y="790"/>
                  </a:cubicBezTo>
                  <a:cubicBezTo>
                    <a:pt x="1107" y="860"/>
                    <a:pt x="982" y="894"/>
                    <a:pt x="889" y="927"/>
                  </a:cubicBezTo>
                  <a:cubicBezTo>
                    <a:pt x="796" y="960"/>
                    <a:pt x="763" y="971"/>
                    <a:pt x="615" y="986"/>
                  </a:cubicBezTo>
                  <a:cubicBezTo>
                    <a:pt x="467" y="1001"/>
                    <a:pt x="233" y="1008"/>
                    <a:pt x="0" y="1015"/>
                  </a:cubicBezTo>
                </a:path>
              </a:pathLst>
            </a:custGeom>
            <a:noFill/>
            <a:ln w="50800">
              <a:solidFill>
                <a:srgbClr val="008000"/>
              </a:solidFill>
              <a:round/>
              <a:headEnd/>
              <a:tailEnd type="none" w="med" len="sm"/>
            </a:ln>
            <a:extLst>
              <a:ext uri="{909E8E84-426E-40DD-AFC4-6F175D3DCCD1}">
                <a14:hiddenFill xmlns:a14="http://schemas.microsoft.com/office/drawing/2010/main">
                  <a:solidFill>
                    <a:srgbClr val="FFFFFF"/>
                  </a:solidFill>
                </a14:hiddenFill>
              </a:ext>
            </a:extLst>
          </p:spPr>
          <p:txBody>
            <a:bodyPr lIns="90000" tIns="118800" rIns="90000" bIns="118800" anchor="ctr" anchorCtr="1">
              <a:spAutoFit/>
            </a:bodyPr>
            <a:lstStyle/>
            <a:p>
              <a:endParaRPr lang="es-ES"/>
            </a:p>
          </p:txBody>
        </p:sp>
        <p:sp>
          <p:nvSpPr>
            <p:cNvPr id="27682" name="Freeform 44"/>
            <p:cNvSpPr>
              <a:spLocks/>
            </p:cNvSpPr>
            <p:nvPr/>
          </p:nvSpPr>
          <p:spPr bwMode="auto">
            <a:xfrm>
              <a:off x="4311" y="47"/>
              <a:ext cx="75" cy="917"/>
            </a:xfrm>
            <a:custGeom>
              <a:avLst/>
              <a:gdLst>
                <a:gd name="T0" fmla="*/ 75 w 75"/>
                <a:gd name="T1" fmla="*/ 0 h 917"/>
                <a:gd name="T2" fmla="*/ 21 w 75"/>
                <a:gd name="T3" fmla="*/ 42 h 917"/>
                <a:gd name="T4" fmla="*/ 21 w 75"/>
                <a:gd name="T5" fmla="*/ 160 h 917"/>
                <a:gd name="T6" fmla="*/ 0 w 75"/>
                <a:gd name="T7" fmla="*/ 917 h 917"/>
                <a:gd name="T8" fmla="*/ 0 60000 65536"/>
                <a:gd name="T9" fmla="*/ 0 60000 65536"/>
                <a:gd name="T10" fmla="*/ 0 60000 65536"/>
                <a:gd name="T11" fmla="*/ 0 60000 65536"/>
                <a:gd name="T12" fmla="*/ 0 w 75"/>
                <a:gd name="T13" fmla="*/ 0 h 917"/>
                <a:gd name="T14" fmla="*/ 75 w 75"/>
                <a:gd name="T15" fmla="*/ 917 h 917"/>
              </a:gdLst>
              <a:ahLst/>
              <a:cxnLst>
                <a:cxn ang="T8">
                  <a:pos x="T0" y="T1"/>
                </a:cxn>
                <a:cxn ang="T9">
                  <a:pos x="T2" y="T3"/>
                </a:cxn>
                <a:cxn ang="T10">
                  <a:pos x="T4" y="T5"/>
                </a:cxn>
                <a:cxn ang="T11">
                  <a:pos x="T6" y="T7"/>
                </a:cxn>
              </a:cxnLst>
              <a:rect l="T12" t="T13" r="T14" b="T15"/>
              <a:pathLst>
                <a:path w="75" h="917">
                  <a:moveTo>
                    <a:pt x="75" y="0"/>
                  </a:moveTo>
                  <a:cubicBezTo>
                    <a:pt x="52" y="8"/>
                    <a:pt x="30" y="16"/>
                    <a:pt x="21" y="42"/>
                  </a:cubicBezTo>
                  <a:cubicBezTo>
                    <a:pt x="12" y="68"/>
                    <a:pt x="24" y="14"/>
                    <a:pt x="21" y="160"/>
                  </a:cubicBezTo>
                  <a:cubicBezTo>
                    <a:pt x="18" y="306"/>
                    <a:pt x="9" y="611"/>
                    <a:pt x="0" y="917"/>
                  </a:cubicBezTo>
                </a:path>
              </a:pathLst>
            </a:custGeom>
            <a:noFill/>
            <a:ln w="50800">
              <a:solidFill>
                <a:srgbClr val="008000"/>
              </a:solidFill>
              <a:round/>
              <a:headEnd/>
              <a:tailEnd type="none" w="med" len="lg"/>
            </a:ln>
            <a:extLst>
              <a:ext uri="{909E8E84-426E-40DD-AFC4-6F175D3DCCD1}">
                <a14:hiddenFill xmlns:a14="http://schemas.microsoft.com/office/drawing/2010/main">
                  <a:solidFill>
                    <a:srgbClr val="FFFFFF"/>
                  </a:solidFill>
                </a14:hiddenFill>
              </a:ext>
            </a:extLst>
          </p:spPr>
          <p:txBody>
            <a:bodyPr wrap="none" lIns="90000" tIns="118800" rIns="90000" bIns="118800" anchorCtr="1">
              <a:spAutoFit/>
            </a:bodyPr>
            <a:lstStyle/>
            <a:p>
              <a:endParaRPr lang="es-ES"/>
            </a:p>
          </p:txBody>
        </p:sp>
        <p:sp>
          <p:nvSpPr>
            <p:cNvPr id="27683" name="Line 46"/>
            <p:cNvSpPr>
              <a:spLocks noChangeShapeType="1"/>
            </p:cNvSpPr>
            <p:nvPr/>
          </p:nvSpPr>
          <p:spPr bwMode="auto">
            <a:xfrm>
              <a:off x="4344" y="-220"/>
              <a:ext cx="0" cy="19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grpSp>
      <p:sp>
        <p:nvSpPr>
          <p:cNvPr id="975920" name="Text Box 48"/>
          <p:cNvSpPr txBox="1">
            <a:spLocks noChangeArrowheads="1"/>
          </p:cNvSpPr>
          <p:nvPr/>
        </p:nvSpPr>
        <p:spPr bwMode="auto">
          <a:xfrm>
            <a:off x="1606600" y="2282960"/>
            <a:ext cx="1845566" cy="9785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000000"/>
                </a:solidFill>
                <a:latin typeface="Arial" panose="020B0604020202020204" pitchFamily="34" charset="0"/>
              </a:rPr>
              <a:t>Dispositivo no lineal</a:t>
            </a:r>
          </a:p>
        </p:txBody>
      </p:sp>
      <p:sp>
        <p:nvSpPr>
          <p:cNvPr id="975921" name="Text Box 49"/>
          <p:cNvSpPr txBox="1">
            <a:spLocks noChangeArrowheads="1"/>
          </p:cNvSpPr>
          <p:nvPr/>
        </p:nvSpPr>
        <p:spPr bwMode="auto">
          <a:xfrm>
            <a:off x="1282326" y="414995"/>
            <a:ext cx="2488480" cy="60925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0000"/>
                </a:solidFill>
                <a:latin typeface="Arial" panose="020B0604020202020204" pitchFamily="34" charset="0"/>
              </a:rPr>
              <a:t>V</a:t>
            </a:r>
            <a:r>
              <a:rPr lang="es-ES" sz="2400" baseline="-25000" dirty="0">
                <a:solidFill>
                  <a:srgbClr val="000000"/>
                </a:solidFill>
                <a:latin typeface="Arial" panose="020B0604020202020204" pitchFamily="34" charset="0"/>
              </a:rPr>
              <a:t>D</a:t>
            </a:r>
            <a:r>
              <a:rPr lang="es-ES" sz="2400" dirty="0">
                <a:solidFill>
                  <a:srgbClr val="000000"/>
                </a:solidFill>
                <a:latin typeface="Arial" panose="020B0604020202020204" pitchFamily="34" charset="0"/>
              </a:rPr>
              <a:t>/</a:t>
            </a:r>
            <a:r>
              <a:rPr lang="es-ES" sz="2400" dirty="0">
                <a:solidFill>
                  <a:srgbClr val="000000"/>
                </a:solidFill>
                <a:latin typeface="Comic Sans MS" panose="030F0702030302020204" pitchFamily="66" charset="0"/>
              </a:rPr>
              <a:t>I</a:t>
            </a:r>
            <a:r>
              <a:rPr lang="es-ES" sz="2400" baseline="-25000" dirty="0">
                <a:solidFill>
                  <a:srgbClr val="000000"/>
                </a:solidFill>
                <a:latin typeface="Arial" panose="020B0604020202020204" pitchFamily="34" charset="0"/>
              </a:rPr>
              <a:t>D</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D</a:t>
            </a:r>
            <a:r>
              <a:rPr lang="es-ES" sz="24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sym typeface="Symbol" panose="05050102010706020507" pitchFamily="18" charset="2"/>
              </a:rPr>
              <a:t> cte.</a:t>
            </a:r>
          </a:p>
        </p:txBody>
      </p:sp>
      <p:grpSp>
        <p:nvGrpSpPr>
          <p:cNvPr id="4" name="Group 55"/>
          <p:cNvGrpSpPr>
            <a:grpSpLocks/>
          </p:cNvGrpSpPr>
          <p:nvPr/>
        </p:nvGrpSpPr>
        <p:grpSpPr bwMode="auto">
          <a:xfrm>
            <a:off x="3779732" y="2157930"/>
            <a:ext cx="6008688" cy="627063"/>
            <a:chOff x="856" y="3887"/>
            <a:chExt cx="3785" cy="395"/>
          </a:xfrm>
        </p:grpSpPr>
        <p:sp>
          <p:nvSpPr>
            <p:cNvPr id="27669" name="Text Box 50"/>
            <p:cNvSpPr txBox="1">
              <a:spLocks noChangeArrowheads="1"/>
            </p:cNvSpPr>
            <p:nvPr/>
          </p:nvSpPr>
          <p:spPr bwMode="auto">
            <a:xfrm>
              <a:off x="3804" y="3898"/>
              <a:ext cx="8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med"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FF0000"/>
                  </a:solidFill>
                  <a:latin typeface="Arial" panose="020B0604020202020204" pitchFamily="34" charset="0"/>
                </a:rPr>
                <a:t>R</a:t>
              </a:r>
              <a:r>
                <a:rPr lang="es-ES" sz="2400" baseline="-25000" dirty="0">
                  <a:solidFill>
                    <a:srgbClr val="FF0000"/>
                  </a:solidFill>
                  <a:latin typeface="Arial" panose="020B0604020202020204" pitchFamily="34" charset="0"/>
                </a:rPr>
                <a:t>D </a:t>
              </a:r>
              <a:r>
                <a:rPr lang="es-ES" sz="2400" dirty="0">
                  <a:solidFill>
                    <a:srgbClr val="FF0000"/>
                  </a:solidFill>
                  <a:latin typeface="Arial" panose="020B0604020202020204" pitchFamily="34" charset="0"/>
                  <a:sym typeface="Symbol" panose="05050102010706020507" pitchFamily="18" charset="2"/>
                </a:rPr>
                <a:t> k</a:t>
              </a:r>
            </a:p>
          </p:txBody>
        </p:sp>
        <p:sp>
          <p:nvSpPr>
            <p:cNvPr id="27670" name="Text Box 51"/>
            <p:cNvSpPr txBox="1">
              <a:spLocks noChangeArrowheads="1"/>
            </p:cNvSpPr>
            <p:nvPr/>
          </p:nvSpPr>
          <p:spPr bwMode="auto">
            <a:xfrm>
              <a:off x="856" y="3898"/>
              <a:ext cx="8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med"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FF0000"/>
                  </a:solidFill>
                  <a:latin typeface="Arial" panose="020B0604020202020204" pitchFamily="34" charset="0"/>
                </a:rPr>
                <a:t>R</a:t>
              </a:r>
              <a:r>
                <a:rPr lang="es-ES" sz="2400" baseline="-25000" dirty="0">
                  <a:solidFill>
                    <a:srgbClr val="FF0000"/>
                  </a:solidFill>
                  <a:latin typeface="Arial" panose="020B0604020202020204" pitchFamily="34" charset="0"/>
                </a:rPr>
                <a:t>D</a:t>
              </a:r>
              <a:r>
                <a:rPr lang="es-ES" sz="2400" baseline="-25000" dirty="0">
                  <a:solidFill>
                    <a:srgbClr val="000000"/>
                  </a:solidFill>
                  <a:latin typeface="Arial" panose="020B0604020202020204" pitchFamily="34" charset="0"/>
                </a:rPr>
                <a:t> </a:t>
              </a:r>
              <a:r>
                <a:rPr lang="es-ES" sz="2400" dirty="0">
                  <a:solidFill>
                    <a:srgbClr val="FF0000"/>
                  </a:solidFill>
                  <a:latin typeface="Arial" panose="020B0604020202020204" pitchFamily="34" charset="0"/>
                  <a:sym typeface="Symbol" panose="05050102010706020507" pitchFamily="18" charset="2"/>
                </a:rPr>
                <a:t> k</a:t>
              </a:r>
            </a:p>
          </p:txBody>
        </p:sp>
        <p:sp>
          <p:nvSpPr>
            <p:cNvPr id="27671" name="Text Box 53"/>
            <p:cNvSpPr txBox="1">
              <a:spLocks noChangeArrowheads="1"/>
            </p:cNvSpPr>
            <p:nvPr/>
          </p:nvSpPr>
          <p:spPr bwMode="auto">
            <a:xfrm>
              <a:off x="2044" y="3887"/>
              <a:ext cx="13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med"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FF0000"/>
                  </a:solidFill>
                  <a:latin typeface="Arial" panose="020B0604020202020204" pitchFamily="34" charset="0"/>
                </a:rPr>
                <a:t>R</a:t>
              </a:r>
              <a:r>
                <a:rPr lang="es-ES" sz="2400" baseline="-25000" dirty="0">
                  <a:solidFill>
                    <a:srgbClr val="FF0000"/>
                  </a:solidFill>
                  <a:latin typeface="Arial" panose="020B0604020202020204" pitchFamily="34" charset="0"/>
                </a:rPr>
                <a:t>D </a:t>
              </a:r>
              <a:r>
                <a:rPr lang="es-ES" sz="2400" dirty="0">
                  <a:solidFill>
                    <a:srgbClr val="FF0000"/>
                  </a:solidFill>
                  <a:latin typeface="Arial" panose="020B0604020202020204" pitchFamily="34" charset="0"/>
                  <a:sym typeface="Symbol" panose="05050102010706020507" pitchFamily="18" charset="2"/>
                </a:rPr>
                <a:t> M o G</a:t>
              </a:r>
            </a:p>
          </p:txBody>
        </p:sp>
      </p:grpSp>
      <p:grpSp>
        <p:nvGrpSpPr>
          <p:cNvPr id="7" name="Grupo 6"/>
          <p:cNvGrpSpPr>
            <a:grpSpLocks/>
          </p:cNvGrpSpPr>
          <p:nvPr/>
        </p:nvGrpSpPr>
        <p:grpSpPr bwMode="auto">
          <a:xfrm>
            <a:off x="4957209" y="716513"/>
            <a:ext cx="476250" cy="903288"/>
            <a:chOff x="2252790" y="4133083"/>
            <a:chExt cx="476711" cy="903802"/>
          </a:xfrm>
        </p:grpSpPr>
        <p:sp>
          <p:nvSpPr>
            <p:cNvPr id="27665" name="Text Box 47"/>
            <p:cNvSpPr txBox="1">
              <a:spLocks noChangeArrowheads="1"/>
            </p:cNvSpPr>
            <p:nvPr/>
          </p:nvSpPr>
          <p:spPr bwMode="auto">
            <a:xfrm>
              <a:off x="2265225" y="4489188"/>
              <a:ext cx="457474"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8000"/>
                  </a:solidFill>
                  <a:latin typeface="Arial" panose="020B0604020202020204" pitchFamily="34" charset="0"/>
                </a:rPr>
                <a:t>V</a:t>
              </a:r>
              <a:r>
                <a:rPr lang="es-ES" sz="2000" b="1" baseline="-25000">
                  <a:solidFill>
                    <a:srgbClr val="008000"/>
                  </a:solidFill>
                  <a:latin typeface="Arial" panose="020B0604020202020204" pitchFamily="34" charset="0"/>
                </a:rPr>
                <a:t>Z</a:t>
              </a:r>
              <a:endParaRPr lang="es-ES" sz="2000" b="1">
                <a:latin typeface="Arial" panose="020B0604020202020204" pitchFamily="34" charset="0"/>
                <a:sym typeface="Symbol" panose="05050102010706020507" pitchFamily="18" charset="2"/>
              </a:endParaRPr>
            </a:p>
          </p:txBody>
        </p:sp>
        <p:sp>
          <p:nvSpPr>
            <p:cNvPr id="27666" name="Text Box 47"/>
            <p:cNvSpPr txBox="1">
              <a:spLocks noChangeArrowheads="1"/>
            </p:cNvSpPr>
            <p:nvPr/>
          </p:nvSpPr>
          <p:spPr bwMode="auto">
            <a:xfrm>
              <a:off x="2252790" y="4133083"/>
              <a:ext cx="476711" cy="54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8000"/>
                  </a:solidFill>
                  <a:latin typeface="Arial" panose="020B0604020202020204" pitchFamily="34" charset="0"/>
                </a:rPr>
                <a:t>V</a:t>
              </a:r>
              <a:r>
                <a:rPr lang="es-ES" sz="2000" b="1" baseline="-25000">
                  <a:solidFill>
                    <a:srgbClr val="008000"/>
                  </a:solidFill>
                  <a:latin typeface="Arial" panose="020B0604020202020204" pitchFamily="34" charset="0"/>
                </a:rPr>
                <a:t>R</a:t>
              </a:r>
              <a:endParaRPr lang="es-ES" sz="2000" b="1">
                <a:latin typeface="Arial" panose="020B0604020202020204" pitchFamily="34" charset="0"/>
                <a:sym typeface="Symbol" panose="05050102010706020507" pitchFamily="18" charset="2"/>
              </a:endParaRPr>
            </a:p>
          </p:txBody>
        </p:sp>
      </p:grpSp>
      <p:grpSp>
        <p:nvGrpSpPr>
          <p:cNvPr id="8" name="Grupo 7"/>
          <p:cNvGrpSpPr>
            <a:grpSpLocks/>
          </p:cNvGrpSpPr>
          <p:nvPr/>
        </p:nvGrpSpPr>
        <p:grpSpPr bwMode="auto">
          <a:xfrm>
            <a:off x="3875778" y="2965538"/>
            <a:ext cx="5884862" cy="929020"/>
            <a:chOff x="1396998" y="2876550"/>
            <a:chExt cx="5884862" cy="928353"/>
          </a:xfrm>
        </p:grpSpPr>
        <p:grpSp>
          <p:nvGrpSpPr>
            <p:cNvPr id="27659" name="Group 61"/>
            <p:cNvGrpSpPr>
              <a:grpSpLocks/>
            </p:cNvGrpSpPr>
            <p:nvPr/>
          </p:nvGrpSpPr>
          <p:grpSpPr bwMode="auto">
            <a:xfrm>
              <a:off x="1396998" y="2876550"/>
              <a:ext cx="5884862" cy="542925"/>
              <a:chOff x="880" y="1962"/>
              <a:chExt cx="3707" cy="342"/>
            </a:xfrm>
          </p:grpSpPr>
          <p:sp>
            <p:nvSpPr>
              <p:cNvPr id="27661" name="Line 58"/>
              <p:cNvSpPr>
                <a:spLocks noChangeShapeType="1"/>
              </p:cNvSpPr>
              <p:nvPr/>
            </p:nvSpPr>
            <p:spPr bwMode="auto">
              <a:xfrm flipV="1">
                <a:off x="1734" y="2127"/>
                <a:ext cx="1996" cy="0"/>
              </a:xfrm>
              <a:prstGeom prst="line">
                <a:avLst/>
              </a:prstGeom>
              <a:noFill/>
              <a:ln w="25400">
                <a:solidFill>
                  <a:srgbClr val="008000"/>
                </a:solidFill>
                <a:round/>
                <a:headEnd type="stealth" w="lg" len="lg"/>
                <a:tailEnd type="stealth" w="lg" len="lg"/>
              </a:ln>
              <a:extLst>
                <a:ext uri="{909E8E84-426E-40DD-AFC4-6F175D3DCCD1}">
                  <a14:hiddenFill xmlns:a14="http://schemas.microsoft.com/office/drawing/2010/main">
                    <a:noFill/>
                  </a14:hiddenFill>
                </a:ext>
              </a:extLst>
            </p:spPr>
            <p:txBody>
              <a:bodyPr wrap="none" tIns="118800" bIns="118800"/>
              <a:lstStyle/>
              <a:p>
                <a:endParaRPr lang="es-ES"/>
              </a:p>
            </p:txBody>
          </p:sp>
          <p:sp>
            <p:nvSpPr>
              <p:cNvPr id="27662" name="Text Box 45"/>
              <p:cNvSpPr txBox="1">
                <a:spLocks noChangeArrowheads="1"/>
              </p:cNvSpPr>
              <p:nvPr/>
            </p:nvSpPr>
            <p:spPr bwMode="auto">
              <a:xfrm>
                <a:off x="880" y="1964"/>
                <a:ext cx="846" cy="338"/>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54000" tIns="82800" rIns="54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000000"/>
                    </a:solidFill>
                    <a:latin typeface="Arial" panose="020B0604020202020204" pitchFamily="34" charset="0"/>
                  </a:rPr>
                  <a:t>Conduce</a:t>
                </a:r>
              </a:p>
            </p:txBody>
          </p:sp>
          <p:sp>
            <p:nvSpPr>
              <p:cNvPr id="27663" name="Text Box 41"/>
              <p:cNvSpPr txBox="1">
                <a:spLocks noChangeArrowheads="1"/>
              </p:cNvSpPr>
              <p:nvPr/>
            </p:nvSpPr>
            <p:spPr bwMode="auto">
              <a:xfrm>
                <a:off x="2033" y="1962"/>
                <a:ext cx="1242" cy="338"/>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54000" tIns="82800" rIns="54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000000"/>
                    </a:solidFill>
                    <a:latin typeface="Arial" panose="020B0604020202020204" pitchFamily="34" charset="0"/>
                  </a:rPr>
                  <a:t>"No" conduce</a:t>
                </a:r>
              </a:p>
            </p:txBody>
          </p:sp>
          <p:sp>
            <p:nvSpPr>
              <p:cNvPr id="27664" name="Text Box 42"/>
              <p:cNvSpPr txBox="1">
                <a:spLocks noChangeArrowheads="1"/>
              </p:cNvSpPr>
              <p:nvPr/>
            </p:nvSpPr>
            <p:spPr bwMode="auto">
              <a:xfrm>
                <a:off x="3741" y="1966"/>
                <a:ext cx="846" cy="338"/>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54000" tIns="82800" rIns="54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000000"/>
                    </a:solidFill>
                    <a:latin typeface="Arial" panose="020B0604020202020204" pitchFamily="34" charset="0"/>
                  </a:rPr>
                  <a:t>Conduce</a:t>
                </a:r>
              </a:p>
            </p:txBody>
          </p:sp>
        </p:grpSp>
        <p:sp>
          <p:nvSpPr>
            <p:cNvPr id="27660" name="CuadroTexto 4"/>
            <p:cNvSpPr txBox="1">
              <a:spLocks noChangeArrowheads="1"/>
            </p:cNvSpPr>
            <p:nvPr/>
          </p:nvSpPr>
          <p:spPr bwMode="auto">
            <a:xfrm>
              <a:off x="3300031" y="3343571"/>
              <a:ext cx="1669047" cy="461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olidFill>
                    <a:srgbClr val="FF0000"/>
                  </a:solidFill>
                </a:rPr>
                <a:t>(</a:t>
              </a:r>
              <a:r>
                <a:rPr lang="es-ES" sz="2400" dirty="0">
                  <a:solidFill>
                    <a:srgbClr val="FF0000"/>
                  </a:solidFill>
                  <a:latin typeface="Comic Sans MS" panose="030F0702030302020204" pitchFamily="66" charset="0"/>
                </a:rPr>
                <a:t>I</a:t>
              </a:r>
              <a:r>
                <a:rPr lang="es-ES" sz="2400" baseline="-25000" dirty="0">
                  <a:solidFill>
                    <a:srgbClr val="FF0000"/>
                  </a:solidFill>
                </a:rPr>
                <a:t>D </a:t>
              </a:r>
              <a:r>
                <a:rPr lang="es-ES" sz="2400" dirty="0">
                  <a:solidFill>
                    <a:srgbClr val="FF0000"/>
                  </a:solidFill>
                </a:rPr>
                <a:t>&lt;&lt; </a:t>
              </a:r>
              <a:r>
                <a:rPr lang="es-ES" sz="2400" dirty="0" err="1">
                  <a:solidFill>
                    <a:srgbClr val="FF0000"/>
                  </a:solidFill>
                </a:rPr>
                <a:t>mA</a:t>
              </a:r>
              <a:r>
                <a:rPr lang="es-ES" sz="2400" dirty="0">
                  <a:solidFill>
                    <a:srgbClr val="FF0000"/>
                  </a:solidFill>
                </a:rPr>
                <a:t>)</a:t>
              </a:r>
            </a:p>
          </p:txBody>
        </p:sp>
      </p:grpSp>
      <p:sp>
        <p:nvSpPr>
          <p:cNvPr id="32" name="AutoShape 9"/>
          <p:cNvSpPr>
            <a:spLocks noChangeArrowheads="1"/>
          </p:cNvSpPr>
          <p:nvPr/>
        </p:nvSpPr>
        <p:spPr bwMode="auto">
          <a:xfrm rot="5400000">
            <a:off x="2163748" y="1446449"/>
            <a:ext cx="725635" cy="542956"/>
          </a:xfrm>
          <a:prstGeom prst="rightArrow">
            <a:avLst>
              <a:gd name="adj1" fmla="val 49704"/>
              <a:gd name="adj2" fmla="val 51463"/>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29" name="Text Box 18">
            <a:extLst>
              <a:ext uri="{FF2B5EF4-FFF2-40B4-BE49-F238E27FC236}">
                <a16:creationId xmlns:a16="http://schemas.microsoft.com/office/drawing/2014/main" id="{A0760EB2-9392-428D-BE22-B3E7D0C2072F}"/>
              </a:ext>
            </a:extLst>
          </p:cNvPr>
          <p:cNvSpPr txBox="1">
            <a:spLocks noChangeArrowheads="1"/>
          </p:cNvSpPr>
          <p:nvPr/>
        </p:nvSpPr>
        <p:spPr bwMode="auto">
          <a:xfrm>
            <a:off x="1334762" y="4043040"/>
            <a:ext cx="8992199" cy="2825243"/>
          </a:xfrm>
          <a:prstGeom prst="rect">
            <a:avLst/>
          </a:prstGeom>
          <a:solidFill>
            <a:schemeClr val="accent1">
              <a:lumMod val="60000"/>
              <a:lumOff val="40000"/>
            </a:schemeClr>
          </a:solidFill>
          <a:ln>
            <a:noFill/>
          </a:ln>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FontTx/>
              <a:buNone/>
            </a:pPr>
            <a:r>
              <a:rPr lang="es-ES" sz="2400" dirty="0">
                <a:solidFill>
                  <a:srgbClr val="3333FF"/>
                </a:solidFill>
                <a:latin typeface="Arial" panose="020B0604020202020204" pitchFamily="34" charset="0"/>
              </a:rPr>
              <a:t>La </a:t>
            </a:r>
            <a:r>
              <a:rPr lang="es-ES" sz="2400" dirty="0" err="1">
                <a:solidFill>
                  <a:srgbClr val="3333FF"/>
                </a:solidFill>
                <a:latin typeface="Arial" panose="020B0604020202020204" pitchFamily="34" charset="0"/>
              </a:rPr>
              <a:t>ddp</a:t>
            </a:r>
            <a:r>
              <a:rPr lang="es-ES" sz="2400" dirty="0">
                <a:solidFill>
                  <a:srgbClr val="3333FF"/>
                </a:solidFill>
                <a:latin typeface="Arial" panose="020B0604020202020204" pitchFamily="34" charset="0"/>
              </a:rPr>
              <a:t> aplicada a un diodo, V</a:t>
            </a:r>
            <a:r>
              <a:rPr lang="es-ES" sz="2400" baseline="-25000" dirty="0">
                <a:solidFill>
                  <a:srgbClr val="3333FF"/>
                </a:solidFill>
                <a:latin typeface="Arial" panose="020B0604020202020204" pitchFamily="34" charset="0"/>
              </a:rPr>
              <a:t>D</a:t>
            </a:r>
            <a:r>
              <a:rPr lang="es-ES" sz="2400" dirty="0">
                <a:latin typeface="Arial" panose="020B0604020202020204" pitchFamily="34" charset="0"/>
              </a:rPr>
              <a:t>, es mayor que la que se aplica a la unión, que es la que aparece en la </a:t>
            </a:r>
            <a:r>
              <a:rPr lang="es-ES" sz="2400" dirty="0" err="1">
                <a:latin typeface="Arial" panose="020B0604020202020204" pitchFamily="34" charset="0"/>
              </a:rPr>
              <a:t>ec</a:t>
            </a:r>
            <a:r>
              <a:rPr lang="es-ES" sz="2400" dirty="0">
                <a:latin typeface="Arial" panose="020B0604020202020204" pitchFamily="34" charset="0"/>
              </a:rPr>
              <a:t>. de Shockley, porque el semiconductor tiene resistencia. Cuando </a:t>
            </a:r>
            <a:r>
              <a:rPr lang="es-ES" sz="2400">
                <a:latin typeface="Arial" panose="020B0604020202020204" pitchFamily="34" charset="0"/>
              </a:rPr>
              <a:t>claramente conduce, </a:t>
            </a:r>
            <a:r>
              <a:rPr lang="es-ES" sz="2400" dirty="0">
                <a:latin typeface="Arial" panose="020B0604020202020204" pitchFamily="34" charset="0"/>
              </a:rPr>
              <a:t>es la porción mayor, para igualar la corriente, </a:t>
            </a:r>
            <a:r>
              <a:rPr lang="es-ES" sz="2400" dirty="0">
                <a:latin typeface="Comic Sans MS" panose="030F0702030302020204" pitchFamily="66" charset="0"/>
              </a:rPr>
              <a:t>I</a:t>
            </a:r>
            <a:r>
              <a:rPr lang="es-ES" sz="2400" baseline="-25000" dirty="0">
                <a:latin typeface="Comic Sans MS" panose="030F0702030302020204" pitchFamily="66" charset="0"/>
              </a:rPr>
              <a:t>D</a:t>
            </a:r>
            <a:r>
              <a:rPr lang="es-ES" sz="2400" dirty="0">
                <a:latin typeface="Arial" panose="020B0604020202020204" pitchFamily="34" charset="0"/>
              </a:rPr>
              <a:t>, que permite la unión PN. “Sin </a:t>
            </a:r>
            <a:r>
              <a:rPr lang="es-ES" sz="2400">
                <a:latin typeface="Arial" panose="020B0604020202020204" pitchFamily="34" charset="0"/>
              </a:rPr>
              <a:t>conducir”, </a:t>
            </a:r>
            <a:r>
              <a:rPr lang="es-ES" sz="2400" dirty="0">
                <a:latin typeface="Arial" panose="020B0604020202020204" pitchFamily="34" charset="0"/>
              </a:rPr>
              <a:t>es al revés, al permitirse poca </a:t>
            </a:r>
            <a:r>
              <a:rPr lang="es-ES" sz="2400" dirty="0">
                <a:latin typeface="Comic Sans MS" panose="030F0702030302020204" pitchFamily="66" charset="0"/>
              </a:rPr>
              <a:t>I</a:t>
            </a:r>
            <a:r>
              <a:rPr lang="es-ES" sz="2400" baseline="-25000" dirty="0">
                <a:latin typeface="Comic Sans MS" panose="030F0702030302020204" pitchFamily="66" charset="0"/>
              </a:rPr>
              <a:t>D</a:t>
            </a:r>
            <a:r>
              <a:rPr lang="es-ES" sz="2400" dirty="0">
                <a:latin typeface="Arial" panose="020B0604020202020204" pitchFamily="34" charset="0"/>
                <a:cs typeface="Arial" panose="020B0604020202020204" pitchFamily="34" charset="0"/>
              </a:rPr>
              <a:t>. Con efecto </a:t>
            </a:r>
            <a:r>
              <a:rPr lang="es-ES" sz="2400" dirty="0" err="1">
                <a:latin typeface="Arial" panose="020B0604020202020204" pitchFamily="34" charset="0"/>
                <a:cs typeface="Arial" panose="020B0604020202020204" pitchFamily="34" charset="0"/>
              </a:rPr>
              <a:t>zéner</a:t>
            </a:r>
            <a:r>
              <a:rPr lang="es-ES" sz="2400" dirty="0">
                <a:latin typeface="Arial" panose="020B0604020202020204" pitchFamily="34" charset="0"/>
                <a:cs typeface="Arial" panose="020B0604020202020204" pitchFamily="34" charset="0"/>
              </a:rPr>
              <a:t> es menos notable, al no “notarse” </a:t>
            </a:r>
            <a:r>
              <a:rPr lang="es-ES" sz="2400">
                <a:latin typeface="Arial" panose="020B0604020202020204" pitchFamily="34" charset="0"/>
                <a:cs typeface="Arial" panose="020B0604020202020204" pitchFamily="34" charset="0"/>
              </a:rPr>
              <a:t>la resistencia de la unión (efecto túnel), </a:t>
            </a:r>
            <a:r>
              <a:rPr lang="es-ES" sz="2400" dirty="0">
                <a:latin typeface="Arial" panose="020B0604020202020204" pitchFamily="34" charset="0"/>
                <a:cs typeface="Arial" panose="020B0604020202020204" pitchFamily="34" charset="0"/>
              </a:rPr>
              <a:t>solo la resistencia de las zonas neutras</a:t>
            </a:r>
            <a:endParaRPr lang="es-ES" sz="2400" dirty="0">
              <a:latin typeface="Arial" panose="020B0604020202020204" pitchFamily="34" charset="0"/>
              <a:cs typeface="Arial" panose="020B0604020202020204" pitchFamily="34" charset="0"/>
              <a:sym typeface="Symbol" panose="05050102010706020507" pitchFamily="18" charset="2"/>
            </a:endParaRPr>
          </a:p>
        </p:txBody>
      </p:sp>
      <p:grpSp>
        <p:nvGrpSpPr>
          <p:cNvPr id="28" name="Grupo 27">
            <a:extLst>
              <a:ext uri="{FF2B5EF4-FFF2-40B4-BE49-F238E27FC236}">
                <a16:creationId xmlns:a16="http://schemas.microsoft.com/office/drawing/2014/main" id="{A62C7020-154C-4751-B816-C6784A16BC7B}"/>
              </a:ext>
            </a:extLst>
          </p:cNvPr>
          <p:cNvGrpSpPr/>
          <p:nvPr/>
        </p:nvGrpSpPr>
        <p:grpSpPr>
          <a:xfrm>
            <a:off x="8196138" y="1715643"/>
            <a:ext cx="469900" cy="658961"/>
            <a:chOff x="6130198" y="4896993"/>
            <a:chExt cx="469900" cy="658961"/>
          </a:xfrm>
        </p:grpSpPr>
        <p:sp>
          <p:nvSpPr>
            <p:cNvPr id="30" name="Line 37">
              <a:extLst>
                <a:ext uri="{FF2B5EF4-FFF2-40B4-BE49-F238E27FC236}">
                  <a16:creationId xmlns:a16="http://schemas.microsoft.com/office/drawing/2014/main" id="{D83CA0D8-952E-49E6-AC23-DDCC289B9E03}"/>
                </a:ext>
              </a:extLst>
            </p:cNvPr>
            <p:cNvSpPr>
              <a:spLocks noChangeShapeType="1"/>
            </p:cNvSpPr>
            <p:nvPr/>
          </p:nvSpPr>
          <p:spPr bwMode="auto">
            <a:xfrm>
              <a:off x="6377848" y="4896993"/>
              <a:ext cx="0" cy="21143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31" name="Text Box 38">
              <a:extLst>
                <a:ext uri="{FF2B5EF4-FFF2-40B4-BE49-F238E27FC236}">
                  <a16:creationId xmlns:a16="http://schemas.microsoft.com/office/drawing/2014/main" id="{AAC761C4-69A4-4CF0-B943-0C338D72C07A}"/>
                </a:ext>
              </a:extLst>
            </p:cNvPr>
            <p:cNvSpPr txBox="1">
              <a:spLocks noChangeArrowheads="1"/>
            </p:cNvSpPr>
            <p:nvPr/>
          </p:nvSpPr>
          <p:spPr bwMode="auto">
            <a:xfrm>
              <a:off x="6130198" y="5013029"/>
              <a:ext cx="4699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8000"/>
                  </a:solidFill>
                  <a:latin typeface="Arial" panose="020B0604020202020204" pitchFamily="34" charset="0"/>
                </a:rPr>
                <a:t>V</a:t>
              </a:r>
              <a:r>
                <a:rPr lang="es-ES" sz="2000" b="1" baseline="-25000">
                  <a:solidFill>
                    <a:srgbClr val="008000"/>
                  </a:solidFill>
                  <a:latin typeface="Arial" panose="020B0604020202020204" pitchFamily="34" charset="0"/>
                </a:rPr>
                <a:t>U</a:t>
              </a:r>
              <a:endParaRPr lang="es-ES" sz="2000" b="1">
                <a:solidFill>
                  <a:srgbClr val="008000"/>
                </a:solidFill>
                <a:latin typeface="Arial" panose="020B0604020202020204" pitchFamily="34" charset="0"/>
              </a:endParaRPr>
            </a:p>
          </p:txBody>
        </p:sp>
      </p:grpSp>
    </p:spTree>
    <p:extLst>
      <p:ext uri="{BB962C8B-B14F-4D97-AF65-F5344CB8AC3E}">
        <p14:creationId xmlns:p14="http://schemas.microsoft.com/office/powerpoint/2010/main" val="37448633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75921"/>
                                        </p:tgtEl>
                                        <p:attrNameLst>
                                          <p:attrName>style.visibility</p:attrName>
                                        </p:attrNameLst>
                                      </p:cBhvr>
                                      <p:to>
                                        <p:strVal val="visible"/>
                                      </p:to>
                                    </p:set>
                                    <p:animEffect transition="in" filter="wipe(up)">
                                      <p:cBhvr>
                                        <p:cTn id="7" dur="500"/>
                                        <p:tgtEl>
                                          <p:spTgt spid="9759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3" presetClass="entr" presetSubtype="272" fill="hold" grpId="0" nodeType="afterEffect">
                                  <p:stCondLst>
                                    <p:cond delay="0"/>
                                  </p:stCondLst>
                                  <p:childTnLst>
                                    <p:set>
                                      <p:cBhvr>
                                        <p:cTn id="15" dur="1" fill="hold">
                                          <p:stCondLst>
                                            <p:cond delay="0"/>
                                          </p:stCondLst>
                                        </p:cTn>
                                        <p:tgtEl>
                                          <p:spTgt spid="975920"/>
                                        </p:tgtEl>
                                        <p:attrNameLst>
                                          <p:attrName>style.visibility</p:attrName>
                                        </p:attrNameLst>
                                      </p:cBhvr>
                                      <p:to>
                                        <p:strVal val="visible"/>
                                      </p:to>
                                    </p:set>
                                    <p:anim calcmode="lin" valueType="num">
                                      <p:cBhvr>
                                        <p:cTn id="16" dur="500" fill="hold"/>
                                        <p:tgtEl>
                                          <p:spTgt spid="975920"/>
                                        </p:tgtEl>
                                        <p:attrNameLst>
                                          <p:attrName>ppt_w</p:attrName>
                                        </p:attrNameLst>
                                      </p:cBhvr>
                                      <p:tavLst>
                                        <p:tav tm="0">
                                          <p:val>
                                            <p:strVal val="2/3*#ppt_w"/>
                                          </p:val>
                                        </p:tav>
                                        <p:tav tm="100000">
                                          <p:val>
                                            <p:strVal val="#ppt_w"/>
                                          </p:val>
                                        </p:tav>
                                      </p:tavLst>
                                    </p:anim>
                                    <p:anim calcmode="lin" valueType="num">
                                      <p:cBhvr>
                                        <p:cTn id="17" dur="500" fill="hold"/>
                                        <p:tgtEl>
                                          <p:spTgt spid="975920"/>
                                        </p:tgtEl>
                                        <p:attrNameLst>
                                          <p:attrName>ppt_h</p:attrName>
                                        </p:attrNameLst>
                                      </p:cBhvr>
                                      <p:tavLst>
                                        <p:tav tm="0">
                                          <p:val>
                                            <p:strVal val="2/3*#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linds(vertical)">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920" grpId="0" animBg="1"/>
      <p:bldP spid="975921" grpId="0" animBg="1"/>
      <p:bldP spid="32" grpId="0" animBg="1"/>
      <p:bldP spid="2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3842239" y="3610305"/>
            <a:ext cx="3852809" cy="704850"/>
            <a:chOff x="5710370" y="3058578"/>
            <a:chExt cx="3852809" cy="704850"/>
          </a:xfrm>
        </p:grpSpPr>
        <p:sp>
          <p:nvSpPr>
            <p:cNvPr id="3" name="Rectángulo 2"/>
            <p:cNvSpPr/>
            <p:nvPr/>
          </p:nvSpPr>
          <p:spPr bwMode="auto">
            <a:xfrm>
              <a:off x="5710370" y="3058578"/>
              <a:ext cx="3852809" cy="704850"/>
            </a:xfrm>
            <a:prstGeom prst="rect">
              <a:avLst/>
            </a:prstGeom>
            <a:solidFill>
              <a:srgbClr val="99CCFF"/>
            </a:solidFill>
            <a:ln w="25400" cap="flat" cmpd="sng" algn="ctr">
              <a:no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graphicFrame>
          <p:nvGraphicFramePr>
            <p:cNvPr id="31768" name="Object 111"/>
            <p:cNvGraphicFramePr>
              <a:graphicFrameLocks noChangeAspect="1"/>
            </p:cNvGraphicFramePr>
            <p:nvPr>
              <p:extLst>
                <p:ext uri="{D42A27DB-BD31-4B8C-83A1-F6EECF244321}">
                  <p14:modId xmlns:p14="http://schemas.microsoft.com/office/powerpoint/2010/main" val="692436657"/>
                </p:ext>
              </p:extLst>
            </p:nvPr>
          </p:nvGraphicFramePr>
          <p:xfrm>
            <a:off x="5842349" y="3150749"/>
            <a:ext cx="3636750" cy="484114"/>
          </p:xfrm>
          <a:graphic>
            <a:graphicData uri="http://schemas.openxmlformats.org/presentationml/2006/ole">
              <mc:AlternateContent xmlns:mc="http://schemas.openxmlformats.org/markup-compatibility/2006">
                <mc:Choice xmlns:v="urn:schemas-microsoft-com:vml" Requires="v">
                  <p:oleObj name="Ecuación" r:id="rId3" imgW="1714500" imgH="228600" progId="Equation.3">
                    <p:embed/>
                  </p:oleObj>
                </mc:Choice>
                <mc:Fallback>
                  <p:oleObj name="Ecuación" r:id="rId3" imgW="1714500" imgH="228600" progId="Equation.3">
                    <p:embed/>
                    <p:pic>
                      <p:nvPicPr>
                        <p:cNvPr id="0" name="Object 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349" y="3150749"/>
                          <a:ext cx="3636750" cy="484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9" name="98 CuadroTexto"/>
          <p:cNvSpPr txBox="1"/>
          <p:nvPr/>
        </p:nvSpPr>
        <p:spPr>
          <a:xfrm>
            <a:off x="1292773" y="1167887"/>
            <a:ext cx="8965323" cy="956773"/>
          </a:xfrm>
          <a:prstGeom prst="rect">
            <a:avLst/>
          </a:prstGeom>
          <a:solidFill>
            <a:srgbClr val="FFFFFF"/>
          </a:solidFill>
        </p:spPr>
        <p:txBody>
          <a:bodyPr wrap="square" lIns="108000" tIns="108000" rIns="108000" bIns="108000" anchor="ctr">
            <a:spAutoFit/>
          </a:bodyPr>
          <a:lstStyle/>
          <a:p>
            <a:pPr algn="ctr" eaLnBrk="1" hangingPunct="1">
              <a:spcBef>
                <a:spcPts val="0"/>
              </a:spcBef>
              <a:defRPr/>
            </a:pPr>
            <a:r>
              <a:rPr lang="es-ES" sz="2400" dirty="0">
                <a:solidFill>
                  <a:schemeClr val="tx1"/>
                </a:solidFill>
                <a:latin typeface="Arial" charset="0"/>
              </a:rPr>
              <a:t>A la hora de resolver un circuito con diodos, </a:t>
            </a:r>
            <a:r>
              <a:rPr lang="es-ES" sz="2400" dirty="0">
                <a:solidFill>
                  <a:schemeClr val="tx1"/>
                </a:solidFill>
              </a:rPr>
              <a:t>hay que emplear</a:t>
            </a:r>
          </a:p>
          <a:p>
            <a:pPr algn="ctr" eaLnBrk="1" hangingPunct="1">
              <a:spcBef>
                <a:spcPts val="0"/>
              </a:spcBef>
              <a:defRPr/>
            </a:pPr>
            <a:r>
              <a:rPr lang="es-ES" sz="2400" dirty="0">
                <a:solidFill>
                  <a:schemeClr val="tx1"/>
                </a:solidFill>
              </a:rPr>
              <a:t>la ecuación que describa su comportamiento</a:t>
            </a:r>
            <a:endParaRPr lang="es-ES" sz="2400" dirty="0">
              <a:solidFill>
                <a:schemeClr val="tx1"/>
              </a:solidFill>
              <a:latin typeface="Arial" charset="0"/>
            </a:endParaRPr>
          </a:p>
        </p:txBody>
      </p:sp>
      <p:sp>
        <p:nvSpPr>
          <p:cNvPr id="29714" name="101 CuadroTexto"/>
          <p:cNvSpPr txBox="1">
            <a:spLocks noChangeArrowheads="1"/>
          </p:cNvSpPr>
          <p:nvPr/>
        </p:nvSpPr>
        <p:spPr bwMode="auto">
          <a:xfrm>
            <a:off x="2247391" y="5714557"/>
            <a:ext cx="1794081" cy="461665"/>
          </a:xfrm>
          <a:prstGeom prst="rect">
            <a:avLst/>
          </a:prstGeom>
          <a:solidFill>
            <a:schemeClr val="bg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a:solidFill>
                  <a:srgbClr val="000000"/>
                </a:solidFill>
                <a:latin typeface="Arial" panose="020B0604020202020204" pitchFamily="34" charset="0"/>
              </a:rPr>
              <a:t>Alternativas</a:t>
            </a:r>
          </a:p>
        </p:txBody>
      </p:sp>
      <p:sp>
        <p:nvSpPr>
          <p:cNvPr id="29715" name="102 CuadroTexto"/>
          <p:cNvSpPr txBox="1">
            <a:spLocks noChangeArrowheads="1"/>
          </p:cNvSpPr>
          <p:nvPr/>
        </p:nvSpPr>
        <p:spPr bwMode="auto">
          <a:xfrm>
            <a:off x="4776437" y="5215766"/>
            <a:ext cx="434823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solidFill>
                  <a:srgbClr val="008000"/>
                </a:solidFill>
                <a:latin typeface="Arial" panose="020B0604020202020204" pitchFamily="34" charset="0"/>
                <a:sym typeface="Wingdings" panose="05000000000000000000" pitchFamily="2" charset="2"/>
              </a:rPr>
              <a:t></a:t>
            </a:r>
            <a:r>
              <a:rPr lang="es-ES" sz="2400" dirty="0">
                <a:latin typeface="Arial" panose="020B0604020202020204" pitchFamily="34" charset="0"/>
                <a:sym typeface="Wingdings" panose="05000000000000000000" pitchFamily="2" charset="2"/>
              </a:rPr>
              <a:t> </a:t>
            </a:r>
            <a:r>
              <a:rPr lang="es-ES" sz="2400" dirty="0">
                <a:latin typeface="Arial" panose="020B0604020202020204" pitchFamily="34" charset="0"/>
              </a:rPr>
              <a:t>Resolver gráficamente</a:t>
            </a:r>
          </a:p>
          <a:p>
            <a:pPr eaLnBrk="1" hangingPunct="1">
              <a:spcBef>
                <a:spcPts val="0"/>
              </a:spcBef>
              <a:buFontTx/>
              <a:buNone/>
            </a:pPr>
            <a:r>
              <a:rPr lang="es-ES" sz="2400" dirty="0">
                <a:latin typeface="Arial" panose="020B0604020202020204" pitchFamily="34" charset="0"/>
              </a:rPr>
              <a:t>     el sistema de ecuaciones</a:t>
            </a:r>
          </a:p>
        </p:txBody>
      </p:sp>
      <p:sp>
        <p:nvSpPr>
          <p:cNvPr id="29716" name="103 CuadroTexto"/>
          <p:cNvSpPr txBox="1">
            <a:spLocks noChangeArrowheads="1"/>
          </p:cNvSpPr>
          <p:nvPr/>
        </p:nvSpPr>
        <p:spPr bwMode="auto">
          <a:xfrm>
            <a:off x="4755416" y="6016654"/>
            <a:ext cx="46214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solidFill>
                  <a:srgbClr val="008000"/>
                </a:solidFill>
                <a:latin typeface="Arial" panose="020B0604020202020204" pitchFamily="34" charset="0"/>
                <a:sym typeface="Wingdings" panose="05000000000000000000" pitchFamily="2" charset="2"/>
              </a:rPr>
              <a:t></a:t>
            </a:r>
            <a:r>
              <a:rPr lang="es-ES" sz="2400" dirty="0">
                <a:latin typeface="Arial" panose="020B0604020202020204" pitchFamily="34" charset="0"/>
                <a:sym typeface="Wingdings" panose="05000000000000000000" pitchFamily="2" charset="2"/>
              </a:rPr>
              <a:t> </a:t>
            </a:r>
            <a:r>
              <a:rPr lang="es-ES" sz="2400" dirty="0">
                <a:latin typeface="Arial" panose="020B0604020202020204" pitchFamily="34" charset="0"/>
              </a:rPr>
              <a:t>Aproximar el comportamiento</a:t>
            </a:r>
          </a:p>
          <a:p>
            <a:pPr eaLnBrk="1" hangingPunct="1">
              <a:spcBef>
                <a:spcPts val="0"/>
              </a:spcBef>
              <a:buFontTx/>
              <a:buNone/>
            </a:pPr>
            <a:r>
              <a:rPr lang="es-ES" sz="2400" dirty="0">
                <a:latin typeface="Arial" panose="020B0604020202020204" pitchFamily="34" charset="0"/>
              </a:rPr>
              <a:t>    del diodo a un modelo lineal</a:t>
            </a:r>
          </a:p>
        </p:txBody>
      </p:sp>
      <p:sp>
        <p:nvSpPr>
          <p:cNvPr id="29717" name="104 Abrir llave"/>
          <p:cNvSpPr>
            <a:spLocks/>
          </p:cNvSpPr>
          <p:nvPr/>
        </p:nvSpPr>
        <p:spPr bwMode="auto">
          <a:xfrm>
            <a:off x="4275420" y="5221692"/>
            <a:ext cx="328612" cy="1574157"/>
          </a:xfrm>
          <a:prstGeom prst="leftBrace">
            <a:avLst>
              <a:gd name="adj1" fmla="val 8348"/>
              <a:gd name="adj2" fmla="val 50000"/>
            </a:avLst>
          </a:prstGeom>
          <a:noFill/>
          <a:ln w="25400"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tIns="118800" bIns="118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2" name="CuadroTexto 1"/>
          <p:cNvSpPr txBox="1">
            <a:spLocks noChangeArrowheads="1"/>
          </p:cNvSpPr>
          <p:nvPr/>
        </p:nvSpPr>
        <p:spPr bwMode="auto">
          <a:xfrm>
            <a:off x="1467154" y="4457813"/>
            <a:ext cx="8709471" cy="587441"/>
          </a:xfrm>
          <a:prstGeom prst="rect">
            <a:avLst/>
          </a:prstGeom>
          <a:solidFill>
            <a:srgbClr val="FFFF00"/>
          </a:solidFill>
          <a:ln>
            <a:noFill/>
          </a:ln>
        </p:spPr>
        <p:txBody>
          <a:bodyPr wrap="square" lIns="108000" tIns="108000" rIns="108000" bIns="1080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a:solidFill>
                  <a:schemeClr val="tx1"/>
                </a:solidFill>
              </a:rPr>
              <a:t>El comportamiento </a:t>
            </a:r>
            <a:r>
              <a:rPr lang="es-ES" sz="2400">
                <a:solidFill>
                  <a:srgbClr val="FF0000"/>
                </a:solidFill>
              </a:rPr>
              <a:t>no lineal</a:t>
            </a:r>
            <a:r>
              <a:rPr lang="es-ES" sz="2400">
                <a:solidFill>
                  <a:schemeClr val="tx1"/>
                </a:solidFill>
              </a:rPr>
              <a:t> supone una dificultad matemática</a:t>
            </a:r>
          </a:p>
        </p:txBody>
      </p:sp>
      <p:sp>
        <p:nvSpPr>
          <p:cNvPr id="29" name="98 CuadroTexto"/>
          <p:cNvSpPr txBox="1"/>
          <p:nvPr/>
        </p:nvSpPr>
        <p:spPr>
          <a:xfrm>
            <a:off x="3204984" y="407988"/>
            <a:ext cx="5265738" cy="587441"/>
          </a:xfrm>
          <a:prstGeom prst="rect">
            <a:avLst/>
          </a:prstGeom>
          <a:solidFill>
            <a:schemeClr val="bg2">
              <a:lumMod val="60000"/>
              <a:lumOff val="40000"/>
            </a:schemeClr>
          </a:solidFill>
        </p:spPr>
        <p:txBody>
          <a:bodyPr lIns="108000" tIns="108000" rIns="108000" bIns="108000" anchor="ctr">
            <a:spAutoFit/>
          </a:bodyPr>
          <a:lstStyle/>
          <a:p>
            <a:pPr algn="ctr" eaLnBrk="1" hangingPunct="1">
              <a:spcBef>
                <a:spcPts val="0"/>
              </a:spcBef>
              <a:defRPr/>
            </a:pPr>
            <a:r>
              <a:rPr lang="es-ES" sz="2400">
                <a:solidFill>
                  <a:schemeClr val="tx1"/>
                </a:solidFill>
                <a:latin typeface="Arial" charset="0"/>
              </a:rPr>
              <a:t>MODELIZACIÓN DE UN DIODO</a:t>
            </a:r>
            <a:endParaRPr lang="es-ES" sz="2400" dirty="0">
              <a:solidFill>
                <a:schemeClr val="tx1"/>
              </a:solidFill>
              <a:latin typeface="Arial" charset="0"/>
            </a:endParaRPr>
          </a:p>
        </p:txBody>
      </p:sp>
      <p:sp>
        <p:nvSpPr>
          <p:cNvPr id="33" name="98 CuadroTexto"/>
          <p:cNvSpPr txBox="1"/>
          <p:nvPr/>
        </p:nvSpPr>
        <p:spPr>
          <a:xfrm>
            <a:off x="1292773" y="2225278"/>
            <a:ext cx="8965324" cy="1200329"/>
          </a:xfrm>
          <a:prstGeom prst="rect">
            <a:avLst/>
          </a:prstGeom>
          <a:solidFill>
            <a:srgbClr val="FFFFFF"/>
          </a:solidFill>
        </p:spPr>
        <p:txBody>
          <a:bodyPr wrap="square" anchor="ctr">
            <a:spAutoFit/>
          </a:bodyPr>
          <a:lstStyle/>
          <a:p>
            <a:pPr algn="ctr" eaLnBrk="1" hangingPunct="1">
              <a:spcBef>
                <a:spcPts val="0"/>
              </a:spcBef>
              <a:defRPr/>
            </a:pPr>
            <a:r>
              <a:rPr lang="es-ES" sz="2400" dirty="0">
                <a:solidFill>
                  <a:schemeClr val="tx1"/>
                </a:solidFill>
              </a:rPr>
              <a:t>Sin considerar ruptura, avalancha, efecto </a:t>
            </a:r>
            <a:r>
              <a:rPr lang="es-ES" sz="2400" dirty="0" err="1">
                <a:solidFill>
                  <a:schemeClr val="tx1"/>
                </a:solidFill>
              </a:rPr>
              <a:t>zéner</a:t>
            </a:r>
            <a:r>
              <a:rPr lang="es-ES" sz="2400" dirty="0">
                <a:solidFill>
                  <a:schemeClr val="tx1"/>
                </a:solidFill>
              </a:rPr>
              <a:t>, resistencia, efectos capacitivos e inductivos, y siendo la generación de pares solo por excitación térmica, esa ecuación es la de Shockley</a:t>
            </a:r>
            <a:endParaRPr lang="es-ES" sz="2400" dirty="0">
              <a:solidFill>
                <a:schemeClr val="tx1"/>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up)">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up)">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vertic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72" fill="hold" grpId="0" nodeType="clickEffect">
                                  <p:stCondLst>
                                    <p:cond delay="0"/>
                                  </p:stCondLst>
                                  <p:childTnLst>
                                    <p:set>
                                      <p:cBhvr>
                                        <p:cTn id="31" dur="1" fill="hold">
                                          <p:stCondLst>
                                            <p:cond delay="0"/>
                                          </p:stCondLst>
                                        </p:cTn>
                                        <p:tgtEl>
                                          <p:spTgt spid="29714"/>
                                        </p:tgtEl>
                                        <p:attrNameLst>
                                          <p:attrName>style.visibility</p:attrName>
                                        </p:attrNameLst>
                                      </p:cBhvr>
                                      <p:to>
                                        <p:strVal val="visible"/>
                                      </p:to>
                                    </p:set>
                                    <p:anim calcmode="lin" valueType="num">
                                      <p:cBhvr>
                                        <p:cTn id="32" dur="500" fill="hold"/>
                                        <p:tgtEl>
                                          <p:spTgt spid="29714"/>
                                        </p:tgtEl>
                                        <p:attrNameLst>
                                          <p:attrName>ppt_w</p:attrName>
                                        </p:attrNameLst>
                                      </p:cBhvr>
                                      <p:tavLst>
                                        <p:tav tm="0">
                                          <p:val>
                                            <p:strVal val="2/3*#ppt_w"/>
                                          </p:val>
                                        </p:tav>
                                        <p:tav tm="100000">
                                          <p:val>
                                            <p:strVal val="#ppt_w"/>
                                          </p:val>
                                        </p:tav>
                                      </p:tavLst>
                                    </p:anim>
                                    <p:anim calcmode="lin" valueType="num">
                                      <p:cBhvr>
                                        <p:cTn id="33" dur="500" fill="hold"/>
                                        <p:tgtEl>
                                          <p:spTgt spid="29714"/>
                                        </p:tgtEl>
                                        <p:attrNameLst>
                                          <p:attrName>ppt_h</p:attrName>
                                        </p:attrNameLst>
                                      </p:cBhvr>
                                      <p:tavLst>
                                        <p:tav tm="0">
                                          <p:val>
                                            <p:strVal val="2/3*#ppt_h"/>
                                          </p:val>
                                        </p:tav>
                                        <p:tav tm="100000">
                                          <p:val>
                                            <p:strVal val="#ppt_h"/>
                                          </p:val>
                                        </p:tav>
                                      </p:tavLst>
                                    </p:anim>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9717"/>
                                        </p:tgtEl>
                                        <p:attrNameLst>
                                          <p:attrName>style.visibility</p:attrName>
                                        </p:attrNameLst>
                                      </p:cBhvr>
                                      <p:to>
                                        <p:strVal val="visible"/>
                                      </p:to>
                                    </p:set>
                                    <p:animEffect transition="in" filter="wipe(left)">
                                      <p:cBhvr>
                                        <p:cTn id="37" dur="500"/>
                                        <p:tgtEl>
                                          <p:spTgt spid="297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9715"/>
                                        </p:tgtEl>
                                        <p:attrNameLst>
                                          <p:attrName>style.visibility</p:attrName>
                                        </p:attrNameLst>
                                      </p:cBhvr>
                                      <p:to>
                                        <p:strVal val="visible"/>
                                      </p:to>
                                    </p:set>
                                    <p:animEffect transition="in" filter="wipe(up)">
                                      <p:cBhvr>
                                        <p:cTn id="42" dur="500"/>
                                        <p:tgtEl>
                                          <p:spTgt spid="297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9716"/>
                                        </p:tgtEl>
                                        <p:attrNameLst>
                                          <p:attrName>style.visibility</p:attrName>
                                        </p:attrNameLst>
                                      </p:cBhvr>
                                      <p:to>
                                        <p:strVal val="visible"/>
                                      </p:to>
                                    </p:set>
                                    <p:animEffect transition="in" filter="wipe(up)">
                                      <p:cBhvr>
                                        <p:cTn id="47" dur="500"/>
                                        <p:tgtEl>
                                          <p:spTgt spid="29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29714" grpId="0" animBg="1"/>
      <p:bldP spid="29715" grpId="0"/>
      <p:bldP spid="29716" grpId="0"/>
      <p:bldP spid="29717" grpId="0" animBg="1"/>
      <p:bldP spid="2" grpId="0" animBg="1"/>
      <p:bldP spid="29" grpId="0" animBg="1"/>
      <p:bldP spid="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adroTexto 83"/>
          <p:cNvSpPr txBox="1"/>
          <p:nvPr/>
        </p:nvSpPr>
        <p:spPr>
          <a:xfrm>
            <a:off x="2665436" y="989228"/>
            <a:ext cx="6207732" cy="1200329"/>
          </a:xfrm>
          <a:prstGeom prst="rect">
            <a:avLst/>
          </a:prstGeom>
          <a:solidFill>
            <a:schemeClr val="bg2">
              <a:lumMod val="60000"/>
              <a:lumOff val="40000"/>
            </a:schemeClr>
          </a:solidFill>
        </p:spPr>
        <p:txBody>
          <a:bodyPr wrap="square" rtlCol="0" anchor="ctr" anchorCtr="0">
            <a:spAutoFit/>
          </a:bodyPr>
          <a:lstStyle/>
          <a:p>
            <a:pPr algn="ctr"/>
            <a:r>
              <a:rPr lang="es-ES" sz="2400" dirty="0"/>
              <a:t>Obtener el valor de la corriente que circula por la malla y la caída de potencial que hay tanto en el diodo como en la resistencia </a:t>
            </a:r>
          </a:p>
        </p:txBody>
      </p:sp>
      <p:sp>
        <p:nvSpPr>
          <p:cNvPr id="34" name="98 CuadroTexto">
            <a:extLst>
              <a:ext uri="{FF2B5EF4-FFF2-40B4-BE49-F238E27FC236}">
                <a16:creationId xmlns:a16="http://schemas.microsoft.com/office/drawing/2014/main" id="{0EB50916-D027-42D2-923A-A5FBCB736B57}"/>
              </a:ext>
            </a:extLst>
          </p:cNvPr>
          <p:cNvSpPr txBox="1"/>
          <p:nvPr/>
        </p:nvSpPr>
        <p:spPr>
          <a:xfrm>
            <a:off x="1880494" y="322252"/>
            <a:ext cx="7780210" cy="587441"/>
          </a:xfrm>
          <a:prstGeom prst="rect">
            <a:avLst/>
          </a:prstGeom>
          <a:solidFill>
            <a:srgbClr val="FFFF99"/>
          </a:solidFill>
        </p:spPr>
        <p:txBody>
          <a:bodyPr wrap="square" lIns="108000" tIns="108000" rIns="108000" bIns="108000" anchor="ctr">
            <a:spAutoFit/>
          </a:bodyPr>
          <a:lstStyle/>
          <a:p>
            <a:pPr algn="ctr" eaLnBrk="1" hangingPunct="1">
              <a:spcBef>
                <a:spcPts val="0"/>
              </a:spcBef>
              <a:defRPr/>
            </a:pPr>
            <a:r>
              <a:rPr lang="es-ES" sz="2400" dirty="0">
                <a:solidFill>
                  <a:schemeClr val="tx1"/>
                </a:solidFill>
                <a:latin typeface="Arial" charset="0"/>
              </a:rPr>
              <a:t>Veamos ambas estrategias aplicada a un ejemplo</a:t>
            </a:r>
          </a:p>
        </p:txBody>
      </p:sp>
      <p:grpSp>
        <p:nvGrpSpPr>
          <p:cNvPr id="6" name="Grupo 5">
            <a:extLst>
              <a:ext uri="{FF2B5EF4-FFF2-40B4-BE49-F238E27FC236}">
                <a16:creationId xmlns:a16="http://schemas.microsoft.com/office/drawing/2014/main" id="{45209BF4-ADA3-4C82-9C5A-0C170BFB195B}"/>
              </a:ext>
            </a:extLst>
          </p:cNvPr>
          <p:cNvGrpSpPr/>
          <p:nvPr/>
        </p:nvGrpSpPr>
        <p:grpSpPr>
          <a:xfrm>
            <a:off x="1614177" y="3420752"/>
            <a:ext cx="2727325" cy="2998419"/>
            <a:chOff x="2110368" y="3325065"/>
            <a:chExt cx="2727325" cy="2998419"/>
          </a:xfrm>
        </p:grpSpPr>
        <p:sp>
          <p:nvSpPr>
            <p:cNvPr id="44036" name="Line 4"/>
            <p:cNvSpPr>
              <a:spLocks noChangeShapeType="1"/>
            </p:cNvSpPr>
            <p:nvPr/>
          </p:nvSpPr>
          <p:spPr bwMode="auto">
            <a:xfrm>
              <a:off x="2135768" y="3594940"/>
              <a:ext cx="267970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44037" name="Rectangle 5"/>
            <p:cNvSpPr>
              <a:spLocks noChangeArrowheads="1"/>
            </p:cNvSpPr>
            <p:nvPr/>
          </p:nvSpPr>
          <p:spPr bwMode="auto">
            <a:xfrm>
              <a:off x="3731205" y="3455240"/>
              <a:ext cx="744538" cy="279400"/>
            </a:xfrm>
            <a:prstGeom prst="rect">
              <a:avLst/>
            </a:prstGeom>
            <a:solidFill>
              <a:srgbClr val="EDE7E3"/>
            </a:solidFill>
            <a:ln w="25400" algn="ctr">
              <a:solidFill>
                <a:srgbClr val="0000FF"/>
              </a:solidFill>
              <a:miter lim="800000"/>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44038" name="Line 6"/>
            <p:cNvSpPr>
              <a:spLocks noChangeShapeType="1"/>
            </p:cNvSpPr>
            <p:nvPr/>
          </p:nvSpPr>
          <p:spPr bwMode="auto">
            <a:xfrm>
              <a:off x="2135768" y="5034803"/>
              <a:ext cx="267970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44039" name="Line 7"/>
            <p:cNvSpPr>
              <a:spLocks noChangeShapeType="1"/>
            </p:cNvSpPr>
            <p:nvPr/>
          </p:nvSpPr>
          <p:spPr bwMode="auto">
            <a:xfrm rot="16200000" flipH="1">
              <a:off x="1382499" y="4310109"/>
              <a:ext cx="1455738"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44040" name="Text Box 8"/>
            <p:cNvSpPr txBox="1">
              <a:spLocks noChangeArrowheads="1"/>
            </p:cNvSpPr>
            <p:nvPr/>
          </p:nvSpPr>
          <p:spPr bwMode="auto">
            <a:xfrm>
              <a:off x="3907418" y="3325065"/>
              <a:ext cx="3651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8000"/>
                  </a:solidFill>
                  <a:latin typeface="Arial" panose="020B0604020202020204" pitchFamily="34" charset="0"/>
                </a:rPr>
                <a:t>R</a:t>
              </a:r>
            </a:p>
          </p:txBody>
        </p:sp>
        <p:sp>
          <p:nvSpPr>
            <p:cNvPr id="44041" name="Text Box 9"/>
            <p:cNvSpPr txBox="1">
              <a:spLocks noChangeArrowheads="1"/>
            </p:cNvSpPr>
            <p:nvPr/>
          </p:nvSpPr>
          <p:spPr bwMode="auto">
            <a:xfrm>
              <a:off x="3237493" y="4206922"/>
              <a:ext cx="3143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a:solidFill>
                    <a:srgbClr val="008000"/>
                  </a:solidFill>
                  <a:latin typeface="Arial" panose="020B0604020202020204" pitchFamily="34" charset="0"/>
                  <a:sym typeface="Symbol" panose="05050102010706020507" pitchFamily="18" charset="2"/>
                </a:rPr>
                <a:t></a:t>
              </a:r>
            </a:p>
          </p:txBody>
        </p:sp>
        <p:sp>
          <p:nvSpPr>
            <p:cNvPr id="44042" name="Line 10"/>
            <p:cNvSpPr>
              <a:spLocks noChangeShapeType="1"/>
            </p:cNvSpPr>
            <p:nvPr/>
          </p:nvSpPr>
          <p:spPr bwMode="auto">
            <a:xfrm rot="16200000" flipH="1">
              <a:off x="4109824" y="4313284"/>
              <a:ext cx="1455738"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nvGrpSpPr>
            <p:cNvPr id="9" name="Group 11"/>
            <p:cNvGrpSpPr>
              <a:grpSpLocks/>
            </p:cNvGrpSpPr>
            <p:nvPr/>
          </p:nvGrpSpPr>
          <p:grpSpPr bwMode="auto">
            <a:xfrm rot="-5400000">
              <a:off x="2705680" y="3434603"/>
              <a:ext cx="357188" cy="309562"/>
              <a:chOff x="2869" y="1923"/>
              <a:chExt cx="225" cy="195"/>
            </a:xfrm>
          </p:grpSpPr>
          <p:sp>
            <p:nvSpPr>
              <p:cNvPr id="44076" name="AutoShape 12"/>
              <p:cNvSpPr>
                <a:spLocks noChangeArrowheads="1"/>
              </p:cNvSpPr>
              <p:nvPr/>
            </p:nvSpPr>
            <p:spPr bwMode="auto">
              <a:xfrm flipV="1">
                <a:off x="2869" y="1923"/>
                <a:ext cx="224" cy="195"/>
              </a:xfrm>
              <a:prstGeom prst="triangle">
                <a:avLst>
                  <a:gd name="adj" fmla="val 50000"/>
                </a:avLst>
              </a:prstGeom>
              <a:solidFill>
                <a:srgbClr val="EDE7E3"/>
              </a:solidFill>
              <a:ln w="25400" algn="ctr">
                <a:solidFill>
                  <a:srgbClr val="0000FF"/>
                </a:solidFill>
                <a:miter lim="800000"/>
                <a:headEnd/>
                <a:tailEnd type="none" w="lg" len="lg"/>
              </a:ln>
            </p:spPr>
            <p:txBody>
              <a:bodyPr rot="10800000" vert="eaVert"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44077" name="Line 13"/>
              <p:cNvSpPr>
                <a:spLocks noChangeShapeType="1"/>
              </p:cNvSpPr>
              <p:nvPr/>
            </p:nvSpPr>
            <p:spPr bwMode="auto">
              <a:xfrm>
                <a:off x="2869" y="2118"/>
                <a:ext cx="225"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grpSp>
          <p:nvGrpSpPr>
            <p:cNvPr id="44044" name="Group 14"/>
            <p:cNvGrpSpPr>
              <a:grpSpLocks/>
            </p:cNvGrpSpPr>
            <p:nvPr/>
          </p:nvGrpSpPr>
          <p:grpSpPr bwMode="auto">
            <a:xfrm>
              <a:off x="3354968" y="4844303"/>
              <a:ext cx="107950" cy="360362"/>
              <a:chOff x="2047" y="2056"/>
              <a:chExt cx="68" cy="227"/>
            </a:xfrm>
          </p:grpSpPr>
          <p:sp>
            <p:nvSpPr>
              <p:cNvPr id="44073" name="Rectangle 15"/>
              <p:cNvSpPr>
                <a:spLocks noChangeArrowheads="1"/>
              </p:cNvSpPr>
              <p:nvPr/>
            </p:nvSpPr>
            <p:spPr bwMode="auto">
              <a:xfrm>
                <a:off x="2047" y="2070"/>
                <a:ext cx="68" cy="203"/>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44074" name="Line 16"/>
              <p:cNvSpPr>
                <a:spLocks noChangeShapeType="1"/>
              </p:cNvSpPr>
              <p:nvPr/>
            </p:nvSpPr>
            <p:spPr bwMode="auto">
              <a:xfrm rot="-5400000">
                <a:off x="1939" y="2170"/>
                <a:ext cx="227"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44075" name="Line 17"/>
              <p:cNvSpPr>
                <a:spLocks noChangeShapeType="1"/>
              </p:cNvSpPr>
              <p:nvPr/>
            </p:nvSpPr>
            <p:spPr bwMode="auto">
              <a:xfrm rot="-5400000">
                <a:off x="2042" y="2173"/>
                <a:ext cx="11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sp>
          <p:nvSpPr>
            <p:cNvPr id="95" name="Line 13"/>
            <p:cNvSpPr>
              <a:spLocks noChangeShapeType="1"/>
            </p:cNvSpPr>
            <p:nvPr/>
          </p:nvSpPr>
          <p:spPr bwMode="auto">
            <a:xfrm>
              <a:off x="3907418" y="5226882"/>
              <a:ext cx="357188"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96" name="Line 13"/>
            <p:cNvSpPr>
              <a:spLocks noChangeShapeType="1"/>
            </p:cNvSpPr>
            <p:nvPr/>
          </p:nvSpPr>
          <p:spPr bwMode="auto">
            <a:xfrm>
              <a:off x="3988516" y="5279892"/>
              <a:ext cx="20162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97" name="Line 13"/>
            <p:cNvSpPr>
              <a:spLocks noChangeShapeType="1"/>
            </p:cNvSpPr>
            <p:nvPr/>
          </p:nvSpPr>
          <p:spPr bwMode="auto">
            <a:xfrm>
              <a:off x="4030046" y="5342841"/>
              <a:ext cx="12519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98" name="Line 13"/>
            <p:cNvSpPr>
              <a:spLocks noChangeShapeType="1"/>
            </p:cNvSpPr>
            <p:nvPr/>
          </p:nvSpPr>
          <p:spPr bwMode="auto">
            <a:xfrm rot="16200000">
              <a:off x="3981892" y="5134119"/>
              <a:ext cx="20162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35" name="Text Box 73">
              <a:extLst>
                <a:ext uri="{FF2B5EF4-FFF2-40B4-BE49-F238E27FC236}">
                  <a16:creationId xmlns:a16="http://schemas.microsoft.com/office/drawing/2014/main" id="{4D668902-F0AB-430C-899E-C99F38A1FA1C}"/>
                </a:ext>
              </a:extLst>
            </p:cNvPr>
            <p:cNvSpPr txBox="1">
              <a:spLocks noChangeArrowheads="1"/>
            </p:cNvSpPr>
            <p:nvPr/>
          </p:nvSpPr>
          <p:spPr bwMode="auto">
            <a:xfrm>
              <a:off x="2214007" y="5706221"/>
              <a:ext cx="991275"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8000"/>
                  </a:solidFill>
                  <a:latin typeface="Arial" panose="020B0604020202020204" pitchFamily="34" charset="0"/>
                  <a:sym typeface="Symbol" panose="05050102010706020507" pitchFamily="18" charset="2"/>
                </a:rPr>
                <a:t></a:t>
              </a:r>
              <a:r>
                <a:rPr lang="es-ES" sz="2000" dirty="0">
                  <a:solidFill>
                    <a:srgbClr val="008000"/>
                  </a:solidFill>
                  <a:latin typeface="Arial" panose="020B0604020202020204" pitchFamily="34" charset="0"/>
                  <a:sym typeface="Symbol" panose="05050102010706020507" pitchFamily="18" charset="2"/>
                </a:rPr>
                <a:t> = 2 V</a:t>
              </a:r>
            </a:p>
          </p:txBody>
        </p:sp>
        <p:sp>
          <p:nvSpPr>
            <p:cNvPr id="36" name="Text Box 74">
              <a:extLst>
                <a:ext uri="{FF2B5EF4-FFF2-40B4-BE49-F238E27FC236}">
                  <a16:creationId xmlns:a16="http://schemas.microsoft.com/office/drawing/2014/main" id="{FFE49B6B-BC57-4A5A-A5A7-8EFB99A0506C}"/>
                </a:ext>
              </a:extLst>
            </p:cNvPr>
            <p:cNvSpPr txBox="1">
              <a:spLocks noChangeArrowheads="1"/>
            </p:cNvSpPr>
            <p:nvPr/>
          </p:nvSpPr>
          <p:spPr bwMode="auto">
            <a:xfrm>
              <a:off x="3543113" y="5780559"/>
              <a:ext cx="1270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a:solidFill>
                    <a:srgbClr val="008000"/>
                  </a:solidFill>
                  <a:latin typeface="Arial" panose="020B0604020202020204" pitchFamily="34" charset="0"/>
                  <a:sym typeface="Symbol" panose="05050102010706020507" pitchFamily="18" charset="2"/>
                </a:rPr>
                <a:t> R = 1 k</a:t>
              </a:r>
            </a:p>
          </p:txBody>
        </p:sp>
      </p:grpSp>
      <p:grpSp>
        <p:nvGrpSpPr>
          <p:cNvPr id="15" name="Grupo 14">
            <a:extLst>
              <a:ext uri="{FF2B5EF4-FFF2-40B4-BE49-F238E27FC236}">
                <a16:creationId xmlns:a16="http://schemas.microsoft.com/office/drawing/2014/main" id="{1F1DD413-9260-40B4-AAF8-974C2785C4CD}"/>
              </a:ext>
            </a:extLst>
          </p:cNvPr>
          <p:cNvGrpSpPr/>
          <p:nvPr/>
        </p:nvGrpSpPr>
        <p:grpSpPr>
          <a:xfrm>
            <a:off x="7454652" y="2873237"/>
            <a:ext cx="2826244" cy="3300734"/>
            <a:chOff x="6500921" y="2987121"/>
            <a:chExt cx="2826244" cy="3300734"/>
          </a:xfrm>
        </p:grpSpPr>
        <p:sp>
          <p:nvSpPr>
            <p:cNvPr id="52" name="AutoShape 96">
              <a:extLst>
                <a:ext uri="{FF2B5EF4-FFF2-40B4-BE49-F238E27FC236}">
                  <a16:creationId xmlns:a16="http://schemas.microsoft.com/office/drawing/2014/main" id="{4CFE4EB2-21EE-4FAA-B3D6-21145E74A4DF}"/>
                </a:ext>
              </a:extLst>
            </p:cNvPr>
            <p:cNvSpPr>
              <a:spLocks noChangeArrowheads="1"/>
            </p:cNvSpPr>
            <p:nvPr/>
          </p:nvSpPr>
          <p:spPr bwMode="auto">
            <a:xfrm>
              <a:off x="6500921" y="2987121"/>
              <a:ext cx="2826244" cy="3300734"/>
            </a:xfrm>
            <a:prstGeom prst="foldedCorner">
              <a:avLst>
                <a:gd name="adj" fmla="val 12500"/>
              </a:avLst>
            </a:prstGeom>
            <a:solidFill>
              <a:srgbClr val="FFFF99"/>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nchor="ct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endParaRPr lang="es-ES"/>
            </a:p>
          </p:txBody>
        </p:sp>
        <p:sp>
          <p:nvSpPr>
            <p:cNvPr id="53" name="Line 103">
              <a:extLst>
                <a:ext uri="{FF2B5EF4-FFF2-40B4-BE49-F238E27FC236}">
                  <a16:creationId xmlns:a16="http://schemas.microsoft.com/office/drawing/2014/main" id="{7C812C1E-3DD8-4DD3-A3C4-6C35D7F6072F}"/>
                </a:ext>
              </a:extLst>
            </p:cNvPr>
            <p:cNvSpPr>
              <a:spLocks noChangeShapeType="1"/>
            </p:cNvSpPr>
            <p:nvPr/>
          </p:nvSpPr>
          <p:spPr bwMode="auto">
            <a:xfrm>
              <a:off x="7217512" y="3801905"/>
              <a:ext cx="509633" cy="0"/>
            </a:xfrm>
            <a:prstGeom prst="line">
              <a:avLst/>
            </a:prstGeom>
            <a:noFill/>
            <a:ln w="25400">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lstStyle/>
            <a:p>
              <a:endParaRPr lang="es-ES"/>
            </a:p>
          </p:txBody>
        </p:sp>
        <p:sp>
          <p:nvSpPr>
            <p:cNvPr id="54" name="Line 105">
              <a:extLst>
                <a:ext uri="{FF2B5EF4-FFF2-40B4-BE49-F238E27FC236}">
                  <a16:creationId xmlns:a16="http://schemas.microsoft.com/office/drawing/2014/main" id="{3A87412C-2F0E-43E2-9206-C3CD907B11B7}"/>
                </a:ext>
              </a:extLst>
            </p:cNvPr>
            <p:cNvSpPr>
              <a:spLocks noChangeShapeType="1"/>
            </p:cNvSpPr>
            <p:nvPr/>
          </p:nvSpPr>
          <p:spPr bwMode="auto">
            <a:xfrm flipH="1">
              <a:off x="7217512" y="4642080"/>
              <a:ext cx="509633" cy="0"/>
            </a:xfrm>
            <a:prstGeom prst="line">
              <a:avLst/>
            </a:prstGeom>
            <a:noFill/>
            <a:ln w="25400">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lstStyle/>
            <a:p>
              <a:endParaRPr lang="es-ES"/>
            </a:p>
          </p:txBody>
        </p:sp>
        <p:sp>
          <p:nvSpPr>
            <p:cNvPr id="55" name="Line 106">
              <a:extLst>
                <a:ext uri="{FF2B5EF4-FFF2-40B4-BE49-F238E27FC236}">
                  <a16:creationId xmlns:a16="http://schemas.microsoft.com/office/drawing/2014/main" id="{C6AD4277-4E60-4E8E-B31F-FD4BBB090817}"/>
                </a:ext>
              </a:extLst>
            </p:cNvPr>
            <p:cNvSpPr>
              <a:spLocks noChangeShapeType="1"/>
            </p:cNvSpPr>
            <p:nvPr/>
          </p:nvSpPr>
          <p:spPr bwMode="auto">
            <a:xfrm flipV="1">
              <a:off x="7061736" y="4179697"/>
              <a:ext cx="716026"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lstStyle/>
            <a:p>
              <a:endParaRPr lang="es-ES"/>
            </a:p>
          </p:txBody>
        </p:sp>
        <p:sp>
          <p:nvSpPr>
            <p:cNvPr id="56" name="AutoShape 20">
              <a:extLst>
                <a:ext uri="{FF2B5EF4-FFF2-40B4-BE49-F238E27FC236}">
                  <a16:creationId xmlns:a16="http://schemas.microsoft.com/office/drawing/2014/main" id="{386AA4E4-FEA2-4FEC-9957-C9F8A7DDAFD9}"/>
                </a:ext>
              </a:extLst>
            </p:cNvPr>
            <p:cNvSpPr>
              <a:spLocks noChangeArrowheads="1"/>
            </p:cNvSpPr>
            <p:nvPr/>
          </p:nvSpPr>
          <p:spPr bwMode="auto">
            <a:xfrm rot="16200000" flipV="1">
              <a:off x="7291126" y="4028078"/>
              <a:ext cx="355681" cy="309590"/>
            </a:xfrm>
            <a:prstGeom prst="triangle">
              <a:avLst>
                <a:gd name="adj" fmla="val 50000"/>
              </a:avLst>
            </a:prstGeom>
            <a:solidFill>
              <a:srgbClr val="EDE7E3"/>
            </a:solidFill>
            <a:ln w="25400" algn="ctr">
              <a:solidFill>
                <a:srgbClr val="0000FF"/>
              </a:solidFill>
              <a:miter lim="800000"/>
              <a:headEnd/>
              <a:tailEnd type="none" w="lg" len="lg"/>
            </a:ln>
          </p:spPr>
          <p:txBody>
            <a:bodyPr rot="10800000" vert="eaVert"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57" name="Line 21">
              <a:extLst>
                <a:ext uri="{FF2B5EF4-FFF2-40B4-BE49-F238E27FC236}">
                  <a16:creationId xmlns:a16="http://schemas.microsoft.com/office/drawing/2014/main" id="{6F28728D-CA87-4031-9D5C-6D846F1EF8DD}"/>
                </a:ext>
              </a:extLst>
            </p:cNvPr>
            <p:cNvSpPr>
              <a:spLocks noChangeShapeType="1"/>
            </p:cNvSpPr>
            <p:nvPr/>
          </p:nvSpPr>
          <p:spPr bwMode="auto">
            <a:xfrm rot="16200000">
              <a:off x="7445126" y="4201329"/>
              <a:ext cx="357269"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58" name="Text Box 111">
              <a:extLst>
                <a:ext uri="{FF2B5EF4-FFF2-40B4-BE49-F238E27FC236}">
                  <a16:creationId xmlns:a16="http://schemas.microsoft.com/office/drawing/2014/main" id="{7C9C40FF-2957-48E1-BE6F-455B7579F673}"/>
                </a:ext>
              </a:extLst>
            </p:cNvPr>
            <p:cNvSpPr txBox="1">
              <a:spLocks noChangeArrowheads="1"/>
            </p:cNvSpPr>
            <p:nvPr/>
          </p:nvSpPr>
          <p:spPr bwMode="auto">
            <a:xfrm>
              <a:off x="7896339" y="3521084"/>
              <a:ext cx="995786" cy="54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FF0000"/>
                  </a:solidFill>
                  <a:latin typeface="Comic Sans MS" panose="030F0702030302020204" pitchFamily="66" charset="0"/>
                </a:rPr>
                <a:t>I = +I</a:t>
              </a:r>
              <a:r>
                <a:rPr lang="es-ES" baseline="-25000" dirty="0">
                  <a:solidFill>
                    <a:srgbClr val="FF0000"/>
                  </a:solidFill>
                  <a:latin typeface="Comic Sans MS" panose="030F0702030302020204" pitchFamily="66" charset="0"/>
                </a:rPr>
                <a:t>D</a:t>
              </a:r>
            </a:p>
          </p:txBody>
        </p:sp>
        <p:sp>
          <p:nvSpPr>
            <p:cNvPr id="59" name="Text Box 112">
              <a:extLst>
                <a:ext uri="{FF2B5EF4-FFF2-40B4-BE49-F238E27FC236}">
                  <a16:creationId xmlns:a16="http://schemas.microsoft.com/office/drawing/2014/main" id="{3AC66BDD-5382-40F5-BCBC-9B90E5FF2512}"/>
                </a:ext>
              </a:extLst>
            </p:cNvPr>
            <p:cNvSpPr txBox="1">
              <a:spLocks noChangeArrowheads="1"/>
            </p:cNvSpPr>
            <p:nvPr/>
          </p:nvSpPr>
          <p:spPr bwMode="auto">
            <a:xfrm>
              <a:off x="7890951" y="4376157"/>
              <a:ext cx="979756" cy="54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FF0000"/>
                  </a:solidFill>
                  <a:latin typeface="Comic Sans MS" panose="030F0702030302020204" pitchFamily="66" charset="0"/>
                </a:rPr>
                <a:t>I = -I</a:t>
              </a:r>
              <a:r>
                <a:rPr lang="es-ES" baseline="-25000" dirty="0">
                  <a:solidFill>
                    <a:srgbClr val="FF0000"/>
                  </a:solidFill>
                  <a:latin typeface="Comic Sans MS" panose="030F0702030302020204" pitchFamily="66" charset="0"/>
                </a:rPr>
                <a:t>D</a:t>
              </a:r>
            </a:p>
          </p:txBody>
        </p:sp>
        <p:sp>
          <p:nvSpPr>
            <p:cNvPr id="60" name="Text Box 113">
              <a:extLst>
                <a:ext uri="{FF2B5EF4-FFF2-40B4-BE49-F238E27FC236}">
                  <a16:creationId xmlns:a16="http://schemas.microsoft.com/office/drawing/2014/main" id="{2FA7816B-39AC-4ABF-A367-5AFAA13E114A}"/>
                </a:ext>
              </a:extLst>
            </p:cNvPr>
            <p:cNvSpPr txBox="1">
              <a:spLocks noChangeArrowheads="1"/>
            </p:cNvSpPr>
            <p:nvPr/>
          </p:nvSpPr>
          <p:spPr bwMode="auto">
            <a:xfrm>
              <a:off x="7347839" y="3068636"/>
              <a:ext cx="1192954" cy="457740"/>
            </a:xfrm>
            <a:prstGeom prst="rect">
              <a:avLst/>
            </a:prstGeom>
            <a:solidFill>
              <a:schemeClr val="tx2">
                <a:lumMod val="25000"/>
                <a:lumOff val="75000"/>
              </a:schemeClr>
            </a:solidFill>
            <a:ln>
              <a:noFill/>
            </a:ln>
            <a:effectLst/>
          </p:spPr>
          <p:txBody>
            <a:bodyPr wrap="none" tIns="118800" bIns="1188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sz="2400" dirty="0">
                  <a:solidFill>
                    <a:schemeClr val="tx1"/>
                  </a:solidFill>
                </a:rPr>
                <a:t>DIODO</a:t>
              </a:r>
            </a:p>
          </p:txBody>
        </p:sp>
        <p:sp>
          <p:nvSpPr>
            <p:cNvPr id="61" name="Text Box 111">
              <a:extLst>
                <a:ext uri="{FF2B5EF4-FFF2-40B4-BE49-F238E27FC236}">
                  <a16:creationId xmlns:a16="http://schemas.microsoft.com/office/drawing/2014/main" id="{3084EA98-B79A-4369-8807-28A3E5FA409D}"/>
                </a:ext>
              </a:extLst>
            </p:cNvPr>
            <p:cNvSpPr txBox="1">
              <a:spLocks noChangeArrowheads="1"/>
            </p:cNvSpPr>
            <p:nvPr/>
          </p:nvSpPr>
          <p:spPr bwMode="auto">
            <a:xfrm>
              <a:off x="6893499" y="3531206"/>
              <a:ext cx="324127" cy="5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008000"/>
                  </a:solidFill>
                  <a:latin typeface="Comic Sans MS" panose="030F0702030302020204" pitchFamily="66" charset="0"/>
                </a:rPr>
                <a:t>I</a:t>
              </a:r>
              <a:endParaRPr lang="es-ES" baseline="-25000" dirty="0">
                <a:solidFill>
                  <a:srgbClr val="008000"/>
                </a:solidFill>
                <a:latin typeface="Comic Sans MS" panose="030F0702030302020204" pitchFamily="66" charset="0"/>
              </a:endParaRPr>
            </a:p>
          </p:txBody>
        </p:sp>
        <p:sp>
          <p:nvSpPr>
            <p:cNvPr id="62" name="Text Box 111">
              <a:extLst>
                <a:ext uri="{FF2B5EF4-FFF2-40B4-BE49-F238E27FC236}">
                  <a16:creationId xmlns:a16="http://schemas.microsoft.com/office/drawing/2014/main" id="{8D1A9773-D04F-4553-B25A-B631BB4E9DDB}"/>
                </a:ext>
              </a:extLst>
            </p:cNvPr>
            <p:cNvSpPr txBox="1">
              <a:spLocks noChangeArrowheads="1"/>
            </p:cNvSpPr>
            <p:nvPr/>
          </p:nvSpPr>
          <p:spPr bwMode="auto">
            <a:xfrm>
              <a:off x="6907580" y="4357743"/>
              <a:ext cx="324127" cy="5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008000"/>
                  </a:solidFill>
                  <a:latin typeface="Comic Sans MS" panose="030F0702030302020204" pitchFamily="66" charset="0"/>
                </a:rPr>
                <a:t>I</a:t>
              </a:r>
              <a:endParaRPr lang="es-ES" baseline="-25000" dirty="0">
                <a:solidFill>
                  <a:srgbClr val="008000"/>
                </a:solidFill>
                <a:latin typeface="Comic Sans MS" panose="030F0702030302020204" pitchFamily="66" charset="0"/>
              </a:endParaRPr>
            </a:p>
          </p:txBody>
        </p:sp>
        <p:grpSp>
          <p:nvGrpSpPr>
            <p:cNvPr id="63" name="Grupo 62">
              <a:extLst>
                <a:ext uri="{FF2B5EF4-FFF2-40B4-BE49-F238E27FC236}">
                  <a16:creationId xmlns:a16="http://schemas.microsoft.com/office/drawing/2014/main" id="{7AACF90A-DFA8-4380-932B-35CB559C5366}"/>
                </a:ext>
              </a:extLst>
            </p:cNvPr>
            <p:cNvGrpSpPr/>
            <p:nvPr/>
          </p:nvGrpSpPr>
          <p:grpSpPr>
            <a:xfrm>
              <a:off x="7040411" y="4889422"/>
              <a:ext cx="1868332" cy="1292129"/>
              <a:chOff x="7229740" y="4889043"/>
              <a:chExt cx="1868332" cy="1292129"/>
            </a:xfrm>
          </p:grpSpPr>
          <p:sp>
            <p:nvSpPr>
              <p:cNvPr id="64" name="Line 103">
                <a:extLst>
                  <a:ext uri="{FF2B5EF4-FFF2-40B4-BE49-F238E27FC236}">
                    <a16:creationId xmlns:a16="http://schemas.microsoft.com/office/drawing/2014/main" id="{51B93FC3-B81F-4B80-A2F6-F66FEB782922}"/>
                  </a:ext>
                </a:extLst>
              </p:cNvPr>
              <p:cNvSpPr>
                <a:spLocks noChangeShapeType="1"/>
              </p:cNvSpPr>
              <p:nvPr/>
            </p:nvSpPr>
            <p:spPr bwMode="auto">
              <a:xfrm>
                <a:off x="7446748" y="5169342"/>
                <a:ext cx="509587" cy="0"/>
              </a:xfrm>
              <a:prstGeom prst="line">
                <a:avLst/>
              </a:prstGeom>
              <a:noFill/>
              <a:ln w="25400">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lstStyle/>
              <a:p>
                <a:endParaRPr lang="es-ES"/>
              </a:p>
            </p:txBody>
          </p:sp>
          <p:sp>
            <p:nvSpPr>
              <p:cNvPr id="65" name="Line 105">
                <a:extLst>
                  <a:ext uri="{FF2B5EF4-FFF2-40B4-BE49-F238E27FC236}">
                    <a16:creationId xmlns:a16="http://schemas.microsoft.com/office/drawing/2014/main" id="{C2778F6B-4D8B-4B66-9255-8CECA3D1AA17}"/>
                  </a:ext>
                </a:extLst>
              </p:cNvPr>
              <p:cNvSpPr>
                <a:spLocks noChangeShapeType="1"/>
              </p:cNvSpPr>
              <p:nvPr/>
            </p:nvSpPr>
            <p:spPr bwMode="auto">
              <a:xfrm flipH="1">
                <a:off x="7424672" y="5989751"/>
                <a:ext cx="509587" cy="0"/>
              </a:xfrm>
              <a:prstGeom prst="line">
                <a:avLst/>
              </a:prstGeom>
              <a:noFill/>
              <a:ln w="25400">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lstStyle/>
              <a:p>
                <a:endParaRPr lang="es-ES"/>
              </a:p>
            </p:txBody>
          </p:sp>
          <p:sp>
            <p:nvSpPr>
              <p:cNvPr id="66" name="Line 106">
                <a:extLst>
                  <a:ext uri="{FF2B5EF4-FFF2-40B4-BE49-F238E27FC236}">
                    <a16:creationId xmlns:a16="http://schemas.microsoft.com/office/drawing/2014/main" id="{F9CA6849-DC92-4183-97F3-7854C248DEBE}"/>
                  </a:ext>
                </a:extLst>
              </p:cNvPr>
              <p:cNvSpPr>
                <a:spLocks noChangeShapeType="1"/>
              </p:cNvSpPr>
              <p:nvPr/>
            </p:nvSpPr>
            <p:spPr bwMode="auto">
              <a:xfrm flipV="1">
                <a:off x="7229740" y="5525317"/>
                <a:ext cx="715962"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lstStyle/>
              <a:p>
                <a:endParaRPr lang="es-ES"/>
              </a:p>
            </p:txBody>
          </p:sp>
          <p:grpSp>
            <p:nvGrpSpPr>
              <p:cNvPr id="67" name="Group 24">
                <a:extLst>
                  <a:ext uri="{FF2B5EF4-FFF2-40B4-BE49-F238E27FC236}">
                    <a16:creationId xmlns:a16="http://schemas.microsoft.com/office/drawing/2014/main" id="{D62EB0F1-7016-47F1-83FD-65EE6EA60385}"/>
                  </a:ext>
                </a:extLst>
              </p:cNvPr>
              <p:cNvGrpSpPr>
                <a:grpSpLocks/>
              </p:cNvGrpSpPr>
              <p:nvPr/>
            </p:nvGrpSpPr>
            <p:grpSpPr bwMode="auto">
              <a:xfrm rot="16200000">
                <a:off x="7458340" y="5372917"/>
                <a:ext cx="357188" cy="309562"/>
                <a:chOff x="2869" y="1923"/>
                <a:chExt cx="225" cy="195"/>
              </a:xfrm>
            </p:grpSpPr>
            <p:sp>
              <p:nvSpPr>
                <p:cNvPr id="70" name="AutoShape 20">
                  <a:extLst>
                    <a:ext uri="{FF2B5EF4-FFF2-40B4-BE49-F238E27FC236}">
                      <a16:creationId xmlns:a16="http://schemas.microsoft.com/office/drawing/2014/main" id="{C1281E00-666C-4AD5-8471-D1FD7366C0A4}"/>
                    </a:ext>
                  </a:extLst>
                </p:cNvPr>
                <p:cNvSpPr>
                  <a:spLocks noChangeArrowheads="1"/>
                </p:cNvSpPr>
                <p:nvPr/>
              </p:nvSpPr>
              <p:spPr bwMode="auto">
                <a:xfrm flipV="1">
                  <a:off x="2869" y="1923"/>
                  <a:ext cx="224" cy="195"/>
                </a:xfrm>
                <a:prstGeom prst="triangle">
                  <a:avLst>
                    <a:gd name="adj" fmla="val 50000"/>
                  </a:avLst>
                </a:prstGeom>
                <a:solidFill>
                  <a:srgbClr val="EDE7E3"/>
                </a:solidFill>
                <a:ln w="25400" algn="ctr">
                  <a:solidFill>
                    <a:srgbClr val="0000FF"/>
                  </a:solidFill>
                  <a:miter lim="800000"/>
                  <a:headEnd/>
                  <a:tailEnd type="none" w="lg" len="lg"/>
                </a:ln>
              </p:spPr>
              <p:txBody>
                <a:bodyPr rot="10800000" vert="eaVert"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71" name="Line 21">
                  <a:extLst>
                    <a:ext uri="{FF2B5EF4-FFF2-40B4-BE49-F238E27FC236}">
                      <a16:creationId xmlns:a16="http://schemas.microsoft.com/office/drawing/2014/main" id="{E6EF0DA6-5B16-4974-B00F-DACF559D1EAF}"/>
                    </a:ext>
                  </a:extLst>
                </p:cNvPr>
                <p:cNvSpPr>
                  <a:spLocks noChangeShapeType="1"/>
                </p:cNvSpPr>
                <p:nvPr/>
              </p:nvSpPr>
              <p:spPr bwMode="auto">
                <a:xfrm>
                  <a:off x="2869" y="2118"/>
                  <a:ext cx="225"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sp>
            <p:nvSpPr>
              <p:cNvPr id="68" name="Text Box 111">
                <a:extLst>
                  <a:ext uri="{FF2B5EF4-FFF2-40B4-BE49-F238E27FC236}">
                    <a16:creationId xmlns:a16="http://schemas.microsoft.com/office/drawing/2014/main" id="{A41705AC-6328-44B8-B413-901619096D02}"/>
                  </a:ext>
                </a:extLst>
              </p:cNvPr>
              <p:cNvSpPr txBox="1">
                <a:spLocks noChangeArrowheads="1"/>
              </p:cNvSpPr>
              <p:nvPr/>
            </p:nvSpPr>
            <p:spPr bwMode="auto">
              <a:xfrm>
                <a:off x="8047783" y="4889043"/>
                <a:ext cx="1050289" cy="54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FF0000"/>
                    </a:solidFill>
                    <a:latin typeface="Comic Sans MS" panose="030F0702030302020204" pitchFamily="66" charset="0"/>
                  </a:rPr>
                  <a:t>V = +V</a:t>
                </a:r>
                <a:r>
                  <a:rPr lang="es-ES" baseline="-25000" dirty="0">
                    <a:solidFill>
                      <a:srgbClr val="FF0000"/>
                    </a:solidFill>
                    <a:latin typeface="Comic Sans MS" panose="030F0702030302020204" pitchFamily="66" charset="0"/>
                  </a:rPr>
                  <a:t>D</a:t>
                </a:r>
              </a:p>
            </p:txBody>
          </p:sp>
          <p:sp>
            <p:nvSpPr>
              <p:cNvPr id="69" name="Text Box 112">
                <a:extLst>
                  <a:ext uri="{FF2B5EF4-FFF2-40B4-BE49-F238E27FC236}">
                    <a16:creationId xmlns:a16="http://schemas.microsoft.com/office/drawing/2014/main" id="{19792AB2-CA70-444B-91C4-512A8E91E0E2}"/>
                  </a:ext>
                </a:extLst>
              </p:cNvPr>
              <p:cNvSpPr txBox="1">
                <a:spLocks noChangeArrowheads="1"/>
              </p:cNvSpPr>
              <p:nvPr/>
            </p:nvSpPr>
            <p:spPr bwMode="auto">
              <a:xfrm>
                <a:off x="8050714" y="5633475"/>
                <a:ext cx="1034259" cy="54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FF0000"/>
                    </a:solidFill>
                    <a:latin typeface="Comic Sans MS" panose="030F0702030302020204" pitchFamily="66" charset="0"/>
                  </a:rPr>
                  <a:t>V = -V</a:t>
                </a:r>
                <a:r>
                  <a:rPr lang="es-ES" baseline="-25000" dirty="0">
                    <a:solidFill>
                      <a:srgbClr val="FF0000"/>
                    </a:solidFill>
                    <a:latin typeface="Comic Sans MS" panose="030F0702030302020204" pitchFamily="66" charset="0"/>
                  </a:rPr>
                  <a:t>D</a:t>
                </a:r>
              </a:p>
            </p:txBody>
          </p:sp>
        </p:grpSp>
        <p:sp>
          <p:nvSpPr>
            <p:cNvPr id="72" name="Text Box 111">
              <a:extLst>
                <a:ext uri="{FF2B5EF4-FFF2-40B4-BE49-F238E27FC236}">
                  <a16:creationId xmlns:a16="http://schemas.microsoft.com/office/drawing/2014/main" id="{0427DF3E-2C77-4D8D-AF68-C439B0144FCC}"/>
                </a:ext>
              </a:extLst>
            </p:cNvPr>
            <p:cNvSpPr txBox="1">
              <a:spLocks noChangeArrowheads="1"/>
            </p:cNvSpPr>
            <p:nvPr/>
          </p:nvSpPr>
          <p:spPr bwMode="auto">
            <a:xfrm>
              <a:off x="6903373" y="4885239"/>
              <a:ext cx="351378" cy="54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008000"/>
                  </a:solidFill>
                  <a:latin typeface="Comic Sans MS" panose="030F0702030302020204" pitchFamily="66" charset="0"/>
                </a:rPr>
                <a:t>V</a:t>
              </a:r>
              <a:endParaRPr lang="es-ES" baseline="-25000" dirty="0">
                <a:solidFill>
                  <a:srgbClr val="008000"/>
                </a:solidFill>
                <a:latin typeface="Comic Sans MS" panose="030F0702030302020204" pitchFamily="66" charset="0"/>
              </a:endParaRPr>
            </a:p>
          </p:txBody>
        </p:sp>
        <p:sp>
          <p:nvSpPr>
            <p:cNvPr id="73" name="Text Box 111">
              <a:extLst>
                <a:ext uri="{FF2B5EF4-FFF2-40B4-BE49-F238E27FC236}">
                  <a16:creationId xmlns:a16="http://schemas.microsoft.com/office/drawing/2014/main" id="{32E60B95-2ED4-4B28-A47B-8B4732A3F4E6}"/>
                </a:ext>
              </a:extLst>
            </p:cNvPr>
            <p:cNvSpPr txBox="1">
              <a:spLocks noChangeArrowheads="1"/>
            </p:cNvSpPr>
            <p:nvPr/>
          </p:nvSpPr>
          <p:spPr bwMode="auto">
            <a:xfrm>
              <a:off x="6897190" y="5699575"/>
              <a:ext cx="351378" cy="54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008000"/>
                  </a:solidFill>
                  <a:latin typeface="Comic Sans MS" panose="030F0702030302020204" pitchFamily="66" charset="0"/>
                </a:rPr>
                <a:t>V</a:t>
              </a:r>
              <a:endParaRPr lang="es-ES" baseline="-25000" dirty="0">
                <a:solidFill>
                  <a:srgbClr val="008000"/>
                </a:solidFill>
                <a:latin typeface="Comic Sans MS" panose="030F0702030302020204" pitchFamily="66" charset="0"/>
              </a:endParaRPr>
            </a:p>
          </p:txBody>
        </p:sp>
      </p:grpSp>
      <p:sp>
        <p:nvSpPr>
          <p:cNvPr id="99" name="Text Box 74">
            <a:extLst>
              <a:ext uri="{FF2B5EF4-FFF2-40B4-BE49-F238E27FC236}">
                <a16:creationId xmlns:a16="http://schemas.microsoft.com/office/drawing/2014/main" id="{AC39A6C5-FA04-4E21-889D-655D5370A30C}"/>
              </a:ext>
            </a:extLst>
          </p:cNvPr>
          <p:cNvSpPr txBox="1">
            <a:spLocks noChangeArrowheads="1"/>
          </p:cNvSpPr>
          <p:nvPr/>
        </p:nvSpPr>
        <p:spPr bwMode="auto">
          <a:xfrm>
            <a:off x="4950191" y="3692214"/>
            <a:ext cx="1092716" cy="134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8000"/>
                </a:solidFill>
                <a:latin typeface="Arial" panose="020B0604020202020204" pitchFamily="34" charset="0"/>
                <a:sym typeface="Symbol" panose="05050102010706020507" pitchFamily="18" charset="2"/>
              </a:rPr>
              <a:t>Es lo mismo que:</a:t>
            </a:r>
          </a:p>
        </p:txBody>
      </p:sp>
      <p:grpSp>
        <p:nvGrpSpPr>
          <p:cNvPr id="100" name="Grupo 99">
            <a:extLst>
              <a:ext uri="{FF2B5EF4-FFF2-40B4-BE49-F238E27FC236}">
                <a16:creationId xmlns:a16="http://schemas.microsoft.com/office/drawing/2014/main" id="{9B953EB2-2614-4F19-BCDB-21881D51A65E}"/>
              </a:ext>
            </a:extLst>
          </p:cNvPr>
          <p:cNvGrpSpPr/>
          <p:nvPr/>
        </p:nvGrpSpPr>
        <p:grpSpPr>
          <a:xfrm>
            <a:off x="1190489" y="4120949"/>
            <a:ext cx="3508359" cy="547968"/>
            <a:chOff x="1686680" y="4025262"/>
            <a:chExt cx="3508359" cy="547968"/>
          </a:xfrm>
        </p:grpSpPr>
        <p:grpSp>
          <p:nvGrpSpPr>
            <p:cNvPr id="102" name="Grupo 101">
              <a:extLst>
                <a:ext uri="{FF2B5EF4-FFF2-40B4-BE49-F238E27FC236}">
                  <a16:creationId xmlns:a16="http://schemas.microsoft.com/office/drawing/2014/main" id="{9C025103-1EC7-469D-BDD9-DD37E2EAAF47}"/>
                </a:ext>
              </a:extLst>
            </p:cNvPr>
            <p:cNvGrpSpPr/>
            <p:nvPr/>
          </p:nvGrpSpPr>
          <p:grpSpPr>
            <a:xfrm>
              <a:off x="4837693" y="4025262"/>
              <a:ext cx="357346" cy="547968"/>
              <a:chOff x="4193809" y="4387931"/>
              <a:chExt cx="357346" cy="547968"/>
            </a:xfrm>
          </p:grpSpPr>
          <p:sp>
            <p:nvSpPr>
              <p:cNvPr id="106" name="Line 72">
                <a:extLst>
                  <a:ext uri="{FF2B5EF4-FFF2-40B4-BE49-F238E27FC236}">
                    <a16:creationId xmlns:a16="http://schemas.microsoft.com/office/drawing/2014/main" id="{034396DA-1F4E-4709-B15B-738DD8CA1AD8}"/>
                  </a:ext>
                </a:extLst>
              </p:cNvPr>
              <p:cNvSpPr>
                <a:spLocks noChangeShapeType="1"/>
              </p:cNvSpPr>
              <p:nvPr/>
            </p:nvSpPr>
            <p:spPr bwMode="auto">
              <a:xfrm>
                <a:off x="4193809" y="4539625"/>
                <a:ext cx="0" cy="21590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107" name="Text Box 111">
                <a:extLst>
                  <a:ext uri="{FF2B5EF4-FFF2-40B4-BE49-F238E27FC236}">
                    <a16:creationId xmlns:a16="http://schemas.microsoft.com/office/drawing/2014/main" id="{81908FDC-C832-4C7C-9359-F9BF3CE61E19}"/>
                  </a:ext>
                </a:extLst>
              </p:cNvPr>
              <p:cNvSpPr txBox="1">
                <a:spLocks noChangeArrowheads="1"/>
              </p:cNvSpPr>
              <p:nvPr/>
            </p:nvSpPr>
            <p:spPr bwMode="auto">
              <a:xfrm>
                <a:off x="4227028" y="4387931"/>
                <a:ext cx="324127" cy="5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3333FF"/>
                    </a:solidFill>
                    <a:latin typeface="Comic Sans MS" panose="030F0702030302020204" pitchFamily="66" charset="0"/>
                  </a:rPr>
                  <a:t>I</a:t>
                </a:r>
                <a:endParaRPr lang="es-ES" baseline="-25000" dirty="0">
                  <a:solidFill>
                    <a:srgbClr val="3333FF"/>
                  </a:solidFill>
                  <a:latin typeface="Comic Sans MS" panose="030F0702030302020204" pitchFamily="66" charset="0"/>
                </a:endParaRPr>
              </a:p>
            </p:txBody>
          </p:sp>
        </p:grpSp>
        <p:grpSp>
          <p:nvGrpSpPr>
            <p:cNvPr id="103" name="Grupo 102">
              <a:extLst>
                <a:ext uri="{FF2B5EF4-FFF2-40B4-BE49-F238E27FC236}">
                  <a16:creationId xmlns:a16="http://schemas.microsoft.com/office/drawing/2014/main" id="{30C1485E-7F13-4749-91C6-E04C386F69AE}"/>
                </a:ext>
              </a:extLst>
            </p:cNvPr>
            <p:cNvGrpSpPr/>
            <p:nvPr/>
          </p:nvGrpSpPr>
          <p:grpSpPr>
            <a:xfrm>
              <a:off x="1686680" y="4025262"/>
              <a:ext cx="415199" cy="547968"/>
              <a:chOff x="3769603" y="4318892"/>
              <a:chExt cx="415199" cy="547968"/>
            </a:xfrm>
          </p:grpSpPr>
          <p:sp>
            <p:nvSpPr>
              <p:cNvPr id="104" name="Line 72">
                <a:extLst>
                  <a:ext uri="{FF2B5EF4-FFF2-40B4-BE49-F238E27FC236}">
                    <a16:creationId xmlns:a16="http://schemas.microsoft.com/office/drawing/2014/main" id="{EF923484-D18B-425A-B02A-F67FDF870AC4}"/>
                  </a:ext>
                </a:extLst>
              </p:cNvPr>
              <p:cNvSpPr>
                <a:spLocks noChangeShapeType="1"/>
              </p:cNvSpPr>
              <p:nvPr/>
            </p:nvSpPr>
            <p:spPr bwMode="auto">
              <a:xfrm flipV="1">
                <a:off x="4184802" y="4539625"/>
                <a:ext cx="0" cy="21590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105" name="Text Box 111">
                <a:extLst>
                  <a:ext uri="{FF2B5EF4-FFF2-40B4-BE49-F238E27FC236}">
                    <a16:creationId xmlns:a16="http://schemas.microsoft.com/office/drawing/2014/main" id="{17378398-47BA-4BE8-8573-641D9E5DBD0C}"/>
                  </a:ext>
                </a:extLst>
              </p:cNvPr>
              <p:cNvSpPr txBox="1">
                <a:spLocks noChangeArrowheads="1"/>
              </p:cNvSpPr>
              <p:nvPr/>
            </p:nvSpPr>
            <p:spPr bwMode="auto">
              <a:xfrm>
                <a:off x="3769603" y="4318892"/>
                <a:ext cx="324127" cy="5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3333FF"/>
                    </a:solidFill>
                    <a:latin typeface="Comic Sans MS" panose="030F0702030302020204" pitchFamily="66" charset="0"/>
                  </a:rPr>
                  <a:t>I</a:t>
                </a:r>
                <a:endParaRPr lang="es-ES" baseline="-25000" dirty="0">
                  <a:solidFill>
                    <a:srgbClr val="3333FF"/>
                  </a:solidFill>
                  <a:latin typeface="Comic Sans MS" panose="030F0702030302020204" pitchFamily="66" charset="0"/>
                </a:endParaRPr>
              </a:p>
            </p:txBody>
          </p:sp>
        </p:grpSp>
      </p:grpSp>
      <p:grpSp>
        <p:nvGrpSpPr>
          <p:cNvPr id="2" name="Grupo 1">
            <a:extLst>
              <a:ext uri="{FF2B5EF4-FFF2-40B4-BE49-F238E27FC236}">
                <a16:creationId xmlns:a16="http://schemas.microsoft.com/office/drawing/2014/main" id="{04965CAF-458D-428E-8B0A-DACC335E258B}"/>
              </a:ext>
            </a:extLst>
          </p:cNvPr>
          <p:cNvGrpSpPr/>
          <p:nvPr/>
        </p:nvGrpSpPr>
        <p:grpSpPr>
          <a:xfrm>
            <a:off x="6317206" y="2593501"/>
            <a:ext cx="596582" cy="3819492"/>
            <a:chOff x="6345781" y="2403001"/>
            <a:chExt cx="596582" cy="3819492"/>
          </a:xfrm>
        </p:grpSpPr>
        <p:grpSp>
          <p:nvGrpSpPr>
            <p:cNvPr id="12" name="Grupo 11"/>
            <p:cNvGrpSpPr/>
            <p:nvPr/>
          </p:nvGrpSpPr>
          <p:grpSpPr>
            <a:xfrm>
              <a:off x="6345781" y="2403001"/>
              <a:ext cx="371478" cy="3819492"/>
              <a:chOff x="7735819" y="1403549"/>
              <a:chExt cx="371478" cy="3819492"/>
            </a:xfrm>
          </p:grpSpPr>
          <p:grpSp>
            <p:nvGrpSpPr>
              <p:cNvPr id="3" name="Grupo 2"/>
              <p:cNvGrpSpPr/>
              <p:nvPr/>
            </p:nvGrpSpPr>
            <p:grpSpPr>
              <a:xfrm rot="5400000">
                <a:off x="6454868" y="3454653"/>
                <a:ext cx="2947670" cy="357188"/>
                <a:chOff x="6911624" y="2824956"/>
                <a:chExt cx="2947670" cy="357188"/>
              </a:xfrm>
            </p:grpSpPr>
            <p:sp>
              <p:nvSpPr>
                <p:cNvPr id="85" name="Line 4"/>
                <p:cNvSpPr>
                  <a:spLocks noChangeShapeType="1"/>
                </p:cNvSpPr>
                <p:nvPr/>
              </p:nvSpPr>
              <p:spPr bwMode="auto">
                <a:xfrm>
                  <a:off x="6911624" y="3009109"/>
                  <a:ext cx="294767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86" name="Rectangle 5"/>
                <p:cNvSpPr>
                  <a:spLocks noChangeArrowheads="1"/>
                </p:cNvSpPr>
                <p:nvPr/>
              </p:nvSpPr>
              <p:spPr bwMode="auto">
                <a:xfrm>
                  <a:off x="8482012" y="2869406"/>
                  <a:ext cx="744538" cy="279400"/>
                </a:xfrm>
                <a:prstGeom prst="rect">
                  <a:avLst/>
                </a:prstGeom>
                <a:solidFill>
                  <a:srgbClr val="EDE7E3"/>
                </a:solidFill>
                <a:ln w="25400" algn="ctr">
                  <a:solidFill>
                    <a:srgbClr val="0000FF"/>
                  </a:solidFill>
                  <a:miter lim="800000"/>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89" name="AutoShape 12"/>
                <p:cNvSpPr>
                  <a:spLocks noChangeArrowheads="1"/>
                </p:cNvSpPr>
                <p:nvPr/>
              </p:nvSpPr>
              <p:spPr bwMode="auto">
                <a:xfrm rot="16200000" flipV="1">
                  <a:off x="7457281" y="2849563"/>
                  <a:ext cx="355600" cy="309562"/>
                </a:xfrm>
                <a:prstGeom prst="triangle">
                  <a:avLst>
                    <a:gd name="adj" fmla="val 50000"/>
                  </a:avLst>
                </a:prstGeom>
                <a:solidFill>
                  <a:srgbClr val="EDE7E3"/>
                </a:solidFill>
                <a:ln w="25400" algn="ctr">
                  <a:solidFill>
                    <a:srgbClr val="0000FF"/>
                  </a:solidFill>
                  <a:miter lim="800000"/>
                  <a:headEnd/>
                  <a:tailEnd type="none" w="lg" len="lg"/>
                </a:ln>
              </p:spPr>
              <p:txBody>
                <a:bodyPr rot="10800000" vert="eaVert"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90" name="Line 13"/>
                <p:cNvSpPr>
                  <a:spLocks noChangeShapeType="1"/>
                </p:cNvSpPr>
                <p:nvPr/>
              </p:nvSpPr>
              <p:spPr bwMode="auto">
                <a:xfrm rot="16200000">
                  <a:off x="7611268" y="3003550"/>
                  <a:ext cx="357188"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sp>
            <p:nvSpPr>
              <p:cNvPr id="87" name="Text Box 8"/>
              <p:cNvSpPr txBox="1">
                <a:spLocks noChangeArrowheads="1"/>
              </p:cNvSpPr>
              <p:nvPr/>
            </p:nvSpPr>
            <p:spPr bwMode="auto">
              <a:xfrm>
                <a:off x="7735819" y="3796472"/>
                <a:ext cx="3651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8000"/>
                    </a:solidFill>
                    <a:latin typeface="Arial" panose="020B0604020202020204" pitchFamily="34" charset="0"/>
                  </a:rPr>
                  <a:t>R</a:t>
                </a:r>
              </a:p>
            </p:txBody>
          </p:sp>
          <p:sp>
            <p:nvSpPr>
              <p:cNvPr id="4" name="Elipse 3"/>
              <p:cNvSpPr/>
              <p:nvPr/>
            </p:nvSpPr>
            <p:spPr bwMode="auto">
              <a:xfrm>
                <a:off x="7876640" y="2059357"/>
                <a:ext cx="108000" cy="108000"/>
              </a:xfrm>
              <a:prstGeom prst="ellipse">
                <a:avLst/>
              </a:prstGeom>
              <a:noFill/>
              <a:ln w="25400" cap="flat" cmpd="sng" algn="ctr">
                <a:solidFill>
                  <a:srgbClr val="3333FF"/>
                </a:solid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92" name="Line 13"/>
              <p:cNvSpPr>
                <a:spLocks noChangeShapeType="1"/>
              </p:cNvSpPr>
              <p:nvPr/>
            </p:nvSpPr>
            <p:spPr bwMode="auto">
              <a:xfrm>
                <a:off x="7750109" y="5107082"/>
                <a:ext cx="357188"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93" name="Line 13"/>
              <p:cNvSpPr>
                <a:spLocks noChangeShapeType="1"/>
              </p:cNvSpPr>
              <p:nvPr/>
            </p:nvSpPr>
            <p:spPr bwMode="auto">
              <a:xfrm>
                <a:off x="7831207" y="5170031"/>
                <a:ext cx="20162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94" name="Line 13"/>
              <p:cNvSpPr>
                <a:spLocks noChangeShapeType="1"/>
              </p:cNvSpPr>
              <p:nvPr/>
            </p:nvSpPr>
            <p:spPr bwMode="auto">
              <a:xfrm>
                <a:off x="7872737" y="5223041"/>
                <a:ext cx="12519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101" name="Text Box 9"/>
              <p:cNvSpPr txBox="1">
                <a:spLocks noChangeArrowheads="1"/>
              </p:cNvSpPr>
              <p:nvPr/>
            </p:nvSpPr>
            <p:spPr bwMode="auto">
              <a:xfrm>
                <a:off x="7760718" y="1403549"/>
                <a:ext cx="3143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008000"/>
                    </a:solidFill>
                    <a:latin typeface="Arial" panose="020B0604020202020204" pitchFamily="34" charset="0"/>
                    <a:sym typeface="Symbol" panose="05050102010706020507" pitchFamily="18" charset="2"/>
                  </a:rPr>
                  <a:t></a:t>
                </a:r>
              </a:p>
            </p:txBody>
          </p:sp>
        </p:grpSp>
        <p:sp>
          <p:nvSpPr>
            <p:cNvPr id="108" name="Line 72">
              <a:extLst>
                <a:ext uri="{FF2B5EF4-FFF2-40B4-BE49-F238E27FC236}">
                  <a16:creationId xmlns:a16="http://schemas.microsoft.com/office/drawing/2014/main" id="{19DCCEBF-780F-42D3-8F79-D7F3B6A38433}"/>
                </a:ext>
              </a:extLst>
            </p:cNvPr>
            <p:cNvSpPr>
              <a:spLocks noChangeShapeType="1"/>
            </p:cNvSpPr>
            <p:nvPr/>
          </p:nvSpPr>
          <p:spPr bwMode="auto">
            <a:xfrm>
              <a:off x="6535322" y="4294205"/>
              <a:ext cx="0" cy="21590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dirty="0"/>
            </a:p>
          </p:txBody>
        </p:sp>
        <p:sp>
          <p:nvSpPr>
            <p:cNvPr id="109" name="Text Box 111">
              <a:extLst>
                <a:ext uri="{FF2B5EF4-FFF2-40B4-BE49-F238E27FC236}">
                  <a16:creationId xmlns:a16="http://schemas.microsoft.com/office/drawing/2014/main" id="{BFAACB16-7BAD-4E2B-A16C-26975FF47BB7}"/>
                </a:ext>
              </a:extLst>
            </p:cNvPr>
            <p:cNvSpPr txBox="1">
              <a:spLocks noChangeArrowheads="1"/>
            </p:cNvSpPr>
            <p:nvPr/>
          </p:nvSpPr>
          <p:spPr bwMode="auto">
            <a:xfrm>
              <a:off x="6618236" y="4142511"/>
              <a:ext cx="324127" cy="5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3333FF"/>
                  </a:solidFill>
                  <a:latin typeface="Comic Sans MS" panose="030F0702030302020204" pitchFamily="66" charset="0"/>
                </a:rPr>
                <a:t>I</a:t>
              </a:r>
              <a:endParaRPr lang="es-ES" baseline="-25000" dirty="0">
                <a:solidFill>
                  <a:srgbClr val="3333FF"/>
                </a:solidFill>
                <a:latin typeface="Comic Sans MS" panose="030F0702030302020204" pitchFamily="66" charset="0"/>
              </a:endParaRPr>
            </a:p>
          </p:txBody>
        </p:sp>
      </p:grpSp>
      <p:sp>
        <p:nvSpPr>
          <p:cNvPr id="110" name="Text Box 73">
            <a:extLst>
              <a:ext uri="{FF2B5EF4-FFF2-40B4-BE49-F238E27FC236}">
                <a16:creationId xmlns:a16="http://schemas.microsoft.com/office/drawing/2014/main" id="{B66D8FC5-6F79-43B3-9262-559CD8E734FF}"/>
              </a:ext>
            </a:extLst>
          </p:cNvPr>
          <p:cNvSpPr txBox="1">
            <a:spLocks noChangeArrowheads="1"/>
          </p:cNvSpPr>
          <p:nvPr/>
        </p:nvSpPr>
        <p:spPr bwMode="auto">
          <a:xfrm>
            <a:off x="1284515" y="2698972"/>
            <a:ext cx="4341557"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sym typeface="Symbol" panose="05050102010706020507" pitchFamily="18" charset="2"/>
              </a:rPr>
              <a:t>Está en polarización directa</a:t>
            </a:r>
            <a:endParaRPr lang="es-ES" sz="2000" dirty="0">
              <a:solidFill>
                <a:srgbClr val="3333FF"/>
              </a:solidFill>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265077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up)">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dissolve">
                                      <p:cBhvr>
                                        <p:cTn id="22" dur="500"/>
                                        <p:tgtEl>
                                          <p:spTgt spid="1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wipe(up)">
                                      <p:cBhvr>
                                        <p:cTn id="27" dur="500"/>
                                        <p:tgtEl>
                                          <p:spTgt spid="1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wipe(left)">
                                      <p:cBhvr>
                                        <p:cTn id="32" dur="500"/>
                                        <p:tgtEl>
                                          <p:spTgt spid="99"/>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dissolve">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strips(downRight)">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34" grpId="0" animBg="1"/>
      <p:bldP spid="99" grpId="0"/>
      <p:bldP spid="1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45209BF4-ADA3-4C82-9C5A-0C170BFB195B}"/>
              </a:ext>
            </a:extLst>
          </p:cNvPr>
          <p:cNvGrpSpPr/>
          <p:nvPr/>
        </p:nvGrpSpPr>
        <p:grpSpPr>
          <a:xfrm>
            <a:off x="2430256" y="598891"/>
            <a:ext cx="2727325" cy="3037443"/>
            <a:chOff x="2110368" y="3325065"/>
            <a:chExt cx="2727325" cy="3037443"/>
          </a:xfrm>
        </p:grpSpPr>
        <p:sp>
          <p:nvSpPr>
            <p:cNvPr id="44036" name="Line 4"/>
            <p:cNvSpPr>
              <a:spLocks noChangeShapeType="1"/>
            </p:cNvSpPr>
            <p:nvPr/>
          </p:nvSpPr>
          <p:spPr bwMode="auto">
            <a:xfrm>
              <a:off x="2135768" y="3594940"/>
              <a:ext cx="267970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44037" name="Rectangle 5"/>
            <p:cNvSpPr>
              <a:spLocks noChangeArrowheads="1"/>
            </p:cNvSpPr>
            <p:nvPr/>
          </p:nvSpPr>
          <p:spPr bwMode="auto">
            <a:xfrm>
              <a:off x="3731205" y="3455240"/>
              <a:ext cx="744538" cy="279400"/>
            </a:xfrm>
            <a:prstGeom prst="rect">
              <a:avLst/>
            </a:prstGeom>
            <a:solidFill>
              <a:srgbClr val="EDE7E3"/>
            </a:solidFill>
            <a:ln w="25400" algn="ctr">
              <a:solidFill>
                <a:srgbClr val="0000FF"/>
              </a:solidFill>
              <a:miter lim="800000"/>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44038" name="Line 6"/>
            <p:cNvSpPr>
              <a:spLocks noChangeShapeType="1"/>
            </p:cNvSpPr>
            <p:nvPr/>
          </p:nvSpPr>
          <p:spPr bwMode="auto">
            <a:xfrm>
              <a:off x="2135768" y="5034803"/>
              <a:ext cx="267970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44039" name="Line 7"/>
            <p:cNvSpPr>
              <a:spLocks noChangeShapeType="1"/>
            </p:cNvSpPr>
            <p:nvPr/>
          </p:nvSpPr>
          <p:spPr bwMode="auto">
            <a:xfrm rot="16200000" flipH="1">
              <a:off x="1382499" y="4310109"/>
              <a:ext cx="1455738"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44040" name="Text Box 8"/>
            <p:cNvSpPr txBox="1">
              <a:spLocks noChangeArrowheads="1"/>
            </p:cNvSpPr>
            <p:nvPr/>
          </p:nvSpPr>
          <p:spPr bwMode="auto">
            <a:xfrm>
              <a:off x="3907418" y="3325065"/>
              <a:ext cx="3651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8000"/>
                  </a:solidFill>
                  <a:latin typeface="Arial" panose="020B0604020202020204" pitchFamily="34" charset="0"/>
                </a:rPr>
                <a:t>R</a:t>
              </a:r>
            </a:p>
          </p:txBody>
        </p:sp>
        <p:sp>
          <p:nvSpPr>
            <p:cNvPr id="44041" name="Text Box 9"/>
            <p:cNvSpPr txBox="1">
              <a:spLocks noChangeArrowheads="1"/>
            </p:cNvSpPr>
            <p:nvPr/>
          </p:nvSpPr>
          <p:spPr bwMode="auto">
            <a:xfrm>
              <a:off x="3237493" y="4206922"/>
              <a:ext cx="3143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a:solidFill>
                    <a:srgbClr val="008000"/>
                  </a:solidFill>
                  <a:latin typeface="Arial" panose="020B0604020202020204" pitchFamily="34" charset="0"/>
                  <a:sym typeface="Symbol" panose="05050102010706020507" pitchFamily="18" charset="2"/>
                </a:rPr>
                <a:t></a:t>
              </a:r>
            </a:p>
          </p:txBody>
        </p:sp>
        <p:sp>
          <p:nvSpPr>
            <p:cNvPr id="44042" name="Line 10"/>
            <p:cNvSpPr>
              <a:spLocks noChangeShapeType="1"/>
            </p:cNvSpPr>
            <p:nvPr/>
          </p:nvSpPr>
          <p:spPr bwMode="auto">
            <a:xfrm rot="16200000" flipH="1">
              <a:off x="4109824" y="4313284"/>
              <a:ext cx="1455738"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nvGrpSpPr>
            <p:cNvPr id="9" name="Group 11"/>
            <p:cNvGrpSpPr>
              <a:grpSpLocks/>
            </p:cNvGrpSpPr>
            <p:nvPr/>
          </p:nvGrpSpPr>
          <p:grpSpPr bwMode="auto">
            <a:xfrm rot="-5400000">
              <a:off x="2705680" y="3434603"/>
              <a:ext cx="357188" cy="309562"/>
              <a:chOff x="2869" y="1923"/>
              <a:chExt cx="225" cy="195"/>
            </a:xfrm>
          </p:grpSpPr>
          <p:sp>
            <p:nvSpPr>
              <p:cNvPr id="44076" name="AutoShape 12"/>
              <p:cNvSpPr>
                <a:spLocks noChangeArrowheads="1"/>
              </p:cNvSpPr>
              <p:nvPr/>
            </p:nvSpPr>
            <p:spPr bwMode="auto">
              <a:xfrm flipV="1">
                <a:off x="2869" y="1923"/>
                <a:ext cx="224" cy="195"/>
              </a:xfrm>
              <a:prstGeom prst="triangle">
                <a:avLst>
                  <a:gd name="adj" fmla="val 50000"/>
                </a:avLst>
              </a:prstGeom>
              <a:solidFill>
                <a:srgbClr val="EDE7E3"/>
              </a:solidFill>
              <a:ln w="25400" algn="ctr">
                <a:solidFill>
                  <a:srgbClr val="0000FF"/>
                </a:solidFill>
                <a:miter lim="800000"/>
                <a:headEnd/>
                <a:tailEnd type="none" w="lg" len="lg"/>
              </a:ln>
            </p:spPr>
            <p:txBody>
              <a:bodyPr rot="10800000" vert="eaVert"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44077" name="Line 13"/>
              <p:cNvSpPr>
                <a:spLocks noChangeShapeType="1"/>
              </p:cNvSpPr>
              <p:nvPr/>
            </p:nvSpPr>
            <p:spPr bwMode="auto">
              <a:xfrm>
                <a:off x="2869" y="2118"/>
                <a:ext cx="225"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grpSp>
          <p:nvGrpSpPr>
            <p:cNvPr id="44044" name="Group 14"/>
            <p:cNvGrpSpPr>
              <a:grpSpLocks/>
            </p:cNvGrpSpPr>
            <p:nvPr/>
          </p:nvGrpSpPr>
          <p:grpSpPr bwMode="auto">
            <a:xfrm>
              <a:off x="3354968" y="4844303"/>
              <a:ext cx="107950" cy="360362"/>
              <a:chOff x="2047" y="2056"/>
              <a:chExt cx="68" cy="227"/>
            </a:xfrm>
          </p:grpSpPr>
          <p:sp>
            <p:nvSpPr>
              <p:cNvPr id="44073" name="Rectangle 15"/>
              <p:cNvSpPr>
                <a:spLocks noChangeArrowheads="1"/>
              </p:cNvSpPr>
              <p:nvPr/>
            </p:nvSpPr>
            <p:spPr bwMode="auto">
              <a:xfrm>
                <a:off x="2047" y="2070"/>
                <a:ext cx="68" cy="203"/>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44074" name="Line 16"/>
              <p:cNvSpPr>
                <a:spLocks noChangeShapeType="1"/>
              </p:cNvSpPr>
              <p:nvPr/>
            </p:nvSpPr>
            <p:spPr bwMode="auto">
              <a:xfrm rot="-5400000">
                <a:off x="1939" y="2170"/>
                <a:ext cx="227"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44075" name="Line 17"/>
              <p:cNvSpPr>
                <a:spLocks noChangeShapeType="1"/>
              </p:cNvSpPr>
              <p:nvPr/>
            </p:nvSpPr>
            <p:spPr bwMode="auto">
              <a:xfrm rot="-5400000">
                <a:off x="2042" y="2173"/>
                <a:ext cx="11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sp>
          <p:nvSpPr>
            <p:cNvPr id="95" name="Line 13"/>
            <p:cNvSpPr>
              <a:spLocks noChangeShapeType="1"/>
            </p:cNvSpPr>
            <p:nvPr/>
          </p:nvSpPr>
          <p:spPr bwMode="auto">
            <a:xfrm>
              <a:off x="3907418" y="5226882"/>
              <a:ext cx="357188"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96" name="Line 13"/>
            <p:cNvSpPr>
              <a:spLocks noChangeShapeType="1"/>
            </p:cNvSpPr>
            <p:nvPr/>
          </p:nvSpPr>
          <p:spPr bwMode="auto">
            <a:xfrm>
              <a:off x="3988516" y="5279892"/>
              <a:ext cx="20162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97" name="Line 13"/>
            <p:cNvSpPr>
              <a:spLocks noChangeShapeType="1"/>
            </p:cNvSpPr>
            <p:nvPr/>
          </p:nvSpPr>
          <p:spPr bwMode="auto">
            <a:xfrm>
              <a:off x="4030046" y="5342841"/>
              <a:ext cx="12519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98" name="Line 13"/>
            <p:cNvSpPr>
              <a:spLocks noChangeShapeType="1"/>
            </p:cNvSpPr>
            <p:nvPr/>
          </p:nvSpPr>
          <p:spPr bwMode="auto">
            <a:xfrm rot="16200000">
              <a:off x="3981892" y="5134119"/>
              <a:ext cx="20162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35" name="Text Box 73">
              <a:extLst>
                <a:ext uri="{FF2B5EF4-FFF2-40B4-BE49-F238E27FC236}">
                  <a16:creationId xmlns:a16="http://schemas.microsoft.com/office/drawing/2014/main" id="{4D668902-F0AB-430C-899E-C99F38A1FA1C}"/>
                </a:ext>
              </a:extLst>
            </p:cNvPr>
            <p:cNvSpPr txBox="1">
              <a:spLocks noChangeArrowheads="1"/>
            </p:cNvSpPr>
            <p:nvPr/>
          </p:nvSpPr>
          <p:spPr bwMode="auto">
            <a:xfrm>
              <a:off x="2251795" y="5753256"/>
              <a:ext cx="991275"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8000"/>
                  </a:solidFill>
                  <a:latin typeface="Arial" panose="020B0604020202020204" pitchFamily="34" charset="0"/>
                  <a:sym typeface="Symbol" panose="05050102010706020507" pitchFamily="18" charset="2"/>
                </a:rPr>
                <a:t></a:t>
              </a:r>
              <a:r>
                <a:rPr lang="es-ES" sz="2000" dirty="0">
                  <a:solidFill>
                    <a:srgbClr val="008000"/>
                  </a:solidFill>
                  <a:latin typeface="Arial" panose="020B0604020202020204" pitchFamily="34" charset="0"/>
                  <a:sym typeface="Symbol" panose="05050102010706020507" pitchFamily="18" charset="2"/>
                </a:rPr>
                <a:t> = 2 V</a:t>
              </a:r>
            </a:p>
          </p:txBody>
        </p:sp>
        <p:sp>
          <p:nvSpPr>
            <p:cNvPr id="36" name="Text Box 74">
              <a:extLst>
                <a:ext uri="{FF2B5EF4-FFF2-40B4-BE49-F238E27FC236}">
                  <a16:creationId xmlns:a16="http://schemas.microsoft.com/office/drawing/2014/main" id="{FFE49B6B-BC57-4A5A-A5A7-8EFB99A0506C}"/>
                </a:ext>
              </a:extLst>
            </p:cNvPr>
            <p:cNvSpPr txBox="1">
              <a:spLocks noChangeArrowheads="1"/>
            </p:cNvSpPr>
            <p:nvPr/>
          </p:nvSpPr>
          <p:spPr bwMode="auto">
            <a:xfrm>
              <a:off x="3520239" y="5802963"/>
              <a:ext cx="1270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a:solidFill>
                    <a:srgbClr val="008000"/>
                  </a:solidFill>
                  <a:latin typeface="Arial" panose="020B0604020202020204" pitchFamily="34" charset="0"/>
                  <a:sym typeface="Symbol" panose="05050102010706020507" pitchFamily="18" charset="2"/>
                </a:rPr>
                <a:t> R = 1 k</a:t>
              </a:r>
            </a:p>
          </p:txBody>
        </p:sp>
      </p:grpSp>
      <p:grpSp>
        <p:nvGrpSpPr>
          <p:cNvPr id="5" name="Grupo 4">
            <a:extLst>
              <a:ext uri="{FF2B5EF4-FFF2-40B4-BE49-F238E27FC236}">
                <a16:creationId xmlns:a16="http://schemas.microsoft.com/office/drawing/2014/main" id="{DCA7D75F-D37E-4BC3-8402-346748C0A8BD}"/>
              </a:ext>
            </a:extLst>
          </p:cNvPr>
          <p:cNvGrpSpPr/>
          <p:nvPr/>
        </p:nvGrpSpPr>
        <p:grpSpPr>
          <a:xfrm>
            <a:off x="2006568" y="1299088"/>
            <a:ext cx="3508359" cy="547968"/>
            <a:chOff x="1686680" y="4025262"/>
            <a:chExt cx="3508359" cy="547968"/>
          </a:xfrm>
        </p:grpSpPr>
        <p:grpSp>
          <p:nvGrpSpPr>
            <p:cNvPr id="40" name="Grupo 39">
              <a:extLst>
                <a:ext uri="{FF2B5EF4-FFF2-40B4-BE49-F238E27FC236}">
                  <a16:creationId xmlns:a16="http://schemas.microsoft.com/office/drawing/2014/main" id="{A1A41E72-9116-4BEF-9E5E-1E9D8264146F}"/>
                </a:ext>
              </a:extLst>
            </p:cNvPr>
            <p:cNvGrpSpPr/>
            <p:nvPr/>
          </p:nvGrpSpPr>
          <p:grpSpPr>
            <a:xfrm>
              <a:off x="4837693" y="4025262"/>
              <a:ext cx="357346" cy="547968"/>
              <a:chOff x="4193809" y="4387931"/>
              <a:chExt cx="357346" cy="547968"/>
            </a:xfrm>
          </p:grpSpPr>
          <p:sp>
            <p:nvSpPr>
              <p:cNvPr id="41" name="Line 72">
                <a:extLst>
                  <a:ext uri="{FF2B5EF4-FFF2-40B4-BE49-F238E27FC236}">
                    <a16:creationId xmlns:a16="http://schemas.microsoft.com/office/drawing/2014/main" id="{7E7CD41A-1DB9-477A-B3E3-B76B06AEDEF6}"/>
                  </a:ext>
                </a:extLst>
              </p:cNvPr>
              <p:cNvSpPr>
                <a:spLocks noChangeShapeType="1"/>
              </p:cNvSpPr>
              <p:nvPr/>
            </p:nvSpPr>
            <p:spPr bwMode="auto">
              <a:xfrm>
                <a:off x="4193809" y="4539625"/>
                <a:ext cx="0" cy="21590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42" name="Text Box 111">
                <a:extLst>
                  <a:ext uri="{FF2B5EF4-FFF2-40B4-BE49-F238E27FC236}">
                    <a16:creationId xmlns:a16="http://schemas.microsoft.com/office/drawing/2014/main" id="{0FD2918A-BC24-4A50-B526-66066F2A2C1A}"/>
                  </a:ext>
                </a:extLst>
              </p:cNvPr>
              <p:cNvSpPr txBox="1">
                <a:spLocks noChangeArrowheads="1"/>
              </p:cNvSpPr>
              <p:nvPr/>
            </p:nvSpPr>
            <p:spPr bwMode="auto">
              <a:xfrm>
                <a:off x="4227028" y="4387931"/>
                <a:ext cx="324127" cy="5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3333FF"/>
                    </a:solidFill>
                    <a:latin typeface="Comic Sans MS" panose="030F0702030302020204" pitchFamily="66" charset="0"/>
                  </a:rPr>
                  <a:t>I</a:t>
                </a:r>
                <a:endParaRPr lang="es-ES" baseline="-25000" dirty="0">
                  <a:solidFill>
                    <a:srgbClr val="3333FF"/>
                  </a:solidFill>
                  <a:latin typeface="Comic Sans MS" panose="030F0702030302020204" pitchFamily="66" charset="0"/>
                </a:endParaRPr>
              </a:p>
            </p:txBody>
          </p:sp>
        </p:grpSp>
        <p:grpSp>
          <p:nvGrpSpPr>
            <p:cNvPr id="43" name="Grupo 42">
              <a:extLst>
                <a:ext uri="{FF2B5EF4-FFF2-40B4-BE49-F238E27FC236}">
                  <a16:creationId xmlns:a16="http://schemas.microsoft.com/office/drawing/2014/main" id="{2BBB1634-0A6D-4B1B-8A6E-DCEE18EA5853}"/>
                </a:ext>
              </a:extLst>
            </p:cNvPr>
            <p:cNvGrpSpPr/>
            <p:nvPr/>
          </p:nvGrpSpPr>
          <p:grpSpPr>
            <a:xfrm>
              <a:off x="1686680" y="4025262"/>
              <a:ext cx="424724" cy="547968"/>
              <a:chOff x="3769603" y="4318892"/>
              <a:chExt cx="424724" cy="547968"/>
            </a:xfrm>
          </p:grpSpPr>
          <p:sp>
            <p:nvSpPr>
              <p:cNvPr id="44" name="Line 72">
                <a:extLst>
                  <a:ext uri="{FF2B5EF4-FFF2-40B4-BE49-F238E27FC236}">
                    <a16:creationId xmlns:a16="http://schemas.microsoft.com/office/drawing/2014/main" id="{9B79A77C-E237-4FC5-B347-030BCFC33F43}"/>
                  </a:ext>
                </a:extLst>
              </p:cNvPr>
              <p:cNvSpPr>
                <a:spLocks noChangeShapeType="1"/>
              </p:cNvSpPr>
              <p:nvPr/>
            </p:nvSpPr>
            <p:spPr bwMode="auto">
              <a:xfrm flipV="1">
                <a:off x="4194327" y="4539625"/>
                <a:ext cx="0" cy="21590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45" name="Text Box 111">
                <a:extLst>
                  <a:ext uri="{FF2B5EF4-FFF2-40B4-BE49-F238E27FC236}">
                    <a16:creationId xmlns:a16="http://schemas.microsoft.com/office/drawing/2014/main" id="{44394AD1-6180-49A6-A06A-EF3FD238B11D}"/>
                  </a:ext>
                </a:extLst>
              </p:cNvPr>
              <p:cNvSpPr txBox="1">
                <a:spLocks noChangeArrowheads="1"/>
              </p:cNvSpPr>
              <p:nvPr/>
            </p:nvSpPr>
            <p:spPr bwMode="auto">
              <a:xfrm>
                <a:off x="3769603" y="4318892"/>
                <a:ext cx="324127" cy="5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3333FF"/>
                    </a:solidFill>
                    <a:latin typeface="Comic Sans MS" panose="030F0702030302020204" pitchFamily="66" charset="0"/>
                  </a:rPr>
                  <a:t>I</a:t>
                </a:r>
                <a:endParaRPr lang="es-ES" baseline="-25000" dirty="0">
                  <a:solidFill>
                    <a:srgbClr val="3333FF"/>
                  </a:solidFill>
                  <a:latin typeface="Comic Sans MS" panose="030F0702030302020204" pitchFamily="66" charset="0"/>
                </a:endParaRPr>
              </a:p>
            </p:txBody>
          </p:sp>
        </p:grpSp>
      </p:grpSp>
      <p:grpSp>
        <p:nvGrpSpPr>
          <p:cNvPr id="15" name="Grupo 14">
            <a:extLst>
              <a:ext uri="{FF2B5EF4-FFF2-40B4-BE49-F238E27FC236}">
                <a16:creationId xmlns:a16="http://schemas.microsoft.com/office/drawing/2014/main" id="{1F1DD413-9260-40B4-AAF8-974C2785C4CD}"/>
              </a:ext>
            </a:extLst>
          </p:cNvPr>
          <p:cNvGrpSpPr/>
          <p:nvPr/>
        </p:nvGrpSpPr>
        <p:grpSpPr>
          <a:xfrm>
            <a:off x="6530417" y="710137"/>
            <a:ext cx="2826244" cy="3300734"/>
            <a:chOff x="6500921" y="2987121"/>
            <a:chExt cx="2826244" cy="3300734"/>
          </a:xfrm>
        </p:grpSpPr>
        <p:sp>
          <p:nvSpPr>
            <p:cNvPr id="52" name="AutoShape 96">
              <a:extLst>
                <a:ext uri="{FF2B5EF4-FFF2-40B4-BE49-F238E27FC236}">
                  <a16:creationId xmlns:a16="http://schemas.microsoft.com/office/drawing/2014/main" id="{4CFE4EB2-21EE-4FAA-B3D6-21145E74A4DF}"/>
                </a:ext>
              </a:extLst>
            </p:cNvPr>
            <p:cNvSpPr>
              <a:spLocks noChangeArrowheads="1"/>
            </p:cNvSpPr>
            <p:nvPr/>
          </p:nvSpPr>
          <p:spPr bwMode="auto">
            <a:xfrm>
              <a:off x="6500921" y="2987121"/>
              <a:ext cx="2826244" cy="3300734"/>
            </a:xfrm>
            <a:prstGeom prst="foldedCorner">
              <a:avLst>
                <a:gd name="adj" fmla="val 12500"/>
              </a:avLst>
            </a:prstGeom>
            <a:solidFill>
              <a:srgbClr val="FFFF99"/>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nchor="ct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endParaRPr lang="es-ES"/>
            </a:p>
          </p:txBody>
        </p:sp>
        <p:sp>
          <p:nvSpPr>
            <p:cNvPr id="53" name="Line 103">
              <a:extLst>
                <a:ext uri="{FF2B5EF4-FFF2-40B4-BE49-F238E27FC236}">
                  <a16:creationId xmlns:a16="http://schemas.microsoft.com/office/drawing/2014/main" id="{7C812C1E-3DD8-4DD3-A3C4-6C35D7F6072F}"/>
                </a:ext>
              </a:extLst>
            </p:cNvPr>
            <p:cNvSpPr>
              <a:spLocks noChangeShapeType="1"/>
            </p:cNvSpPr>
            <p:nvPr/>
          </p:nvSpPr>
          <p:spPr bwMode="auto">
            <a:xfrm>
              <a:off x="7217512" y="3801905"/>
              <a:ext cx="509633" cy="0"/>
            </a:xfrm>
            <a:prstGeom prst="line">
              <a:avLst/>
            </a:prstGeom>
            <a:noFill/>
            <a:ln w="25400">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lstStyle/>
            <a:p>
              <a:endParaRPr lang="es-ES"/>
            </a:p>
          </p:txBody>
        </p:sp>
        <p:sp>
          <p:nvSpPr>
            <p:cNvPr id="54" name="Line 105">
              <a:extLst>
                <a:ext uri="{FF2B5EF4-FFF2-40B4-BE49-F238E27FC236}">
                  <a16:creationId xmlns:a16="http://schemas.microsoft.com/office/drawing/2014/main" id="{3A87412C-2F0E-43E2-9206-C3CD907B11B7}"/>
                </a:ext>
              </a:extLst>
            </p:cNvPr>
            <p:cNvSpPr>
              <a:spLocks noChangeShapeType="1"/>
            </p:cNvSpPr>
            <p:nvPr/>
          </p:nvSpPr>
          <p:spPr bwMode="auto">
            <a:xfrm flipH="1">
              <a:off x="7217512" y="4642080"/>
              <a:ext cx="509633" cy="0"/>
            </a:xfrm>
            <a:prstGeom prst="line">
              <a:avLst/>
            </a:prstGeom>
            <a:noFill/>
            <a:ln w="25400">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lstStyle/>
            <a:p>
              <a:endParaRPr lang="es-ES"/>
            </a:p>
          </p:txBody>
        </p:sp>
        <p:sp>
          <p:nvSpPr>
            <p:cNvPr id="55" name="Line 106">
              <a:extLst>
                <a:ext uri="{FF2B5EF4-FFF2-40B4-BE49-F238E27FC236}">
                  <a16:creationId xmlns:a16="http://schemas.microsoft.com/office/drawing/2014/main" id="{C6AD4277-4E60-4E8E-B31F-FD4BBB090817}"/>
                </a:ext>
              </a:extLst>
            </p:cNvPr>
            <p:cNvSpPr>
              <a:spLocks noChangeShapeType="1"/>
            </p:cNvSpPr>
            <p:nvPr/>
          </p:nvSpPr>
          <p:spPr bwMode="auto">
            <a:xfrm flipV="1">
              <a:off x="7061736" y="4179697"/>
              <a:ext cx="716026"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lstStyle/>
            <a:p>
              <a:endParaRPr lang="es-ES"/>
            </a:p>
          </p:txBody>
        </p:sp>
        <p:sp>
          <p:nvSpPr>
            <p:cNvPr id="56" name="AutoShape 20">
              <a:extLst>
                <a:ext uri="{FF2B5EF4-FFF2-40B4-BE49-F238E27FC236}">
                  <a16:creationId xmlns:a16="http://schemas.microsoft.com/office/drawing/2014/main" id="{386AA4E4-FEA2-4FEC-9957-C9F8A7DDAFD9}"/>
                </a:ext>
              </a:extLst>
            </p:cNvPr>
            <p:cNvSpPr>
              <a:spLocks noChangeArrowheads="1"/>
            </p:cNvSpPr>
            <p:nvPr/>
          </p:nvSpPr>
          <p:spPr bwMode="auto">
            <a:xfrm rot="16200000" flipV="1">
              <a:off x="7291126" y="4028078"/>
              <a:ext cx="355681" cy="309590"/>
            </a:xfrm>
            <a:prstGeom prst="triangle">
              <a:avLst>
                <a:gd name="adj" fmla="val 50000"/>
              </a:avLst>
            </a:prstGeom>
            <a:solidFill>
              <a:srgbClr val="EDE7E3"/>
            </a:solidFill>
            <a:ln w="25400" algn="ctr">
              <a:solidFill>
                <a:srgbClr val="0000FF"/>
              </a:solidFill>
              <a:miter lim="800000"/>
              <a:headEnd/>
              <a:tailEnd type="none" w="lg" len="lg"/>
            </a:ln>
          </p:spPr>
          <p:txBody>
            <a:bodyPr rot="10800000" vert="eaVert"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57" name="Line 21">
              <a:extLst>
                <a:ext uri="{FF2B5EF4-FFF2-40B4-BE49-F238E27FC236}">
                  <a16:creationId xmlns:a16="http://schemas.microsoft.com/office/drawing/2014/main" id="{6F28728D-CA87-4031-9D5C-6D846F1EF8DD}"/>
                </a:ext>
              </a:extLst>
            </p:cNvPr>
            <p:cNvSpPr>
              <a:spLocks noChangeShapeType="1"/>
            </p:cNvSpPr>
            <p:nvPr/>
          </p:nvSpPr>
          <p:spPr bwMode="auto">
            <a:xfrm rot="16200000">
              <a:off x="7445126" y="4201329"/>
              <a:ext cx="357269"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58" name="Text Box 111">
              <a:extLst>
                <a:ext uri="{FF2B5EF4-FFF2-40B4-BE49-F238E27FC236}">
                  <a16:creationId xmlns:a16="http://schemas.microsoft.com/office/drawing/2014/main" id="{7C9C40FF-2957-48E1-BE6F-455B7579F673}"/>
                </a:ext>
              </a:extLst>
            </p:cNvPr>
            <p:cNvSpPr txBox="1">
              <a:spLocks noChangeArrowheads="1"/>
            </p:cNvSpPr>
            <p:nvPr/>
          </p:nvSpPr>
          <p:spPr bwMode="auto">
            <a:xfrm>
              <a:off x="7896339" y="3521084"/>
              <a:ext cx="995786" cy="54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FF0000"/>
                  </a:solidFill>
                  <a:latin typeface="Comic Sans MS" panose="030F0702030302020204" pitchFamily="66" charset="0"/>
                </a:rPr>
                <a:t>I = +I</a:t>
              </a:r>
              <a:r>
                <a:rPr lang="es-ES" baseline="-25000" dirty="0">
                  <a:solidFill>
                    <a:srgbClr val="FF0000"/>
                  </a:solidFill>
                  <a:latin typeface="Comic Sans MS" panose="030F0702030302020204" pitchFamily="66" charset="0"/>
                </a:rPr>
                <a:t>D</a:t>
              </a:r>
            </a:p>
          </p:txBody>
        </p:sp>
        <p:sp>
          <p:nvSpPr>
            <p:cNvPr id="59" name="Text Box 112">
              <a:extLst>
                <a:ext uri="{FF2B5EF4-FFF2-40B4-BE49-F238E27FC236}">
                  <a16:creationId xmlns:a16="http://schemas.microsoft.com/office/drawing/2014/main" id="{3AC66BDD-5382-40F5-BCBC-9B90E5FF2512}"/>
                </a:ext>
              </a:extLst>
            </p:cNvPr>
            <p:cNvSpPr txBox="1">
              <a:spLocks noChangeArrowheads="1"/>
            </p:cNvSpPr>
            <p:nvPr/>
          </p:nvSpPr>
          <p:spPr bwMode="auto">
            <a:xfrm>
              <a:off x="7890951" y="4376157"/>
              <a:ext cx="979756" cy="54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FF0000"/>
                  </a:solidFill>
                  <a:latin typeface="Comic Sans MS" panose="030F0702030302020204" pitchFamily="66" charset="0"/>
                </a:rPr>
                <a:t>I = -I</a:t>
              </a:r>
              <a:r>
                <a:rPr lang="es-ES" baseline="-25000" dirty="0">
                  <a:solidFill>
                    <a:srgbClr val="FF0000"/>
                  </a:solidFill>
                  <a:latin typeface="Comic Sans MS" panose="030F0702030302020204" pitchFamily="66" charset="0"/>
                </a:rPr>
                <a:t>D</a:t>
              </a:r>
            </a:p>
          </p:txBody>
        </p:sp>
        <p:sp>
          <p:nvSpPr>
            <p:cNvPr id="60" name="Text Box 113">
              <a:extLst>
                <a:ext uri="{FF2B5EF4-FFF2-40B4-BE49-F238E27FC236}">
                  <a16:creationId xmlns:a16="http://schemas.microsoft.com/office/drawing/2014/main" id="{2FA7816B-39AC-4ABF-A367-5AFAA13E114A}"/>
                </a:ext>
              </a:extLst>
            </p:cNvPr>
            <p:cNvSpPr txBox="1">
              <a:spLocks noChangeArrowheads="1"/>
            </p:cNvSpPr>
            <p:nvPr/>
          </p:nvSpPr>
          <p:spPr bwMode="auto">
            <a:xfrm>
              <a:off x="7347839" y="3068636"/>
              <a:ext cx="1192954" cy="457740"/>
            </a:xfrm>
            <a:prstGeom prst="rect">
              <a:avLst/>
            </a:prstGeom>
            <a:solidFill>
              <a:schemeClr val="tx2">
                <a:lumMod val="25000"/>
                <a:lumOff val="75000"/>
              </a:schemeClr>
            </a:solidFill>
            <a:ln>
              <a:noFill/>
            </a:ln>
            <a:effectLst/>
          </p:spPr>
          <p:txBody>
            <a:bodyPr wrap="none" tIns="118800" bIns="1188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sz="2400" dirty="0">
                  <a:solidFill>
                    <a:schemeClr val="tx1"/>
                  </a:solidFill>
                </a:rPr>
                <a:t>DIODO</a:t>
              </a:r>
            </a:p>
          </p:txBody>
        </p:sp>
        <p:sp>
          <p:nvSpPr>
            <p:cNvPr id="61" name="Text Box 111">
              <a:extLst>
                <a:ext uri="{FF2B5EF4-FFF2-40B4-BE49-F238E27FC236}">
                  <a16:creationId xmlns:a16="http://schemas.microsoft.com/office/drawing/2014/main" id="{3084EA98-B79A-4369-8807-28A3E5FA409D}"/>
                </a:ext>
              </a:extLst>
            </p:cNvPr>
            <p:cNvSpPr txBox="1">
              <a:spLocks noChangeArrowheads="1"/>
            </p:cNvSpPr>
            <p:nvPr/>
          </p:nvSpPr>
          <p:spPr bwMode="auto">
            <a:xfrm>
              <a:off x="6893499" y="3531206"/>
              <a:ext cx="324127" cy="5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008000"/>
                  </a:solidFill>
                  <a:latin typeface="Comic Sans MS" panose="030F0702030302020204" pitchFamily="66" charset="0"/>
                </a:rPr>
                <a:t>I</a:t>
              </a:r>
              <a:endParaRPr lang="es-ES" baseline="-25000" dirty="0">
                <a:solidFill>
                  <a:srgbClr val="008000"/>
                </a:solidFill>
                <a:latin typeface="Comic Sans MS" panose="030F0702030302020204" pitchFamily="66" charset="0"/>
              </a:endParaRPr>
            </a:p>
          </p:txBody>
        </p:sp>
        <p:sp>
          <p:nvSpPr>
            <p:cNvPr id="62" name="Text Box 111">
              <a:extLst>
                <a:ext uri="{FF2B5EF4-FFF2-40B4-BE49-F238E27FC236}">
                  <a16:creationId xmlns:a16="http://schemas.microsoft.com/office/drawing/2014/main" id="{8D1A9773-D04F-4553-B25A-B631BB4E9DDB}"/>
                </a:ext>
              </a:extLst>
            </p:cNvPr>
            <p:cNvSpPr txBox="1">
              <a:spLocks noChangeArrowheads="1"/>
            </p:cNvSpPr>
            <p:nvPr/>
          </p:nvSpPr>
          <p:spPr bwMode="auto">
            <a:xfrm>
              <a:off x="6907580" y="4357743"/>
              <a:ext cx="324127" cy="5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008000"/>
                  </a:solidFill>
                  <a:latin typeface="Comic Sans MS" panose="030F0702030302020204" pitchFamily="66" charset="0"/>
                </a:rPr>
                <a:t>I</a:t>
              </a:r>
              <a:endParaRPr lang="es-ES" baseline="-25000" dirty="0">
                <a:solidFill>
                  <a:srgbClr val="008000"/>
                </a:solidFill>
                <a:latin typeface="Comic Sans MS" panose="030F0702030302020204" pitchFamily="66" charset="0"/>
              </a:endParaRPr>
            </a:p>
          </p:txBody>
        </p:sp>
        <p:grpSp>
          <p:nvGrpSpPr>
            <p:cNvPr id="63" name="Grupo 62">
              <a:extLst>
                <a:ext uri="{FF2B5EF4-FFF2-40B4-BE49-F238E27FC236}">
                  <a16:creationId xmlns:a16="http://schemas.microsoft.com/office/drawing/2014/main" id="{7AACF90A-DFA8-4380-932B-35CB559C5366}"/>
                </a:ext>
              </a:extLst>
            </p:cNvPr>
            <p:cNvGrpSpPr/>
            <p:nvPr/>
          </p:nvGrpSpPr>
          <p:grpSpPr>
            <a:xfrm>
              <a:off x="7040411" y="4889422"/>
              <a:ext cx="1868332" cy="1292129"/>
              <a:chOff x="7229740" y="4889043"/>
              <a:chExt cx="1868332" cy="1292129"/>
            </a:xfrm>
          </p:grpSpPr>
          <p:sp>
            <p:nvSpPr>
              <p:cNvPr id="64" name="Line 103">
                <a:extLst>
                  <a:ext uri="{FF2B5EF4-FFF2-40B4-BE49-F238E27FC236}">
                    <a16:creationId xmlns:a16="http://schemas.microsoft.com/office/drawing/2014/main" id="{51B93FC3-B81F-4B80-A2F6-F66FEB782922}"/>
                  </a:ext>
                </a:extLst>
              </p:cNvPr>
              <p:cNvSpPr>
                <a:spLocks noChangeShapeType="1"/>
              </p:cNvSpPr>
              <p:nvPr/>
            </p:nvSpPr>
            <p:spPr bwMode="auto">
              <a:xfrm>
                <a:off x="7446748" y="5169342"/>
                <a:ext cx="509587" cy="0"/>
              </a:xfrm>
              <a:prstGeom prst="line">
                <a:avLst/>
              </a:prstGeom>
              <a:noFill/>
              <a:ln w="25400">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lstStyle/>
              <a:p>
                <a:endParaRPr lang="es-ES"/>
              </a:p>
            </p:txBody>
          </p:sp>
          <p:sp>
            <p:nvSpPr>
              <p:cNvPr id="65" name="Line 105">
                <a:extLst>
                  <a:ext uri="{FF2B5EF4-FFF2-40B4-BE49-F238E27FC236}">
                    <a16:creationId xmlns:a16="http://schemas.microsoft.com/office/drawing/2014/main" id="{C2778F6B-4D8B-4B66-9255-8CECA3D1AA17}"/>
                  </a:ext>
                </a:extLst>
              </p:cNvPr>
              <p:cNvSpPr>
                <a:spLocks noChangeShapeType="1"/>
              </p:cNvSpPr>
              <p:nvPr/>
            </p:nvSpPr>
            <p:spPr bwMode="auto">
              <a:xfrm flipH="1">
                <a:off x="7424672" y="5989751"/>
                <a:ext cx="509587" cy="0"/>
              </a:xfrm>
              <a:prstGeom prst="line">
                <a:avLst/>
              </a:prstGeom>
              <a:noFill/>
              <a:ln w="25400">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lstStyle/>
              <a:p>
                <a:endParaRPr lang="es-ES"/>
              </a:p>
            </p:txBody>
          </p:sp>
          <p:sp>
            <p:nvSpPr>
              <p:cNvPr id="66" name="Line 106">
                <a:extLst>
                  <a:ext uri="{FF2B5EF4-FFF2-40B4-BE49-F238E27FC236}">
                    <a16:creationId xmlns:a16="http://schemas.microsoft.com/office/drawing/2014/main" id="{F9CA6849-DC92-4183-97F3-7854C248DEBE}"/>
                  </a:ext>
                </a:extLst>
              </p:cNvPr>
              <p:cNvSpPr>
                <a:spLocks noChangeShapeType="1"/>
              </p:cNvSpPr>
              <p:nvPr/>
            </p:nvSpPr>
            <p:spPr bwMode="auto">
              <a:xfrm flipV="1">
                <a:off x="7229740" y="5525317"/>
                <a:ext cx="715962"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lstStyle/>
              <a:p>
                <a:endParaRPr lang="es-ES"/>
              </a:p>
            </p:txBody>
          </p:sp>
          <p:grpSp>
            <p:nvGrpSpPr>
              <p:cNvPr id="67" name="Group 24">
                <a:extLst>
                  <a:ext uri="{FF2B5EF4-FFF2-40B4-BE49-F238E27FC236}">
                    <a16:creationId xmlns:a16="http://schemas.microsoft.com/office/drawing/2014/main" id="{D62EB0F1-7016-47F1-83FD-65EE6EA60385}"/>
                  </a:ext>
                </a:extLst>
              </p:cNvPr>
              <p:cNvGrpSpPr>
                <a:grpSpLocks/>
              </p:cNvGrpSpPr>
              <p:nvPr/>
            </p:nvGrpSpPr>
            <p:grpSpPr bwMode="auto">
              <a:xfrm rot="16200000">
                <a:off x="7458340" y="5372917"/>
                <a:ext cx="357188" cy="309562"/>
                <a:chOff x="2869" y="1923"/>
                <a:chExt cx="225" cy="195"/>
              </a:xfrm>
            </p:grpSpPr>
            <p:sp>
              <p:nvSpPr>
                <p:cNvPr id="70" name="AutoShape 20">
                  <a:extLst>
                    <a:ext uri="{FF2B5EF4-FFF2-40B4-BE49-F238E27FC236}">
                      <a16:creationId xmlns:a16="http://schemas.microsoft.com/office/drawing/2014/main" id="{C1281E00-666C-4AD5-8471-D1FD7366C0A4}"/>
                    </a:ext>
                  </a:extLst>
                </p:cNvPr>
                <p:cNvSpPr>
                  <a:spLocks noChangeArrowheads="1"/>
                </p:cNvSpPr>
                <p:nvPr/>
              </p:nvSpPr>
              <p:spPr bwMode="auto">
                <a:xfrm flipV="1">
                  <a:off x="2869" y="1923"/>
                  <a:ext cx="224" cy="195"/>
                </a:xfrm>
                <a:prstGeom prst="triangle">
                  <a:avLst>
                    <a:gd name="adj" fmla="val 50000"/>
                  </a:avLst>
                </a:prstGeom>
                <a:solidFill>
                  <a:srgbClr val="EDE7E3"/>
                </a:solidFill>
                <a:ln w="25400" algn="ctr">
                  <a:solidFill>
                    <a:srgbClr val="0000FF"/>
                  </a:solidFill>
                  <a:miter lim="800000"/>
                  <a:headEnd/>
                  <a:tailEnd type="none" w="lg" len="lg"/>
                </a:ln>
              </p:spPr>
              <p:txBody>
                <a:bodyPr rot="10800000" vert="eaVert"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71" name="Line 21">
                  <a:extLst>
                    <a:ext uri="{FF2B5EF4-FFF2-40B4-BE49-F238E27FC236}">
                      <a16:creationId xmlns:a16="http://schemas.microsoft.com/office/drawing/2014/main" id="{E6EF0DA6-5B16-4974-B00F-DACF559D1EAF}"/>
                    </a:ext>
                  </a:extLst>
                </p:cNvPr>
                <p:cNvSpPr>
                  <a:spLocks noChangeShapeType="1"/>
                </p:cNvSpPr>
                <p:nvPr/>
              </p:nvSpPr>
              <p:spPr bwMode="auto">
                <a:xfrm>
                  <a:off x="2869" y="2118"/>
                  <a:ext cx="225"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sp>
            <p:nvSpPr>
              <p:cNvPr id="68" name="Text Box 111">
                <a:extLst>
                  <a:ext uri="{FF2B5EF4-FFF2-40B4-BE49-F238E27FC236}">
                    <a16:creationId xmlns:a16="http://schemas.microsoft.com/office/drawing/2014/main" id="{A41705AC-6328-44B8-B413-901619096D02}"/>
                  </a:ext>
                </a:extLst>
              </p:cNvPr>
              <p:cNvSpPr txBox="1">
                <a:spLocks noChangeArrowheads="1"/>
              </p:cNvSpPr>
              <p:nvPr/>
            </p:nvSpPr>
            <p:spPr bwMode="auto">
              <a:xfrm>
                <a:off x="8047783" y="4889043"/>
                <a:ext cx="1050289" cy="54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FF0000"/>
                    </a:solidFill>
                    <a:latin typeface="Comic Sans MS" panose="030F0702030302020204" pitchFamily="66" charset="0"/>
                  </a:rPr>
                  <a:t>V = +V</a:t>
                </a:r>
                <a:r>
                  <a:rPr lang="es-ES" baseline="-25000" dirty="0">
                    <a:solidFill>
                      <a:srgbClr val="FF0000"/>
                    </a:solidFill>
                    <a:latin typeface="Comic Sans MS" panose="030F0702030302020204" pitchFamily="66" charset="0"/>
                  </a:rPr>
                  <a:t>D</a:t>
                </a:r>
              </a:p>
            </p:txBody>
          </p:sp>
          <p:sp>
            <p:nvSpPr>
              <p:cNvPr id="69" name="Text Box 112">
                <a:extLst>
                  <a:ext uri="{FF2B5EF4-FFF2-40B4-BE49-F238E27FC236}">
                    <a16:creationId xmlns:a16="http://schemas.microsoft.com/office/drawing/2014/main" id="{19792AB2-CA70-444B-91C4-512A8E91E0E2}"/>
                  </a:ext>
                </a:extLst>
              </p:cNvPr>
              <p:cNvSpPr txBox="1">
                <a:spLocks noChangeArrowheads="1"/>
              </p:cNvSpPr>
              <p:nvPr/>
            </p:nvSpPr>
            <p:spPr bwMode="auto">
              <a:xfrm>
                <a:off x="8050714" y="5633475"/>
                <a:ext cx="1034259" cy="54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FF0000"/>
                    </a:solidFill>
                    <a:latin typeface="Comic Sans MS" panose="030F0702030302020204" pitchFamily="66" charset="0"/>
                  </a:rPr>
                  <a:t>V = -V</a:t>
                </a:r>
                <a:r>
                  <a:rPr lang="es-ES" baseline="-25000" dirty="0">
                    <a:solidFill>
                      <a:srgbClr val="FF0000"/>
                    </a:solidFill>
                    <a:latin typeface="Comic Sans MS" panose="030F0702030302020204" pitchFamily="66" charset="0"/>
                  </a:rPr>
                  <a:t>D</a:t>
                </a:r>
              </a:p>
            </p:txBody>
          </p:sp>
        </p:grpSp>
        <p:sp>
          <p:nvSpPr>
            <p:cNvPr id="72" name="Text Box 111">
              <a:extLst>
                <a:ext uri="{FF2B5EF4-FFF2-40B4-BE49-F238E27FC236}">
                  <a16:creationId xmlns:a16="http://schemas.microsoft.com/office/drawing/2014/main" id="{0427DF3E-2C77-4D8D-AF68-C439B0144FCC}"/>
                </a:ext>
              </a:extLst>
            </p:cNvPr>
            <p:cNvSpPr txBox="1">
              <a:spLocks noChangeArrowheads="1"/>
            </p:cNvSpPr>
            <p:nvPr/>
          </p:nvSpPr>
          <p:spPr bwMode="auto">
            <a:xfrm>
              <a:off x="6903373" y="4885239"/>
              <a:ext cx="351378" cy="54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008000"/>
                  </a:solidFill>
                  <a:latin typeface="Comic Sans MS" panose="030F0702030302020204" pitchFamily="66" charset="0"/>
                </a:rPr>
                <a:t>V</a:t>
              </a:r>
              <a:endParaRPr lang="es-ES" baseline="-25000" dirty="0">
                <a:solidFill>
                  <a:srgbClr val="008000"/>
                </a:solidFill>
                <a:latin typeface="Comic Sans MS" panose="030F0702030302020204" pitchFamily="66" charset="0"/>
              </a:endParaRPr>
            </a:p>
          </p:txBody>
        </p:sp>
        <p:sp>
          <p:nvSpPr>
            <p:cNvPr id="73" name="Text Box 111">
              <a:extLst>
                <a:ext uri="{FF2B5EF4-FFF2-40B4-BE49-F238E27FC236}">
                  <a16:creationId xmlns:a16="http://schemas.microsoft.com/office/drawing/2014/main" id="{32E60B95-2ED4-4B28-A47B-8B4732A3F4E6}"/>
                </a:ext>
              </a:extLst>
            </p:cNvPr>
            <p:cNvSpPr txBox="1">
              <a:spLocks noChangeArrowheads="1"/>
            </p:cNvSpPr>
            <p:nvPr/>
          </p:nvSpPr>
          <p:spPr bwMode="auto">
            <a:xfrm>
              <a:off x="6897190" y="5699575"/>
              <a:ext cx="351378" cy="54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008000"/>
                  </a:solidFill>
                  <a:latin typeface="Comic Sans MS" panose="030F0702030302020204" pitchFamily="66" charset="0"/>
                </a:rPr>
                <a:t>V</a:t>
              </a:r>
              <a:endParaRPr lang="es-ES" baseline="-25000" dirty="0">
                <a:solidFill>
                  <a:srgbClr val="008000"/>
                </a:solidFill>
                <a:latin typeface="Comic Sans MS" panose="030F0702030302020204" pitchFamily="66" charset="0"/>
              </a:endParaRPr>
            </a:p>
          </p:txBody>
        </p:sp>
      </p:grpSp>
      <p:sp>
        <p:nvSpPr>
          <p:cNvPr id="76" name="Text Box 79">
            <a:extLst>
              <a:ext uri="{FF2B5EF4-FFF2-40B4-BE49-F238E27FC236}">
                <a16:creationId xmlns:a16="http://schemas.microsoft.com/office/drawing/2014/main" id="{7F59EC0C-842D-434A-AB93-17330EA256E1}"/>
              </a:ext>
            </a:extLst>
          </p:cNvPr>
          <p:cNvSpPr txBox="1">
            <a:spLocks noChangeArrowheads="1"/>
          </p:cNvSpPr>
          <p:nvPr/>
        </p:nvSpPr>
        <p:spPr bwMode="auto">
          <a:xfrm>
            <a:off x="4236506" y="5386345"/>
            <a:ext cx="1515791" cy="609600"/>
          </a:xfrm>
          <a:prstGeom prst="rect">
            <a:avLst/>
          </a:prstGeom>
          <a:solidFill>
            <a:srgbClr val="FFFFFF"/>
          </a:solidFill>
          <a:ln>
            <a:noFill/>
          </a:ln>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sym typeface="Symbol" panose="05050102010706020507" pitchFamily="18" charset="2"/>
              </a:rPr>
              <a:t>I</a:t>
            </a:r>
            <a:r>
              <a:rPr lang="es-ES" sz="2400" dirty="0">
                <a:solidFill>
                  <a:srgbClr val="000000"/>
                </a:solidFill>
                <a:latin typeface="Arial" panose="020B0604020202020204" pitchFamily="34" charset="0"/>
                <a:sym typeface="Symbol" panose="05050102010706020507" pitchFamily="18" charset="2"/>
              </a:rPr>
              <a:t> </a:t>
            </a:r>
            <a:r>
              <a:rPr lang="es-ES" sz="2400">
                <a:solidFill>
                  <a:srgbClr val="000000"/>
                </a:solidFill>
                <a:latin typeface="Arial" panose="020B0604020202020204" pitchFamily="34" charset="0"/>
                <a:sym typeface="Symbol" panose="05050102010706020507" pitchFamily="18" charset="2"/>
              </a:rPr>
              <a:t>= + </a:t>
            </a:r>
            <a:r>
              <a:rPr lang="es-ES" sz="2400">
                <a:solidFill>
                  <a:srgbClr val="000000"/>
                </a:solidFill>
                <a:latin typeface="Comic Sans MS" panose="030F0702030302020204" pitchFamily="66" charset="0"/>
                <a:sym typeface="Symbol" panose="05050102010706020507" pitchFamily="18" charset="2"/>
              </a:rPr>
              <a:t>I</a:t>
            </a:r>
            <a:r>
              <a:rPr lang="es-ES" sz="2400" baseline="-25000">
                <a:solidFill>
                  <a:srgbClr val="000000"/>
                </a:solidFill>
                <a:latin typeface="Arial" panose="020B0604020202020204" pitchFamily="34" charset="0"/>
                <a:sym typeface="Symbol" panose="05050102010706020507" pitchFamily="18" charset="2"/>
              </a:rPr>
              <a:t>D</a:t>
            </a:r>
            <a:endParaRPr lang="es-ES" sz="2400" baseline="-25000" dirty="0">
              <a:solidFill>
                <a:srgbClr val="000000"/>
              </a:solidFill>
              <a:latin typeface="Arial" panose="020B0604020202020204" pitchFamily="34" charset="0"/>
              <a:sym typeface="Symbol" panose="05050102010706020507" pitchFamily="18" charset="2"/>
            </a:endParaRPr>
          </a:p>
        </p:txBody>
      </p:sp>
      <p:sp>
        <p:nvSpPr>
          <p:cNvPr id="79" name="Text Box 70">
            <a:extLst>
              <a:ext uri="{FF2B5EF4-FFF2-40B4-BE49-F238E27FC236}">
                <a16:creationId xmlns:a16="http://schemas.microsoft.com/office/drawing/2014/main" id="{25C2FDD5-387D-42BD-814D-C89578A871E4}"/>
              </a:ext>
            </a:extLst>
          </p:cNvPr>
          <p:cNvSpPr txBox="1">
            <a:spLocks noChangeArrowheads="1"/>
          </p:cNvSpPr>
          <p:nvPr/>
        </p:nvSpPr>
        <p:spPr bwMode="auto">
          <a:xfrm>
            <a:off x="1462055" y="4603776"/>
            <a:ext cx="2005043" cy="648997"/>
          </a:xfrm>
          <a:prstGeom prst="rect">
            <a:avLst/>
          </a:prstGeom>
          <a:solidFill>
            <a:srgbClr val="FFFFFF"/>
          </a:solidFill>
          <a:ln>
            <a:noFill/>
          </a:ln>
        </p:spPr>
        <p:txBody>
          <a:bodyPr wrap="square" lIns="72000" tIns="72000" rIns="72000" bIns="144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8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 </a:t>
            </a:r>
            <a:r>
              <a:rPr lang="es-ES" sz="2400">
                <a:solidFill>
                  <a:srgbClr val="000000"/>
                </a:solidFill>
                <a:latin typeface="Arial" panose="020B0604020202020204" pitchFamily="34" charset="0"/>
                <a:sym typeface="Symbol" panose="05050102010706020507" pitchFamily="18" charset="2"/>
              </a:rPr>
              <a:t>= + V</a:t>
            </a:r>
            <a:r>
              <a:rPr lang="es-ES" sz="2400" baseline="-25000">
                <a:solidFill>
                  <a:srgbClr val="000000"/>
                </a:solidFill>
                <a:latin typeface="Arial" panose="020B0604020202020204" pitchFamily="34" charset="0"/>
                <a:sym typeface="Symbol" panose="05050102010706020507" pitchFamily="18" charset="2"/>
              </a:rPr>
              <a:t>D</a:t>
            </a:r>
            <a:r>
              <a:rPr lang="es-ES" sz="240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sym typeface="Symbol" panose="05050102010706020507" pitchFamily="18" charset="2"/>
              </a:rPr>
              <a:t>+ V</a:t>
            </a:r>
            <a:r>
              <a:rPr lang="es-ES" sz="2400" baseline="-25000" dirty="0">
                <a:solidFill>
                  <a:srgbClr val="000000"/>
                </a:solidFill>
                <a:latin typeface="Arial" panose="020B0604020202020204" pitchFamily="34" charset="0"/>
                <a:sym typeface="Symbol" panose="05050102010706020507" pitchFamily="18" charset="2"/>
              </a:rPr>
              <a:t>R</a:t>
            </a:r>
            <a:r>
              <a:rPr lang="es-ES" sz="2400" dirty="0">
                <a:solidFill>
                  <a:srgbClr val="000000"/>
                </a:solidFill>
                <a:latin typeface="Arial" panose="020B0604020202020204" pitchFamily="34" charset="0"/>
                <a:sym typeface="Symbol" panose="05050102010706020507" pitchFamily="18" charset="2"/>
              </a:rPr>
              <a:t> </a:t>
            </a:r>
            <a:endParaRPr lang="es-ES" sz="2400" dirty="0">
              <a:solidFill>
                <a:srgbClr val="3333FF"/>
              </a:solidFill>
              <a:latin typeface="Arial" panose="020B0604020202020204" pitchFamily="34" charset="0"/>
              <a:sym typeface="Symbol" panose="05050102010706020507" pitchFamily="18" charset="2"/>
            </a:endParaRPr>
          </a:p>
        </p:txBody>
      </p:sp>
      <p:sp>
        <p:nvSpPr>
          <p:cNvPr id="80" name="Text Box 80">
            <a:extLst>
              <a:ext uri="{FF2B5EF4-FFF2-40B4-BE49-F238E27FC236}">
                <a16:creationId xmlns:a16="http://schemas.microsoft.com/office/drawing/2014/main" id="{85C4E1C6-FDAE-4F37-8E00-1849D933D59C}"/>
              </a:ext>
            </a:extLst>
          </p:cNvPr>
          <p:cNvSpPr txBox="1">
            <a:spLocks noChangeArrowheads="1"/>
          </p:cNvSpPr>
          <p:nvPr/>
        </p:nvSpPr>
        <p:spPr bwMode="auto">
          <a:xfrm>
            <a:off x="4256336" y="4633335"/>
            <a:ext cx="1495962" cy="609252"/>
          </a:xfrm>
          <a:prstGeom prst="rect">
            <a:avLst/>
          </a:prstGeom>
          <a:solidFill>
            <a:srgbClr val="FFFFFF"/>
          </a:solidFill>
          <a:ln>
            <a:noFill/>
          </a:ln>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V</a:t>
            </a:r>
            <a:r>
              <a:rPr lang="es-ES" sz="2400" baseline="-25000" dirty="0">
                <a:solidFill>
                  <a:srgbClr val="000000"/>
                </a:solidFill>
                <a:latin typeface="Arial" panose="020B0604020202020204" pitchFamily="34" charset="0"/>
                <a:sym typeface="Symbol" panose="05050102010706020507" pitchFamily="18" charset="2"/>
              </a:rPr>
              <a:t>R</a:t>
            </a:r>
            <a:r>
              <a:rPr lang="es-ES" sz="2400" dirty="0">
                <a:solidFill>
                  <a:srgbClr val="000000"/>
                </a:solidFill>
                <a:latin typeface="Arial" panose="020B0604020202020204" pitchFamily="34" charset="0"/>
                <a:sym typeface="Symbol" panose="05050102010706020507" pitchFamily="18" charset="2"/>
              </a:rPr>
              <a:t> = R </a:t>
            </a:r>
            <a:r>
              <a:rPr lang="es-ES" sz="2400" dirty="0">
                <a:solidFill>
                  <a:srgbClr val="000000"/>
                </a:solidFill>
                <a:latin typeface="Comic Sans MS" panose="030F0702030302020204" pitchFamily="66" charset="0"/>
                <a:sym typeface="Symbol" panose="05050102010706020507" pitchFamily="18" charset="2"/>
              </a:rPr>
              <a:t>I</a:t>
            </a:r>
            <a:endParaRPr lang="es-ES" sz="2400" baseline="-25000" dirty="0">
              <a:solidFill>
                <a:srgbClr val="000000"/>
              </a:solidFill>
              <a:latin typeface="Arial" panose="020B0604020202020204" pitchFamily="34" charset="0"/>
              <a:sym typeface="Symbol" panose="05050102010706020507" pitchFamily="18" charset="2"/>
            </a:endParaRPr>
          </a:p>
        </p:txBody>
      </p:sp>
      <p:cxnSp>
        <p:nvCxnSpPr>
          <p:cNvPr id="13" name="Conector recto de flecha 12">
            <a:extLst>
              <a:ext uri="{FF2B5EF4-FFF2-40B4-BE49-F238E27FC236}">
                <a16:creationId xmlns:a16="http://schemas.microsoft.com/office/drawing/2014/main" id="{4BC47D58-47FC-4E2C-8F3B-DC5542985F6D}"/>
              </a:ext>
            </a:extLst>
          </p:cNvPr>
          <p:cNvCxnSpPr/>
          <p:nvPr/>
        </p:nvCxnSpPr>
        <p:spPr bwMode="auto">
          <a:xfrm>
            <a:off x="2613007" y="2855993"/>
            <a:ext cx="2379082" cy="0"/>
          </a:xfrm>
          <a:prstGeom prst="straightConnector1">
            <a:avLst/>
          </a:prstGeom>
          <a:noFill/>
          <a:ln w="25400" cap="flat" cmpd="sng" algn="ctr">
            <a:solidFill>
              <a:srgbClr val="008000"/>
            </a:solidFill>
            <a:prstDash val="dash"/>
            <a:round/>
            <a:headEnd type="none" w="med" len="med"/>
            <a:tailEnd type="triangle" w="lg" len="lg"/>
          </a:ln>
          <a:effectLst/>
        </p:spPr>
      </p:cxnSp>
      <p:sp>
        <p:nvSpPr>
          <p:cNvPr id="14" name="Forma libre: forma 13">
            <a:extLst>
              <a:ext uri="{FF2B5EF4-FFF2-40B4-BE49-F238E27FC236}">
                <a16:creationId xmlns:a16="http://schemas.microsoft.com/office/drawing/2014/main" id="{2A995640-507E-4FB5-8E5C-4467DC6D47FC}"/>
              </a:ext>
            </a:extLst>
          </p:cNvPr>
          <p:cNvSpPr/>
          <p:nvPr/>
        </p:nvSpPr>
        <p:spPr bwMode="auto">
          <a:xfrm>
            <a:off x="2701585" y="1335460"/>
            <a:ext cx="2222205" cy="648586"/>
          </a:xfrm>
          <a:custGeom>
            <a:avLst/>
            <a:gdLst>
              <a:gd name="connsiteX0" fmla="*/ 0 w 2222205"/>
              <a:gd name="connsiteY0" fmla="*/ 648586 h 648586"/>
              <a:gd name="connsiteX1" fmla="*/ 0 w 2222205"/>
              <a:gd name="connsiteY1" fmla="*/ 21265 h 648586"/>
              <a:gd name="connsiteX2" fmla="*/ 2222205 w 2222205"/>
              <a:gd name="connsiteY2" fmla="*/ 0 h 648586"/>
              <a:gd name="connsiteX3" fmla="*/ 2211572 w 2222205"/>
              <a:gd name="connsiteY3" fmla="*/ 616689 h 648586"/>
            </a:gdLst>
            <a:ahLst/>
            <a:cxnLst>
              <a:cxn ang="0">
                <a:pos x="connsiteX0" y="connsiteY0"/>
              </a:cxn>
              <a:cxn ang="0">
                <a:pos x="connsiteX1" y="connsiteY1"/>
              </a:cxn>
              <a:cxn ang="0">
                <a:pos x="connsiteX2" y="connsiteY2"/>
              </a:cxn>
              <a:cxn ang="0">
                <a:pos x="connsiteX3" y="connsiteY3"/>
              </a:cxn>
            </a:cxnLst>
            <a:rect l="l" t="t" r="r" b="b"/>
            <a:pathLst>
              <a:path w="2222205" h="648586">
                <a:moveTo>
                  <a:pt x="0" y="648586"/>
                </a:moveTo>
                <a:lnTo>
                  <a:pt x="0" y="21265"/>
                </a:lnTo>
                <a:lnTo>
                  <a:pt x="2222205" y="0"/>
                </a:lnTo>
                <a:lnTo>
                  <a:pt x="2211572" y="616689"/>
                </a:lnTo>
              </a:path>
            </a:pathLst>
          </a:custGeom>
          <a:noFill/>
          <a:ln w="25400" cap="flat" cmpd="sng" algn="ctr">
            <a:solidFill>
              <a:srgbClr val="008000"/>
            </a:solidFill>
            <a:prstDash val="dash"/>
            <a:round/>
            <a:headEnd type="none" w="med" len="med"/>
            <a:tailEnd type="triangle" w="lg" len="lg"/>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88" name="Text Box 82">
            <a:extLst>
              <a:ext uri="{FF2B5EF4-FFF2-40B4-BE49-F238E27FC236}">
                <a16:creationId xmlns:a16="http://schemas.microsoft.com/office/drawing/2014/main" id="{6CC86B30-BCD1-4C44-9FD5-F42343C8E4F8}"/>
              </a:ext>
            </a:extLst>
          </p:cNvPr>
          <p:cNvSpPr txBox="1">
            <a:spLocks noChangeArrowheads="1"/>
          </p:cNvSpPr>
          <p:nvPr/>
        </p:nvSpPr>
        <p:spPr bwMode="auto">
          <a:xfrm>
            <a:off x="6555864" y="5996303"/>
            <a:ext cx="3512334" cy="609252"/>
          </a:xfrm>
          <a:prstGeom prst="rect">
            <a:avLst/>
          </a:prstGeom>
          <a:solidFill>
            <a:srgbClr val="FFFF00"/>
          </a:solidFill>
          <a:ln>
            <a:noFill/>
          </a:ln>
        </p:spPr>
        <p:txBody>
          <a:bodyPr wrap="squar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Arial" panose="020B0604020202020204" pitchFamily="34" charset="0"/>
              </a:rPr>
              <a:t>Hace falta una </a:t>
            </a:r>
            <a:r>
              <a:rPr lang="es-ES" sz="2400" dirty="0" err="1">
                <a:latin typeface="Arial" panose="020B0604020202020204" pitchFamily="34" charset="0"/>
              </a:rPr>
              <a:t>ec</a:t>
            </a:r>
            <a:r>
              <a:rPr lang="es-ES" sz="2400" dirty="0">
                <a:latin typeface="Arial" panose="020B0604020202020204" pitchFamily="34" charset="0"/>
              </a:rPr>
              <a:t>. más</a:t>
            </a:r>
          </a:p>
        </p:txBody>
      </p:sp>
      <p:sp>
        <p:nvSpPr>
          <p:cNvPr id="91" name="Text Box 70">
            <a:extLst>
              <a:ext uri="{FF2B5EF4-FFF2-40B4-BE49-F238E27FC236}">
                <a16:creationId xmlns:a16="http://schemas.microsoft.com/office/drawing/2014/main" id="{4D9ACD36-CBDD-41BA-A464-EBD6D2B66664}"/>
              </a:ext>
            </a:extLst>
          </p:cNvPr>
          <p:cNvSpPr txBox="1">
            <a:spLocks noChangeArrowheads="1"/>
          </p:cNvSpPr>
          <p:nvPr/>
        </p:nvSpPr>
        <p:spPr bwMode="auto">
          <a:xfrm>
            <a:off x="6520993" y="4589354"/>
            <a:ext cx="2160887" cy="633922"/>
          </a:xfrm>
          <a:prstGeom prst="rect">
            <a:avLst/>
          </a:prstGeom>
          <a:solidFill>
            <a:srgbClr val="FFFFFF"/>
          </a:solidFill>
          <a:ln>
            <a:noFill/>
          </a:ln>
        </p:spPr>
        <p:txBody>
          <a:bodyPr wrap="square" lIns="90000" tIns="36000" rIns="90000" bIns="1080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 = V</a:t>
            </a:r>
            <a:r>
              <a:rPr lang="es-ES" sz="2400" baseline="-25000" dirty="0">
                <a:solidFill>
                  <a:srgbClr val="000000"/>
                </a:solidFill>
                <a:latin typeface="Arial" panose="020B0604020202020204" pitchFamily="34" charset="0"/>
                <a:sym typeface="Symbol" panose="05050102010706020507" pitchFamily="18" charset="2"/>
              </a:rPr>
              <a:t>D</a:t>
            </a:r>
            <a:r>
              <a:rPr lang="es-ES" sz="2400" dirty="0">
                <a:solidFill>
                  <a:srgbClr val="000000"/>
                </a:solidFill>
                <a:latin typeface="Arial" panose="020B0604020202020204" pitchFamily="34" charset="0"/>
                <a:sym typeface="Symbol" panose="05050102010706020507" pitchFamily="18" charset="2"/>
              </a:rPr>
              <a:t> + R</a:t>
            </a:r>
            <a:r>
              <a:rPr lang="es-ES" sz="2400" dirty="0">
                <a:solidFill>
                  <a:srgbClr val="000000"/>
                </a:solidFill>
                <a:latin typeface="Comic Sans MS" panose="030F0702030302020204" pitchFamily="66" charset="0"/>
                <a:sym typeface="Symbol" panose="05050102010706020507" pitchFamily="18" charset="2"/>
              </a:rPr>
              <a:t> I</a:t>
            </a:r>
            <a:r>
              <a:rPr lang="es-ES" sz="2400" baseline="-25000" dirty="0">
                <a:solidFill>
                  <a:srgbClr val="000000"/>
                </a:solidFill>
                <a:latin typeface="Arial" panose="020B0604020202020204" pitchFamily="34" charset="0"/>
                <a:sym typeface="Symbol" panose="05050102010706020507" pitchFamily="18" charset="2"/>
              </a:rPr>
              <a:t>D</a:t>
            </a:r>
            <a:r>
              <a:rPr lang="es-ES" sz="2400" dirty="0">
                <a:solidFill>
                  <a:srgbClr val="000000"/>
                </a:solidFill>
                <a:latin typeface="Arial" panose="020B0604020202020204" pitchFamily="34" charset="0"/>
                <a:sym typeface="Symbol" panose="05050102010706020507" pitchFamily="18" charset="2"/>
              </a:rPr>
              <a:t>  </a:t>
            </a:r>
            <a:endParaRPr lang="es-ES" sz="2400" dirty="0">
              <a:solidFill>
                <a:srgbClr val="3333FF"/>
              </a:solidFill>
              <a:latin typeface="Arial" panose="020B0604020202020204" pitchFamily="34" charset="0"/>
              <a:sym typeface="Symbol" panose="05050102010706020507" pitchFamily="18" charset="2"/>
            </a:endParaRPr>
          </a:p>
        </p:txBody>
      </p:sp>
      <p:sp>
        <p:nvSpPr>
          <p:cNvPr id="99" name="Text Box 26">
            <a:extLst>
              <a:ext uri="{FF2B5EF4-FFF2-40B4-BE49-F238E27FC236}">
                <a16:creationId xmlns:a16="http://schemas.microsoft.com/office/drawing/2014/main" id="{A9B71E35-BD9E-47FA-9BA5-9976F13393CB}"/>
              </a:ext>
            </a:extLst>
          </p:cNvPr>
          <p:cNvSpPr txBox="1">
            <a:spLocks noChangeArrowheads="1"/>
          </p:cNvSpPr>
          <p:nvPr/>
        </p:nvSpPr>
        <p:spPr bwMode="auto">
          <a:xfrm>
            <a:off x="6483288" y="5294227"/>
            <a:ext cx="2826243"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0000"/>
                </a:solidFill>
                <a:latin typeface="Arial" panose="020B0604020202020204" pitchFamily="34" charset="0"/>
                <a:sym typeface="Symbol" panose="05050102010706020507" pitchFamily="18" charset="2"/>
              </a:rPr>
              <a:t>(hay 2 </a:t>
            </a:r>
            <a:r>
              <a:rPr lang="es-ES" sz="2400" dirty="0" err="1">
                <a:solidFill>
                  <a:srgbClr val="FF0000"/>
                </a:solidFill>
                <a:latin typeface="Arial" panose="020B0604020202020204" pitchFamily="34" charset="0"/>
                <a:sym typeface="Symbol" panose="05050102010706020507" pitchFamily="18" charset="2"/>
              </a:rPr>
              <a:t>incognitas</a:t>
            </a:r>
            <a:r>
              <a:rPr lang="es-ES" sz="2400" dirty="0">
                <a:solidFill>
                  <a:srgbClr val="FF0000"/>
                </a:solidFill>
                <a:latin typeface="Arial" panose="020B0604020202020204" pitchFamily="34" charset="0"/>
                <a:sym typeface="Symbol" panose="05050102010706020507" pitchFamily="18" charset="2"/>
              </a:rPr>
              <a:t>)</a:t>
            </a:r>
            <a:endParaRPr lang="es-ES" sz="2400" baseline="-25000" dirty="0">
              <a:solidFill>
                <a:srgbClr val="FF0000"/>
              </a:solidFill>
              <a:latin typeface="Arial" panose="020B0604020202020204" pitchFamily="34" charset="0"/>
              <a:sym typeface="Symbol" panose="05050102010706020507" pitchFamily="18" charset="2"/>
            </a:endParaRPr>
          </a:p>
        </p:txBody>
      </p:sp>
      <p:sp>
        <p:nvSpPr>
          <p:cNvPr id="100" name="AutoShape 9">
            <a:extLst>
              <a:ext uri="{FF2B5EF4-FFF2-40B4-BE49-F238E27FC236}">
                <a16:creationId xmlns:a16="http://schemas.microsoft.com/office/drawing/2014/main" id="{467D14EF-7F95-449C-B415-170E1D2089D2}"/>
              </a:ext>
            </a:extLst>
          </p:cNvPr>
          <p:cNvSpPr>
            <a:spLocks noChangeArrowheads="1"/>
          </p:cNvSpPr>
          <p:nvPr/>
        </p:nvSpPr>
        <p:spPr bwMode="auto">
          <a:xfrm>
            <a:off x="3633831" y="4680320"/>
            <a:ext cx="460348" cy="542956"/>
          </a:xfrm>
          <a:prstGeom prst="rightArrow">
            <a:avLst>
              <a:gd name="adj1" fmla="val 49704"/>
              <a:gd name="adj2" fmla="val 51463"/>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102" name="AutoShape 9">
            <a:extLst>
              <a:ext uri="{FF2B5EF4-FFF2-40B4-BE49-F238E27FC236}">
                <a16:creationId xmlns:a16="http://schemas.microsoft.com/office/drawing/2014/main" id="{3ED6A641-CEC6-465D-976F-CF4F3CB7BEF7}"/>
              </a:ext>
            </a:extLst>
          </p:cNvPr>
          <p:cNvSpPr>
            <a:spLocks noChangeArrowheads="1"/>
          </p:cNvSpPr>
          <p:nvPr/>
        </p:nvSpPr>
        <p:spPr bwMode="auto">
          <a:xfrm>
            <a:off x="5915226" y="4645912"/>
            <a:ext cx="460348" cy="542956"/>
          </a:xfrm>
          <a:prstGeom prst="rightArrow">
            <a:avLst>
              <a:gd name="adj1" fmla="val 49704"/>
              <a:gd name="adj2" fmla="val 51463"/>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Tree>
    <p:extLst>
      <p:ext uri="{BB962C8B-B14F-4D97-AF65-F5344CB8AC3E}">
        <p14:creationId xmlns:p14="http://schemas.microsoft.com/office/powerpoint/2010/main" val="546187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ipe(left)">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500"/>
                                        <p:tgtEl>
                                          <p:spTgt spid="10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wipe(left)">
                                      <p:cBhvr>
                                        <p:cTn id="25" dur="500"/>
                                        <p:tgtEl>
                                          <p:spTgt spid="80"/>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76"/>
                                        </p:tgtEl>
                                        <p:attrNameLst>
                                          <p:attrName>style.visibility</p:attrName>
                                        </p:attrNameLst>
                                      </p:cBhvr>
                                      <p:to>
                                        <p:strVal val="visible"/>
                                      </p:to>
                                    </p:set>
                                    <p:anim calcmode="lin" valueType="num">
                                      <p:cBhvr additive="base">
                                        <p:cTn id="30" dur="500"/>
                                        <p:tgtEl>
                                          <p:spTgt spid="76"/>
                                        </p:tgtEl>
                                        <p:attrNameLst>
                                          <p:attrName>ppt_y</p:attrName>
                                        </p:attrNameLst>
                                      </p:cBhvr>
                                      <p:tavLst>
                                        <p:tav tm="0">
                                          <p:val>
                                            <p:strVal val="#ppt_y+#ppt_h*1.125000"/>
                                          </p:val>
                                        </p:tav>
                                        <p:tav tm="100000">
                                          <p:val>
                                            <p:strVal val="#ppt_y"/>
                                          </p:val>
                                        </p:tav>
                                      </p:tavLst>
                                    </p:anim>
                                    <p:animEffect transition="in" filter="wipe(up)">
                                      <p:cBhvr>
                                        <p:cTn id="31" dur="500"/>
                                        <p:tgtEl>
                                          <p:spTgt spid="7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2"/>
                                        </p:tgtEl>
                                        <p:attrNameLst>
                                          <p:attrName>style.visibility</p:attrName>
                                        </p:attrNameLst>
                                      </p:cBhvr>
                                      <p:to>
                                        <p:strVal val="visible"/>
                                      </p:to>
                                    </p:set>
                                    <p:animEffect transition="in" filter="wipe(left)">
                                      <p:cBhvr>
                                        <p:cTn id="36" dur="500"/>
                                        <p:tgtEl>
                                          <p:spTgt spid="102"/>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wipe(left)">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99"/>
                                        </p:tgtEl>
                                        <p:attrNameLst>
                                          <p:attrName>style.visibility</p:attrName>
                                        </p:attrNameLst>
                                      </p:cBhvr>
                                      <p:to>
                                        <p:strVal val="visible"/>
                                      </p:to>
                                    </p:set>
                                    <p:anim calcmode="lin" valueType="num">
                                      <p:cBhvr additive="base">
                                        <p:cTn id="45" dur="500"/>
                                        <p:tgtEl>
                                          <p:spTgt spid="99"/>
                                        </p:tgtEl>
                                        <p:attrNameLst>
                                          <p:attrName>ppt_y</p:attrName>
                                        </p:attrNameLst>
                                      </p:cBhvr>
                                      <p:tavLst>
                                        <p:tav tm="0">
                                          <p:val>
                                            <p:strVal val="#ppt_y-#ppt_h*1.125000"/>
                                          </p:val>
                                        </p:tav>
                                        <p:tav tm="100000">
                                          <p:val>
                                            <p:strVal val="#ppt_y"/>
                                          </p:val>
                                        </p:tav>
                                      </p:tavLst>
                                    </p:anim>
                                    <p:animEffect transition="in" filter="wipe(down)">
                                      <p:cBhvr>
                                        <p:cTn id="46" dur="5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blinds(horizontal)">
                                      <p:cBhvr>
                                        <p:cTn id="5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9" grpId="0" animBg="1"/>
      <p:bldP spid="80" grpId="0" animBg="1"/>
      <p:bldP spid="14" grpId="0" animBg="1"/>
      <p:bldP spid="88" grpId="0" animBg="1"/>
      <p:bldP spid="91" grpId="0" animBg="1"/>
      <p:bldP spid="99" grpId="0"/>
      <p:bldP spid="100" grpId="0" animBg="1"/>
      <p:bldP spid="10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3B69F7AA-F0C5-4882-BC46-94DADD5047FB}"/>
              </a:ext>
            </a:extLst>
          </p:cNvPr>
          <p:cNvGrpSpPr/>
          <p:nvPr/>
        </p:nvGrpSpPr>
        <p:grpSpPr>
          <a:xfrm>
            <a:off x="1304880" y="2613416"/>
            <a:ext cx="3394742" cy="3378505"/>
            <a:chOff x="1304880" y="2641991"/>
            <a:chExt cx="3394742" cy="3378505"/>
          </a:xfrm>
        </p:grpSpPr>
        <p:sp>
          <p:nvSpPr>
            <p:cNvPr id="2" name="Rectángulo 1"/>
            <p:cNvSpPr/>
            <p:nvPr/>
          </p:nvSpPr>
          <p:spPr bwMode="auto">
            <a:xfrm>
              <a:off x="1304880" y="2641991"/>
              <a:ext cx="3394742" cy="3375330"/>
            </a:xfrm>
            <a:prstGeom prst="rect">
              <a:avLst/>
            </a:prstGeom>
            <a:solidFill>
              <a:srgbClr val="FFFFFF"/>
            </a:solidFill>
            <a:ln w="25400" cap="flat" cmpd="sng" algn="ctr">
              <a:no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97" name="94 Grupo"/>
            <p:cNvGrpSpPr>
              <a:grpSpLocks/>
            </p:cNvGrpSpPr>
            <p:nvPr/>
          </p:nvGrpSpPr>
          <p:grpSpPr bwMode="auto">
            <a:xfrm>
              <a:off x="1592884" y="2939158"/>
              <a:ext cx="3106738" cy="3081338"/>
              <a:chOff x="1478898" y="3902075"/>
              <a:chExt cx="3106737" cy="3081338"/>
            </a:xfrm>
          </p:grpSpPr>
          <p:sp>
            <p:nvSpPr>
              <p:cNvPr id="98" name="Text Box 58"/>
              <p:cNvSpPr txBox="1">
                <a:spLocks noChangeArrowheads="1"/>
              </p:cNvSpPr>
              <p:nvPr/>
            </p:nvSpPr>
            <p:spPr bwMode="auto">
              <a:xfrm>
                <a:off x="1529698" y="3902075"/>
                <a:ext cx="438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8000"/>
                    </a:solidFill>
                    <a:latin typeface="Comic Sans MS" panose="030F0702030302020204" pitchFamily="66" charset="0"/>
                  </a:rPr>
                  <a:t>I</a:t>
                </a:r>
                <a:r>
                  <a:rPr lang="es-ES" sz="2000" baseline="-25000">
                    <a:solidFill>
                      <a:srgbClr val="008000"/>
                    </a:solidFill>
                    <a:latin typeface="Arial" panose="020B0604020202020204" pitchFamily="34" charset="0"/>
                  </a:rPr>
                  <a:t>D</a:t>
                </a:r>
              </a:p>
            </p:txBody>
          </p:sp>
          <p:grpSp>
            <p:nvGrpSpPr>
              <p:cNvPr id="99" name="92 Grupo"/>
              <p:cNvGrpSpPr>
                <a:grpSpLocks/>
              </p:cNvGrpSpPr>
              <p:nvPr/>
            </p:nvGrpSpPr>
            <p:grpSpPr bwMode="auto">
              <a:xfrm>
                <a:off x="1478898" y="4106863"/>
                <a:ext cx="3106737" cy="2876550"/>
                <a:chOff x="1478898" y="4106863"/>
                <a:chExt cx="3106737" cy="2876550"/>
              </a:xfrm>
            </p:grpSpPr>
            <p:sp>
              <p:nvSpPr>
                <p:cNvPr id="100" name="Freeform 69"/>
                <p:cNvSpPr>
                  <a:spLocks/>
                </p:cNvSpPr>
                <p:nvPr/>
              </p:nvSpPr>
              <p:spPr bwMode="auto">
                <a:xfrm>
                  <a:off x="1996423" y="4106863"/>
                  <a:ext cx="760412" cy="2217737"/>
                </a:xfrm>
                <a:custGeom>
                  <a:avLst/>
                  <a:gdLst>
                    <a:gd name="T0" fmla="*/ 0 w 479"/>
                    <a:gd name="T1" fmla="*/ 2147483646 h 1397"/>
                    <a:gd name="T2" fmla="*/ 2147483646 w 479"/>
                    <a:gd name="T3" fmla="*/ 2147483646 h 1397"/>
                    <a:gd name="T4" fmla="*/ 2147483646 w 479"/>
                    <a:gd name="T5" fmla="*/ 2147483646 h 1397"/>
                    <a:gd name="T6" fmla="*/ 2147483646 w 479"/>
                    <a:gd name="T7" fmla="*/ 2147483646 h 1397"/>
                    <a:gd name="T8" fmla="*/ 2147483646 w 479"/>
                    <a:gd name="T9" fmla="*/ 2147483646 h 1397"/>
                    <a:gd name="T10" fmla="*/ 2147483646 w 479"/>
                    <a:gd name="T11" fmla="*/ 2147483646 h 1397"/>
                    <a:gd name="T12" fmla="*/ 2147483646 w 479"/>
                    <a:gd name="T13" fmla="*/ 0 h 1397"/>
                    <a:gd name="T14" fmla="*/ 0 60000 65536"/>
                    <a:gd name="T15" fmla="*/ 0 60000 65536"/>
                    <a:gd name="T16" fmla="*/ 0 60000 65536"/>
                    <a:gd name="T17" fmla="*/ 0 60000 65536"/>
                    <a:gd name="T18" fmla="*/ 0 60000 65536"/>
                    <a:gd name="T19" fmla="*/ 0 60000 65536"/>
                    <a:gd name="T20" fmla="*/ 0 60000 65536"/>
                    <a:gd name="T21" fmla="*/ 0 w 479"/>
                    <a:gd name="T22" fmla="*/ 0 h 1397"/>
                    <a:gd name="T23" fmla="*/ 479 w 479"/>
                    <a:gd name="T24" fmla="*/ 1397 h 1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9" h="1397">
                      <a:moveTo>
                        <a:pt x="0" y="1377"/>
                      </a:moveTo>
                      <a:cubicBezTo>
                        <a:pt x="35" y="1377"/>
                        <a:pt x="70" y="1377"/>
                        <a:pt x="98" y="1377"/>
                      </a:cubicBezTo>
                      <a:cubicBezTo>
                        <a:pt x="126" y="1377"/>
                        <a:pt x="140" y="1382"/>
                        <a:pt x="166" y="1377"/>
                      </a:cubicBezTo>
                      <a:cubicBezTo>
                        <a:pt x="192" y="1372"/>
                        <a:pt x="230" y="1397"/>
                        <a:pt x="254" y="1347"/>
                      </a:cubicBezTo>
                      <a:cubicBezTo>
                        <a:pt x="278" y="1297"/>
                        <a:pt x="287" y="1225"/>
                        <a:pt x="313" y="1074"/>
                      </a:cubicBezTo>
                      <a:cubicBezTo>
                        <a:pt x="339" y="923"/>
                        <a:pt x="382" y="618"/>
                        <a:pt x="410" y="439"/>
                      </a:cubicBezTo>
                      <a:cubicBezTo>
                        <a:pt x="438" y="260"/>
                        <a:pt x="458" y="130"/>
                        <a:pt x="479" y="0"/>
                      </a:cubicBezTo>
                    </a:path>
                  </a:pathLst>
                </a:custGeom>
                <a:noFill/>
                <a:ln w="50800">
                  <a:solidFill>
                    <a:srgbClr val="008000"/>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118800" rIns="90000" bIns="118800" anchor="ctr" anchorCtr="1">
                  <a:spAutoFit/>
                </a:bodyPr>
                <a:lstStyle/>
                <a:p>
                  <a:endParaRPr lang="es-ES"/>
                </a:p>
              </p:txBody>
            </p:sp>
            <p:sp>
              <p:nvSpPr>
                <p:cNvPr id="101" name="Line 31"/>
                <p:cNvSpPr>
                  <a:spLocks noChangeShapeType="1"/>
                </p:cNvSpPr>
                <p:nvPr/>
              </p:nvSpPr>
              <p:spPr bwMode="auto">
                <a:xfrm flipV="1">
                  <a:off x="1998010" y="4133850"/>
                  <a:ext cx="0" cy="2170113"/>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102" name="Line 32"/>
                <p:cNvSpPr>
                  <a:spLocks noChangeShapeType="1"/>
                </p:cNvSpPr>
                <p:nvPr/>
              </p:nvSpPr>
              <p:spPr bwMode="auto">
                <a:xfrm rot="5400000" flipV="1">
                  <a:off x="3095767" y="5218906"/>
                  <a:ext cx="0" cy="2170113"/>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103" name="Line 34"/>
                <p:cNvSpPr>
                  <a:spLocks noChangeShapeType="1"/>
                </p:cNvSpPr>
                <p:nvPr/>
              </p:nvSpPr>
              <p:spPr bwMode="auto">
                <a:xfrm>
                  <a:off x="2121835" y="6303963"/>
                  <a:ext cx="0" cy="1555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104" name="Line 35"/>
                <p:cNvSpPr>
                  <a:spLocks noChangeShapeType="1"/>
                </p:cNvSpPr>
                <p:nvPr/>
              </p:nvSpPr>
              <p:spPr bwMode="auto">
                <a:xfrm>
                  <a:off x="2264710" y="6303963"/>
                  <a:ext cx="0" cy="1555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105" name="Line 36"/>
                <p:cNvSpPr>
                  <a:spLocks noChangeShapeType="1"/>
                </p:cNvSpPr>
                <p:nvPr/>
              </p:nvSpPr>
              <p:spPr bwMode="auto">
                <a:xfrm>
                  <a:off x="2409173" y="6303963"/>
                  <a:ext cx="0" cy="1555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106" name="Line 37"/>
                <p:cNvSpPr>
                  <a:spLocks noChangeShapeType="1"/>
                </p:cNvSpPr>
                <p:nvPr/>
              </p:nvSpPr>
              <p:spPr bwMode="auto">
                <a:xfrm>
                  <a:off x="2553635" y="6303963"/>
                  <a:ext cx="0" cy="1555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107" name="Line 38"/>
                <p:cNvSpPr>
                  <a:spLocks noChangeShapeType="1"/>
                </p:cNvSpPr>
                <p:nvPr/>
              </p:nvSpPr>
              <p:spPr bwMode="auto">
                <a:xfrm>
                  <a:off x="2698098" y="6303963"/>
                  <a:ext cx="0" cy="24765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108" name="Line 39"/>
                <p:cNvSpPr>
                  <a:spLocks noChangeShapeType="1"/>
                </p:cNvSpPr>
                <p:nvPr/>
              </p:nvSpPr>
              <p:spPr bwMode="auto">
                <a:xfrm>
                  <a:off x="2840973" y="6303963"/>
                  <a:ext cx="0" cy="1555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109" name="Line 40"/>
                <p:cNvSpPr>
                  <a:spLocks noChangeShapeType="1"/>
                </p:cNvSpPr>
                <p:nvPr/>
              </p:nvSpPr>
              <p:spPr bwMode="auto">
                <a:xfrm>
                  <a:off x="2985435" y="6303963"/>
                  <a:ext cx="0" cy="1555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110" name="Line 41"/>
                <p:cNvSpPr>
                  <a:spLocks noChangeShapeType="1"/>
                </p:cNvSpPr>
                <p:nvPr/>
              </p:nvSpPr>
              <p:spPr bwMode="auto">
                <a:xfrm>
                  <a:off x="3129898" y="6303963"/>
                  <a:ext cx="0" cy="1555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111" name="Line 42"/>
                <p:cNvSpPr>
                  <a:spLocks noChangeShapeType="1"/>
                </p:cNvSpPr>
                <p:nvPr/>
              </p:nvSpPr>
              <p:spPr bwMode="auto">
                <a:xfrm>
                  <a:off x="3274360" y="6303963"/>
                  <a:ext cx="0" cy="1555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112" name="Line 48"/>
                <p:cNvSpPr>
                  <a:spLocks noChangeShapeType="1"/>
                </p:cNvSpPr>
                <p:nvPr/>
              </p:nvSpPr>
              <p:spPr bwMode="auto">
                <a:xfrm rot="5400000">
                  <a:off x="1878948" y="4759325"/>
                  <a:ext cx="0" cy="24765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113" name="Line 49"/>
                <p:cNvSpPr>
                  <a:spLocks noChangeShapeType="1"/>
                </p:cNvSpPr>
                <p:nvPr/>
              </p:nvSpPr>
              <p:spPr bwMode="auto">
                <a:xfrm rot="5400000">
                  <a:off x="1924986" y="4948237"/>
                  <a:ext cx="0" cy="1555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114" name="Line 50"/>
                <p:cNvSpPr>
                  <a:spLocks noChangeShapeType="1"/>
                </p:cNvSpPr>
                <p:nvPr/>
              </p:nvSpPr>
              <p:spPr bwMode="auto">
                <a:xfrm rot="5400000">
                  <a:off x="1924986" y="5092700"/>
                  <a:ext cx="0" cy="1555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115" name="Line 51"/>
                <p:cNvSpPr>
                  <a:spLocks noChangeShapeType="1"/>
                </p:cNvSpPr>
                <p:nvPr/>
              </p:nvSpPr>
              <p:spPr bwMode="auto">
                <a:xfrm rot="5400000">
                  <a:off x="1924986" y="5237162"/>
                  <a:ext cx="0" cy="1555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116" name="Line 52"/>
                <p:cNvSpPr>
                  <a:spLocks noChangeShapeType="1"/>
                </p:cNvSpPr>
                <p:nvPr/>
              </p:nvSpPr>
              <p:spPr bwMode="auto">
                <a:xfrm rot="5400000">
                  <a:off x="1924986" y="5381625"/>
                  <a:ext cx="0" cy="1555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117" name="Line 53"/>
                <p:cNvSpPr>
                  <a:spLocks noChangeShapeType="1"/>
                </p:cNvSpPr>
                <p:nvPr/>
              </p:nvSpPr>
              <p:spPr bwMode="auto">
                <a:xfrm rot="5400000">
                  <a:off x="1871011" y="5470525"/>
                  <a:ext cx="0" cy="26352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118" name="Line 54"/>
                <p:cNvSpPr>
                  <a:spLocks noChangeShapeType="1"/>
                </p:cNvSpPr>
                <p:nvPr/>
              </p:nvSpPr>
              <p:spPr bwMode="auto">
                <a:xfrm rot="5400000">
                  <a:off x="1924986" y="5668962"/>
                  <a:ext cx="0" cy="1555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119" name="Line 55"/>
                <p:cNvSpPr>
                  <a:spLocks noChangeShapeType="1"/>
                </p:cNvSpPr>
                <p:nvPr/>
              </p:nvSpPr>
              <p:spPr bwMode="auto">
                <a:xfrm rot="5400000">
                  <a:off x="1924986" y="5813425"/>
                  <a:ext cx="0" cy="1555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120" name="Line 56"/>
                <p:cNvSpPr>
                  <a:spLocks noChangeShapeType="1"/>
                </p:cNvSpPr>
                <p:nvPr/>
              </p:nvSpPr>
              <p:spPr bwMode="auto">
                <a:xfrm rot="5400000">
                  <a:off x="1924986" y="5957887"/>
                  <a:ext cx="0" cy="1555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121" name="Line 57"/>
                <p:cNvSpPr>
                  <a:spLocks noChangeShapeType="1"/>
                </p:cNvSpPr>
                <p:nvPr/>
              </p:nvSpPr>
              <p:spPr bwMode="auto">
                <a:xfrm rot="5400000">
                  <a:off x="1924986" y="6102350"/>
                  <a:ext cx="0" cy="1555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122" name="Text Box 59"/>
                <p:cNvSpPr txBox="1">
                  <a:spLocks noChangeArrowheads="1"/>
                </p:cNvSpPr>
                <p:nvPr/>
              </p:nvSpPr>
              <p:spPr bwMode="auto">
                <a:xfrm>
                  <a:off x="4120498" y="6178550"/>
                  <a:ext cx="46513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8000"/>
                      </a:solidFill>
                      <a:latin typeface="Comic Sans MS" panose="030F0702030302020204" pitchFamily="66" charset="0"/>
                    </a:rPr>
                    <a:t>V</a:t>
                  </a:r>
                  <a:r>
                    <a:rPr lang="es-ES" sz="2000" baseline="-25000">
                      <a:solidFill>
                        <a:srgbClr val="008000"/>
                      </a:solidFill>
                      <a:latin typeface="Arial" panose="020B0604020202020204" pitchFamily="34" charset="0"/>
                    </a:rPr>
                    <a:t>D</a:t>
                  </a:r>
                </a:p>
              </p:txBody>
            </p:sp>
            <p:sp>
              <p:nvSpPr>
                <p:cNvPr id="123" name="Line 62"/>
                <p:cNvSpPr>
                  <a:spLocks noChangeShapeType="1"/>
                </p:cNvSpPr>
                <p:nvPr/>
              </p:nvSpPr>
              <p:spPr bwMode="auto">
                <a:xfrm>
                  <a:off x="3426760" y="6318250"/>
                  <a:ext cx="0" cy="24765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124" name="Text Box 63"/>
                <p:cNvSpPr txBox="1">
                  <a:spLocks noChangeArrowheads="1"/>
                </p:cNvSpPr>
                <p:nvPr/>
              </p:nvSpPr>
              <p:spPr bwMode="auto">
                <a:xfrm>
                  <a:off x="1494773" y="4624388"/>
                  <a:ext cx="2936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600">
                      <a:solidFill>
                        <a:srgbClr val="3333FF"/>
                      </a:solidFill>
                      <a:latin typeface="Arial" panose="020B0604020202020204" pitchFamily="34" charset="0"/>
                    </a:rPr>
                    <a:t>2</a:t>
                  </a:r>
                </a:p>
              </p:txBody>
            </p:sp>
            <p:sp>
              <p:nvSpPr>
                <p:cNvPr id="125" name="Text Box 64"/>
                <p:cNvSpPr txBox="1">
                  <a:spLocks noChangeArrowheads="1"/>
                </p:cNvSpPr>
                <p:nvPr/>
              </p:nvSpPr>
              <p:spPr bwMode="auto">
                <a:xfrm>
                  <a:off x="1478898" y="5349875"/>
                  <a:ext cx="2936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600">
                      <a:solidFill>
                        <a:srgbClr val="3333FF"/>
                      </a:solidFill>
                      <a:latin typeface="Arial" panose="020B0604020202020204" pitchFamily="34" charset="0"/>
                    </a:rPr>
                    <a:t>1</a:t>
                  </a:r>
                </a:p>
              </p:txBody>
            </p:sp>
            <p:sp>
              <p:nvSpPr>
                <p:cNvPr id="126" name="Text Box 65"/>
                <p:cNvSpPr txBox="1">
                  <a:spLocks noChangeArrowheads="1"/>
                </p:cNvSpPr>
                <p:nvPr/>
              </p:nvSpPr>
              <p:spPr bwMode="auto">
                <a:xfrm>
                  <a:off x="2547285" y="6497638"/>
                  <a:ext cx="2936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600">
                      <a:solidFill>
                        <a:srgbClr val="3333FF"/>
                      </a:solidFill>
                      <a:latin typeface="Arial" panose="020B0604020202020204" pitchFamily="34" charset="0"/>
                    </a:rPr>
                    <a:t>1</a:t>
                  </a:r>
                </a:p>
              </p:txBody>
            </p:sp>
            <p:sp>
              <p:nvSpPr>
                <p:cNvPr id="127" name="Text Box 66"/>
                <p:cNvSpPr txBox="1">
                  <a:spLocks noChangeArrowheads="1"/>
                </p:cNvSpPr>
                <p:nvPr/>
              </p:nvSpPr>
              <p:spPr bwMode="auto">
                <a:xfrm>
                  <a:off x="3293410" y="6500813"/>
                  <a:ext cx="2936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600">
                      <a:solidFill>
                        <a:srgbClr val="3333FF"/>
                      </a:solidFill>
                      <a:latin typeface="Arial" panose="020B0604020202020204" pitchFamily="34" charset="0"/>
                    </a:rPr>
                    <a:t>2</a:t>
                  </a:r>
                </a:p>
              </p:txBody>
            </p:sp>
          </p:grpSp>
        </p:grpSp>
      </p:grpSp>
      <p:grpSp>
        <p:nvGrpSpPr>
          <p:cNvPr id="3" name="Grupo 2"/>
          <p:cNvGrpSpPr/>
          <p:nvPr/>
        </p:nvGrpSpPr>
        <p:grpSpPr>
          <a:xfrm>
            <a:off x="3574420" y="760904"/>
            <a:ext cx="4426581" cy="978584"/>
            <a:chOff x="717320" y="570814"/>
            <a:chExt cx="4426581" cy="978584"/>
          </a:xfrm>
        </p:grpSpPr>
        <p:sp>
          <p:nvSpPr>
            <p:cNvPr id="152" name="Text Box 100"/>
            <p:cNvSpPr txBox="1">
              <a:spLocks noChangeArrowheads="1"/>
            </p:cNvSpPr>
            <p:nvPr/>
          </p:nvSpPr>
          <p:spPr bwMode="auto">
            <a:xfrm>
              <a:off x="717320" y="789340"/>
              <a:ext cx="2179303" cy="609600"/>
            </a:xfrm>
            <a:prstGeom prst="rect">
              <a:avLst/>
            </a:prstGeom>
            <a:solidFill>
              <a:srgbClr val="FFFFFF"/>
            </a:solidFill>
            <a:ln>
              <a:noFill/>
            </a:ln>
            <a:extLst>
              <a:ext uri="{91240B29-F687-4F45-9708-019B960494DF}">
                <a14:hiddenLine xmlns:a14="http://schemas.microsoft.com/office/drawing/2010/main" w="25400" algn="ctr">
                  <a:solidFill>
                    <a:srgbClr val="000000"/>
                  </a:solidFill>
                  <a:miter lim="800000"/>
                  <a:headEnd/>
                  <a:tailEnd type="none" w="med" len="lg"/>
                </a14:hiddenLine>
              </a:ext>
            </a:extLst>
          </p:spPr>
          <p:txBody>
            <a:bodyPr wrap="square" lIns="90000" tIns="118800" rIns="90000" bIns="118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Comic Sans MS" panose="030F0702030302020204" pitchFamily="66" charset="0"/>
                </a:rPr>
                <a:t> I</a:t>
              </a:r>
              <a:r>
                <a:rPr lang="es-ES" sz="2400" baseline="-25000">
                  <a:solidFill>
                    <a:srgbClr val="000000"/>
                  </a:solidFill>
                  <a:latin typeface="Arial" panose="020B0604020202020204" pitchFamily="34" charset="0"/>
                </a:rPr>
                <a:t>D</a:t>
              </a:r>
              <a:r>
                <a:rPr lang="es-ES" sz="2400">
                  <a:solidFill>
                    <a:srgbClr val="000000"/>
                  </a:solidFill>
                  <a:latin typeface="Arial" panose="020B0604020202020204" pitchFamily="34" charset="0"/>
                </a:rPr>
                <a:t> </a:t>
              </a:r>
              <a:r>
                <a:rPr lang="es-ES" sz="2400" dirty="0">
                  <a:solidFill>
                    <a:srgbClr val="000000"/>
                  </a:solidFill>
                  <a:latin typeface="Arial" panose="020B0604020202020204" pitchFamily="34" charset="0"/>
                </a:rPr>
                <a:t>= f(V</a:t>
              </a:r>
              <a:r>
                <a:rPr lang="es-ES" sz="2400" baseline="-25000" dirty="0">
                  <a:solidFill>
                    <a:srgbClr val="000000"/>
                  </a:solidFill>
                  <a:latin typeface="Arial" panose="020B0604020202020204" pitchFamily="34" charset="0"/>
                </a:rPr>
                <a:t>D</a:t>
              </a:r>
              <a:r>
                <a:rPr lang="es-ES" sz="2400" dirty="0">
                  <a:solidFill>
                    <a:srgbClr val="000000"/>
                  </a:solidFill>
                  <a:latin typeface="Arial" panose="020B0604020202020204" pitchFamily="34" charset="0"/>
                </a:rPr>
                <a:t>)</a:t>
              </a:r>
            </a:p>
          </p:txBody>
        </p:sp>
        <p:sp>
          <p:nvSpPr>
            <p:cNvPr id="83" name="Text Box 73"/>
            <p:cNvSpPr txBox="1">
              <a:spLocks noChangeArrowheads="1"/>
            </p:cNvSpPr>
            <p:nvPr/>
          </p:nvSpPr>
          <p:spPr bwMode="auto">
            <a:xfrm>
              <a:off x="2855511" y="570814"/>
              <a:ext cx="2288390"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8000"/>
                  </a:solidFill>
                  <a:latin typeface="Arial" panose="020B0604020202020204" pitchFamily="34" charset="0"/>
                  <a:sym typeface="Symbol" panose="05050102010706020507" pitchFamily="18" charset="2"/>
                </a:rPr>
                <a:t>en </a:t>
              </a:r>
              <a:r>
                <a:rPr lang="es-ES" sz="2400" dirty="0" err="1">
                  <a:solidFill>
                    <a:srgbClr val="008000"/>
                  </a:solidFill>
                  <a:latin typeface="Arial" panose="020B0604020202020204" pitchFamily="34" charset="0"/>
                  <a:sym typeface="Symbol" panose="05050102010706020507" pitchFamily="18" charset="2"/>
                </a:rPr>
                <a:t>pol</a:t>
              </a:r>
              <a:r>
                <a:rPr lang="es-ES" sz="2400">
                  <a:solidFill>
                    <a:srgbClr val="008000"/>
                  </a:solidFill>
                  <a:latin typeface="Arial" panose="020B0604020202020204" pitchFamily="34" charset="0"/>
                  <a:sym typeface="Symbol" panose="05050102010706020507" pitchFamily="18" charset="2"/>
                </a:rPr>
                <a:t>. directa (ec. adicional)</a:t>
              </a:r>
              <a:endParaRPr lang="es-ES" sz="2000" dirty="0">
                <a:solidFill>
                  <a:srgbClr val="008000"/>
                </a:solidFill>
                <a:latin typeface="Arial" panose="020B0604020202020204" pitchFamily="34" charset="0"/>
                <a:sym typeface="Symbol" panose="05050102010706020507" pitchFamily="18" charset="2"/>
              </a:endParaRPr>
            </a:p>
          </p:txBody>
        </p:sp>
      </p:grpSp>
      <p:sp>
        <p:nvSpPr>
          <p:cNvPr id="82" name="102 CuadroTexto"/>
          <p:cNvSpPr txBox="1">
            <a:spLocks noChangeArrowheads="1"/>
          </p:cNvSpPr>
          <p:nvPr/>
        </p:nvSpPr>
        <p:spPr bwMode="auto">
          <a:xfrm>
            <a:off x="1308794" y="338550"/>
            <a:ext cx="1793635" cy="461665"/>
          </a:xfrm>
          <a:prstGeom prst="rect">
            <a:avLst/>
          </a:prstGeom>
          <a:solidFill>
            <a:srgbClr val="00FF00"/>
          </a:solidFill>
          <a:ln>
            <a:noFill/>
          </a:ln>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sym typeface="Wingdings" panose="05000000000000000000" pitchFamily="2" charset="2"/>
              </a:rPr>
              <a:t>1ª OPCIÓN</a:t>
            </a:r>
            <a:endParaRPr lang="es-ES" sz="2400" dirty="0">
              <a:latin typeface="Arial" panose="020B0604020202020204" pitchFamily="34" charset="0"/>
            </a:endParaRPr>
          </a:p>
        </p:txBody>
      </p:sp>
      <p:sp>
        <p:nvSpPr>
          <p:cNvPr id="93" name="Line 33"/>
          <p:cNvSpPr>
            <a:spLocks noChangeShapeType="1"/>
          </p:cNvSpPr>
          <p:nvPr/>
        </p:nvSpPr>
        <p:spPr bwMode="auto">
          <a:xfrm>
            <a:off x="1725547" y="3517455"/>
            <a:ext cx="2170113" cy="2154238"/>
          </a:xfrm>
          <a:prstGeom prst="line">
            <a:avLst/>
          </a:prstGeom>
          <a:noFill/>
          <a:ln w="25400">
            <a:solidFill>
              <a:srgbClr val="FF0000"/>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nvGrpSpPr>
          <p:cNvPr id="94" name="Group 110"/>
          <p:cNvGrpSpPr>
            <a:grpSpLocks/>
          </p:cNvGrpSpPr>
          <p:nvPr/>
        </p:nvGrpSpPr>
        <p:grpSpPr bwMode="auto">
          <a:xfrm>
            <a:off x="2103372" y="3876230"/>
            <a:ext cx="1411288" cy="1411288"/>
            <a:chOff x="1135" y="3065"/>
            <a:chExt cx="889" cy="889"/>
          </a:xfrm>
        </p:grpSpPr>
        <p:sp>
          <p:nvSpPr>
            <p:cNvPr id="95" name="Line 60"/>
            <p:cNvSpPr>
              <a:spLocks noChangeShapeType="1"/>
            </p:cNvSpPr>
            <p:nvPr/>
          </p:nvSpPr>
          <p:spPr bwMode="auto">
            <a:xfrm flipV="1">
              <a:off x="1485" y="3065"/>
              <a:ext cx="0" cy="889"/>
            </a:xfrm>
            <a:prstGeom prst="line">
              <a:avLst/>
            </a:prstGeom>
            <a:noFill/>
            <a:ln w="25400">
              <a:solidFill>
                <a:srgbClr val="0000FF"/>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96" name="Line 61"/>
            <p:cNvSpPr>
              <a:spLocks noChangeShapeType="1"/>
            </p:cNvSpPr>
            <p:nvPr/>
          </p:nvSpPr>
          <p:spPr bwMode="auto">
            <a:xfrm rot="5400000" flipV="1">
              <a:off x="1580" y="2990"/>
              <a:ext cx="0" cy="889"/>
            </a:xfrm>
            <a:prstGeom prst="line">
              <a:avLst/>
            </a:prstGeom>
            <a:noFill/>
            <a:ln w="25400">
              <a:solidFill>
                <a:srgbClr val="0000FF"/>
              </a:solidFill>
              <a:prstDash val="dash"/>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sp>
        <p:nvSpPr>
          <p:cNvPr id="133" name="Text Box 75"/>
          <p:cNvSpPr txBox="1">
            <a:spLocks noChangeArrowheads="1"/>
          </p:cNvSpPr>
          <p:nvPr/>
        </p:nvSpPr>
        <p:spPr bwMode="auto">
          <a:xfrm>
            <a:off x="6674996" y="1832258"/>
            <a:ext cx="2728930" cy="67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sym typeface="Symbol" panose="05050102010706020507" pitchFamily="18" charset="2"/>
              </a:rPr>
              <a:t>D</a:t>
            </a:r>
            <a:r>
              <a:rPr lang="es-ES" sz="2400" dirty="0">
                <a:solidFill>
                  <a:srgbClr val="000000"/>
                </a:solidFill>
                <a:latin typeface="Arial" panose="020B0604020202020204" pitchFamily="34" charset="0"/>
                <a:sym typeface="Symbol" panose="05050102010706020507" pitchFamily="18" charset="2"/>
              </a:rPr>
              <a:t> = </a:t>
            </a:r>
            <a:r>
              <a:rPr lang="es-ES" sz="28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/R  1/R V</a:t>
            </a:r>
            <a:r>
              <a:rPr lang="es-ES" sz="2400" baseline="-25000" dirty="0">
                <a:solidFill>
                  <a:srgbClr val="000000"/>
                </a:solidFill>
                <a:latin typeface="Arial" panose="020B0604020202020204" pitchFamily="34" charset="0"/>
                <a:sym typeface="Symbol" panose="05050102010706020507" pitchFamily="18" charset="2"/>
              </a:rPr>
              <a:t>D</a:t>
            </a:r>
            <a:endParaRPr lang="es-ES" sz="2400" dirty="0">
              <a:solidFill>
                <a:srgbClr val="000000"/>
              </a:solidFill>
              <a:latin typeface="Arial" panose="020B0604020202020204" pitchFamily="34" charset="0"/>
              <a:sym typeface="Symbol" panose="05050102010706020507" pitchFamily="18" charset="2"/>
            </a:endParaRPr>
          </a:p>
        </p:txBody>
      </p:sp>
      <p:sp>
        <p:nvSpPr>
          <p:cNvPr id="134" name="Text Box 76"/>
          <p:cNvSpPr txBox="1">
            <a:spLocks noChangeArrowheads="1"/>
          </p:cNvSpPr>
          <p:nvPr/>
        </p:nvSpPr>
        <p:spPr bwMode="auto">
          <a:xfrm>
            <a:off x="6790442" y="2479250"/>
            <a:ext cx="2478092"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Y  =  a   +    b   X</a:t>
            </a:r>
          </a:p>
        </p:txBody>
      </p:sp>
      <p:sp>
        <p:nvSpPr>
          <p:cNvPr id="136" name="Text Box 87"/>
          <p:cNvSpPr txBox="1">
            <a:spLocks noChangeArrowheads="1"/>
          </p:cNvSpPr>
          <p:nvPr/>
        </p:nvSpPr>
        <p:spPr bwMode="auto">
          <a:xfrm>
            <a:off x="6679115" y="3332255"/>
            <a:ext cx="3980875" cy="67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V</a:t>
            </a:r>
            <a:r>
              <a:rPr lang="es-ES" sz="2400" baseline="-25000" dirty="0">
                <a:solidFill>
                  <a:srgbClr val="000000"/>
                </a:solidFill>
                <a:latin typeface="Arial" panose="020B0604020202020204" pitchFamily="34" charset="0"/>
                <a:sym typeface="Symbol" panose="05050102010706020507" pitchFamily="18" charset="2"/>
              </a:rPr>
              <a:t>D</a:t>
            </a:r>
            <a:r>
              <a:rPr lang="es-ES" sz="2400" dirty="0">
                <a:solidFill>
                  <a:srgbClr val="000000"/>
                </a:solidFill>
                <a:latin typeface="Arial" panose="020B0604020202020204" pitchFamily="34" charset="0"/>
                <a:sym typeface="Symbol" panose="05050102010706020507" pitchFamily="18" charset="2"/>
              </a:rPr>
              <a:t> = 0    </a:t>
            </a: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sym typeface="Symbol" panose="05050102010706020507" pitchFamily="18" charset="2"/>
              </a:rPr>
              <a:t>D</a:t>
            </a:r>
            <a:r>
              <a:rPr lang="es-ES" sz="2400" dirty="0">
                <a:solidFill>
                  <a:srgbClr val="000000"/>
                </a:solidFill>
                <a:latin typeface="Arial" panose="020B0604020202020204" pitchFamily="34" charset="0"/>
                <a:sym typeface="Symbol" panose="05050102010706020507" pitchFamily="18" charset="2"/>
              </a:rPr>
              <a:t> = </a:t>
            </a:r>
            <a:r>
              <a:rPr lang="es-ES" sz="28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/R = 2 mA</a:t>
            </a:r>
          </a:p>
        </p:txBody>
      </p:sp>
      <p:sp>
        <p:nvSpPr>
          <p:cNvPr id="137" name="Text Box 88"/>
          <p:cNvSpPr txBox="1">
            <a:spLocks noChangeArrowheads="1"/>
          </p:cNvSpPr>
          <p:nvPr/>
        </p:nvSpPr>
        <p:spPr bwMode="auto">
          <a:xfrm>
            <a:off x="6806391" y="3897049"/>
            <a:ext cx="3331659" cy="67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sym typeface="Symbol" panose="05050102010706020507" pitchFamily="18" charset="2"/>
              </a:rPr>
              <a:t>D</a:t>
            </a:r>
            <a:r>
              <a:rPr lang="es-ES" sz="2400" dirty="0">
                <a:solidFill>
                  <a:srgbClr val="000000"/>
                </a:solidFill>
                <a:latin typeface="Arial" panose="020B0604020202020204" pitchFamily="34" charset="0"/>
                <a:sym typeface="Symbol" panose="05050102010706020507" pitchFamily="18" charset="2"/>
              </a:rPr>
              <a:t> = 0    V</a:t>
            </a:r>
            <a:r>
              <a:rPr lang="es-ES" sz="2400" baseline="-25000" dirty="0">
                <a:solidFill>
                  <a:srgbClr val="000000"/>
                </a:solidFill>
                <a:latin typeface="Arial" panose="020B0604020202020204" pitchFamily="34" charset="0"/>
                <a:sym typeface="Symbol" panose="05050102010706020507" pitchFamily="18" charset="2"/>
              </a:rPr>
              <a:t>D</a:t>
            </a:r>
            <a:r>
              <a:rPr lang="es-ES" sz="2400" dirty="0">
                <a:solidFill>
                  <a:srgbClr val="000000"/>
                </a:solidFill>
                <a:latin typeface="Arial" panose="020B0604020202020204" pitchFamily="34" charset="0"/>
                <a:sym typeface="Symbol" panose="05050102010706020507" pitchFamily="18" charset="2"/>
              </a:rPr>
              <a:t> = </a:t>
            </a:r>
            <a:r>
              <a:rPr lang="es-ES" sz="28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 = 2 V</a:t>
            </a:r>
          </a:p>
        </p:txBody>
      </p:sp>
      <p:sp>
        <p:nvSpPr>
          <p:cNvPr id="138" name="Oval 91"/>
          <p:cNvSpPr>
            <a:spLocks noChangeArrowheads="1"/>
          </p:cNvSpPr>
          <p:nvPr/>
        </p:nvSpPr>
        <p:spPr bwMode="auto">
          <a:xfrm>
            <a:off x="2035110" y="3833329"/>
            <a:ext cx="107950" cy="107950"/>
          </a:xfrm>
          <a:prstGeom prst="ellipse">
            <a:avLst/>
          </a:prstGeom>
          <a:solidFill>
            <a:srgbClr val="969696"/>
          </a:solidFill>
          <a:ln w="25400" algn="ctr">
            <a:solidFill>
              <a:schemeClr val="tx1"/>
            </a:solidFill>
            <a:round/>
            <a:headEnd/>
            <a:tailEnd type="none" w="lg" len="lg"/>
          </a:ln>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139" name="Oval 92"/>
          <p:cNvSpPr>
            <a:spLocks noChangeArrowheads="1"/>
          </p:cNvSpPr>
          <p:nvPr/>
        </p:nvSpPr>
        <p:spPr bwMode="auto">
          <a:xfrm>
            <a:off x="3474972" y="5254142"/>
            <a:ext cx="107950" cy="107950"/>
          </a:xfrm>
          <a:prstGeom prst="ellipse">
            <a:avLst/>
          </a:prstGeom>
          <a:solidFill>
            <a:srgbClr val="969696"/>
          </a:solidFill>
          <a:ln w="25400" algn="ctr">
            <a:solidFill>
              <a:schemeClr val="tx1"/>
            </a:solidFill>
            <a:round/>
            <a:headEnd/>
            <a:tailEnd type="none" w="lg" len="lg"/>
          </a:ln>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grpSp>
        <p:nvGrpSpPr>
          <p:cNvPr id="140" name="Group 108"/>
          <p:cNvGrpSpPr>
            <a:grpSpLocks/>
          </p:cNvGrpSpPr>
          <p:nvPr/>
        </p:nvGrpSpPr>
        <p:grpSpPr bwMode="auto">
          <a:xfrm>
            <a:off x="4797032" y="3277236"/>
            <a:ext cx="1941514" cy="1347788"/>
            <a:chOff x="3004" y="3640"/>
            <a:chExt cx="1223" cy="849"/>
          </a:xfrm>
        </p:grpSpPr>
        <p:sp>
          <p:nvSpPr>
            <p:cNvPr id="141" name="AutoShape 90"/>
            <p:cNvSpPr>
              <a:spLocks/>
            </p:cNvSpPr>
            <p:nvPr/>
          </p:nvSpPr>
          <p:spPr bwMode="auto">
            <a:xfrm>
              <a:off x="4070" y="3750"/>
              <a:ext cx="157" cy="650"/>
            </a:xfrm>
            <a:prstGeom prst="leftBrace">
              <a:avLst>
                <a:gd name="adj1" fmla="val 25902"/>
                <a:gd name="adj2" fmla="val 50000"/>
              </a:avLst>
            </a:prstGeom>
            <a:noFill/>
            <a:ln w="25400">
              <a:solidFill>
                <a:srgbClr val="008000"/>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142" name="Text Box 93"/>
            <p:cNvSpPr txBox="1">
              <a:spLocks noChangeArrowheads="1"/>
            </p:cNvSpPr>
            <p:nvPr/>
          </p:nvSpPr>
          <p:spPr bwMode="auto">
            <a:xfrm>
              <a:off x="3004" y="3640"/>
              <a:ext cx="980" cy="849"/>
            </a:xfrm>
            <a:prstGeom prst="rect">
              <a:avLst/>
            </a:prstGeom>
            <a:solidFill>
              <a:srgbClr val="B2B2B2"/>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a:latin typeface="Arial" panose="020B0604020202020204" pitchFamily="34" charset="0"/>
                </a:rPr>
                <a:t>Puntos de</a:t>
              </a:r>
            </a:p>
            <a:p>
              <a:pPr algn="ctr" eaLnBrk="1" hangingPunct="1">
                <a:spcBef>
                  <a:spcPct val="0"/>
                </a:spcBef>
                <a:buFontTx/>
                <a:buNone/>
              </a:pPr>
              <a:r>
                <a:rPr lang="es-ES" sz="2400">
                  <a:latin typeface="Arial" panose="020B0604020202020204" pitchFamily="34" charset="0"/>
                </a:rPr>
                <a:t>corte con ejes</a:t>
              </a:r>
            </a:p>
          </p:txBody>
        </p:sp>
      </p:grpSp>
      <p:sp>
        <p:nvSpPr>
          <p:cNvPr id="143" name="Text Box 94"/>
          <p:cNvSpPr txBox="1">
            <a:spLocks noChangeArrowheads="1"/>
          </p:cNvSpPr>
          <p:nvPr/>
        </p:nvSpPr>
        <p:spPr bwMode="auto">
          <a:xfrm>
            <a:off x="6612861" y="4875445"/>
            <a:ext cx="1820299" cy="609252"/>
          </a:xfrm>
          <a:prstGeom prst="rect">
            <a:avLst/>
          </a:prstGeom>
          <a:solidFill>
            <a:srgbClr val="FFFF00"/>
          </a:solidFill>
          <a:ln>
            <a:noFill/>
          </a:ln>
        </p:spPr>
        <p:txBody>
          <a:bodyPr wrap="square" lIns="90000" tIns="118800" rIns="90000" bIns="118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V</a:t>
            </a:r>
            <a:r>
              <a:rPr lang="es-ES" sz="2400" baseline="-25000" dirty="0">
                <a:solidFill>
                  <a:srgbClr val="000000"/>
                </a:solidFill>
                <a:latin typeface="Arial" panose="020B0604020202020204" pitchFamily="34" charset="0"/>
              </a:rPr>
              <a:t>D</a:t>
            </a:r>
            <a:r>
              <a:rPr lang="es-ES" sz="2400" dirty="0">
                <a:solidFill>
                  <a:srgbClr val="000000"/>
                </a:solidFill>
                <a:latin typeface="Arial" panose="020B0604020202020204" pitchFamily="34" charset="0"/>
              </a:rPr>
              <a:t> = 0,8 V</a:t>
            </a:r>
          </a:p>
        </p:txBody>
      </p:sp>
      <p:sp>
        <p:nvSpPr>
          <p:cNvPr id="144" name="Text Box 95"/>
          <p:cNvSpPr txBox="1">
            <a:spLocks noChangeArrowheads="1"/>
          </p:cNvSpPr>
          <p:nvPr/>
        </p:nvSpPr>
        <p:spPr bwMode="auto">
          <a:xfrm>
            <a:off x="8524612" y="4875445"/>
            <a:ext cx="1821630" cy="609252"/>
          </a:xfrm>
          <a:prstGeom prst="rect">
            <a:avLst/>
          </a:prstGeom>
          <a:solidFill>
            <a:srgbClr val="FFFF00"/>
          </a:solidFill>
          <a:ln>
            <a:noFill/>
          </a:ln>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rPr>
              <a:t>I</a:t>
            </a:r>
            <a:r>
              <a:rPr lang="es-ES" sz="2400" baseline="-25000" dirty="0">
                <a:solidFill>
                  <a:srgbClr val="000000"/>
                </a:solidFill>
                <a:latin typeface="Arial" panose="020B0604020202020204" pitchFamily="34" charset="0"/>
              </a:rPr>
              <a:t>D</a:t>
            </a:r>
            <a:r>
              <a:rPr lang="es-ES" sz="2400" dirty="0">
                <a:solidFill>
                  <a:srgbClr val="000000"/>
                </a:solidFill>
                <a:latin typeface="Arial" panose="020B0604020202020204" pitchFamily="34" charset="0"/>
              </a:rPr>
              <a:t> = 1,2 mA</a:t>
            </a:r>
          </a:p>
        </p:txBody>
      </p:sp>
      <p:sp>
        <p:nvSpPr>
          <p:cNvPr id="146" name="Text Box 97"/>
          <p:cNvSpPr txBox="1">
            <a:spLocks noChangeArrowheads="1"/>
          </p:cNvSpPr>
          <p:nvPr/>
        </p:nvSpPr>
        <p:spPr bwMode="auto">
          <a:xfrm>
            <a:off x="7576423" y="6181648"/>
            <a:ext cx="1820299" cy="609252"/>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V</a:t>
            </a:r>
            <a:r>
              <a:rPr lang="es-ES" sz="2400" baseline="-25000" dirty="0">
                <a:solidFill>
                  <a:srgbClr val="000000"/>
                </a:solidFill>
                <a:latin typeface="Arial" panose="020B0604020202020204" pitchFamily="34" charset="0"/>
              </a:rPr>
              <a:t>R</a:t>
            </a:r>
            <a:r>
              <a:rPr lang="es-ES" sz="24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1,2 V</a:t>
            </a:r>
          </a:p>
        </p:txBody>
      </p:sp>
      <p:grpSp>
        <p:nvGrpSpPr>
          <p:cNvPr id="147" name="Group 107"/>
          <p:cNvGrpSpPr>
            <a:grpSpLocks/>
          </p:cNvGrpSpPr>
          <p:nvPr/>
        </p:nvGrpSpPr>
        <p:grpSpPr bwMode="auto">
          <a:xfrm>
            <a:off x="4796933" y="1862367"/>
            <a:ext cx="1955801" cy="1347791"/>
            <a:chOff x="3364" y="2936"/>
            <a:chExt cx="1232" cy="849"/>
          </a:xfrm>
        </p:grpSpPr>
        <p:sp>
          <p:nvSpPr>
            <p:cNvPr id="148" name="Text Box 77"/>
            <p:cNvSpPr txBox="1">
              <a:spLocks noChangeArrowheads="1"/>
            </p:cNvSpPr>
            <p:nvPr/>
          </p:nvSpPr>
          <p:spPr bwMode="auto">
            <a:xfrm>
              <a:off x="3364" y="2936"/>
              <a:ext cx="968" cy="849"/>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Recta</a:t>
              </a:r>
            </a:p>
            <a:p>
              <a:pPr algn="ctr" eaLnBrk="1" hangingPunct="1">
                <a:spcBef>
                  <a:spcPts val="0"/>
                </a:spcBef>
                <a:buFontTx/>
                <a:buNone/>
              </a:pPr>
              <a:r>
                <a:rPr lang="es-ES" sz="2400" dirty="0">
                  <a:latin typeface="Arial" panose="020B0604020202020204" pitchFamily="34" charset="0"/>
                </a:rPr>
                <a:t>de</a:t>
              </a:r>
            </a:p>
            <a:p>
              <a:pPr algn="ctr" eaLnBrk="1" hangingPunct="1">
                <a:spcBef>
                  <a:spcPts val="0"/>
                </a:spcBef>
                <a:buFontTx/>
                <a:buNone/>
              </a:pPr>
              <a:r>
                <a:rPr lang="es-ES" sz="2400" dirty="0">
                  <a:latin typeface="Arial" panose="020B0604020202020204" pitchFamily="34" charset="0"/>
                </a:rPr>
                <a:t>carga</a:t>
              </a:r>
            </a:p>
          </p:txBody>
        </p:sp>
        <p:sp>
          <p:nvSpPr>
            <p:cNvPr id="149" name="AutoShape 98"/>
            <p:cNvSpPr>
              <a:spLocks/>
            </p:cNvSpPr>
            <p:nvPr/>
          </p:nvSpPr>
          <p:spPr bwMode="auto">
            <a:xfrm>
              <a:off x="4425" y="2988"/>
              <a:ext cx="171" cy="712"/>
            </a:xfrm>
            <a:prstGeom prst="leftBrace">
              <a:avLst>
                <a:gd name="adj1" fmla="val 26703"/>
                <a:gd name="adj2" fmla="val 50771"/>
              </a:avLst>
            </a:prstGeom>
            <a:noFill/>
            <a:ln w="25400">
              <a:solidFill>
                <a:srgbClr val="008000"/>
              </a:solidFill>
              <a:round/>
              <a:headEnd/>
              <a:tailEnd type="none" w="lg" len="lg"/>
            </a:ln>
            <a:extLst>
              <a:ext uri="{909E8E84-426E-40DD-AFC4-6F175D3DCCD1}">
                <a14:hiddenFill xmlns:a14="http://schemas.microsoft.com/office/drawing/2010/main">
                  <a:solidFill>
                    <a:srgbClr val="FFFFFF"/>
                  </a:solidFill>
                </a14:hiddenFill>
              </a:ext>
            </a:extLst>
          </p:spPr>
          <p:txBody>
            <a:bodyPr wrap="squar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400">
                <a:solidFill>
                  <a:srgbClr val="000000"/>
                </a:solidFill>
                <a:latin typeface="Arial" panose="020B0604020202020204" pitchFamily="34" charset="0"/>
              </a:endParaRPr>
            </a:p>
          </p:txBody>
        </p:sp>
      </p:grpSp>
      <p:sp>
        <p:nvSpPr>
          <p:cNvPr id="153" name="Oval 92"/>
          <p:cNvSpPr>
            <a:spLocks noChangeArrowheads="1"/>
          </p:cNvSpPr>
          <p:nvPr/>
        </p:nvSpPr>
        <p:spPr bwMode="auto">
          <a:xfrm>
            <a:off x="2603473" y="4402171"/>
            <a:ext cx="107950" cy="107950"/>
          </a:xfrm>
          <a:prstGeom prst="ellipse">
            <a:avLst/>
          </a:prstGeom>
          <a:solidFill>
            <a:srgbClr val="FFFFFF"/>
          </a:solidFill>
          <a:ln w="25400" algn="ctr">
            <a:solidFill>
              <a:schemeClr val="tx1"/>
            </a:solidFill>
            <a:round/>
            <a:headEnd/>
            <a:tailEnd type="none" w="lg" len="lg"/>
          </a:ln>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164" name="Text Box 70"/>
          <p:cNvSpPr txBox="1">
            <a:spLocks noChangeArrowheads="1"/>
          </p:cNvSpPr>
          <p:nvPr/>
        </p:nvSpPr>
        <p:spPr bwMode="auto">
          <a:xfrm>
            <a:off x="3582922" y="330390"/>
            <a:ext cx="2179303" cy="576293"/>
          </a:xfrm>
          <a:prstGeom prst="rect">
            <a:avLst/>
          </a:prstGeom>
          <a:solidFill>
            <a:srgbClr val="FFFFFF"/>
          </a:solidFill>
          <a:ln>
            <a:noFill/>
          </a:ln>
        </p:spPr>
        <p:txBody>
          <a:bodyPr wrap="square" lIns="90000" tIns="36000" rIns="90000" bIns="1080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 = V</a:t>
            </a:r>
            <a:r>
              <a:rPr lang="es-ES" sz="2400" baseline="-25000" dirty="0">
                <a:solidFill>
                  <a:srgbClr val="000000"/>
                </a:solidFill>
                <a:latin typeface="Arial" panose="020B0604020202020204" pitchFamily="34" charset="0"/>
                <a:sym typeface="Symbol" panose="05050102010706020507" pitchFamily="18" charset="2"/>
              </a:rPr>
              <a:t>D</a:t>
            </a:r>
            <a:r>
              <a:rPr lang="es-ES" sz="2400" dirty="0">
                <a:solidFill>
                  <a:srgbClr val="000000"/>
                </a:solidFill>
                <a:latin typeface="Arial" panose="020B0604020202020204" pitchFamily="34" charset="0"/>
                <a:sym typeface="Symbol" panose="05050102010706020507" pitchFamily="18" charset="2"/>
              </a:rPr>
              <a:t> + R</a:t>
            </a:r>
            <a:r>
              <a:rPr lang="es-ES" sz="2400" dirty="0">
                <a:solidFill>
                  <a:srgbClr val="000000"/>
                </a:solidFill>
                <a:latin typeface="Comic Sans MS" panose="030F0702030302020204" pitchFamily="66" charset="0"/>
                <a:sym typeface="Symbol" panose="05050102010706020507" pitchFamily="18" charset="2"/>
              </a:rPr>
              <a:t> I</a:t>
            </a:r>
            <a:r>
              <a:rPr lang="es-ES" sz="2400" baseline="-25000" dirty="0">
                <a:solidFill>
                  <a:srgbClr val="000000"/>
                </a:solidFill>
                <a:latin typeface="Arial" panose="020B0604020202020204" pitchFamily="34" charset="0"/>
                <a:sym typeface="Symbol" panose="05050102010706020507" pitchFamily="18" charset="2"/>
              </a:rPr>
              <a:t>D</a:t>
            </a:r>
            <a:r>
              <a:rPr lang="es-ES" sz="2400" dirty="0">
                <a:solidFill>
                  <a:srgbClr val="000000"/>
                </a:solidFill>
                <a:latin typeface="Arial" panose="020B0604020202020204" pitchFamily="34" charset="0"/>
                <a:sym typeface="Symbol" panose="05050102010706020507" pitchFamily="18" charset="2"/>
              </a:rPr>
              <a:t>  </a:t>
            </a:r>
            <a:endParaRPr lang="es-ES" sz="2400" dirty="0">
              <a:solidFill>
                <a:srgbClr val="3333FF"/>
              </a:solidFill>
              <a:latin typeface="Arial" panose="020B0604020202020204" pitchFamily="34" charset="0"/>
              <a:sym typeface="Symbol" panose="05050102010706020507" pitchFamily="18" charset="2"/>
            </a:endParaRPr>
          </a:p>
        </p:txBody>
      </p:sp>
      <p:grpSp>
        <p:nvGrpSpPr>
          <p:cNvPr id="7" name="Grupo 6">
            <a:extLst>
              <a:ext uri="{FF2B5EF4-FFF2-40B4-BE49-F238E27FC236}">
                <a16:creationId xmlns:a16="http://schemas.microsoft.com/office/drawing/2014/main" id="{D413DC63-7112-4722-B118-C2A753155135}"/>
              </a:ext>
            </a:extLst>
          </p:cNvPr>
          <p:cNvGrpSpPr/>
          <p:nvPr/>
        </p:nvGrpSpPr>
        <p:grpSpPr>
          <a:xfrm>
            <a:off x="8876565" y="190990"/>
            <a:ext cx="1485000" cy="1249693"/>
            <a:chOff x="-3514637" y="4129731"/>
            <a:chExt cx="1485000" cy="1249693"/>
          </a:xfrm>
        </p:grpSpPr>
        <p:sp>
          <p:nvSpPr>
            <p:cNvPr id="78" name="Text Box 73">
              <a:extLst>
                <a:ext uri="{FF2B5EF4-FFF2-40B4-BE49-F238E27FC236}">
                  <a16:creationId xmlns:a16="http://schemas.microsoft.com/office/drawing/2014/main" id="{FE22DEF3-FDA7-4FE2-807A-83D483C5B95B}"/>
                </a:ext>
              </a:extLst>
            </p:cNvPr>
            <p:cNvSpPr txBox="1">
              <a:spLocks noChangeArrowheads="1"/>
            </p:cNvSpPr>
            <p:nvPr/>
          </p:nvSpPr>
          <p:spPr bwMode="auto">
            <a:xfrm>
              <a:off x="-3384074" y="4129731"/>
              <a:ext cx="1149972" cy="67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008000"/>
                  </a:solidFill>
                  <a:latin typeface="Arial" panose="020B0604020202020204" pitchFamily="34" charset="0"/>
                  <a:sym typeface="Symbol" panose="05050102010706020507" pitchFamily="18" charset="2"/>
                </a:rPr>
                <a:t></a:t>
              </a:r>
              <a:r>
                <a:rPr lang="es-ES" sz="2400" dirty="0">
                  <a:solidFill>
                    <a:srgbClr val="008000"/>
                  </a:solidFill>
                  <a:latin typeface="Arial" panose="020B0604020202020204" pitchFamily="34" charset="0"/>
                  <a:sym typeface="Symbol" panose="05050102010706020507" pitchFamily="18" charset="2"/>
                </a:rPr>
                <a:t> = 2 V</a:t>
              </a:r>
            </a:p>
          </p:txBody>
        </p:sp>
        <p:sp>
          <p:nvSpPr>
            <p:cNvPr id="79" name="Text Box 74">
              <a:extLst>
                <a:ext uri="{FF2B5EF4-FFF2-40B4-BE49-F238E27FC236}">
                  <a16:creationId xmlns:a16="http://schemas.microsoft.com/office/drawing/2014/main" id="{8B69127A-EB45-40E8-8BF8-9A3108CC4E26}"/>
                </a:ext>
              </a:extLst>
            </p:cNvPr>
            <p:cNvSpPr txBox="1">
              <a:spLocks noChangeArrowheads="1"/>
            </p:cNvSpPr>
            <p:nvPr/>
          </p:nvSpPr>
          <p:spPr bwMode="auto">
            <a:xfrm>
              <a:off x="-3514637" y="4770172"/>
              <a:ext cx="1485000"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8000"/>
                  </a:solidFill>
                  <a:latin typeface="Arial" panose="020B0604020202020204" pitchFamily="34" charset="0"/>
                  <a:sym typeface="Symbol" panose="05050102010706020507" pitchFamily="18" charset="2"/>
                </a:rPr>
                <a:t> R = 1 k</a:t>
              </a:r>
            </a:p>
          </p:txBody>
        </p:sp>
      </p:grpSp>
      <p:sp>
        <p:nvSpPr>
          <p:cNvPr id="173" name="Flecha abajo 169">
            <a:extLst>
              <a:ext uri="{FF2B5EF4-FFF2-40B4-BE49-F238E27FC236}">
                <a16:creationId xmlns:a16="http://schemas.microsoft.com/office/drawing/2014/main" id="{97A1E927-FCC2-4C9B-8CCA-03B8FFC1E6D5}"/>
              </a:ext>
            </a:extLst>
          </p:cNvPr>
          <p:cNvSpPr/>
          <p:nvPr/>
        </p:nvSpPr>
        <p:spPr bwMode="auto">
          <a:xfrm>
            <a:off x="8153466" y="5712657"/>
            <a:ext cx="625642" cy="372756"/>
          </a:xfrm>
          <a:prstGeom prst="downArrow">
            <a:avLst/>
          </a:prstGeom>
          <a:solidFill>
            <a:schemeClr val="accent1"/>
          </a:solidFill>
          <a:ln w="25400" cap="flat" cmpd="sng" algn="ctr">
            <a:no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31" name="Text Box 67"/>
          <p:cNvSpPr txBox="1">
            <a:spLocks noChangeArrowheads="1"/>
          </p:cNvSpPr>
          <p:nvPr/>
        </p:nvSpPr>
        <p:spPr bwMode="auto">
          <a:xfrm>
            <a:off x="4810636" y="4699584"/>
            <a:ext cx="1501734" cy="978584"/>
          </a:xfrm>
          <a:prstGeom prst="rect">
            <a:avLst/>
          </a:prstGeom>
          <a:solidFill>
            <a:srgbClr val="6666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FFFFFF"/>
                </a:solidFill>
                <a:latin typeface="Arial" panose="020B0604020202020204" pitchFamily="34" charset="0"/>
              </a:rPr>
              <a:t>Punto de trabajo</a:t>
            </a:r>
          </a:p>
        </p:txBody>
      </p:sp>
      <p:sp>
        <p:nvSpPr>
          <p:cNvPr id="132" name="Line 68"/>
          <p:cNvSpPr>
            <a:spLocks noChangeShapeType="1"/>
          </p:cNvSpPr>
          <p:nvPr/>
        </p:nvSpPr>
        <p:spPr bwMode="auto">
          <a:xfrm>
            <a:off x="2886008" y="4537724"/>
            <a:ext cx="1701421" cy="288614"/>
          </a:xfrm>
          <a:prstGeom prst="line">
            <a:avLst/>
          </a:prstGeom>
          <a:noFill/>
          <a:ln w="25400">
            <a:solidFill>
              <a:srgbClr val="666699"/>
            </a:solidFill>
            <a:round/>
            <a:headEnd/>
            <a:tailEnd type="triangle" w="lg" len="lg"/>
          </a:ln>
          <a:extLst>
            <a:ext uri="{909E8E84-426E-40DD-AFC4-6F175D3DCCD1}">
              <a14:hiddenFill xmlns:a14="http://schemas.microsoft.com/office/drawing/2010/main">
                <a:noFill/>
              </a14:hiddenFill>
            </a:ext>
          </a:extLst>
        </p:spPr>
        <p:txBody>
          <a:bodyPr wrap="square" lIns="90000" tIns="118800" rIns="90000" bIns="118800" anchor="ctr" anchorCtr="1">
            <a:spAutoFit/>
          </a:bodyPr>
          <a:lstStyle/>
          <a:p>
            <a:endParaRPr lang="es-ES"/>
          </a:p>
        </p:txBody>
      </p:sp>
      <p:sp>
        <p:nvSpPr>
          <p:cNvPr id="71" name="Text Box 73">
            <a:extLst>
              <a:ext uri="{FF2B5EF4-FFF2-40B4-BE49-F238E27FC236}">
                <a16:creationId xmlns:a16="http://schemas.microsoft.com/office/drawing/2014/main" id="{87F6C5A5-8AB0-44D7-A5CA-ECE07ADBF658}"/>
              </a:ext>
            </a:extLst>
          </p:cNvPr>
          <p:cNvSpPr txBox="1">
            <a:spLocks noChangeArrowheads="1"/>
          </p:cNvSpPr>
          <p:nvPr/>
        </p:nvSpPr>
        <p:spPr bwMode="auto">
          <a:xfrm>
            <a:off x="4726686" y="5562864"/>
            <a:ext cx="2577285"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sym typeface="Symbol" panose="05050102010706020507" pitchFamily="18" charset="2"/>
              </a:rPr>
              <a:t>Verifica las 2 </a:t>
            </a:r>
            <a:r>
              <a:rPr lang="es-ES" sz="2400" dirty="0" err="1">
                <a:solidFill>
                  <a:srgbClr val="3333FF"/>
                </a:solidFill>
                <a:latin typeface="Arial" panose="020B0604020202020204" pitchFamily="34" charset="0"/>
                <a:sym typeface="Symbol" panose="05050102010706020507" pitchFamily="18" charset="2"/>
              </a:rPr>
              <a:t>ecs</a:t>
            </a:r>
            <a:r>
              <a:rPr lang="es-ES" sz="2400" dirty="0">
                <a:solidFill>
                  <a:srgbClr val="3333FF"/>
                </a:solidFill>
                <a:latin typeface="Arial" panose="020B0604020202020204" pitchFamily="34" charset="0"/>
                <a:sym typeface="Symbol" panose="05050102010706020507" pitchFamily="18" charset="2"/>
              </a:rPr>
              <a:t>.</a:t>
            </a:r>
            <a:endParaRPr lang="es-ES" sz="2000" dirty="0">
              <a:solidFill>
                <a:srgbClr val="3333FF"/>
              </a:solidFill>
              <a:latin typeface="Arial" panose="020B0604020202020204" pitchFamily="34" charset="0"/>
              <a:sym typeface="Symbol" panose="05050102010706020507" pitchFamily="18" charset="2"/>
            </a:endParaRPr>
          </a:p>
        </p:txBody>
      </p:sp>
      <p:grpSp>
        <p:nvGrpSpPr>
          <p:cNvPr id="6" name="Grupo 5">
            <a:extLst>
              <a:ext uri="{FF2B5EF4-FFF2-40B4-BE49-F238E27FC236}">
                <a16:creationId xmlns:a16="http://schemas.microsoft.com/office/drawing/2014/main" id="{13E2A678-084E-43AA-A94C-3EAE5B5D35E5}"/>
              </a:ext>
            </a:extLst>
          </p:cNvPr>
          <p:cNvGrpSpPr/>
          <p:nvPr/>
        </p:nvGrpSpPr>
        <p:grpSpPr>
          <a:xfrm>
            <a:off x="1304278" y="1509200"/>
            <a:ext cx="2143963" cy="935942"/>
            <a:chOff x="1304278" y="1509200"/>
            <a:chExt cx="2143963" cy="935942"/>
          </a:xfrm>
        </p:grpSpPr>
        <p:sp>
          <p:nvSpPr>
            <p:cNvPr id="74" name="Text Box 73">
              <a:extLst>
                <a:ext uri="{FF2B5EF4-FFF2-40B4-BE49-F238E27FC236}">
                  <a16:creationId xmlns:a16="http://schemas.microsoft.com/office/drawing/2014/main" id="{5C7549CE-1DD5-4A92-B3B9-2E43BEFA3CEC}"/>
                </a:ext>
              </a:extLst>
            </p:cNvPr>
            <p:cNvSpPr txBox="1">
              <a:spLocks noChangeArrowheads="1"/>
            </p:cNvSpPr>
            <p:nvPr/>
          </p:nvSpPr>
          <p:spPr bwMode="auto">
            <a:xfrm>
              <a:off x="1304278" y="1835890"/>
              <a:ext cx="2114979" cy="609252"/>
            </a:xfrm>
            <a:prstGeom prst="rect">
              <a:avLst/>
            </a:prstGeom>
            <a:solidFill>
              <a:srgbClr val="FF99CC"/>
            </a:solidFill>
            <a:ln>
              <a:noFill/>
            </a:ln>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Gráficamente:</a:t>
              </a:r>
              <a:endParaRPr lang="es-ES" sz="2000" dirty="0">
                <a:latin typeface="Arial" panose="020B0604020202020204" pitchFamily="34" charset="0"/>
                <a:sym typeface="Symbol" panose="05050102010706020507" pitchFamily="18" charset="2"/>
              </a:endParaRPr>
            </a:p>
          </p:txBody>
        </p:sp>
        <p:sp>
          <p:nvSpPr>
            <p:cNvPr id="75" name="Line 86">
              <a:extLst>
                <a:ext uri="{FF2B5EF4-FFF2-40B4-BE49-F238E27FC236}">
                  <a16:creationId xmlns:a16="http://schemas.microsoft.com/office/drawing/2014/main" id="{84304403-6B14-40AB-B9F2-3E0D5C9C9942}"/>
                </a:ext>
              </a:extLst>
            </p:cNvPr>
            <p:cNvSpPr>
              <a:spLocks noChangeShapeType="1"/>
            </p:cNvSpPr>
            <p:nvPr/>
          </p:nvSpPr>
          <p:spPr bwMode="auto">
            <a:xfrm flipH="1">
              <a:off x="3099420" y="1509200"/>
              <a:ext cx="348821" cy="262495"/>
            </a:xfrm>
            <a:prstGeom prst="line">
              <a:avLst/>
            </a:prstGeom>
            <a:noFill/>
            <a:ln w="25400">
              <a:solidFill>
                <a:srgbClr val="008000"/>
              </a:solidFill>
              <a:round/>
              <a:headEnd type="none" w="med" len="med"/>
              <a:tailEnd type="triangle" w="lg" len="lg"/>
            </a:ln>
            <a:extLst>
              <a:ext uri="{909E8E84-426E-40DD-AFC4-6F175D3DCCD1}">
                <a14:hiddenFill xmlns:a14="http://schemas.microsoft.com/office/drawing/2010/main">
                  <a:noFill/>
                </a14:hiddenFill>
              </a:ext>
            </a:extLst>
          </p:spPr>
          <p:txBody>
            <a:bodyPr wrap="square" lIns="90000" tIns="118800" rIns="90000" bIns="118800" anchor="ctr" anchorCtr="1">
              <a:spAutoFit/>
            </a:bodyPr>
            <a:lstStyle/>
            <a:p>
              <a:endParaRPr lang="es-ES"/>
            </a:p>
          </p:txBody>
        </p:sp>
      </p:grpSp>
      <p:sp>
        <p:nvSpPr>
          <p:cNvPr id="10" name="Forma libre: forma 9">
            <a:extLst>
              <a:ext uri="{FF2B5EF4-FFF2-40B4-BE49-F238E27FC236}">
                <a16:creationId xmlns:a16="http://schemas.microsoft.com/office/drawing/2014/main" id="{63B88A2F-E32F-4D35-8118-43662C2739D8}"/>
              </a:ext>
            </a:extLst>
          </p:cNvPr>
          <p:cNvSpPr/>
          <p:nvPr/>
        </p:nvSpPr>
        <p:spPr bwMode="auto">
          <a:xfrm>
            <a:off x="5905500" y="605737"/>
            <a:ext cx="2745426" cy="975413"/>
          </a:xfrm>
          <a:custGeom>
            <a:avLst/>
            <a:gdLst>
              <a:gd name="connsiteX0" fmla="*/ 0 w 2745426"/>
              <a:gd name="connsiteY0" fmla="*/ 22913 h 975413"/>
              <a:gd name="connsiteX1" fmla="*/ 2066925 w 2745426"/>
              <a:gd name="connsiteY1" fmla="*/ 22913 h 975413"/>
              <a:gd name="connsiteX2" fmla="*/ 2733675 w 2745426"/>
              <a:gd name="connsiteY2" fmla="*/ 261038 h 975413"/>
              <a:gd name="connsiteX3" fmla="*/ 2428875 w 2745426"/>
              <a:gd name="connsiteY3" fmla="*/ 975413 h 975413"/>
            </a:gdLst>
            <a:ahLst/>
            <a:cxnLst>
              <a:cxn ang="0">
                <a:pos x="connsiteX0" y="connsiteY0"/>
              </a:cxn>
              <a:cxn ang="0">
                <a:pos x="connsiteX1" y="connsiteY1"/>
              </a:cxn>
              <a:cxn ang="0">
                <a:pos x="connsiteX2" y="connsiteY2"/>
              </a:cxn>
              <a:cxn ang="0">
                <a:pos x="connsiteX3" y="connsiteY3"/>
              </a:cxn>
            </a:cxnLst>
            <a:rect l="l" t="t" r="r" b="b"/>
            <a:pathLst>
              <a:path w="2745426" h="975413">
                <a:moveTo>
                  <a:pt x="0" y="22913"/>
                </a:moveTo>
                <a:cubicBezTo>
                  <a:pt x="805656" y="3069"/>
                  <a:pt x="1611313" y="-16774"/>
                  <a:pt x="2066925" y="22913"/>
                </a:cubicBezTo>
                <a:cubicBezTo>
                  <a:pt x="2522537" y="62600"/>
                  <a:pt x="2673350" y="102288"/>
                  <a:pt x="2733675" y="261038"/>
                </a:cubicBezTo>
                <a:cubicBezTo>
                  <a:pt x="2794000" y="419788"/>
                  <a:pt x="2611437" y="697600"/>
                  <a:pt x="2428875" y="975413"/>
                </a:cubicBezTo>
              </a:path>
            </a:pathLst>
          </a:custGeom>
          <a:noFill/>
          <a:ln w="25400" cap="flat" cmpd="sng" algn="ctr">
            <a:solidFill>
              <a:srgbClr val="FF0000"/>
            </a:solidFill>
            <a:prstDash val="solid"/>
            <a:round/>
            <a:headEnd type="none" w="med" len="med"/>
            <a:tailEnd type="triangle" w="lg" len="lg"/>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39665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strVal val="2/3*#ppt_w"/>
                                          </p:val>
                                        </p:tav>
                                        <p:tav tm="100000">
                                          <p:val>
                                            <p:strVal val="#ppt_w"/>
                                          </p:val>
                                        </p:tav>
                                      </p:tavLst>
                                    </p:anim>
                                    <p:anim calcmode="lin" valueType="num">
                                      <p:cBhvr>
                                        <p:cTn id="8" dur="500" fill="hold"/>
                                        <p:tgtEl>
                                          <p:spTgt spid="82"/>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33"/>
                                        </p:tgtEl>
                                        <p:attrNameLst>
                                          <p:attrName>style.visibility</p:attrName>
                                        </p:attrNameLst>
                                      </p:cBhvr>
                                      <p:to>
                                        <p:strVal val="visible"/>
                                      </p:to>
                                    </p:set>
                                    <p:animEffect transition="in" filter="wipe(up)">
                                      <p:cBhvr>
                                        <p:cTn id="31" dur="500"/>
                                        <p:tgtEl>
                                          <p:spTgt spid="133"/>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134"/>
                                        </p:tgtEl>
                                        <p:attrNameLst>
                                          <p:attrName>style.visibility</p:attrName>
                                        </p:attrNameLst>
                                      </p:cBhvr>
                                      <p:to>
                                        <p:strVal val="visible"/>
                                      </p:to>
                                    </p:set>
                                    <p:anim calcmode="lin" valueType="num">
                                      <p:cBhvr additive="base">
                                        <p:cTn id="36" dur="500"/>
                                        <p:tgtEl>
                                          <p:spTgt spid="134"/>
                                        </p:tgtEl>
                                        <p:attrNameLst>
                                          <p:attrName>ppt_y</p:attrName>
                                        </p:attrNameLst>
                                      </p:cBhvr>
                                      <p:tavLst>
                                        <p:tav tm="0">
                                          <p:val>
                                            <p:strVal val="#ppt_y+#ppt_h*1.125000"/>
                                          </p:val>
                                        </p:tav>
                                        <p:tav tm="100000">
                                          <p:val>
                                            <p:strVal val="#ppt_y"/>
                                          </p:val>
                                        </p:tav>
                                      </p:tavLst>
                                    </p:anim>
                                    <p:animEffect transition="in" filter="wipe(up)">
                                      <p:cBhvr>
                                        <p:cTn id="37" dur="500"/>
                                        <p:tgtEl>
                                          <p:spTgt spid="1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147"/>
                                        </p:tgtEl>
                                        <p:attrNameLst>
                                          <p:attrName>style.visibility</p:attrName>
                                        </p:attrNameLst>
                                      </p:cBhvr>
                                      <p:to>
                                        <p:strVal val="visible"/>
                                      </p:to>
                                    </p:set>
                                    <p:animEffect transition="in" filter="wipe(right)">
                                      <p:cBhvr>
                                        <p:cTn id="42" dur="500"/>
                                        <p:tgtEl>
                                          <p:spTgt spid="14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0"/>
                                        </p:tgtEl>
                                        <p:attrNameLst>
                                          <p:attrName>style.visibility</p:attrName>
                                        </p:attrNameLst>
                                      </p:cBhvr>
                                      <p:to>
                                        <p:strVal val="visible"/>
                                      </p:to>
                                    </p:set>
                                    <p:animEffect transition="in" filter="wipe(left)">
                                      <p:cBhvr>
                                        <p:cTn id="47" dur="500"/>
                                        <p:tgtEl>
                                          <p:spTgt spid="14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6"/>
                                        </p:tgtEl>
                                        <p:attrNameLst>
                                          <p:attrName>style.visibility</p:attrName>
                                        </p:attrNameLst>
                                      </p:cBhvr>
                                      <p:to>
                                        <p:strVal val="visible"/>
                                      </p:to>
                                    </p:set>
                                    <p:animEffect transition="in" filter="wipe(left)">
                                      <p:cBhvr>
                                        <p:cTn id="52" dur="500"/>
                                        <p:tgtEl>
                                          <p:spTgt spid="13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7"/>
                                        </p:tgtEl>
                                        <p:attrNameLst>
                                          <p:attrName>style.visibility</p:attrName>
                                        </p:attrNameLst>
                                      </p:cBhvr>
                                      <p:to>
                                        <p:strVal val="visible"/>
                                      </p:to>
                                    </p:set>
                                    <p:animEffect transition="in" filter="wipe(left)">
                                      <p:cBhvr>
                                        <p:cTn id="57" dur="500"/>
                                        <p:tgtEl>
                                          <p:spTgt spid="137"/>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32" fill="hold" grpId="0" nodeType="clickEffect">
                                  <p:stCondLst>
                                    <p:cond delay="0"/>
                                  </p:stCondLst>
                                  <p:childTnLst>
                                    <p:set>
                                      <p:cBhvr>
                                        <p:cTn id="61" dur="1" fill="hold">
                                          <p:stCondLst>
                                            <p:cond delay="0"/>
                                          </p:stCondLst>
                                        </p:cTn>
                                        <p:tgtEl>
                                          <p:spTgt spid="138"/>
                                        </p:tgtEl>
                                        <p:attrNameLst>
                                          <p:attrName>style.visibility</p:attrName>
                                        </p:attrNameLst>
                                      </p:cBhvr>
                                      <p:to>
                                        <p:strVal val="visible"/>
                                      </p:to>
                                    </p:set>
                                    <p:anim calcmode="lin" valueType="num">
                                      <p:cBhvr>
                                        <p:cTn id="62" dur="500" fill="hold"/>
                                        <p:tgtEl>
                                          <p:spTgt spid="138"/>
                                        </p:tgtEl>
                                        <p:attrNameLst>
                                          <p:attrName>ppt_w</p:attrName>
                                        </p:attrNameLst>
                                      </p:cBhvr>
                                      <p:tavLst>
                                        <p:tav tm="0">
                                          <p:val>
                                            <p:strVal val="4*#ppt_w"/>
                                          </p:val>
                                        </p:tav>
                                        <p:tav tm="100000">
                                          <p:val>
                                            <p:strVal val="#ppt_w"/>
                                          </p:val>
                                        </p:tav>
                                      </p:tavLst>
                                    </p:anim>
                                    <p:anim calcmode="lin" valueType="num">
                                      <p:cBhvr>
                                        <p:cTn id="63" dur="500" fill="hold"/>
                                        <p:tgtEl>
                                          <p:spTgt spid="138"/>
                                        </p:tgtEl>
                                        <p:attrNameLst>
                                          <p:attrName>ppt_h</p:attrName>
                                        </p:attrNameLst>
                                      </p:cBhvr>
                                      <p:tavLst>
                                        <p:tav tm="0">
                                          <p:val>
                                            <p:strVal val="4*#ppt_h"/>
                                          </p:val>
                                        </p:tav>
                                        <p:tav tm="100000">
                                          <p:val>
                                            <p:strVal val="#ppt_h"/>
                                          </p:val>
                                        </p:tav>
                                      </p:tavLst>
                                    </p:anim>
                                  </p:childTnLst>
                                </p:cTn>
                              </p:par>
                              <p:par>
                                <p:cTn id="64" presetID="23" presetClass="entr" presetSubtype="32" fill="hold" grpId="0" nodeType="withEffect">
                                  <p:stCondLst>
                                    <p:cond delay="0"/>
                                  </p:stCondLst>
                                  <p:childTnLst>
                                    <p:set>
                                      <p:cBhvr>
                                        <p:cTn id="65" dur="1" fill="hold">
                                          <p:stCondLst>
                                            <p:cond delay="0"/>
                                          </p:stCondLst>
                                        </p:cTn>
                                        <p:tgtEl>
                                          <p:spTgt spid="139"/>
                                        </p:tgtEl>
                                        <p:attrNameLst>
                                          <p:attrName>style.visibility</p:attrName>
                                        </p:attrNameLst>
                                      </p:cBhvr>
                                      <p:to>
                                        <p:strVal val="visible"/>
                                      </p:to>
                                    </p:set>
                                    <p:anim calcmode="lin" valueType="num">
                                      <p:cBhvr>
                                        <p:cTn id="66" dur="500" fill="hold"/>
                                        <p:tgtEl>
                                          <p:spTgt spid="139"/>
                                        </p:tgtEl>
                                        <p:attrNameLst>
                                          <p:attrName>ppt_w</p:attrName>
                                        </p:attrNameLst>
                                      </p:cBhvr>
                                      <p:tavLst>
                                        <p:tav tm="0">
                                          <p:val>
                                            <p:strVal val="4*#ppt_w"/>
                                          </p:val>
                                        </p:tav>
                                        <p:tav tm="100000">
                                          <p:val>
                                            <p:strVal val="#ppt_w"/>
                                          </p:val>
                                        </p:tav>
                                      </p:tavLst>
                                    </p:anim>
                                    <p:anim calcmode="lin" valueType="num">
                                      <p:cBhvr>
                                        <p:cTn id="67" dur="500" fill="hold"/>
                                        <p:tgtEl>
                                          <p:spTgt spid="139"/>
                                        </p:tgtEl>
                                        <p:attrNameLst>
                                          <p:attrName>ppt_h</p:attrName>
                                        </p:attrNameLst>
                                      </p:cBhvr>
                                      <p:tavLst>
                                        <p:tav tm="0">
                                          <p:val>
                                            <p:strVal val="4*#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93"/>
                                        </p:tgtEl>
                                        <p:attrNameLst>
                                          <p:attrName>style.visibility</p:attrName>
                                        </p:attrNameLst>
                                      </p:cBhvr>
                                      <p:to>
                                        <p:strVal val="visible"/>
                                      </p:to>
                                    </p:set>
                                    <p:animEffect transition="in" filter="wipe(left)">
                                      <p:cBhvr>
                                        <p:cTn id="72" dur="500"/>
                                        <p:tgtEl>
                                          <p:spTgt spid="93"/>
                                        </p:tgtEl>
                                      </p:cBhvr>
                                    </p:animEffect>
                                  </p:childTnLst>
                                </p:cTn>
                              </p:par>
                            </p:childTnLst>
                          </p:cTn>
                        </p:par>
                      </p:childTnLst>
                    </p:cTn>
                  </p:par>
                  <p:par>
                    <p:cTn id="73" fill="hold">
                      <p:stCondLst>
                        <p:cond delay="indefinite"/>
                      </p:stCondLst>
                      <p:childTnLst>
                        <p:par>
                          <p:cTn id="74" fill="hold">
                            <p:stCondLst>
                              <p:cond delay="0"/>
                            </p:stCondLst>
                            <p:childTnLst>
                              <p:par>
                                <p:cTn id="75" presetID="23" presetClass="entr" presetSubtype="32" fill="hold" grpId="0" nodeType="clickEffect">
                                  <p:stCondLst>
                                    <p:cond delay="0"/>
                                  </p:stCondLst>
                                  <p:childTnLst>
                                    <p:set>
                                      <p:cBhvr>
                                        <p:cTn id="76" dur="1" fill="hold">
                                          <p:stCondLst>
                                            <p:cond delay="0"/>
                                          </p:stCondLst>
                                        </p:cTn>
                                        <p:tgtEl>
                                          <p:spTgt spid="153"/>
                                        </p:tgtEl>
                                        <p:attrNameLst>
                                          <p:attrName>style.visibility</p:attrName>
                                        </p:attrNameLst>
                                      </p:cBhvr>
                                      <p:to>
                                        <p:strVal val="visible"/>
                                      </p:to>
                                    </p:set>
                                    <p:anim calcmode="lin" valueType="num">
                                      <p:cBhvr>
                                        <p:cTn id="77" dur="500" fill="hold"/>
                                        <p:tgtEl>
                                          <p:spTgt spid="153"/>
                                        </p:tgtEl>
                                        <p:attrNameLst>
                                          <p:attrName>ppt_w</p:attrName>
                                        </p:attrNameLst>
                                      </p:cBhvr>
                                      <p:tavLst>
                                        <p:tav tm="0">
                                          <p:val>
                                            <p:strVal val="4*#ppt_w"/>
                                          </p:val>
                                        </p:tav>
                                        <p:tav tm="100000">
                                          <p:val>
                                            <p:strVal val="#ppt_w"/>
                                          </p:val>
                                        </p:tav>
                                      </p:tavLst>
                                    </p:anim>
                                    <p:anim calcmode="lin" valueType="num">
                                      <p:cBhvr>
                                        <p:cTn id="78" dur="500" fill="hold"/>
                                        <p:tgtEl>
                                          <p:spTgt spid="153"/>
                                        </p:tgtEl>
                                        <p:attrNameLst>
                                          <p:attrName>ppt_h</p:attrName>
                                        </p:attrNameLst>
                                      </p:cBhvr>
                                      <p:tavLst>
                                        <p:tav tm="0">
                                          <p:val>
                                            <p:strVal val="4*#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32"/>
                                        </p:tgtEl>
                                        <p:attrNameLst>
                                          <p:attrName>style.visibility</p:attrName>
                                        </p:attrNameLst>
                                      </p:cBhvr>
                                      <p:to>
                                        <p:strVal val="visible"/>
                                      </p:to>
                                    </p:set>
                                    <p:animEffect transition="in" filter="wipe(left)">
                                      <p:cBhvr>
                                        <p:cTn id="83" dur="500"/>
                                        <p:tgtEl>
                                          <p:spTgt spid="132"/>
                                        </p:tgtEl>
                                      </p:cBhvr>
                                    </p:animEffect>
                                  </p:childTnLst>
                                </p:cTn>
                              </p:par>
                            </p:childTnLst>
                          </p:cTn>
                        </p:par>
                        <p:par>
                          <p:cTn id="84" fill="hold">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131"/>
                                        </p:tgtEl>
                                        <p:attrNameLst>
                                          <p:attrName>style.visibility</p:attrName>
                                        </p:attrNameLst>
                                      </p:cBhvr>
                                      <p:to>
                                        <p:strVal val="visible"/>
                                      </p:to>
                                    </p:set>
                                    <p:animEffect transition="in" filter="wipe(up)">
                                      <p:cBhvr>
                                        <p:cTn id="87" dur="500"/>
                                        <p:tgtEl>
                                          <p:spTgt spid="131"/>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4" fill="hold" grpId="0" nodeType="clickEffect">
                                  <p:stCondLst>
                                    <p:cond delay="0"/>
                                  </p:stCondLst>
                                  <p:childTnLst>
                                    <p:set>
                                      <p:cBhvr>
                                        <p:cTn id="91" dur="1" fill="hold">
                                          <p:stCondLst>
                                            <p:cond delay="0"/>
                                          </p:stCondLst>
                                        </p:cTn>
                                        <p:tgtEl>
                                          <p:spTgt spid="71"/>
                                        </p:tgtEl>
                                        <p:attrNameLst>
                                          <p:attrName>style.visibility</p:attrName>
                                        </p:attrNameLst>
                                      </p:cBhvr>
                                      <p:to>
                                        <p:strVal val="visible"/>
                                      </p:to>
                                    </p:set>
                                    <p:anim calcmode="lin" valueType="num">
                                      <p:cBhvr additive="base">
                                        <p:cTn id="92" dur="500"/>
                                        <p:tgtEl>
                                          <p:spTgt spid="71"/>
                                        </p:tgtEl>
                                        <p:attrNameLst>
                                          <p:attrName>ppt_y</p:attrName>
                                        </p:attrNameLst>
                                      </p:cBhvr>
                                      <p:tavLst>
                                        <p:tav tm="0">
                                          <p:val>
                                            <p:strVal val="#ppt_y+#ppt_h*1.125000"/>
                                          </p:val>
                                        </p:tav>
                                        <p:tav tm="100000">
                                          <p:val>
                                            <p:strVal val="#ppt_y"/>
                                          </p:val>
                                        </p:tav>
                                      </p:tavLst>
                                    </p:anim>
                                    <p:animEffect transition="in" filter="wipe(up)">
                                      <p:cBhvr>
                                        <p:cTn id="93" dur="500"/>
                                        <p:tgtEl>
                                          <p:spTgt spid="71"/>
                                        </p:tgtEl>
                                      </p:cBhvr>
                                    </p:animEffect>
                                  </p:childTnLst>
                                </p:cTn>
                              </p:par>
                            </p:childTnLst>
                          </p:cTn>
                        </p:par>
                      </p:childTnLst>
                    </p:cTn>
                  </p:par>
                  <p:par>
                    <p:cTn id="94" fill="hold">
                      <p:stCondLst>
                        <p:cond delay="indefinite"/>
                      </p:stCondLst>
                      <p:childTnLst>
                        <p:par>
                          <p:cTn id="95" fill="hold">
                            <p:stCondLst>
                              <p:cond delay="0"/>
                            </p:stCondLst>
                            <p:childTnLst>
                              <p:par>
                                <p:cTn id="96" presetID="18" presetClass="entr" presetSubtype="12" fill="hold" nodeType="clickEffect">
                                  <p:stCondLst>
                                    <p:cond delay="0"/>
                                  </p:stCondLst>
                                  <p:childTnLst>
                                    <p:set>
                                      <p:cBhvr>
                                        <p:cTn id="97" dur="1" fill="hold">
                                          <p:stCondLst>
                                            <p:cond delay="0"/>
                                          </p:stCondLst>
                                        </p:cTn>
                                        <p:tgtEl>
                                          <p:spTgt spid="94"/>
                                        </p:tgtEl>
                                        <p:attrNameLst>
                                          <p:attrName>style.visibility</p:attrName>
                                        </p:attrNameLst>
                                      </p:cBhvr>
                                      <p:to>
                                        <p:strVal val="visible"/>
                                      </p:to>
                                    </p:set>
                                    <p:animEffect transition="in" filter="strips(downLeft)">
                                      <p:cBhvr>
                                        <p:cTn id="98" dur="500"/>
                                        <p:tgtEl>
                                          <p:spTgt spid="9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43"/>
                                        </p:tgtEl>
                                        <p:attrNameLst>
                                          <p:attrName>style.visibility</p:attrName>
                                        </p:attrNameLst>
                                      </p:cBhvr>
                                      <p:to>
                                        <p:strVal val="visible"/>
                                      </p:to>
                                    </p:set>
                                    <p:animEffect transition="in" filter="wipe(left)">
                                      <p:cBhvr>
                                        <p:cTn id="103" dur="500"/>
                                        <p:tgtEl>
                                          <p:spTgt spid="143"/>
                                        </p:tgtEl>
                                      </p:cBhvr>
                                    </p:animEffect>
                                  </p:childTnLst>
                                </p:cTn>
                              </p:par>
                            </p:childTnLst>
                          </p:cTn>
                        </p:par>
                        <p:par>
                          <p:cTn id="104" fill="hold">
                            <p:stCondLst>
                              <p:cond delay="500"/>
                            </p:stCondLst>
                            <p:childTnLst>
                              <p:par>
                                <p:cTn id="105" presetID="22" presetClass="entr" presetSubtype="8" fill="hold" grpId="0" nodeType="afterEffect">
                                  <p:stCondLst>
                                    <p:cond delay="0"/>
                                  </p:stCondLst>
                                  <p:childTnLst>
                                    <p:set>
                                      <p:cBhvr>
                                        <p:cTn id="106" dur="1" fill="hold">
                                          <p:stCondLst>
                                            <p:cond delay="0"/>
                                          </p:stCondLst>
                                        </p:cTn>
                                        <p:tgtEl>
                                          <p:spTgt spid="144"/>
                                        </p:tgtEl>
                                        <p:attrNameLst>
                                          <p:attrName>style.visibility</p:attrName>
                                        </p:attrNameLst>
                                      </p:cBhvr>
                                      <p:to>
                                        <p:strVal val="visible"/>
                                      </p:to>
                                    </p:set>
                                    <p:animEffect transition="in" filter="wipe(left)">
                                      <p:cBhvr>
                                        <p:cTn id="107" dur="500"/>
                                        <p:tgtEl>
                                          <p:spTgt spid="14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173"/>
                                        </p:tgtEl>
                                        <p:attrNameLst>
                                          <p:attrName>style.visibility</p:attrName>
                                        </p:attrNameLst>
                                      </p:cBhvr>
                                      <p:to>
                                        <p:strVal val="visible"/>
                                      </p:to>
                                    </p:set>
                                    <p:animEffect transition="in" filter="wipe(up)">
                                      <p:cBhvr>
                                        <p:cTn id="112" dur="500"/>
                                        <p:tgtEl>
                                          <p:spTgt spid="173"/>
                                        </p:tgtEl>
                                      </p:cBhvr>
                                    </p:animEffect>
                                  </p:childTnLst>
                                </p:cTn>
                              </p:par>
                            </p:childTnLst>
                          </p:cTn>
                        </p:par>
                        <p:par>
                          <p:cTn id="113" fill="hold">
                            <p:stCondLst>
                              <p:cond delay="500"/>
                            </p:stCondLst>
                            <p:childTnLst>
                              <p:par>
                                <p:cTn id="114" presetID="22" presetClass="entr" presetSubtype="1" fill="hold" grpId="0" nodeType="afterEffect">
                                  <p:stCondLst>
                                    <p:cond delay="0"/>
                                  </p:stCondLst>
                                  <p:childTnLst>
                                    <p:set>
                                      <p:cBhvr>
                                        <p:cTn id="115" dur="1" fill="hold">
                                          <p:stCondLst>
                                            <p:cond delay="0"/>
                                          </p:stCondLst>
                                        </p:cTn>
                                        <p:tgtEl>
                                          <p:spTgt spid="146"/>
                                        </p:tgtEl>
                                        <p:attrNameLst>
                                          <p:attrName>style.visibility</p:attrName>
                                        </p:attrNameLst>
                                      </p:cBhvr>
                                      <p:to>
                                        <p:strVal val="visible"/>
                                      </p:to>
                                    </p:set>
                                    <p:animEffect transition="in" filter="wipe(up)">
                                      <p:cBhvr>
                                        <p:cTn id="116"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93" grpId="0" animBg="1"/>
      <p:bldP spid="133" grpId="0"/>
      <p:bldP spid="134" grpId="0"/>
      <p:bldP spid="136" grpId="0"/>
      <p:bldP spid="137" grpId="0"/>
      <p:bldP spid="138" grpId="0" animBg="1"/>
      <p:bldP spid="139" grpId="0" animBg="1"/>
      <p:bldP spid="143" grpId="0" animBg="1"/>
      <p:bldP spid="144" grpId="0" animBg="1"/>
      <p:bldP spid="146" grpId="0" animBg="1"/>
      <p:bldP spid="153" grpId="0" animBg="1"/>
      <p:bldP spid="173" grpId="0" animBg="1"/>
      <p:bldP spid="131" grpId="0" animBg="1"/>
      <p:bldP spid="132" grpId="0" animBg="1"/>
      <p:bldP spid="71"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80B070DA-9323-4423-9D86-73EC07835CD2}"/>
              </a:ext>
            </a:extLst>
          </p:cNvPr>
          <p:cNvGrpSpPr/>
          <p:nvPr/>
        </p:nvGrpSpPr>
        <p:grpSpPr>
          <a:xfrm>
            <a:off x="7381208" y="2199260"/>
            <a:ext cx="2220912" cy="1306513"/>
            <a:chOff x="7381208" y="2029100"/>
            <a:chExt cx="2220912" cy="1306513"/>
          </a:xfrm>
        </p:grpSpPr>
        <p:sp>
          <p:nvSpPr>
            <p:cNvPr id="56352" name="40 Rectángulo"/>
            <p:cNvSpPr>
              <a:spLocks noChangeArrowheads="1"/>
            </p:cNvSpPr>
            <p:nvPr/>
          </p:nvSpPr>
          <p:spPr bwMode="auto">
            <a:xfrm>
              <a:off x="7381208" y="2049738"/>
              <a:ext cx="2220912" cy="1285875"/>
            </a:xfrm>
            <a:prstGeom prst="rect">
              <a:avLst/>
            </a:prstGeom>
            <a:solidFill>
              <a:srgbClr val="FFCC99"/>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tIns="118800" bIns="118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56353" name="Text Box 19"/>
            <p:cNvSpPr txBox="1">
              <a:spLocks noChangeArrowheads="1"/>
            </p:cNvSpPr>
            <p:nvPr/>
          </p:nvSpPr>
          <p:spPr bwMode="auto">
            <a:xfrm>
              <a:off x="7452645" y="2773638"/>
              <a:ext cx="5349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BV</a:t>
              </a:r>
            </a:p>
          </p:txBody>
        </p:sp>
        <p:sp>
          <p:nvSpPr>
            <p:cNvPr id="56354" name="Text Box 20"/>
            <p:cNvSpPr txBox="1">
              <a:spLocks noChangeArrowheads="1"/>
            </p:cNvSpPr>
            <p:nvPr/>
          </p:nvSpPr>
          <p:spPr bwMode="auto">
            <a:xfrm>
              <a:off x="7452645" y="2054500"/>
              <a:ext cx="5492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BC</a:t>
              </a:r>
            </a:p>
          </p:txBody>
        </p:sp>
        <p:sp>
          <p:nvSpPr>
            <p:cNvPr id="56355" name="Oval 38"/>
            <p:cNvSpPr>
              <a:spLocks noChangeArrowheads="1"/>
            </p:cNvSpPr>
            <p:nvPr/>
          </p:nvSpPr>
          <p:spPr bwMode="auto">
            <a:xfrm rot="16200000">
              <a:off x="8159083" y="2237063"/>
              <a:ext cx="179388" cy="179387"/>
            </a:xfrm>
            <a:prstGeom prst="ellipse">
              <a:avLst/>
            </a:prstGeom>
            <a:solidFill>
              <a:srgbClr val="99CC00"/>
            </a:solidFill>
            <a:ln w="12700" algn="ctr">
              <a:solidFill>
                <a:schemeClr val="tx1"/>
              </a:solidFill>
              <a:round/>
              <a:headEnd/>
              <a:tailEnd type="none" w="med" len="lg"/>
            </a:ln>
          </p:spPr>
          <p:txBody>
            <a:bodyPr vert="eaVert"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56356" name="Oval 39"/>
            <p:cNvSpPr>
              <a:spLocks noChangeArrowheads="1"/>
            </p:cNvSpPr>
            <p:nvPr/>
          </p:nvSpPr>
          <p:spPr bwMode="auto">
            <a:xfrm rot="16200000">
              <a:off x="8159083" y="2987950"/>
              <a:ext cx="179388" cy="179387"/>
            </a:xfrm>
            <a:prstGeom prst="ellipse">
              <a:avLst/>
            </a:prstGeom>
            <a:solidFill>
              <a:srgbClr val="FFFFFF"/>
            </a:solidFill>
            <a:ln w="12700" algn="ctr">
              <a:solidFill>
                <a:schemeClr val="tx1"/>
              </a:solidFill>
              <a:round/>
              <a:headEnd/>
              <a:tailEnd type="none" w="med" len="lg"/>
            </a:ln>
          </p:spPr>
          <p:txBody>
            <a:bodyPr vert="eaVert"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56357" name="Line 40"/>
            <p:cNvSpPr>
              <a:spLocks noChangeShapeType="1"/>
            </p:cNvSpPr>
            <p:nvPr/>
          </p:nvSpPr>
          <p:spPr bwMode="auto">
            <a:xfrm rot="5400000">
              <a:off x="8025733" y="2699025"/>
              <a:ext cx="431800" cy="0"/>
            </a:xfrm>
            <a:prstGeom prst="line">
              <a:avLst/>
            </a:prstGeom>
            <a:noFill/>
            <a:ln w="25400">
              <a:solidFill>
                <a:srgbClr val="FF0000"/>
              </a:solidFill>
              <a:round/>
              <a:headEnd/>
              <a:tailEnd type="triangle" w="lg" len="med"/>
            </a:ln>
            <a:extLst>
              <a:ext uri="{909E8E84-426E-40DD-AFC4-6F175D3DCCD1}">
                <a14:hiddenFill xmlns:a14="http://schemas.microsoft.com/office/drawing/2010/main">
                  <a:noFill/>
                </a14:hiddenFill>
              </a:ext>
            </a:extLst>
          </p:spPr>
          <p:txBody>
            <a:bodyPr wrap="none" lIns="90000" tIns="118800" rIns="90000" bIns="118800" anchorCtr="1"/>
            <a:lstStyle/>
            <a:p>
              <a:endParaRPr lang="es-ES"/>
            </a:p>
          </p:txBody>
        </p:sp>
        <p:sp>
          <p:nvSpPr>
            <p:cNvPr id="56358" name="Text Box 41"/>
            <p:cNvSpPr txBox="1">
              <a:spLocks noChangeArrowheads="1"/>
            </p:cNvSpPr>
            <p:nvPr/>
          </p:nvSpPr>
          <p:spPr bwMode="auto">
            <a:xfrm>
              <a:off x="8125745" y="2029100"/>
              <a:ext cx="26511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med"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000000"/>
                  </a:solidFill>
                  <a:latin typeface="Arial" panose="020B0604020202020204" pitchFamily="34" charset="0"/>
                </a:rPr>
                <a:t>-</a:t>
              </a:r>
            </a:p>
          </p:txBody>
        </p:sp>
        <p:sp>
          <p:nvSpPr>
            <p:cNvPr id="56359" name="Text Box 42"/>
            <p:cNvSpPr txBox="1">
              <a:spLocks noChangeArrowheads="1"/>
            </p:cNvSpPr>
            <p:nvPr/>
          </p:nvSpPr>
          <p:spPr bwMode="auto">
            <a:xfrm rot="16200000">
              <a:off x="8081295" y="2814913"/>
              <a:ext cx="3302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med"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000000"/>
                  </a:solidFill>
                  <a:latin typeface="Arial" panose="020B0604020202020204" pitchFamily="34" charset="0"/>
                </a:rPr>
                <a:t>+</a:t>
              </a:r>
            </a:p>
          </p:txBody>
        </p:sp>
        <p:cxnSp>
          <p:nvCxnSpPr>
            <p:cNvPr id="56362" name="50 Conector recto"/>
            <p:cNvCxnSpPr>
              <a:cxnSpLocks noChangeShapeType="1"/>
            </p:cNvCxnSpPr>
            <p:nvPr/>
          </p:nvCxnSpPr>
          <p:spPr bwMode="auto">
            <a:xfrm flipV="1">
              <a:off x="7966995" y="2443438"/>
              <a:ext cx="539750" cy="0"/>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cxnSp>
          <p:nvCxnSpPr>
            <p:cNvPr id="56363" name="51 Conector recto"/>
            <p:cNvCxnSpPr>
              <a:cxnSpLocks noChangeShapeType="1"/>
            </p:cNvCxnSpPr>
            <p:nvPr/>
          </p:nvCxnSpPr>
          <p:spPr bwMode="auto">
            <a:xfrm flipV="1">
              <a:off x="7976520" y="2957788"/>
              <a:ext cx="541337" cy="0"/>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grpSp>
      <p:grpSp>
        <p:nvGrpSpPr>
          <p:cNvPr id="5" name="Grupo 4">
            <a:extLst>
              <a:ext uri="{FF2B5EF4-FFF2-40B4-BE49-F238E27FC236}">
                <a16:creationId xmlns:a16="http://schemas.microsoft.com/office/drawing/2014/main" id="{62FD01FA-D815-4943-9620-0CCAB980E864}"/>
              </a:ext>
            </a:extLst>
          </p:cNvPr>
          <p:cNvGrpSpPr/>
          <p:nvPr/>
        </p:nvGrpSpPr>
        <p:grpSpPr>
          <a:xfrm>
            <a:off x="1932561" y="2209766"/>
            <a:ext cx="2220913" cy="1296988"/>
            <a:chOff x="1932561" y="2030462"/>
            <a:chExt cx="2220913" cy="1296988"/>
          </a:xfrm>
        </p:grpSpPr>
        <p:sp>
          <p:nvSpPr>
            <p:cNvPr id="56365" name="37 Rectángulo"/>
            <p:cNvSpPr>
              <a:spLocks noChangeArrowheads="1"/>
            </p:cNvSpPr>
            <p:nvPr/>
          </p:nvSpPr>
          <p:spPr bwMode="auto">
            <a:xfrm>
              <a:off x="1932561" y="2041575"/>
              <a:ext cx="2220913" cy="1285875"/>
            </a:xfrm>
            <a:prstGeom prst="rect">
              <a:avLst/>
            </a:prstGeom>
            <a:solidFill>
              <a:srgbClr val="FFCC99"/>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tIns="118800" bIns="118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56366" name="Text Box 19"/>
            <p:cNvSpPr txBox="1">
              <a:spLocks noChangeArrowheads="1"/>
            </p:cNvSpPr>
            <p:nvPr/>
          </p:nvSpPr>
          <p:spPr bwMode="auto">
            <a:xfrm>
              <a:off x="2003999" y="2781350"/>
              <a:ext cx="53498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BV</a:t>
              </a:r>
            </a:p>
          </p:txBody>
        </p:sp>
        <p:sp>
          <p:nvSpPr>
            <p:cNvPr id="56367" name="Text Box 20"/>
            <p:cNvSpPr txBox="1">
              <a:spLocks noChangeArrowheads="1"/>
            </p:cNvSpPr>
            <p:nvPr/>
          </p:nvSpPr>
          <p:spPr bwMode="auto">
            <a:xfrm>
              <a:off x="2003999" y="2030462"/>
              <a:ext cx="5492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b="1">
                  <a:solidFill>
                    <a:srgbClr val="000000"/>
                  </a:solidFill>
                  <a:latin typeface="Arial" panose="020B0604020202020204" pitchFamily="34" charset="0"/>
                </a:rPr>
                <a:t>BC</a:t>
              </a:r>
            </a:p>
          </p:txBody>
        </p:sp>
        <p:cxnSp>
          <p:nvCxnSpPr>
            <p:cNvPr id="56375" name="34 Conector recto"/>
            <p:cNvCxnSpPr>
              <a:cxnSpLocks noChangeShapeType="1"/>
            </p:cNvCxnSpPr>
            <p:nvPr/>
          </p:nvCxnSpPr>
          <p:spPr bwMode="auto">
            <a:xfrm flipV="1">
              <a:off x="2518349" y="2435275"/>
              <a:ext cx="539750" cy="0"/>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cxnSp>
          <p:nvCxnSpPr>
            <p:cNvPr id="56376" name="35 Conector recto"/>
            <p:cNvCxnSpPr>
              <a:cxnSpLocks noChangeShapeType="1"/>
            </p:cNvCxnSpPr>
            <p:nvPr/>
          </p:nvCxnSpPr>
          <p:spPr bwMode="auto">
            <a:xfrm flipV="1">
              <a:off x="2527874" y="2949625"/>
              <a:ext cx="541338" cy="0"/>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grpSp>
      <p:sp>
        <p:nvSpPr>
          <p:cNvPr id="56324" name="Rectangle 2"/>
          <p:cNvSpPr>
            <a:spLocks noChangeArrowheads="1"/>
          </p:cNvSpPr>
          <p:nvPr/>
        </p:nvSpPr>
        <p:spPr bwMode="auto">
          <a:xfrm>
            <a:off x="1278117" y="465826"/>
            <a:ext cx="90360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lnSpc>
                <a:spcPct val="60000"/>
              </a:lnSpc>
              <a:spcBef>
                <a:spcPct val="50000"/>
              </a:spcBef>
              <a:buFontTx/>
              <a:buNone/>
            </a:pPr>
            <a:r>
              <a:rPr lang="es-ES" sz="2400" b="1">
                <a:solidFill>
                  <a:srgbClr val="CC0000"/>
                </a:solidFill>
                <a:latin typeface="Arial" panose="020B0604020202020204" pitchFamily="34" charset="0"/>
              </a:rPr>
              <a:t>9.3 GENERACIÓN Y RECOMBINACIÓN DE PARES</a:t>
            </a:r>
          </a:p>
          <a:p>
            <a:pPr eaLnBrk="1" hangingPunct="1">
              <a:lnSpc>
                <a:spcPct val="60000"/>
              </a:lnSpc>
              <a:spcBef>
                <a:spcPct val="50000"/>
              </a:spcBef>
              <a:buFontTx/>
              <a:buNone/>
            </a:pPr>
            <a:r>
              <a:rPr lang="es-ES" sz="2400" b="1">
                <a:solidFill>
                  <a:srgbClr val="CC0000"/>
                </a:solidFill>
                <a:latin typeface="Arial" panose="020B0604020202020204" pitchFamily="34" charset="0"/>
              </a:rPr>
              <a:t>      ELECTRÓN-HUECO. LEY DE ACCIÓN DE MASAS</a:t>
            </a:r>
          </a:p>
        </p:txBody>
      </p:sp>
      <p:sp>
        <p:nvSpPr>
          <p:cNvPr id="984067" name="Text Box 3"/>
          <p:cNvSpPr txBox="1">
            <a:spLocks noChangeArrowheads="1"/>
          </p:cNvSpPr>
          <p:nvPr/>
        </p:nvSpPr>
        <p:spPr bwMode="auto">
          <a:xfrm>
            <a:off x="1414489" y="3499805"/>
            <a:ext cx="3257056"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Es más probable a menor </a:t>
            </a:r>
            <a:r>
              <a:rPr lang="es-ES" sz="2400" dirty="0" err="1">
                <a:latin typeface="Arial" panose="020B0604020202020204" pitchFamily="34" charset="0"/>
              </a:rPr>
              <a:t>E</a:t>
            </a:r>
            <a:r>
              <a:rPr lang="es-ES" sz="2400" baseline="-25000" dirty="0" err="1">
                <a:latin typeface="Arial" panose="020B0604020202020204" pitchFamily="34" charset="0"/>
              </a:rPr>
              <a:t>gap</a:t>
            </a:r>
            <a:r>
              <a:rPr lang="es-ES" sz="2400" dirty="0">
                <a:latin typeface="Arial" panose="020B0604020202020204" pitchFamily="34" charset="0"/>
              </a:rPr>
              <a:t> y mayor T</a:t>
            </a:r>
            <a:endParaRPr lang="es-ES" sz="2400" baseline="-25000" dirty="0">
              <a:latin typeface="Arial" panose="020B0604020202020204" pitchFamily="34" charset="0"/>
            </a:endParaRPr>
          </a:p>
        </p:txBody>
      </p:sp>
      <p:sp>
        <p:nvSpPr>
          <p:cNvPr id="984075" name="Text Box 11"/>
          <p:cNvSpPr txBox="1">
            <a:spLocks noChangeArrowheads="1"/>
          </p:cNvSpPr>
          <p:nvPr/>
        </p:nvSpPr>
        <p:spPr bwMode="auto">
          <a:xfrm>
            <a:off x="2724268" y="5694062"/>
            <a:ext cx="6079124" cy="978584"/>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rPr>
              <a:t>La velocidad de recombinación tiende a igualar a la velocidad de generación</a:t>
            </a:r>
          </a:p>
        </p:txBody>
      </p:sp>
      <p:sp>
        <p:nvSpPr>
          <p:cNvPr id="984080" name="Text Box 16"/>
          <p:cNvSpPr txBox="1">
            <a:spLocks noChangeArrowheads="1"/>
          </p:cNvSpPr>
          <p:nvPr/>
        </p:nvSpPr>
        <p:spPr bwMode="auto">
          <a:xfrm>
            <a:off x="7174833" y="3508541"/>
            <a:ext cx="2633662"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Es más probable       a mayor T, n y p</a:t>
            </a:r>
          </a:p>
        </p:txBody>
      </p:sp>
      <p:grpSp>
        <p:nvGrpSpPr>
          <p:cNvPr id="8" name="Grupo 7">
            <a:extLst>
              <a:ext uri="{FF2B5EF4-FFF2-40B4-BE49-F238E27FC236}">
                <a16:creationId xmlns:a16="http://schemas.microsoft.com/office/drawing/2014/main" id="{29E51AED-5872-43D8-87B9-89885C2ECFA1}"/>
              </a:ext>
            </a:extLst>
          </p:cNvPr>
          <p:cNvGrpSpPr/>
          <p:nvPr/>
        </p:nvGrpSpPr>
        <p:grpSpPr>
          <a:xfrm>
            <a:off x="8606758" y="2612010"/>
            <a:ext cx="752475" cy="512763"/>
            <a:chOff x="8606758" y="2441850"/>
            <a:chExt cx="752475" cy="512763"/>
          </a:xfrm>
        </p:grpSpPr>
        <p:cxnSp>
          <p:nvCxnSpPr>
            <p:cNvPr id="56360" name="48 Conector recto"/>
            <p:cNvCxnSpPr>
              <a:cxnSpLocks noChangeShapeType="1"/>
            </p:cNvCxnSpPr>
            <p:nvPr/>
          </p:nvCxnSpPr>
          <p:spPr bwMode="auto">
            <a:xfrm flipV="1">
              <a:off x="8809958" y="2441850"/>
              <a:ext cx="539750" cy="0"/>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cxnSp>
          <p:nvCxnSpPr>
            <p:cNvPr id="56361" name="49 Conector recto"/>
            <p:cNvCxnSpPr>
              <a:cxnSpLocks noChangeShapeType="1"/>
            </p:cNvCxnSpPr>
            <p:nvPr/>
          </p:nvCxnSpPr>
          <p:spPr bwMode="auto">
            <a:xfrm flipV="1">
              <a:off x="8819483" y="2954613"/>
              <a:ext cx="539750" cy="0"/>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sp>
          <p:nvSpPr>
            <p:cNvPr id="56364" name="52 Flecha derecha"/>
            <p:cNvSpPr>
              <a:spLocks noChangeArrowheads="1"/>
            </p:cNvSpPr>
            <p:nvPr/>
          </p:nvSpPr>
          <p:spPr bwMode="auto">
            <a:xfrm>
              <a:off x="8606758" y="2532338"/>
              <a:ext cx="201612" cy="33020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tIns="118800" bIns="118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grpSp>
      <p:grpSp>
        <p:nvGrpSpPr>
          <p:cNvPr id="6" name="Grupo 5">
            <a:extLst>
              <a:ext uri="{FF2B5EF4-FFF2-40B4-BE49-F238E27FC236}">
                <a16:creationId xmlns:a16="http://schemas.microsoft.com/office/drawing/2014/main" id="{2FD255BF-A344-44DE-AF9B-9DBC09C0AEB7}"/>
              </a:ext>
            </a:extLst>
          </p:cNvPr>
          <p:cNvGrpSpPr/>
          <p:nvPr/>
        </p:nvGrpSpPr>
        <p:grpSpPr>
          <a:xfrm>
            <a:off x="3158111" y="2165316"/>
            <a:ext cx="1197744" cy="1322388"/>
            <a:chOff x="3158111" y="1986012"/>
            <a:chExt cx="1197744" cy="1322388"/>
          </a:xfrm>
        </p:grpSpPr>
        <p:sp>
          <p:nvSpPr>
            <p:cNvPr id="56368" name="Oval 38"/>
            <p:cNvSpPr>
              <a:spLocks noChangeArrowheads="1"/>
            </p:cNvSpPr>
            <p:nvPr/>
          </p:nvSpPr>
          <p:spPr bwMode="auto">
            <a:xfrm rot="16200000">
              <a:off x="3523236" y="2228900"/>
              <a:ext cx="179388" cy="179388"/>
            </a:xfrm>
            <a:prstGeom prst="ellipse">
              <a:avLst/>
            </a:prstGeom>
            <a:solidFill>
              <a:srgbClr val="99CC00"/>
            </a:solidFill>
            <a:ln w="12700" algn="ctr">
              <a:solidFill>
                <a:schemeClr val="tx1"/>
              </a:solidFill>
              <a:round/>
              <a:headEnd/>
              <a:tailEnd type="none" w="med" len="lg"/>
            </a:ln>
          </p:spPr>
          <p:txBody>
            <a:bodyPr vert="eaVert"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56369" name="Oval 39"/>
            <p:cNvSpPr>
              <a:spLocks noChangeArrowheads="1"/>
            </p:cNvSpPr>
            <p:nvPr/>
          </p:nvSpPr>
          <p:spPr bwMode="auto">
            <a:xfrm rot="16200000">
              <a:off x="3523236" y="2979787"/>
              <a:ext cx="179388" cy="179388"/>
            </a:xfrm>
            <a:prstGeom prst="ellipse">
              <a:avLst/>
            </a:prstGeom>
            <a:solidFill>
              <a:srgbClr val="FFFFFF"/>
            </a:solidFill>
            <a:ln w="12700" algn="ctr">
              <a:solidFill>
                <a:schemeClr val="tx1"/>
              </a:solidFill>
              <a:round/>
              <a:headEnd/>
              <a:tailEnd type="none" w="med" len="lg"/>
            </a:ln>
          </p:spPr>
          <p:txBody>
            <a:bodyPr vert="eaVert"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56370" name="Line 40"/>
            <p:cNvSpPr>
              <a:spLocks noChangeShapeType="1"/>
            </p:cNvSpPr>
            <p:nvPr/>
          </p:nvSpPr>
          <p:spPr bwMode="auto">
            <a:xfrm rot="16200000" flipV="1">
              <a:off x="3391474" y="2690862"/>
              <a:ext cx="431800" cy="0"/>
            </a:xfrm>
            <a:prstGeom prst="line">
              <a:avLst/>
            </a:prstGeom>
            <a:noFill/>
            <a:ln w="25400">
              <a:solidFill>
                <a:srgbClr val="FF0000"/>
              </a:solidFill>
              <a:round/>
              <a:headEnd/>
              <a:tailEnd type="triangle" w="lg" len="med"/>
            </a:ln>
            <a:extLst>
              <a:ext uri="{909E8E84-426E-40DD-AFC4-6F175D3DCCD1}">
                <a14:hiddenFill xmlns:a14="http://schemas.microsoft.com/office/drawing/2010/main">
                  <a:noFill/>
                </a14:hiddenFill>
              </a:ext>
            </a:extLst>
          </p:spPr>
          <p:txBody>
            <a:bodyPr wrap="none" lIns="90000" tIns="118800" rIns="90000" bIns="118800" anchorCtr="1"/>
            <a:lstStyle/>
            <a:p>
              <a:endParaRPr lang="es-ES"/>
            </a:p>
          </p:txBody>
        </p:sp>
        <p:sp>
          <p:nvSpPr>
            <p:cNvPr id="56371" name="Text Box 41"/>
            <p:cNvSpPr txBox="1">
              <a:spLocks noChangeArrowheads="1"/>
            </p:cNvSpPr>
            <p:nvPr/>
          </p:nvSpPr>
          <p:spPr bwMode="auto">
            <a:xfrm>
              <a:off x="3489899" y="2020937"/>
              <a:ext cx="2651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med"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000000"/>
                  </a:solidFill>
                  <a:latin typeface="Arial" panose="020B0604020202020204" pitchFamily="34" charset="0"/>
                </a:rPr>
                <a:t>-</a:t>
              </a:r>
            </a:p>
          </p:txBody>
        </p:sp>
        <p:sp>
          <p:nvSpPr>
            <p:cNvPr id="56372" name="Text Box 42"/>
            <p:cNvSpPr txBox="1">
              <a:spLocks noChangeArrowheads="1"/>
            </p:cNvSpPr>
            <p:nvPr/>
          </p:nvSpPr>
          <p:spPr bwMode="auto">
            <a:xfrm rot="16200000">
              <a:off x="3447036" y="2806750"/>
              <a:ext cx="3302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med"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000000"/>
                  </a:solidFill>
                  <a:latin typeface="Arial" panose="020B0604020202020204" pitchFamily="34" charset="0"/>
                </a:rPr>
                <a:t>+</a:t>
              </a:r>
            </a:p>
          </p:txBody>
        </p:sp>
        <p:cxnSp>
          <p:nvCxnSpPr>
            <p:cNvPr id="56373" name="31 Conector recto"/>
            <p:cNvCxnSpPr>
              <a:cxnSpLocks noChangeShapeType="1"/>
            </p:cNvCxnSpPr>
            <p:nvPr/>
          </p:nvCxnSpPr>
          <p:spPr bwMode="auto">
            <a:xfrm flipV="1">
              <a:off x="3361311" y="2433687"/>
              <a:ext cx="539750" cy="0"/>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cxnSp>
          <p:nvCxnSpPr>
            <p:cNvPr id="56374" name="33 Conector recto"/>
            <p:cNvCxnSpPr>
              <a:cxnSpLocks noChangeShapeType="1"/>
            </p:cNvCxnSpPr>
            <p:nvPr/>
          </p:nvCxnSpPr>
          <p:spPr bwMode="auto">
            <a:xfrm flipV="1">
              <a:off x="3370836" y="2946450"/>
              <a:ext cx="539750" cy="0"/>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sp>
          <p:nvSpPr>
            <p:cNvPr id="56377" name="36 Flecha derecha"/>
            <p:cNvSpPr>
              <a:spLocks noChangeArrowheads="1"/>
            </p:cNvSpPr>
            <p:nvPr/>
          </p:nvSpPr>
          <p:spPr bwMode="auto">
            <a:xfrm>
              <a:off x="3158111" y="2524175"/>
              <a:ext cx="201613" cy="33020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tIns="118800" bIns="118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12346" name="Text Box 58"/>
            <p:cNvSpPr txBox="1">
              <a:spLocks noChangeArrowheads="1"/>
            </p:cNvSpPr>
            <p:nvPr/>
          </p:nvSpPr>
          <p:spPr bwMode="auto">
            <a:xfrm>
              <a:off x="3974855" y="1986012"/>
              <a:ext cx="3810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dirty="0">
                  <a:solidFill>
                    <a:srgbClr val="3333FF"/>
                  </a:solidFill>
                </a:rPr>
                <a:t>e</a:t>
              </a:r>
              <a:r>
                <a:rPr lang="es-ES" baseline="30000" dirty="0">
                  <a:solidFill>
                    <a:srgbClr val="3333FF"/>
                  </a:solidFill>
                </a:rPr>
                <a:t>-</a:t>
              </a:r>
            </a:p>
          </p:txBody>
        </p:sp>
        <p:sp>
          <p:nvSpPr>
            <p:cNvPr id="12347" name="Text Box 59"/>
            <p:cNvSpPr txBox="1">
              <a:spLocks noChangeArrowheads="1"/>
            </p:cNvSpPr>
            <p:nvPr/>
          </p:nvSpPr>
          <p:spPr bwMode="auto">
            <a:xfrm>
              <a:off x="3993905" y="2765475"/>
              <a:ext cx="325437"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a:solidFill>
                    <a:srgbClr val="3333FF"/>
                  </a:solidFill>
                </a:rPr>
                <a:t>h</a:t>
              </a:r>
              <a:endParaRPr lang="es-ES" baseline="30000">
                <a:solidFill>
                  <a:srgbClr val="3333FF"/>
                </a:solidFill>
              </a:endParaRPr>
            </a:p>
          </p:txBody>
        </p:sp>
      </p:grpSp>
      <p:sp>
        <p:nvSpPr>
          <p:cNvPr id="12348" name="Text Box 60"/>
          <p:cNvSpPr txBox="1">
            <a:spLocks noChangeArrowheads="1"/>
          </p:cNvSpPr>
          <p:nvPr/>
        </p:nvSpPr>
        <p:spPr bwMode="auto">
          <a:xfrm>
            <a:off x="4678830" y="4561951"/>
            <a:ext cx="2168793" cy="95677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108000" rIns="108000" bIns="1080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sz="2400">
                <a:solidFill>
                  <a:schemeClr val="tx1"/>
                </a:solidFill>
              </a:rPr>
              <a:t>Son procesos simultáneos</a:t>
            </a:r>
          </a:p>
        </p:txBody>
      </p:sp>
      <p:sp>
        <p:nvSpPr>
          <p:cNvPr id="44" name="Text Box 60"/>
          <p:cNvSpPr txBox="1">
            <a:spLocks noChangeArrowheads="1"/>
          </p:cNvSpPr>
          <p:nvPr/>
        </p:nvSpPr>
        <p:spPr bwMode="auto">
          <a:xfrm>
            <a:off x="1612408" y="1457610"/>
            <a:ext cx="2861218" cy="587441"/>
          </a:xfrm>
          <a:prstGeom prst="rect">
            <a:avLst/>
          </a:prstGeom>
          <a:solidFill>
            <a:schemeClr val="bg2">
              <a:lumMod val="60000"/>
              <a:lumOff val="40000"/>
            </a:schemeClr>
          </a:solidFill>
          <a:ln>
            <a:noFill/>
          </a:ln>
        </p:spPr>
        <p:txBody>
          <a:bodyPr wrap="square" lIns="108000" tIns="108000" rIns="108000" bIns="1080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sz="2400">
                <a:solidFill>
                  <a:schemeClr val="tx1"/>
                </a:solidFill>
              </a:rPr>
              <a:t>GENERACIÓN</a:t>
            </a:r>
          </a:p>
        </p:txBody>
      </p:sp>
      <p:sp>
        <p:nvSpPr>
          <p:cNvPr id="45" name="Text Box 60"/>
          <p:cNvSpPr txBox="1">
            <a:spLocks noChangeArrowheads="1"/>
          </p:cNvSpPr>
          <p:nvPr/>
        </p:nvSpPr>
        <p:spPr bwMode="auto">
          <a:xfrm>
            <a:off x="7044270" y="1455694"/>
            <a:ext cx="2894788" cy="587441"/>
          </a:xfrm>
          <a:prstGeom prst="rect">
            <a:avLst/>
          </a:prstGeom>
          <a:solidFill>
            <a:schemeClr val="bg2">
              <a:lumMod val="60000"/>
              <a:lumOff val="40000"/>
            </a:schemeClr>
          </a:solidFill>
          <a:ln>
            <a:noFill/>
          </a:ln>
        </p:spPr>
        <p:txBody>
          <a:bodyPr wrap="square" lIns="108000" tIns="108000" rIns="108000" bIns="1080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r>
              <a:rPr lang="es-ES" sz="2400">
                <a:solidFill>
                  <a:schemeClr val="tx1"/>
                </a:solidFill>
              </a:rPr>
              <a:t>RECOMBINACIÓN</a:t>
            </a:r>
          </a:p>
        </p:txBody>
      </p:sp>
      <p:sp>
        <p:nvSpPr>
          <p:cNvPr id="46" name="Text Box 60">
            <a:extLst>
              <a:ext uri="{FF2B5EF4-FFF2-40B4-BE49-F238E27FC236}">
                <a16:creationId xmlns:a16="http://schemas.microsoft.com/office/drawing/2014/main" id="{81A5ED9E-C54C-418C-BB56-1303BD6988F6}"/>
              </a:ext>
            </a:extLst>
          </p:cNvPr>
          <p:cNvSpPr txBox="1">
            <a:spLocks noChangeArrowheads="1"/>
          </p:cNvSpPr>
          <p:nvPr/>
        </p:nvSpPr>
        <p:spPr bwMode="auto">
          <a:xfrm>
            <a:off x="4146361" y="1425631"/>
            <a:ext cx="3438525" cy="2064769"/>
          </a:xfrm>
          <a:prstGeom prst="rect">
            <a:avLst/>
          </a:prstGeom>
          <a:noFill/>
          <a:ln>
            <a:noFill/>
          </a:ln>
        </p:spPr>
        <p:txBody>
          <a:bodyPr wrap="square" lIns="108000" tIns="108000" rIns="108000" bIns="1080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ts val="0"/>
              </a:spcBef>
            </a:pPr>
            <a:r>
              <a:rPr lang="es-ES" sz="2400">
                <a:solidFill>
                  <a:srgbClr val="FF0000"/>
                </a:solidFill>
              </a:rPr>
              <a:t>por excitación</a:t>
            </a:r>
          </a:p>
          <a:p>
            <a:pPr eaLnBrk="1" hangingPunct="1">
              <a:spcBef>
                <a:spcPts val="0"/>
              </a:spcBef>
            </a:pPr>
            <a:r>
              <a:rPr lang="es-ES" sz="2400">
                <a:solidFill>
                  <a:srgbClr val="FF0000"/>
                </a:solidFill>
              </a:rPr>
              <a:t>      térmica</a:t>
            </a:r>
          </a:p>
          <a:p>
            <a:pPr eaLnBrk="1" hangingPunct="1">
              <a:spcBef>
                <a:spcPts val="0"/>
              </a:spcBef>
            </a:pPr>
            <a:r>
              <a:rPr lang="es-ES" sz="2400">
                <a:solidFill>
                  <a:srgbClr val="FF0000"/>
                </a:solidFill>
              </a:rPr>
              <a:t>      (robando E</a:t>
            </a:r>
          </a:p>
          <a:p>
            <a:pPr eaLnBrk="1" hangingPunct="1">
              <a:spcBef>
                <a:spcPts val="0"/>
              </a:spcBef>
            </a:pPr>
            <a:r>
              <a:rPr lang="es-ES" sz="2400">
                <a:solidFill>
                  <a:srgbClr val="FF0000"/>
                </a:solidFill>
              </a:rPr>
              <a:t>       a agitación</a:t>
            </a:r>
          </a:p>
          <a:p>
            <a:pPr eaLnBrk="1" hangingPunct="1">
              <a:spcBef>
                <a:spcPts val="0"/>
              </a:spcBef>
            </a:pPr>
            <a:r>
              <a:rPr lang="es-ES" sz="2400">
                <a:solidFill>
                  <a:srgbClr val="FF0000"/>
                </a:solidFill>
              </a:rPr>
              <a:t>       molecular)</a:t>
            </a:r>
            <a:endParaRPr lang="es-ES" sz="2400" dirty="0">
              <a:solidFill>
                <a:srgbClr val="FF0000"/>
              </a:solidFill>
            </a:endParaRPr>
          </a:p>
        </p:txBody>
      </p:sp>
    </p:spTree>
    <p:extLst>
      <p:ext uri="{BB962C8B-B14F-4D97-AF65-F5344CB8AC3E}">
        <p14:creationId xmlns:p14="http://schemas.microsoft.com/office/powerpoint/2010/main" val="1689003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up)">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84067"/>
                                        </p:tgtEl>
                                        <p:attrNameLst>
                                          <p:attrName>style.visibility</p:attrName>
                                        </p:attrNameLst>
                                      </p:cBhvr>
                                      <p:to>
                                        <p:strVal val="visible"/>
                                      </p:to>
                                    </p:set>
                                    <p:animEffect transition="in" filter="wipe(up)">
                                      <p:cBhvr>
                                        <p:cTn id="27" dur="500"/>
                                        <p:tgtEl>
                                          <p:spTgt spid="9840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984080"/>
                                        </p:tgtEl>
                                        <p:attrNameLst>
                                          <p:attrName>style.visibility</p:attrName>
                                        </p:attrNameLst>
                                      </p:cBhvr>
                                      <p:to>
                                        <p:strVal val="visible"/>
                                      </p:to>
                                    </p:set>
                                    <p:animEffect transition="in" filter="wipe(up)">
                                      <p:cBhvr>
                                        <p:cTn id="47" dur="500"/>
                                        <p:tgtEl>
                                          <p:spTgt spid="9840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348"/>
                                        </p:tgtEl>
                                        <p:attrNameLst>
                                          <p:attrName>style.visibility</p:attrName>
                                        </p:attrNameLst>
                                      </p:cBhvr>
                                      <p:to>
                                        <p:strVal val="visible"/>
                                      </p:to>
                                    </p:set>
                                    <p:animEffect transition="in" filter="wipe(up)">
                                      <p:cBhvr>
                                        <p:cTn id="52" dur="500"/>
                                        <p:tgtEl>
                                          <p:spTgt spid="12348"/>
                                        </p:tgtEl>
                                      </p:cBhvr>
                                    </p:animEffect>
                                  </p:childTnLst>
                                </p:cTn>
                              </p:par>
                            </p:childTnLst>
                          </p:cTn>
                        </p:par>
                      </p:childTnLst>
                    </p:cTn>
                  </p:par>
                  <p:par>
                    <p:cTn id="53" fill="hold">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984075"/>
                                        </p:tgtEl>
                                        <p:attrNameLst>
                                          <p:attrName>style.visibility</p:attrName>
                                        </p:attrNameLst>
                                      </p:cBhvr>
                                      <p:to>
                                        <p:strVal val="visible"/>
                                      </p:to>
                                    </p:set>
                                    <p:animEffect transition="in" filter="wipe(up)">
                                      <p:cBhvr>
                                        <p:cTn id="57" dur="500"/>
                                        <p:tgtEl>
                                          <p:spTgt spid="984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67" grpId="0"/>
      <p:bldP spid="984075" grpId="0" animBg="1"/>
      <p:bldP spid="984080" grpId="0"/>
      <p:bldP spid="12348" grpId="0" animBg="1"/>
      <p:bldP spid="44" grpId="0" animBg="1"/>
      <p:bldP spid="45" grpId="0" animBg="1"/>
      <p:bldP spid="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8" name="Text Box 4"/>
          <p:cNvSpPr txBox="1">
            <a:spLocks noChangeArrowheads="1"/>
          </p:cNvSpPr>
          <p:nvPr/>
        </p:nvSpPr>
        <p:spPr bwMode="auto">
          <a:xfrm>
            <a:off x="1260476" y="2680548"/>
            <a:ext cx="4446587" cy="134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None/>
            </a:pPr>
            <a:r>
              <a:rPr lang="es-ES" sz="24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rPr>
              <a:t> La modelización permite la </a:t>
            </a:r>
            <a:r>
              <a:rPr lang="es-ES" sz="2400" dirty="0">
                <a:latin typeface="Arial" panose="020B0604020202020204" pitchFamily="34" charset="0"/>
              </a:rPr>
              <a:t>aplicación</a:t>
            </a:r>
            <a:r>
              <a:rPr lang="es-ES" sz="2400" dirty="0">
                <a:solidFill>
                  <a:srgbClr val="000000"/>
                </a:solidFill>
                <a:latin typeface="Arial" panose="020B0604020202020204" pitchFamily="34" charset="0"/>
              </a:rPr>
              <a:t> de todo lo que exige un </a:t>
            </a:r>
            <a:r>
              <a:rPr lang="es-ES" sz="2400" dirty="0">
                <a:solidFill>
                  <a:srgbClr val="3333FF"/>
                </a:solidFill>
                <a:latin typeface="Arial" panose="020B0604020202020204" pitchFamily="34" charset="0"/>
              </a:rPr>
              <a:t>comportamiento lineal</a:t>
            </a:r>
            <a:r>
              <a:rPr lang="es-ES" sz="2400" dirty="0">
                <a:latin typeface="Arial" panose="020B0604020202020204" pitchFamily="34" charset="0"/>
              </a:rPr>
              <a:t>:</a:t>
            </a:r>
          </a:p>
        </p:txBody>
      </p:sp>
      <p:sp>
        <p:nvSpPr>
          <p:cNvPr id="1086469" name="Text Box 5"/>
          <p:cNvSpPr txBox="1">
            <a:spLocks noChangeArrowheads="1"/>
          </p:cNvSpPr>
          <p:nvPr/>
        </p:nvSpPr>
        <p:spPr bwMode="auto">
          <a:xfrm>
            <a:off x="1254455" y="1102095"/>
            <a:ext cx="4784395" cy="134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None/>
            </a:pPr>
            <a:r>
              <a:rPr lang="es-ES" sz="2400">
                <a:latin typeface="Arial" panose="020B0604020202020204" pitchFamily="34" charset="0"/>
                <a:sym typeface="Symbol" panose="05050102010706020507" pitchFamily="18" charset="2"/>
              </a:rPr>
              <a:t></a:t>
            </a:r>
            <a:r>
              <a:rPr lang="es-ES" sz="2400">
                <a:latin typeface="Arial" panose="020B0604020202020204" pitchFamily="34" charset="0"/>
              </a:rPr>
              <a:t> La modelización o aproximación lineal facilita los cálculos, pero supone cometer un </a:t>
            </a:r>
            <a:r>
              <a:rPr lang="es-ES" sz="2400">
                <a:solidFill>
                  <a:srgbClr val="FF0000"/>
                </a:solidFill>
                <a:latin typeface="Arial" panose="020B0604020202020204" pitchFamily="34" charset="0"/>
              </a:rPr>
              <a:t>error</a:t>
            </a:r>
          </a:p>
        </p:txBody>
      </p:sp>
      <p:grpSp>
        <p:nvGrpSpPr>
          <p:cNvPr id="10" name="Group 59"/>
          <p:cNvGrpSpPr>
            <a:grpSpLocks/>
          </p:cNvGrpSpPr>
          <p:nvPr/>
        </p:nvGrpSpPr>
        <p:grpSpPr bwMode="auto">
          <a:xfrm>
            <a:off x="7127695" y="1375213"/>
            <a:ext cx="2786063" cy="2732088"/>
            <a:chOff x="1519" y="2287"/>
            <a:chExt cx="1755" cy="1721"/>
          </a:xfrm>
        </p:grpSpPr>
        <p:sp>
          <p:nvSpPr>
            <p:cNvPr id="37934" name="Text Box 60"/>
            <p:cNvSpPr txBox="1">
              <a:spLocks noChangeArrowheads="1"/>
            </p:cNvSpPr>
            <p:nvPr/>
          </p:nvSpPr>
          <p:spPr bwMode="auto">
            <a:xfrm>
              <a:off x="1634" y="2948"/>
              <a:ext cx="25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dirty="0" err="1">
                  <a:solidFill>
                    <a:srgbClr val="008000"/>
                  </a:solidFill>
                  <a:latin typeface="Arial" panose="020B0604020202020204" pitchFamily="34" charset="0"/>
                </a:rPr>
                <a:t>V</a:t>
              </a:r>
              <a:r>
                <a:rPr lang="es-ES" sz="2000" b="1" baseline="-25000" dirty="0" err="1">
                  <a:solidFill>
                    <a:srgbClr val="008000"/>
                  </a:solidFill>
                  <a:latin typeface="Arial" panose="020B0604020202020204" pitchFamily="34" charset="0"/>
                </a:rPr>
                <a:t>r</a:t>
              </a:r>
              <a:endParaRPr lang="es-ES" sz="2000" b="1" dirty="0">
                <a:solidFill>
                  <a:srgbClr val="008000"/>
                </a:solidFill>
                <a:latin typeface="Arial" panose="020B0604020202020204" pitchFamily="34" charset="0"/>
              </a:endParaRPr>
            </a:p>
          </p:txBody>
        </p:sp>
        <p:sp>
          <p:nvSpPr>
            <p:cNvPr id="37935" name="Text Box 61"/>
            <p:cNvSpPr txBox="1">
              <a:spLocks noChangeArrowheads="1"/>
            </p:cNvSpPr>
            <p:nvPr/>
          </p:nvSpPr>
          <p:spPr bwMode="auto">
            <a:xfrm>
              <a:off x="2482" y="3281"/>
              <a:ext cx="30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rPr>
                <a:t>V</a:t>
              </a:r>
              <a:r>
                <a:rPr lang="es-ES" sz="2000" b="1" baseline="-25000">
                  <a:solidFill>
                    <a:srgbClr val="008000"/>
                  </a:solidFill>
                  <a:latin typeface="Arial" panose="020B0604020202020204" pitchFamily="34" charset="0"/>
                </a:rPr>
                <a:t>U</a:t>
              </a:r>
              <a:endParaRPr lang="es-ES" sz="2000" b="1">
                <a:solidFill>
                  <a:srgbClr val="008000"/>
                </a:solidFill>
                <a:latin typeface="Arial" panose="020B0604020202020204" pitchFamily="34" charset="0"/>
              </a:endParaRPr>
            </a:p>
          </p:txBody>
        </p:sp>
        <p:grpSp>
          <p:nvGrpSpPr>
            <p:cNvPr id="37936" name="Group 62"/>
            <p:cNvGrpSpPr>
              <a:grpSpLocks/>
            </p:cNvGrpSpPr>
            <p:nvPr/>
          </p:nvGrpSpPr>
          <p:grpSpPr bwMode="auto">
            <a:xfrm>
              <a:off x="1519" y="2287"/>
              <a:ext cx="1755" cy="1721"/>
              <a:chOff x="1519" y="2287"/>
              <a:chExt cx="1755" cy="1721"/>
            </a:xfrm>
          </p:grpSpPr>
          <p:sp>
            <p:nvSpPr>
              <p:cNvPr id="37937" name="Line 63"/>
              <p:cNvSpPr>
                <a:spLocks noChangeShapeType="1"/>
              </p:cNvSpPr>
              <p:nvPr/>
            </p:nvSpPr>
            <p:spPr bwMode="auto">
              <a:xfrm>
                <a:off x="2241" y="2563"/>
                <a:ext cx="0" cy="1445"/>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37938" name="Line 64"/>
              <p:cNvSpPr>
                <a:spLocks noChangeShapeType="1"/>
              </p:cNvSpPr>
              <p:nvPr/>
            </p:nvSpPr>
            <p:spPr bwMode="auto">
              <a:xfrm rot="5400000">
                <a:off x="2242" y="2563"/>
                <a:ext cx="0" cy="1445"/>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37939" name="Line 65"/>
              <p:cNvSpPr>
                <a:spLocks noChangeShapeType="1"/>
              </p:cNvSpPr>
              <p:nvPr/>
            </p:nvSpPr>
            <p:spPr bwMode="auto">
              <a:xfrm>
                <a:off x="1774" y="3286"/>
                <a:ext cx="869" cy="0"/>
              </a:xfrm>
              <a:prstGeom prst="line">
                <a:avLst/>
              </a:prstGeom>
              <a:noFill/>
              <a:ln w="508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37940" name="Line 66"/>
              <p:cNvSpPr>
                <a:spLocks noChangeShapeType="1"/>
              </p:cNvSpPr>
              <p:nvPr/>
            </p:nvSpPr>
            <p:spPr bwMode="auto">
              <a:xfrm rot="16200000" flipH="1">
                <a:off x="2263" y="2933"/>
                <a:ext cx="732" cy="0"/>
              </a:xfrm>
              <a:prstGeom prst="line">
                <a:avLst/>
              </a:prstGeom>
              <a:noFill/>
              <a:ln w="508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37941" name="Line 67"/>
              <p:cNvSpPr>
                <a:spLocks noChangeShapeType="1"/>
              </p:cNvSpPr>
              <p:nvPr/>
            </p:nvSpPr>
            <p:spPr bwMode="auto">
              <a:xfrm rot="16200000" flipH="1">
                <a:off x="1419" y="3639"/>
                <a:ext cx="732" cy="0"/>
              </a:xfrm>
              <a:prstGeom prst="line">
                <a:avLst/>
              </a:prstGeom>
              <a:noFill/>
              <a:ln w="508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37942" name="Text Box 68"/>
              <p:cNvSpPr txBox="1">
                <a:spLocks noChangeArrowheads="1"/>
              </p:cNvSpPr>
              <p:nvPr/>
            </p:nvSpPr>
            <p:spPr bwMode="auto">
              <a:xfrm>
                <a:off x="2093" y="2287"/>
                <a:ext cx="2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60000"/>
                  </a:lnSpc>
                  <a:spcBef>
                    <a:spcPct val="50000"/>
                  </a:spcBef>
                  <a:buFontTx/>
                  <a:buNone/>
                </a:pPr>
                <a:r>
                  <a:rPr lang="es-ES" sz="2000">
                    <a:latin typeface="Comic Sans MS" panose="030F0702030302020204" pitchFamily="66" charset="0"/>
                  </a:rPr>
                  <a:t>I</a:t>
                </a:r>
                <a:r>
                  <a:rPr lang="es-ES" sz="2000" baseline="-25000">
                    <a:latin typeface="Arial" panose="020B0604020202020204" pitchFamily="34" charset="0"/>
                  </a:rPr>
                  <a:t>D</a:t>
                </a:r>
                <a:endParaRPr lang="es-ES" sz="2000">
                  <a:latin typeface="Arial" panose="020B0604020202020204" pitchFamily="34" charset="0"/>
                </a:endParaRPr>
              </a:p>
            </p:txBody>
          </p:sp>
          <p:sp>
            <p:nvSpPr>
              <p:cNvPr id="37943" name="Text Box 69"/>
              <p:cNvSpPr txBox="1">
                <a:spLocks noChangeArrowheads="1"/>
              </p:cNvSpPr>
              <p:nvPr/>
            </p:nvSpPr>
            <p:spPr bwMode="auto">
              <a:xfrm>
                <a:off x="2977" y="3158"/>
                <a:ext cx="29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60000"/>
                  </a:lnSpc>
                  <a:spcBef>
                    <a:spcPct val="50000"/>
                  </a:spcBef>
                  <a:buFontTx/>
                  <a:buNone/>
                </a:pPr>
                <a:r>
                  <a:rPr lang="es-ES" sz="2000">
                    <a:latin typeface="Comic Sans MS" panose="030F0702030302020204" pitchFamily="66" charset="0"/>
                  </a:rPr>
                  <a:t>V</a:t>
                </a:r>
                <a:r>
                  <a:rPr lang="es-ES" sz="2000" baseline="-25000">
                    <a:latin typeface="Arial" panose="020B0604020202020204" pitchFamily="34" charset="0"/>
                  </a:rPr>
                  <a:t>D</a:t>
                </a:r>
                <a:endParaRPr lang="es-ES" sz="2000">
                  <a:latin typeface="Arial" panose="020B0604020202020204" pitchFamily="34" charset="0"/>
                </a:endParaRPr>
              </a:p>
            </p:txBody>
          </p:sp>
        </p:grpSp>
      </p:grpSp>
      <p:sp>
        <p:nvSpPr>
          <p:cNvPr id="7273" name="Text Box 105"/>
          <p:cNvSpPr txBox="1">
            <a:spLocks noChangeArrowheads="1"/>
          </p:cNvSpPr>
          <p:nvPr/>
        </p:nvSpPr>
        <p:spPr bwMode="auto">
          <a:xfrm>
            <a:off x="6817966" y="446818"/>
            <a:ext cx="2736945" cy="609252"/>
          </a:xfrm>
          <a:prstGeom prst="rect">
            <a:avLst/>
          </a:prstGeom>
          <a:solidFill>
            <a:srgbClr val="666699"/>
          </a:solidFill>
          <a:ln>
            <a:noFill/>
          </a:ln>
        </p:spPr>
        <p:txBody>
          <a:bodyPr wrap="non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FFFF"/>
                </a:solidFill>
                <a:latin typeface="Arial" panose="020B0604020202020204" pitchFamily="34" charset="0"/>
              </a:rPr>
              <a:t>Modelo lineal ideal</a:t>
            </a:r>
          </a:p>
        </p:txBody>
      </p:sp>
      <p:sp>
        <p:nvSpPr>
          <p:cNvPr id="7278" name="Text Box 110"/>
          <p:cNvSpPr txBox="1">
            <a:spLocks noChangeArrowheads="1"/>
          </p:cNvSpPr>
          <p:nvPr/>
        </p:nvSpPr>
        <p:spPr bwMode="auto">
          <a:xfrm>
            <a:off x="5875954" y="4329665"/>
            <a:ext cx="3977225"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D60093"/>
                </a:solidFill>
                <a:latin typeface="Arial" panose="020B0604020202020204" pitchFamily="34" charset="0"/>
                <a:sym typeface="Symbol" panose="05050102010706020507" pitchFamily="18" charset="2"/>
              </a:rPr>
              <a:t>El d</a:t>
            </a:r>
            <a:r>
              <a:rPr lang="es-ES" sz="2400">
                <a:solidFill>
                  <a:srgbClr val="D60093"/>
                </a:solidFill>
                <a:latin typeface="Arial" panose="020B0604020202020204" pitchFamily="34" charset="0"/>
              </a:rPr>
              <a:t>iodo es equivalente a:</a:t>
            </a:r>
          </a:p>
        </p:txBody>
      </p:sp>
      <p:sp>
        <p:nvSpPr>
          <p:cNvPr id="2" name="CuadroTexto 1"/>
          <p:cNvSpPr txBox="1"/>
          <p:nvPr/>
        </p:nvSpPr>
        <p:spPr>
          <a:xfrm>
            <a:off x="8351873" y="2531703"/>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sp>
        <p:nvSpPr>
          <p:cNvPr id="69" name="CuadroTexto 68"/>
          <p:cNvSpPr txBox="1"/>
          <p:nvPr/>
        </p:nvSpPr>
        <p:spPr>
          <a:xfrm>
            <a:off x="7742499" y="2539586"/>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grpSp>
        <p:nvGrpSpPr>
          <p:cNvPr id="5" name="Grupo 4"/>
          <p:cNvGrpSpPr/>
          <p:nvPr/>
        </p:nvGrpSpPr>
        <p:grpSpPr>
          <a:xfrm>
            <a:off x="7503999" y="5149140"/>
            <a:ext cx="1266470" cy="1560513"/>
            <a:chOff x="7503999" y="5153199"/>
            <a:chExt cx="1266470" cy="1560513"/>
          </a:xfrm>
        </p:grpSpPr>
        <p:grpSp>
          <p:nvGrpSpPr>
            <p:cNvPr id="6" name="Group 109"/>
            <p:cNvGrpSpPr>
              <a:grpSpLocks/>
            </p:cNvGrpSpPr>
            <p:nvPr/>
          </p:nvGrpSpPr>
          <p:grpSpPr bwMode="auto">
            <a:xfrm>
              <a:off x="7865594" y="5153199"/>
              <a:ext cx="904875" cy="1560513"/>
              <a:chOff x="1354" y="2103"/>
              <a:chExt cx="570" cy="983"/>
            </a:xfrm>
          </p:grpSpPr>
          <p:sp>
            <p:nvSpPr>
              <p:cNvPr id="37947" name="Line 36"/>
              <p:cNvSpPr>
                <a:spLocks noChangeShapeType="1"/>
              </p:cNvSpPr>
              <p:nvPr/>
            </p:nvSpPr>
            <p:spPr bwMode="auto">
              <a:xfrm>
                <a:off x="1684" y="2118"/>
                <a:ext cx="144"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37948" name="Text Box 37"/>
              <p:cNvSpPr txBox="1">
                <a:spLocks noChangeArrowheads="1"/>
              </p:cNvSpPr>
              <p:nvPr/>
            </p:nvSpPr>
            <p:spPr bwMode="auto">
              <a:xfrm>
                <a:off x="1354" y="2741"/>
                <a:ext cx="57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8000"/>
                    </a:solidFill>
                    <a:latin typeface="Arial" panose="020B0604020202020204" pitchFamily="34" charset="0"/>
                  </a:rPr>
                  <a:t>R = </a:t>
                </a:r>
                <a:r>
                  <a:rPr lang="es-ES" sz="2000">
                    <a:solidFill>
                      <a:srgbClr val="008000"/>
                    </a:solidFill>
                    <a:latin typeface="Arial" panose="020B0604020202020204" pitchFamily="34" charset="0"/>
                    <a:sym typeface="Symbol" panose="05050102010706020507" pitchFamily="18" charset="2"/>
                  </a:rPr>
                  <a:t></a:t>
                </a:r>
              </a:p>
            </p:txBody>
          </p:sp>
          <p:grpSp>
            <p:nvGrpSpPr>
              <p:cNvPr id="37951" name="Group 40"/>
              <p:cNvGrpSpPr>
                <a:grpSpLocks/>
              </p:cNvGrpSpPr>
              <p:nvPr/>
            </p:nvGrpSpPr>
            <p:grpSpPr bwMode="auto">
              <a:xfrm>
                <a:off x="1415" y="2103"/>
                <a:ext cx="437" cy="334"/>
                <a:chOff x="3165" y="3446"/>
                <a:chExt cx="437" cy="334"/>
              </a:xfrm>
            </p:grpSpPr>
            <p:sp>
              <p:nvSpPr>
                <p:cNvPr id="37952" name="Rectangle 41"/>
                <p:cNvSpPr>
                  <a:spLocks noChangeArrowheads="1"/>
                </p:cNvSpPr>
                <p:nvPr/>
              </p:nvSpPr>
              <p:spPr bwMode="auto">
                <a:xfrm>
                  <a:off x="3165" y="3446"/>
                  <a:ext cx="216" cy="323"/>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dirty="0">
                    <a:solidFill>
                      <a:srgbClr val="000000"/>
                    </a:solidFill>
                    <a:latin typeface="Arial" panose="020B0604020202020204" pitchFamily="34" charset="0"/>
                  </a:endParaRPr>
                </a:p>
              </p:txBody>
            </p:sp>
            <p:sp>
              <p:nvSpPr>
                <p:cNvPr id="37953" name="Text Box 42"/>
                <p:cNvSpPr txBox="1">
                  <a:spLocks noChangeArrowheads="1"/>
                </p:cNvSpPr>
                <p:nvPr/>
              </p:nvSpPr>
              <p:spPr bwMode="auto">
                <a:xfrm>
                  <a:off x="3175" y="3448"/>
                  <a:ext cx="21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dirty="0">
                      <a:solidFill>
                        <a:srgbClr val="000000"/>
                      </a:solidFill>
                      <a:latin typeface="Arial" panose="020B0604020202020204" pitchFamily="34" charset="0"/>
                    </a:rPr>
                    <a:t>P</a:t>
                  </a:r>
                </a:p>
              </p:txBody>
            </p:sp>
            <p:sp>
              <p:nvSpPr>
                <p:cNvPr id="37954" name="Rectangle 43"/>
                <p:cNvSpPr>
                  <a:spLocks noChangeArrowheads="1"/>
                </p:cNvSpPr>
                <p:nvPr/>
              </p:nvSpPr>
              <p:spPr bwMode="auto">
                <a:xfrm>
                  <a:off x="3377" y="3449"/>
                  <a:ext cx="216" cy="323"/>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7955" name="Text Box 44"/>
                <p:cNvSpPr txBox="1">
                  <a:spLocks noChangeArrowheads="1"/>
                </p:cNvSpPr>
                <p:nvPr/>
              </p:nvSpPr>
              <p:spPr bwMode="auto">
                <a:xfrm>
                  <a:off x="3384" y="3457"/>
                  <a:ext cx="21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N</a:t>
                  </a:r>
                </a:p>
              </p:txBody>
            </p:sp>
          </p:grpSp>
        </p:grpSp>
        <p:grpSp>
          <p:nvGrpSpPr>
            <p:cNvPr id="4" name="Grupo 3"/>
            <p:cNvGrpSpPr>
              <a:grpSpLocks/>
            </p:cNvGrpSpPr>
            <p:nvPr/>
          </p:nvGrpSpPr>
          <p:grpSpPr bwMode="auto">
            <a:xfrm>
              <a:off x="7829142" y="6150154"/>
              <a:ext cx="877887" cy="0"/>
              <a:chOff x="3540953" y="4160162"/>
              <a:chExt cx="878356" cy="0"/>
            </a:xfrm>
          </p:grpSpPr>
          <p:cxnSp>
            <p:nvCxnSpPr>
              <p:cNvPr id="37902" name="Conector recto 2"/>
              <p:cNvCxnSpPr>
                <a:cxnSpLocks noChangeShapeType="1"/>
              </p:cNvCxnSpPr>
              <p:nvPr/>
            </p:nvCxnSpPr>
            <p:spPr bwMode="auto">
              <a:xfrm>
                <a:off x="3540953" y="4160162"/>
                <a:ext cx="355346" cy="0"/>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cxnSp>
            <p:nvCxnSpPr>
              <p:cNvPr id="37903" name="Conector recto 66"/>
              <p:cNvCxnSpPr>
                <a:cxnSpLocks noChangeShapeType="1"/>
              </p:cNvCxnSpPr>
              <p:nvPr/>
            </p:nvCxnSpPr>
            <p:spPr bwMode="auto">
              <a:xfrm>
                <a:off x="4063963" y="4160162"/>
                <a:ext cx="355346" cy="0"/>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grpSp>
        <p:sp>
          <p:nvSpPr>
            <p:cNvPr id="70" name="CuadroTexto 69"/>
            <p:cNvSpPr txBox="1"/>
            <p:nvPr/>
          </p:nvSpPr>
          <p:spPr>
            <a:xfrm>
              <a:off x="7503999" y="5207146"/>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grpSp>
      <p:grpSp>
        <p:nvGrpSpPr>
          <p:cNvPr id="3" name="Grupo 2"/>
          <p:cNvGrpSpPr/>
          <p:nvPr/>
        </p:nvGrpSpPr>
        <p:grpSpPr>
          <a:xfrm>
            <a:off x="8942509" y="5129386"/>
            <a:ext cx="1511644" cy="1643062"/>
            <a:chOff x="8942509" y="5133445"/>
            <a:chExt cx="1511644" cy="1643062"/>
          </a:xfrm>
        </p:grpSpPr>
        <p:grpSp>
          <p:nvGrpSpPr>
            <p:cNvPr id="11" name="Grupo 10"/>
            <p:cNvGrpSpPr>
              <a:grpSpLocks/>
            </p:cNvGrpSpPr>
            <p:nvPr/>
          </p:nvGrpSpPr>
          <p:grpSpPr bwMode="auto">
            <a:xfrm>
              <a:off x="9379532" y="5133445"/>
              <a:ext cx="1074621" cy="1643062"/>
              <a:chOff x="7609687" y="5105029"/>
              <a:chExt cx="1074612" cy="1643062"/>
            </a:xfrm>
          </p:grpSpPr>
          <p:grpSp>
            <p:nvGrpSpPr>
              <p:cNvPr id="37919" name="Group 108"/>
              <p:cNvGrpSpPr>
                <a:grpSpLocks/>
              </p:cNvGrpSpPr>
              <p:nvPr/>
            </p:nvGrpSpPr>
            <p:grpSpPr bwMode="auto">
              <a:xfrm>
                <a:off x="7609687" y="5105029"/>
                <a:ext cx="715963" cy="1643062"/>
                <a:chOff x="3015" y="2948"/>
                <a:chExt cx="451" cy="1035"/>
              </a:xfrm>
            </p:grpSpPr>
            <p:sp>
              <p:nvSpPr>
                <p:cNvPr id="37923" name="Line 21"/>
                <p:cNvSpPr>
                  <a:spLocks noChangeShapeType="1"/>
                </p:cNvSpPr>
                <p:nvPr/>
              </p:nvSpPr>
              <p:spPr bwMode="auto">
                <a:xfrm>
                  <a:off x="3015" y="3555"/>
                  <a:ext cx="422"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nvGrpSpPr>
                <p:cNvPr id="37924" name="Group 22"/>
                <p:cNvGrpSpPr>
                  <a:grpSpLocks/>
                </p:cNvGrpSpPr>
                <p:nvPr/>
              </p:nvGrpSpPr>
              <p:grpSpPr bwMode="auto">
                <a:xfrm>
                  <a:off x="3213" y="3394"/>
                  <a:ext cx="46" cy="323"/>
                  <a:chOff x="2053" y="2010"/>
                  <a:chExt cx="46" cy="323"/>
                </a:xfrm>
              </p:grpSpPr>
              <p:sp>
                <p:nvSpPr>
                  <p:cNvPr id="37931" name="Rectangle 23"/>
                  <p:cNvSpPr>
                    <a:spLocks noChangeArrowheads="1"/>
                  </p:cNvSpPr>
                  <p:nvPr/>
                </p:nvSpPr>
                <p:spPr bwMode="auto">
                  <a:xfrm>
                    <a:off x="2054" y="2010"/>
                    <a:ext cx="45" cy="323"/>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7932" name="Line 24"/>
                  <p:cNvSpPr>
                    <a:spLocks noChangeShapeType="1"/>
                  </p:cNvSpPr>
                  <p:nvPr/>
                </p:nvSpPr>
                <p:spPr bwMode="auto">
                  <a:xfrm rot="-5400000">
                    <a:off x="1939" y="2170"/>
                    <a:ext cx="227"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37933" name="Line 25"/>
                  <p:cNvSpPr>
                    <a:spLocks noChangeShapeType="1"/>
                  </p:cNvSpPr>
                  <p:nvPr/>
                </p:nvSpPr>
                <p:spPr bwMode="auto">
                  <a:xfrm rot="-5400000">
                    <a:off x="2042" y="2173"/>
                    <a:ext cx="11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sp>
              <p:nvSpPr>
                <p:cNvPr id="37925" name="Rectangle 26"/>
                <p:cNvSpPr>
                  <a:spLocks noChangeArrowheads="1"/>
                </p:cNvSpPr>
                <p:nvPr/>
              </p:nvSpPr>
              <p:spPr bwMode="auto">
                <a:xfrm>
                  <a:off x="3029" y="2948"/>
                  <a:ext cx="216" cy="323"/>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7926" name="Text Box 27"/>
                <p:cNvSpPr txBox="1">
                  <a:spLocks noChangeArrowheads="1"/>
                </p:cNvSpPr>
                <p:nvPr/>
              </p:nvSpPr>
              <p:spPr bwMode="auto">
                <a:xfrm>
                  <a:off x="3039" y="2950"/>
                  <a:ext cx="21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P</a:t>
                  </a:r>
                </a:p>
              </p:txBody>
            </p:sp>
            <p:sp>
              <p:nvSpPr>
                <p:cNvPr id="37927" name="Rectangle 28"/>
                <p:cNvSpPr>
                  <a:spLocks noChangeArrowheads="1"/>
                </p:cNvSpPr>
                <p:nvPr/>
              </p:nvSpPr>
              <p:spPr bwMode="auto">
                <a:xfrm>
                  <a:off x="3241" y="2951"/>
                  <a:ext cx="216" cy="323"/>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7928" name="Text Box 29"/>
                <p:cNvSpPr txBox="1">
                  <a:spLocks noChangeArrowheads="1"/>
                </p:cNvSpPr>
                <p:nvPr/>
              </p:nvSpPr>
              <p:spPr bwMode="auto">
                <a:xfrm>
                  <a:off x="3248" y="2953"/>
                  <a:ext cx="21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N</a:t>
                  </a:r>
                </a:p>
              </p:txBody>
            </p:sp>
            <p:sp>
              <p:nvSpPr>
                <p:cNvPr id="37929" name="Text Box 32"/>
                <p:cNvSpPr txBox="1">
                  <a:spLocks noChangeArrowheads="1"/>
                </p:cNvSpPr>
                <p:nvPr/>
              </p:nvSpPr>
              <p:spPr bwMode="auto">
                <a:xfrm>
                  <a:off x="3115" y="3638"/>
                  <a:ext cx="30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rPr>
                    <a:t>V</a:t>
                  </a:r>
                  <a:r>
                    <a:rPr lang="es-ES" sz="2000" b="1" baseline="-25000">
                      <a:solidFill>
                        <a:srgbClr val="008000"/>
                      </a:solidFill>
                      <a:latin typeface="Arial" panose="020B0604020202020204" pitchFamily="34" charset="0"/>
                    </a:rPr>
                    <a:t>U</a:t>
                  </a:r>
                  <a:endParaRPr lang="es-ES" sz="2000" b="1">
                    <a:solidFill>
                      <a:srgbClr val="008000"/>
                    </a:solidFill>
                    <a:latin typeface="Arial" panose="020B0604020202020204" pitchFamily="34" charset="0"/>
                  </a:endParaRPr>
                </a:p>
              </p:txBody>
            </p:sp>
          </p:grpSp>
          <p:cxnSp>
            <p:nvCxnSpPr>
              <p:cNvPr id="37920" name="Conector recto de flecha 4"/>
              <p:cNvCxnSpPr>
                <a:cxnSpLocks noChangeShapeType="1"/>
              </p:cNvCxnSpPr>
              <p:nvPr/>
            </p:nvCxnSpPr>
            <p:spPr bwMode="auto">
              <a:xfrm>
                <a:off x="8103707" y="6066946"/>
                <a:ext cx="135731"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cxnSp>
            <p:nvCxnSpPr>
              <p:cNvPr id="37921" name="Conector recto de flecha 125"/>
              <p:cNvCxnSpPr>
                <a:cxnSpLocks noChangeShapeType="1"/>
              </p:cNvCxnSpPr>
              <p:nvPr/>
            </p:nvCxnSpPr>
            <p:spPr bwMode="auto">
              <a:xfrm>
                <a:off x="7677250" y="6066526"/>
                <a:ext cx="135731"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sp>
            <p:nvSpPr>
              <p:cNvPr id="37922" name="CuadroTexto 6"/>
              <p:cNvSpPr txBox="1">
                <a:spLocks noChangeArrowheads="1"/>
              </p:cNvSpPr>
              <p:nvPr/>
            </p:nvSpPr>
            <p:spPr bwMode="auto">
              <a:xfrm>
                <a:off x="8236745" y="5901218"/>
                <a:ext cx="447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dirty="0">
                    <a:solidFill>
                      <a:srgbClr val="3333FF"/>
                    </a:solidFill>
                    <a:latin typeface="Comic Sans MS" panose="030F0702030302020204" pitchFamily="66" charset="0"/>
                  </a:rPr>
                  <a:t>I</a:t>
                </a:r>
                <a:r>
                  <a:rPr lang="es-ES" baseline="-25000" dirty="0">
                    <a:solidFill>
                      <a:srgbClr val="3333FF"/>
                    </a:solidFill>
                    <a:latin typeface="Comic Sans MS" panose="030F0702030302020204" pitchFamily="66" charset="0"/>
                  </a:rPr>
                  <a:t>D</a:t>
                </a:r>
                <a:endParaRPr lang="es-ES" baseline="-25000" dirty="0">
                  <a:solidFill>
                    <a:srgbClr val="3333FF"/>
                  </a:solidFill>
                </a:endParaRPr>
              </a:p>
            </p:txBody>
          </p:sp>
        </p:grpSp>
        <p:sp>
          <p:nvSpPr>
            <p:cNvPr id="71" name="CuadroTexto 70"/>
            <p:cNvSpPr txBox="1"/>
            <p:nvPr/>
          </p:nvSpPr>
          <p:spPr>
            <a:xfrm>
              <a:off x="8942509" y="5196208"/>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grpSp>
      <p:sp>
        <p:nvSpPr>
          <p:cNvPr id="72" name="CuadroTexto 71"/>
          <p:cNvSpPr txBox="1"/>
          <p:nvPr/>
        </p:nvSpPr>
        <p:spPr>
          <a:xfrm>
            <a:off x="8886828" y="2150459"/>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sp>
        <p:nvSpPr>
          <p:cNvPr id="73" name="CuadroTexto 72"/>
          <p:cNvSpPr txBox="1"/>
          <p:nvPr/>
        </p:nvSpPr>
        <p:spPr>
          <a:xfrm>
            <a:off x="7089312" y="3377639"/>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grpSp>
        <p:nvGrpSpPr>
          <p:cNvPr id="7" name="Grupo 6"/>
          <p:cNvGrpSpPr/>
          <p:nvPr/>
        </p:nvGrpSpPr>
        <p:grpSpPr>
          <a:xfrm>
            <a:off x="6070053" y="5123742"/>
            <a:ext cx="1131331" cy="1684344"/>
            <a:chOff x="6070053" y="5127801"/>
            <a:chExt cx="1131331" cy="1684344"/>
          </a:xfrm>
        </p:grpSpPr>
        <p:grpSp>
          <p:nvGrpSpPr>
            <p:cNvPr id="13" name="Grupo 12"/>
            <p:cNvGrpSpPr>
              <a:grpSpLocks/>
            </p:cNvGrpSpPr>
            <p:nvPr/>
          </p:nvGrpSpPr>
          <p:grpSpPr bwMode="auto">
            <a:xfrm>
              <a:off x="6165892" y="5127801"/>
              <a:ext cx="1035492" cy="1684344"/>
              <a:chOff x="3422101" y="4789093"/>
              <a:chExt cx="1035965" cy="1684344"/>
            </a:xfrm>
          </p:grpSpPr>
          <p:grpSp>
            <p:nvGrpSpPr>
              <p:cNvPr id="37904" name="Group 107"/>
              <p:cNvGrpSpPr>
                <a:grpSpLocks/>
              </p:cNvGrpSpPr>
              <p:nvPr/>
            </p:nvGrpSpPr>
            <p:grpSpPr bwMode="auto">
              <a:xfrm>
                <a:off x="3723053" y="4789093"/>
                <a:ext cx="735013" cy="1684344"/>
                <a:chOff x="891" y="2923"/>
                <a:chExt cx="463" cy="1061"/>
              </a:xfrm>
            </p:grpSpPr>
            <p:sp>
              <p:nvSpPr>
                <p:cNvPr id="37908" name="Line 7"/>
                <p:cNvSpPr>
                  <a:spLocks noChangeShapeType="1"/>
                </p:cNvSpPr>
                <p:nvPr/>
              </p:nvSpPr>
              <p:spPr bwMode="auto">
                <a:xfrm>
                  <a:off x="891" y="3543"/>
                  <a:ext cx="422"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nvGrpSpPr>
                <p:cNvPr id="37909" name="Group 8"/>
                <p:cNvGrpSpPr>
                  <a:grpSpLocks/>
                </p:cNvGrpSpPr>
                <p:nvPr/>
              </p:nvGrpSpPr>
              <p:grpSpPr bwMode="auto">
                <a:xfrm flipH="1">
                  <a:off x="1096" y="3382"/>
                  <a:ext cx="49" cy="323"/>
                  <a:chOff x="2053" y="2010"/>
                  <a:chExt cx="49" cy="323"/>
                </a:xfrm>
              </p:grpSpPr>
              <p:sp>
                <p:nvSpPr>
                  <p:cNvPr id="37916" name="Rectangle 9"/>
                  <p:cNvSpPr>
                    <a:spLocks noChangeArrowheads="1"/>
                  </p:cNvSpPr>
                  <p:nvPr/>
                </p:nvSpPr>
                <p:spPr bwMode="auto">
                  <a:xfrm>
                    <a:off x="2057" y="2010"/>
                    <a:ext cx="45" cy="323"/>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7917" name="Line 10"/>
                  <p:cNvSpPr>
                    <a:spLocks noChangeShapeType="1"/>
                  </p:cNvSpPr>
                  <p:nvPr/>
                </p:nvSpPr>
                <p:spPr bwMode="auto">
                  <a:xfrm rot="-5400000">
                    <a:off x="1939" y="2170"/>
                    <a:ext cx="227"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37918" name="Line 11"/>
                  <p:cNvSpPr>
                    <a:spLocks noChangeShapeType="1"/>
                  </p:cNvSpPr>
                  <p:nvPr/>
                </p:nvSpPr>
                <p:spPr bwMode="auto">
                  <a:xfrm rot="-5400000">
                    <a:off x="2042" y="2173"/>
                    <a:ext cx="11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sp>
              <p:nvSpPr>
                <p:cNvPr id="37910" name="Rectangle 12"/>
                <p:cNvSpPr>
                  <a:spLocks noChangeArrowheads="1"/>
                </p:cNvSpPr>
                <p:nvPr/>
              </p:nvSpPr>
              <p:spPr bwMode="auto">
                <a:xfrm>
                  <a:off x="917" y="2939"/>
                  <a:ext cx="216" cy="323"/>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7911" name="Text Box 13"/>
                <p:cNvSpPr txBox="1">
                  <a:spLocks noChangeArrowheads="1"/>
                </p:cNvSpPr>
                <p:nvPr/>
              </p:nvSpPr>
              <p:spPr bwMode="auto">
                <a:xfrm>
                  <a:off x="927" y="2923"/>
                  <a:ext cx="21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P</a:t>
                  </a:r>
                </a:p>
              </p:txBody>
            </p:sp>
            <p:sp>
              <p:nvSpPr>
                <p:cNvPr id="37912" name="Rectangle 14"/>
                <p:cNvSpPr>
                  <a:spLocks noChangeArrowheads="1"/>
                </p:cNvSpPr>
                <p:nvPr/>
              </p:nvSpPr>
              <p:spPr bwMode="auto">
                <a:xfrm>
                  <a:off x="1129" y="2936"/>
                  <a:ext cx="216" cy="323"/>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7913" name="Text Box 15"/>
                <p:cNvSpPr txBox="1">
                  <a:spLocks noChangeArrowheads="1"/>
                </p:cNvSpPr>
                <p:nvPr/>
              </p:nvSpPr>
              <p:spPr bwMode="auto">
                <a:xfrm>
                  <a:off x="1136" y="2932"/>
                  <a:ext cx="21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N</a:t>
                  </a:r>
                </a:p>
              </p:txBody>
            </p:sp>
            <p:sp>
              <p:nvSpPr>
                <p:cNvPr id="37914" name="Text Box 18"/>
                <p:cNvSpPr txBox="1">
                  <a:spLocks noChangeArrowheads="1"/>
                </p:cNvSpPr>
                <p:nvPr/>
              </p:nvSpPr>
              <p:spPr bwMode="auto">
                <a:xfrm>
                  <a:off x="957" y="3639"/>
                  <a:ext cx="347"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dirty="0">
                      <a:solidFill>
                        <a:srgbClr val="008000"/>
                      </a:solidFill>
                      <a:latin typeface="Arial" panose="020B0604020202020204" pitchFamily="34" charset="0"/>
                    </a:rPr>
                    <a:t>|V</a:t>
                  </a:r>
                  <a:r>
                    <a:rPr lang="es-ES" sz="2000" b="1" baseline="-25000" dirty="0">
                      <a:solidFill>
                        <a:srgbClr val="008000"/>
                      </a:solidFill>
                      <a:latin typeface="Arial" panose="020B0604020202020204" pitchFamily="34" charset="0"/>
                    </a:rPr>
                    <a:t>r</a:t>
                  </a:r>
                  <a:r>
                    <a:rPr lang="es-ES" sz="2000" b="1" dirty="0">
                      <a:solidFill>
                        <a:srgbClr val="008000"/>
                      </a:solidFill>
                      <a:latin typeface="Arial" panose="020B0604020202020204" pitchFamily="34" charset="0"/>
                    </a:rPr>
                    <a:t>|</a:t>
                  </a:r>
                </a:p>
              </p:txBody>
            </p:sp>
          </p:grpSp>
          <p:cxnSp>
            <p:nvCxnSpPr>
              <p:cNvPr id="37905" name="Conector recto de flecha 127"/>
              <p:cNvCxnSpPr>
                <a:cxnSpLocks noChangeShapeType="1"/>
              </p:cNvCxnSpPr>
              <p:nvPr/>
            </p:nvCxnSpPr>
            <p:spPr bwMode="auto">
              <a:xfrm flipH="1">
                <a:off x="4186909" y="5778130"/>
                <a:ext cx="135731"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cxnSp>
            <p:nvCxnSpPr>
              <p:cNvPr id="37906" name="Conector recto de flecha 128"/>
              <p:cNvCxnSpPr>
                <a:cxnSpLocks noChangeShapeType="1"/>
              </p:cNvCxnSpPr>
              <p:nvPr/>
            </p:nvCxnSpPr>
            <p:spPr bwMode="auto">
              <a:xfrm flipH="1">
                <a:off x="3760452" y="5777710"/>
                <a:ext cx="135731"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sp>
            <p:nvSpPr>
              <p:cNvPr id="37907" name="CuadroTexto 129"/>
              <p:cNvSpPr txBox="1">
                <a:spLocks noChangeArrowheads="1"/>
              </p:cNvSpPr>
              <p:nvPr/>
            </p:nvSpPr>
            <p:spPr bwMode="auto">
              <a:xfrm>
                <a:off x="3422101" y="5630471"/>
                <a:ext cx="4477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dirty="0">
                    <a:solidFill>
                      <a:srgbClr val="3333FF"/>
                    </a:solidFill>
                    <a:latin typeface="Comic Sans MS" panose="030F0702030302020204" pitchFamily="66" charset="0"/>
                  </a:rPr>
                  <a:t>I</a:t>
                </a:r>
                <a:r>
                  <a:rPr lang="es-ES" baseline="-25000" dirty="0">
                    <a:solidFill>
                      <a:srgbClr val="3333FF"/>
                    </a:solidFill>
                    <a:latin typeface="Comic Sans MS" panose="030F0702030302020204" pitchFamily="66" charset="0"/>
                  </a:rPr>
                  <a:t>D</a:t>
                </a:r>
                <a:endParaRPr lang="es-ES" baseline="-25000" dirty="0">
                  <a:solidFill>
                    <a:srgbClr val="3333FF"/>
                  </a:solidFill>
                </a:endParaRPr>
              </a:p>
            </p:txBody>
          </p:sp>
        </p:grpSp>
        <p:sp>
          <p:nvSpPr>
            <p:cNvPr id="74" name="CuadroTexto 73"/>
            <p:cNvSpPr txBox="1"/>
            <p:nvPr/>
          </p:nvSpPr>
          <p:spPr>
            <a:xfrm>
              <a:off x="6070053" y="5206481"/>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grpSp>
      <p:sp>
        <p:nvSpPr>
          <p:cNvPr id="76" name="102 CuadroTexto">
            <a:extLst>
              <a:ext uri="{FF2B5EF4-FFF2-40B4-BE49-F238E27FC236}">
                <a16:creationId xmlns:a16="http://schemas.microsoft.com/office/drawing/2014/main" id="{D934BD15-ACC0-47EE-B61D-E10A6566A53A}"/>
              </a:ext>
            </a:extLst>
          </p:cNvPr>
          <p:cNvSpPr txBox="1">
            <a:spLocks noChangeArrowheads="1"/>
          </p:cNvSpPr>
          <p:nvPr/>
        </p:nvSpPr>
        <p:spPr bwMode="auto">
          <a:xfrm>
            <a:off x="1308794" y="338550"/>
            <a:ext cx="1793635" cy="461665"/>
          </a:xfrm>
          <a:prstGeom prst="rect">
            <a:avLst/>
          </a:prstGeom>
          <a:solidFill>
            <a:srgbClr val="00FF00"/>
          </a:solidFill>
          <a:ln>
            <a:noFill/>
          </a:ln>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sym typeface="Wingdings" panose="05000000000000000000" pitchFamily="2" charset="2"/>
              </a:rPr>
              <a:t>2ª OPCIÓN</a:t>
            </a:r>
            <a:endParaRPr lang="es-ES" sz="2400" dirty="0">
              <a:latin typeface="Arial" panose="020B0604020202020204" pitchFamily="34" charset="0"/>
            </a:endParaRPr>
          </a:p>
        </p:txBody>
      </p:sp>
      <p:sp>
        <p:nvSpPr>
          <p:cNvPr id="75" name="Text Box 4">
            <a:extLst>
              <a:ext uri="{FF2B5EF4-FFF2-40B4-BE49-F238E27FC236}">
                <a16:creationId xmlns:a16="http://schemas.microsoft.com/office/drawing/2014/main" id="{790E6F49-D123-4E7B-9528-05FCC79866D1}"/>
              </a:ext>
            </a:extLst>
          </p:cNvPr>
          <p:cNvSpPr txBox="1">
            <a:spLocks noChangeArrowheads="1"/>
          </p:cNvSpPr>
          <p:nvPr/>
        </p:nvSpPr>
        <p:spPr bwMode="auto">
          <a:xfrm>
            <a:off x="1242446" y="4152682"/>
            <a:ext cx="4446587"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None/>
            </a:pPr>
            <a:r>
              <a:rPr lang="es-ES" sz="2400" dirty="0">
                <a:latin typeface="Arial" panose="020B0604020202020204" pitchFamily="34" charset="0"/>
              </a:rPr>
              <a:t>- Incluir el diodo en un equivalente </a:t>
            </a:r>
            <a:r>
              <a:rPr lang="es-ES" sz="2400" dirty="0" err="1">
                <a:latin typeface="Arial" panose="020B0604020202020204" pitchFamily="34" charset="0"/>
              </a:rPr>
              <a:t>Thevenin</a:t>
            </a:r>
            <a:r>
              <a:rPr lang="es-ES" sz="2400" dirty="0">
                <a:latin typeface="Arial" panose="020B0604020202020204" pitchFamily="34" charset="0"/>
              </a:rPr>
              <a:t> o Norton </a:t>
            </a:r>
          </a:p>
        </p:txBody>
      </p:sp>
      <p:sp>
        <p:nvSpPr>
          <p:cNvPr id="77" name="Text Box 4">
            <a:extLst>
              <a:ext uri="{FF2B5EF4-FFF2-40B4-BE49-F238E27FC236}">
                <a16:creationId xmlns:a16="http://schemas.microsoft.com/office/drawing/2014/main" id="{C37E02F7-40CA-4BAE-8A73-56522055E90A}"/>
              </a:ext>
            </a:extLst>
          </p:cNvPr>
          <p:cNvSpPr txBox="1">
            <a:spLocks noChangeArrowheads="1"/>
          </p:cNvSpPr>
          <p:nvPr/>
        </p:nvSpPr>
        <p:spPr bwMode="auto">
          <a:xfrm>
            <a:off x="1092454" y="4883991"/>
            <a:ext cx="4446587" cy="171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None/>
            </a:pPr>
            <a:endParaRPr lang="es-ES" sz="2400" dirty="0">
              <a:latin typeface="Arial" panose="020B0604020202020204" pitchFamily="34" charset="0"/>
            </a:endParaRPr>
          </a:p>
          <a:p>
            <a:pPr eaLnBrk="1" hangingPunct="1">
              <a:spcBef>
                <a:spcPts val="0"/>
              </a:spcBef>
              <a:buFont typeface="Symbol" panose="05050102010706020507" pitchFamily="18" charset="2"/>
              <a:buNone/>
            </a:pPr>
            <a:r>
              <a:rPr lang="es-ES" sz="2400" dirty="0">
                <a:latin typeface="Arial" panose="020B0604020202020204" pitchFamily="34" charset="0"/>
              </a:rPr>
              <a:t>- Aplicar el concepto de corriente de malla o</a:t>
            </a:r>
          </a:p>
          <a:p>
            <a:pPr eaLnBrk="1" hangingPunct="1">
              <a:spcBef>
                <a:spcPts val="0"/>
              </a:spcBef>
              <a:buFont typeface="Symbol" panose="05050102010706020507" pitchFamily="18" charset="2"/>
              <a:buNone/>
            </a:pPr>
            <a:r>
              <a:rPr lang="es-ES" sz="2400" dirty="0">
                <a:latin typeface="Arial" panose="020B0604020202020204" pitchFamily="34" charset="0"/>
              </a:rPr>
              <a:t>el teorema de superposición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strVal val="2/3*#ppt_w"/>
                                          </p:val>
                                        </p:tav>
                                        <p:tav tm="100000">
                                          <p:val>
                                            <p:strVal val="#ppt_w"/>
                                          </p:val>
                                        </p:tav>
                                      </p:tavLst>
                                    </p:anim>
                                    <p:anim calcmode="lin" valueType="num">
                                      <p:cBhvr>
                                        <p:cTn id="8" dur="500" fill="hold"/>
                                        <p:tgtEl>
                                          <p:spTgt spid="76"/>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086469"/>
                                        </p:tgtEl>
                                        <p:attrNameLst>
                                          <p:attrName>style.visibility</p:attrName>
                                        </p:attrNameLst>
                                      </p:cBhvr>
                                      <p:to>
                                        <p:strVal val="visible"/>
                                      </p:to>
                                    </p:set>
                                    <p:animEffect transition="in" filter="wipe(up)">
                                      <p:cBhvr>
                                        <p:cTn id="13" dur="500"/>
                                        <p:tgtEl>
                                          <p:spTgt spid="108646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086468"/>
                                        </p:tgtEl>
                                        <p:attrNameLst>
                                          <p:attrName>style.visibility</p:attrName>
                                        </p:attrNameLst>
                                      </p:cBhvr>
                                      <p:to>
                                        <p:strVal val="visible"/>
                                      </p:to>
                                    </p:set>
                                    <p:animEffect transition="in" filter="wipe(up)">
                                      <p:cBhvr>
                                        <p:cTn id="18" dur="500"/>
                                        <p:tgtEl>
                                          <p:spTgt spid="108646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up)">
                                      <p:cBhvr>
                                        <p:cTn id="23" dur="500"/>
                                        <p:tgtEl>
                                          <p:spTgt spid="7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wipe(up)">
                                      <p:cBhvr>
                                        <p:cTn id="28" dur="500"/>
                                        <p:tgtEl>
                                          <p:spTgt spid="7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273"/>
                                        </p:tgtEl>
                                        <p:attrNameLst>
                                          <p:attrName>style.visibility</p:attrName>
                                        </p:attrNameLst>
                                      </p:cBhvr>
                                      <p:to>
                                        <p:strVal val="visible"/>
                                      </p:to>
                                    </p:set>
                                    <p:animEffect transition="in" filter="dissolve">
                                      <p:cBhvr>
                                        <p:cTn id="33" dur="500"/>
                                        <p:tgtEl>
                                          <p:spTgt spid="7273"/>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7278"/>
                                        </p:tgtEl>
                                        <p:attrNameLst>
                                          <p:attrName>style.visibility</p:attrName>
                                        </p:attrNameLst>
                                      </p:cBhvr>
                                      <p:to>
                                        <p:strVal val="visible"/>
                                      </p:to>
                                    </p:set>
                                    <p:anim calcmode="lin" valueType="num">
                                      <p:cBhvr additive="base">
                                        <p:cTn id="42" dur="500"/>
                                        <p:tgtEl>
                                          <p:spTgt spid="7278"/>
                                        </p:tgtEl>
                                        <p:attrNameLst>
                                          <p:attrName>ppt_y</p:attrName>
                                        </p:attrNameLst>
                                      </p:cBhvr>
                                      <p:tavLst>
                                        <p:tav tm="0">
                                          <p:val>
                                            <p:strVal val="#ppt_y-#ppt_h*1.125000"/>
                                          </p:val>
                                        </p:tav>
                                        <p:tav tm="100000">
                                          <p:val>
                                            <p:strVal val="#ppt_y"/>
                                          </p:val>
                                        </p:tav>
                                      </p:tavLst>
                                    </p:anim>
                                    <p:animEffect transition="in" filter="wipe(down)">
                                      <p:cBhvr>
                                        <p:cTn id="43" dur="500"/>
                                        <p:tgtEl>
                                          <p:spTgt spid="7278"/>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72"/>
                                        </p:tgtEl>
                                        <p:attrNameLst>
                                          <p:attrName>style.visibility</p:attrName>
                                        </p:attrNameLst>
                                      </p:cBhvr>
                                      <p:to>
                                        <p:strVal val="visible"/>
                                      </p:to>
                                    </p:set>
                                    <p:anim calcmode="lin" valueType="num">
                                      <p:cBhvr>
                                        <p:cTn id="48" dur="500" fill="hold"/>
                                        <p:tgtEl>
                                          <p:spTgt spid="72"/>
                                        </p:tgtEl>
                                        <p:attrNameLst>
                                          <p:attrName>ppt_w</p:attrName>
                                        </p:attrNameLst>
                                      </p:cBhvr>
                                      <p:tavLst>
                                        <p:tav tm="0">
                                          <p:val>
                                            <p:fltVal val="0"/>
                                          </p:val>
                                        </p:tav>
                                        <p:tav tm="100000">
                                          <p:val>
                                            <p:strVal val="#ppt_w"/>
                                          </p:val>
                                        </p:tav>
                                      </p:tavLst>
                                    </p:anim>
                                    <p:anim calcmode="lin" valueType="num">
                                      <p:cBhvr>
                                        <p:cTn id="49" dur="500" fill="hold"/>
                                        <p:tgtEl>
                                          <p:spTgt spid="72"/>
                                        </p:tgtEl>
                                        <p:attrNameLst>
                                          <p:attrName>ppt_h</p:attrName>
                                        </p:attrNameLst>
                                      </p:cBhvr>
                                      <p:tavLst>
                                        <p:tav tm="0">
                                          <p:val>
                                            <p:fltVal val="0"/>
                                          </p:val>
                                        </p:tav>
                                        <p:tav tm="100000">
                                          <p:val>
                                            <p:strVal val="#ppt_h"/>
                                          </p:val>
                                        </p:tav>
                                      </p:tavLst>
                                    </p:anim>
                                    <p:animEffect transition="in" filter="fad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dissolve">
                                      <p:cBhvr>
                                        <p:cTn id="55" dur="5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69"/>
                                        </p:tgtEl>
                                        <p:attrNameLst>
                                          <p:attrName>style.visibility</p:attrName>
                                        </p:attrNameLst>
                                      </p:cBhvr>
                                      <p:to>
                                        <p:strVal val="visible"/>
                                      </p:to>
                                    </p:set>
                                    <p:anim calcmode="lin" valueType="num">
                                      <p:cBhvr>
                                        <p:cTn id="60" dur="500" fill="hold"/>
                                        <p:tgtEl>
                                          <p:spTgt spid="69"/>
                                        </p:tgtEl>
                                        <p:attrNameLst>
                                          <p:attrName>ppt_w</p:attrName>
                                        </p:attrNameLst>
                                      </p:cBhvr>
                                      <p:tavLst>
                                        <p:tav tm="0">
                                          <p:val>
                                            <p:fltVal val="0"/>
                                          </p:val>
                                        </p:tav>
                                        <p:tav tm="100000">
                                          <p:val>
                                            <p:strVal val="#ppt_w"/>
                                          </p:val>
                                        </p:tav>
                                      </p:tavLst>
                                    </p:anim>
                                    <p:anim calcmode="lin" valueType="num">
                                      <p:cBhvr>
                                        <p:cTn id="61" dur="500" fill="hold"/>
                                        <p:tgtEl>
                                          <p:spTgt spid="69"/>
                                        </p:tgtEl>
                                        <p:attrNameLst>
                                          <p:attrName>ppt_h</p:attrName>
                                        </p:attrNameLst>
                                      </p:cBhvr>
                                      <p:tavLst>
                                        <p:tav tm="0">
                                          <p:val>
                                            <p:fltVal val="0"/>
                                          </p:val>
                                        </p:tav>
                                        <p:tav tm="100000">
                                          <p:val>
                                            <p:strVal val="#ppt_h"/>
                                          </p:val>
                                        </p:tav>
                                      </p:tavLst>
                                    </p:anim>
                                    <p:animEffect transition="in" filter="fade">
                                      <p:cBhvr>
                                        <p:cTn id="62" dur="500"/>
                                        <p:tgtEl>
                                          <p:spTgt spid="6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
                                        </p:tgtEl>
                                        <p:attrNameLst>
                                          <p:attrName>style.visibility</p:attrName>
                                        </p:attrNameLst>
                                      </p:cBhvr>
                                      <p:to>
                                        <p:strVal val="visible"/>
                                      </p:to>
                                    </p:set>
                                    <p:anim calcmode="lin" valueType="num">
                                      <p:cBhvr>
                                        <p:cTn id="65" dur="500" fill="hold"/>
                                        <p:tgtEl>
                                          <p:spTgt spid="2"/>
                                        </p:tgtEl>
                                        <p:attrNameLst>
                                          <p:attrName>ppt_w</p:attrName>
                                        </p:attrNameLst>
                                      </p:cBhvr>
                                      <p:tavLst>
                                        <p:tav tm="0">
                                          <p:val>
                                            <p:fltVal val="0"/>
                                          </p:val>
                                        </p:tav>
                                        <p:tav tm="100000">
                                          <p:val>
                                            <p:strVal val="#ppt_w"/>
                                          </p:val>
                                        </p:tav>
                                      </p:tavLst>
                                    </p:anim>
                                    <p:anim calcmode="lin" valueType="num">
                                      <p:cBhvr>
                                        <p:cTn id="66" dur="500" fill="hold"/>
                                        <p:tgtEl>
                                          <p:spTgt spid="2"/>
                                        </p:tgtEl>
                                        <p:attrNameLst>
                                          <p:attrName>ppt_h</p:attrName>
                                        </p:attrNameLst>
                                      </p:cBhvr>
                                      <p:tavLst>
                                        <p:tav tm="0">
                                          <p:val>
                                            <p:fltVal val="0"/>
                                          </p:val>
                                        </p:tav>
                                        <p:tav tm="100000">
                                          <p:val>
                                            <p:strVal val="#ppt_h"/>
                                          </p:val>
                                        </p:tav>
                                      </p:tavLst>
                                    </p:anim>
                                    <p:animEffect transition="in" filter="fade">
                                      <p:cBhvr>
                                        <p:cTn id="67" dur="500"/>
                                        <p:tgtEl>
                                          <p:spTgt spid="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dissolve">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73"/>
                                        </p:tgtEl>
                                        <p:attrNameLst>
                                          <p:attrName>style.visibility</p:attrName>
                                        </p:attrNameLst>
                                      </p:cBhvr>
                                      <p:to>
                                        <p:strVal val="visible"/>
                                      </p:to>
                                    </p:set>
                                    <p:anim calcmode="lin" valueType="num">
                                      <p:cBhvr>
                                        <p:cTn id="77" dur="500" fill="hold"/>
                                        <p:tgtEl>
                                          <p:spTgt spid="73"/>
                                        </p:tgtEl>
                                        <p:attrNameLst>
                                          <p:attrName>ppt_w</p:attrName>
                                        </p:attrNameLst>
                                      </p:cBhvr>
                                      <p:tavLst>
                                        <p:tav tm="0">
                                          <p:val>
                                            <p:fltVal val="0"/>
                                          </p:val>
                                        </p:tav>
                                        <p:tav tm="100000">
                                          <p:val>
                                            <p:strVal val="#ppt_w"/>
                                          </p:val>
                                        </p:tav>
                                      </p:tavLst>
                                    </p:anim>
                                    <p:anim calcmode="lin" valueType="num">
                                      <p:cBhvr>
                                        <p:cTn id="78" dur="500" fill="hold"/>
                                        <p:tgtEl>
                                          <p:spTgt spid="73"/>
                                        </p:tgtEl>
                                        <p:attrNameLst>
                                          <p:attrName>ppt_h</p:attrName>
                                        </p:attrNameLst>
                                      </p:cBhvr>
                                      <p:tavLst>
                                        <p:tav tm="0">
                                          <p:val>
                                            <p:fltVal val="0"/>
                                          </p:val>
                                        </p:tav>
                                        <p:tav tm="100000">
                                          <p:val>
                                            <p:strVal val="#ppt_h"/>
                                          </p:val>
                                        </p:tav>
                                      </p:tavLst>
                                    </p:anim>
                                    <p:animEffect transition="in" filter="fade">
                                      <p:cBhvr>
                                        <p:cTn id="79" dur="500"/>
                                        <p:tgtEl>
                                          <p:spTgt spid="73"/>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dissolve">
                                      <p:cBhvr>
                                        <p:cTn id="8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468" grpId="0"/>
      <p:bldP spid="1086469" grpId="0"/>
      <p:bldP spid="7273" grpId="0" animBg="1"/>
      <p:bldP spid="7278" grpId="0"/>
      <p:bldP spid="2" grpId="0"/>
      <p:bldP spid="69" grpId="0"/>
      <p:bldP spid="72" grpId="0"/>
      <p:bldP spid="73" grpId="0"/>
      <p:bldP spid="76" grpId="0" animBg="1"/>
      <p:bldP spid="75" grpId="0"/>
      <p:bldP spid="7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59"/>
          <p:cNvGrpSpPr>
            <a:grpSpLocks/>
          </p:cNvGrpSpPr>
          <p:nvPr/>
        </p:nvGrpSpPr>
        <p:grpSpPr bwMode="auto">
          <a:xfrm>
            <a:off x="7127695" y="1375213"/>
            <a:ext cx="2786063" cy="2732088"/>
            <a:chOff x="1519" y="2287"/>
            <a:chExt cx="1755" cy="1721"/>
          </a:xfrm>
        </p:grpSpPr>
        <p:sp>
          <p:nvSpPr>
            <p:cNvPr id="37934" name="Text Box 60"/>
            <p:cNvSpPr txBox="1">
              <a:spLocks noChangeArrowheads="1"/>
            </p:cNvSpPr>
            <p:nvPr/>
          </p:nvSpPr>
          <p:spPr bwMode="auto">
            <a:xfrm>
              <a:off x="1634" y="2948"/>
              <a:ext cx="25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dirty="0" err="1">
                  <a:solidFill>
                    <a:srgbClr val="008000"/>
                  </a:solidFill>
                  <a:latin typeface="Arial" panose="020B0604020202020204" pitchFamily="34" charset="0"/>
                </a:rPr>
                <a:t>V</a:t>
              </a:r>
              <a:r>
                <a:rPr lang="es-ES" sz="2000" b="1" baseline="-25000" dirty="0" err="1">
                  <a:solidFill>
                    <a:srgbClr val="008000"/>
                  </a:solidFill>
                  <a:latin typeface="Arial" panose="020B0604020202020204" pitchFamily="34" charset="0"/>
                </a:rPr>
                <a:t>r</a:t>
              </a:r>
              <a:endParaRPr lang="es-ES" sz="2000" b="1" dirty="0">
                <a:solidFill>
                  <a:srgbClr val="008000"/>
                </a:solidFill>
                <a:latin typeface="Arial" panose="020B0604020202020204" pitchFamily="34" charset="0"/>
              </a:endParaRPr>
            </a:p>
          </p:txBody>
        </p:sp>
        <p:sp>
          <p:nvSpPr>
            <p:cNvPr id="37935" name="Text Box 61"/>
            <p:cNvSpPr txBox="1">
              <a:spLocks noChangeArrowheads="1"/>
            </p:cNvSpPr>
            <p:nvPr/>
          </p:nvSpPr>
          <p:spPr bwMode="auto">
            <a:xfrm>
              <a:off x="2482" y="3281"/>
              <a:ext cx="30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rPr>
                <a:t>V</a:t>
              </a:r>
              <a:r>
                <a:rPr lang="es-ES" sz="2000" b="1" baseline="-25000">
                  <a:solidFill>
                    <a:srgbClr val="008000"/>
                  </a:solidFill>
                  <a:latin typeface="Arial" panose="020B0604020202020204" pitchFamily="34" charset="0"/>
                </a:rPr>
                <a:t>U</a:t>
              </a:r>
              <a:endParaRPr lang="es-ES" sz="2000" b="1">
                <a:solidFill>
                  <a:srgbClr val="008000"/>
                </a:solidFill>
                <a:latin typeface="Arial" panose="020B0604020202020204" pitchFamily="34" charset="0"/>
              </a:endParaRPr>
            </a:p>
          </p:txBody>
        </p:sp>
        <p:grpSp>
          <p:nvGrpSpPr>
            <p:cNvPr id="37936" name="Group 62"/>
            <p:cNvGrpSpPr>
              <a:grpSpLocks/>
            </p:cNvGrpSpPr>
            <p:nvPr/>
          </p:nvGrpSpPr>
          <p:grpSpPr bwMode="auto">
            <a:xfrm>
              <a:off x="1519" y="2287"/>
              <a:ext cx="1755" cy="1721"/>
              <a:chOff x="1519" y="2287"/>
              <a:chExt cx="1755" cy="1721"/>
            </a:xfrm>
          </p:grpSpPr>
          <p:sp>
            <p:nvSpPr>
              <p:cNvPr id="37937" name="Line 63"/>
              <p:cNvSpPr>
                <a:spLocks noChangeShapeType="1"/>
              </p:cNvSpPr>
              <p:nvPr/>
            </p:nvSpPr>
            <p:spPr bwMode="auto">
              <a:xfrm>
                <a:off x="2241" y="2563"/>
                <a:ext cx="0" cy="1445"/>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37938" name="Line 64"/>
              <p:cNvSpPr>
                <a:spLocks noChangeShapeType="1"/>
              </p:cNvSpPr>
              <p:nvPr/>
            </p:nvSpPr>
            <p:spPr bwMode="auto">
              <a:xfrm rot="5400000">
                <a:off x="2242" y="2563"/>
                <a:ext cx="0" cy="1445"/>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37939" name="Line 65"/>
              <p:cNvSpPr>
                <a:spLocks noChangeShapeType="1"/>
              </p:cNvSpPr>
              <p:nvPr/>
            </p:nvSpPr>
            <p:spPr bwMode="auto">
              <a:xfrm>
                <a:off x="1774" y="3286"/>
                <a:ext cx="869" cy="0"/>
              </a:xfrm>
              <a:prstGeom prst="line">
                <a:avLst/>
              </a:prstGeom>
              <a:noFill/>
              <a:ln w="508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37940" name="Line 66"/>
              <p:cNvSpPr>
                <a:spLocks noChangeShapeType="1"/>
              </p:cNvSpPr>
              <p:nvPr/>
            </p:nvSpPr>
            <p:spPr bwMode="auto">
              <a:xfrm rot="16200000" flipH="1">
                <a:off x="2263" y="2933"/>
                <a:ext cx="732" cy="0"/>
              </a:xfrm>
              <a:prstGeom prst="line">
                <a:avLst/>
              </a:prstGeom>
              <a:noFill/>
              <a:ln w="508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37941" name="Line 67"/>
              <p:cNvSpPr>
                <a:spLocks noChangeShapeType="1"/>
              </p:cNvSpPr>
              <p:nvPr/>
            </p:nvSpPr>
            <p:spPr bwMode="auto">
              <a:xfrm rot="16200000" flipH="1">
                <a:off x="1419" y="3639"/>
                <a:ext cx="732" cy="0"/>
              </a:xfrm>
              <a:prstGeom prst="line">
                <a:avLst/>
              </a:prstGeom>
              <a:noFill/>
              <a:ln w="508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37942" name="Text Box 68"/>
              <p:cNvSpPr txBox="1">
                <a:spLocks noChangeArrowheads="1"/>
              </p:cNvSpPr>
              <p:nvPr/>
            </p:nvSpPr>
            <p:spPr bwMode="auto">
              <a:xfrm>
                <a:off x="2093" y="2287"/>
                <a:ext cx="2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60000"/>
                  </a:lnSpc>
                  <a:spcBef>
                    <a:spcPct val="50000"/>
                  </a:spcBef>
                  <a:buFontTx/>
                  <a:buNone/>
                </a:pPr>
                <a:r>
                  <a:rPr lang="es-ES" sz="2000">
                    <a:latin typeface="Comic Sans MS" panose="030F0702030302020204" pitchFamily="66" charset="0"/>
                  </a:rPr>
                  <a:t>I</a:t>
                </a:r>
                <a:r>
                  <a:rPr lang="es-ES" sz="2000" baseline="-25000">
                    <a:latin typeface="Arial" panose="020B0604020202020204" pitchFamily="34" charset="0"/>
                  </a:rPr>
                  <a:t>D</a:t>
                </a:r>
                <a:endParaRPr lang="es-ES" sz="2000">
                  <a:latin typeface="Arial" panose="020B0604020202020204" pitchFamily="34" charset="0"/>
                </a:endParaRPr>
              </a:p>
            </p:txBody>
          </p:sp>
          <p:sp>
            <p:nvSpPr>
              <p:cNvPr id="37943" name="Text Box 69"/>
              <p:cNvSpPr txBox="1">
                <a:spLocks noChangeArrowheads="1"/>
              </p:cNvSpPr>
              <p:nvPr/>
            </p:nvSpPr>
            <p:spPr bwMode="auto">
              <a:xfrm>
                <a:off x="2977" y="3158"/>
                <a:ext cx="29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60000"/>
                  </a:lnSpc>
                  <a:spcBef>
                    <a:spcPct val="50000"/>
                  </a:spcBef>
                  <a:buFontTx/>
                  <a:buNone/>
                </a:pPr>
                <a:r>
                  <a:rPr lang="es-ES" sz="2000">
                    <a:latin typeface="Comic Sans MS" panose="030F0702030302020204" pitchFamily="66" charset="0"/>
                  </a:rPr>
                  <a:t>V</a:t>
                </a:r>
                <a:r>
                  <a:rPr lang="es-ES" sz="2000" baseline="-25000">
                    <a:latin typeface="Arial" panose="020B0604020202020204" pitchFamily="34" charset="0"/>
                  </a:rPr>
                  <a:t>D</a:t>
                </a:r>
                <a:endParaRPr lang="es-ES" sz="2000">
                  <a:latin typeface="Arial" panose="020B0604020202020204" pitchFamily="34" charset="0"/>
                </a:endParaRPr>
              </a:p>
            </p:txBody>
          </p:sp>
        </p:grpSp>
      </p:grpSp>
      <p:sp>
        <p:nvSpPr>
          <p:cNvPr id="7273" name="Text Box 105"/>
          <p:cNvSpPr txBox="1">
            <a:spLocks noChangeArrowheads="1"/>
          </p:cNvSpPr>
          <p:nvPr/>
        </p:nvSpPr>
        <p:spPr bwMode="auto">
          <a:xfrm>
            <a:off x="6817966" y="446818"/>
            <a:ext cx="2736945" cy="609252"/>
          </a:xfrm>
          <a:prstGeom prst="rect">
            <a:avLst/>
          </a:prstGeom>
          <a:solidFill>
            <a:srgbClr val="666699"/>
          </a:solidFill>
          <a:ln>
            <a:noFill/>
          </a:ln>
        </p:spPr>
        <p:txBody>
          <a:bodyPr wrap="non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FFFF"/>
                </a:solidFill>
                <a:latin typeface="Arial" panose="020B0604020202020204" pitchFamily="34" charset="0"/>
              </a:rPr>
              <a:t>Modelo lineal ideal</a:t>
            </a:r>
          </a:p>
        </p:txBody>
      </p:sp>
      <p:sp>
        <p:nvSpPr>
          <p:cNvPr id="7278" name="Text Box 110"/>
          <p:cNvSpPr txBox="1">
            <a:spLocks noChangeArrowheads="1"/>
          </p:cNvSpPr>
          <p:nvPr/>
        </p:nvSpPr>
        <p:spPr bwMode="auto">
          <a:xfrm>
            <a:off x="5875954" y="4329665"/>
            <a:ext cx="3977225"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D60093"/>
                </a:solidFill>
                <a:latin typeface="Arial" panose="020B0604020202020204" pitchFamily="34" charset="0"/>
                <a:sym typeface="Symbol" panose="05050102010706020507" pitchFamily="18" charset="2"/>
              </a:rPr>
              <a:t>El d</a:t>
            </a:r>
            <a:r>
              <a:rPr lang="es-ES" sz="2400">
                <a:solidFill>
                  <a:srgbClr val="D60093"/>
                </a:solidFill>
                <a:latin typeface="Arial" panose="020B0604020202020204" pitchFamily="34" charset="0"/>
              </a:rPr>
              <a:t>iodo es equivalente a:</a:t>
            </a:r>
          </a:p>
        </p:txBody>
      </p:sp>
      <p:sp>
        <p:nvSpPr>
          <p:cNvPr id="2" name="CuadroTexto 1"/>
          <p:cNvSpPr txBox="1"/>
          <p:nvPr/>
        </p:nvSpPr>
        <p:spPr>
          <a:xfrm>
            <a:off x="8351873" y="2531703"/>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sp>
        <p:nvSpPr>
          <p:cNvPr id="69" name="CuadroTexto 68"/>
          <p:cNvSpPr txBox="1"/>
          <p:nvPr/>
        </p:nvSpPr>
        <p:spPr>
          <a:xfrm>
            <a:off x="7742499" y="2539586"/>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grpSp>
        <p:nvGrpSpPr>
          <p:cNvPr id="5" name="Grupo 4"/>
          <p:cNvGrpSpPr/>
          <p:nvPr/>
        </p:nvGrpSpPr>
        <p:grpSpPr>
          <a:xfrm>
            <a:off x="7503999" y="5149140"/>
            <a:ext cx="1266470" cy="1560513"/>
            <a:chOff x="7503999" y="5153199"/>
            <a:chExt cx="1266470" cy="1560513"/>
          </a:xfrm>
        </p:grpSpPr>
        <p:grpSp>
          <p:nvGrpSpPr>
            <p:cNvPr id="6" name="Group 109"/>
            <p:cNvGrpSpPr>
              <a:grpSpLocks/>
            </p:cNvGrpSpPr>
            <p:nvPr/>
          </p:nvGrpSpPr>
          <p:grpSpPr bwMode="auto">
            <a:xfrm>
              <a:off x="7865594" y="5153199"/>
              <a:ext cx="904875" cy="1560513"/>
              <a:chOff x="1354" y="2103"/>
              <a:chExt cx="570" cy="983"/>
            </a:xfrm>
          </p:grpSpPr>
          <p:sp>
            <p:nvSpPr>
              <p:cNvPr id="37947" name="Line 36"/>
              <p:cNvSpPr>
                <a:spLocks noChangeShapeType="1"/>
              </p:cNvSpPr>
              <p:nvPr/>
            </p:nvSpPr>
            <p:spPr bwMode="auto">
              <a:xfrm>
                <a:off x="1684" y="2118"/>
                <a:ext cx="144"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37948" name="Text Box 37"/>
              <p:cNvSpPr txBox="1">
                <a:spLocks noChangeArrowheads="1"/>
              </p:cNvSpPr>
              <p:nvPr/>
            </p:nvSpPr>
            <p:spPr bwMode="auto">
              <a:xfrm>
                <a:off x="1354" y="2741"/>
                <a:ext cx="57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8000"/>
                    </a:solidFill>
                    <a:latin typeface="Arial" panose="020B0604020202020204" pitchFamily="34" charset="0"/>
                  </a:rPr>
                  <a:t>R = </a:t>
                </a:r>
                <a:r>
                  <a:rPr lang="es-ES" sz="2000">
                    <a:solidFill>
                      <a:srgbClr val="008000"/>
                    </a:solidFill>
                    <a:latin typeface="Arial" panose="020B0604020202020204" pitchFamily="34" charset="0"/>
                    <a:sym typeface="Symbol" panose="05050102010706020507" pitchFamily="18" charset="2"/>
                  </a:rPr>
                  <a:t></a:t>
                </a:r>
              </a:p>
            </p:txBody>
          </p:sp>
          <p:grpSp>
            <p:nvGrpSpPr>
              <p:cNvPr id="37951" name="Group 40"/>
              <p:cNvGrpSpPr>
                <a:grpSpLocks/>
              </p:cNvGrpSpPr>
              <p:nvPr/>
            </p:nvGrpSpPr>
            <p:grpSpPr bwMode="auto">
              <a:xfrm>
                <a:off x="1415" y="2103"/>
                <a:ext cx="437" cy="334"/>
                <a:chOff x="3165" y="3446"/>
                <a:chExt cx="437" cy="334"/>
              </a:xfrm>
            </p:grpSpPr>
            <p:sp>
              <p:nvSpPr>
                <p:cNvPr id="37952" name="Rectangle 41"/>
                <p:cNvSpPr>
                  <a:spLocks noChangeArrowheads="1"/>
                </p:cNvSpPr>
                <p:nvPr/>
              </p:nvSpPr>
              <p:spPr bwMode="auto">
                <a:xfrm>
                  <a:off x="3165" y="3446"/>
                  <a:ext cx="216" cy="323"/>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dirty="0">
                    <a:solidFill>
                      <a:srgbClr val="000000"/>
                    </a:solidFill>
                    <a:latin typeface="Arial" panose="020B0604020202020204" pitchFamily="34" charset="0"/>
                  </a:endParaRPr>
                </a:p>
              </p:txBody>
            </p:sp>
            <p:sp>
              <p:nvSpPr>
                <p:cNvPr id="37953" name="Text Box 42"/>
                <p:cNvSpPr txBox="1">
                  <a:spLocks noChangeArrowheads="1"/>
                </p:cNvSpPr>
                <p:nvPr/>
              </p:nvSpPr>
              <p:spPr bwMode="auto">
                <a:xfrm>
                  <a:off x="3175" y="3448"/>
                  <a:ext cx="21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dirty="0">
                      <a:solidFill>
                        <a:srgbClr val="000000"/>
                      </a:solidFill>
                      <a:latin typeface="Arial" panose="020B0604020202020204" pitchFamily="34" charset="0"/>
                    </a:rPr>
                    <a:t>P</a:t>
                  </a:r>
                </a:p>
              </p:txBody>
            </p:sp>
            <p:sp>
              <p:nvSpPr>
                <p:cNvPr id="37954" name="Rectangle 43"/>
                <p:cNvSpPr>
                  <a:spLocks noChangeArrowheads="1"/>
                </p:cNvSpPr>
                <p:nvPr/>
              </p:nvSpPr>
              <p:spPr bwMode="auto">
                <a:xfrm>
                  <a:off x="3377" y="3449"/>
                  <a:ext cx="216" cy="323"/>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7955" name="Text Box 44"/>
                <p:cNvSpPr txBox="1">
                  <a:spLocks noChangeArrowheads="1"/>
                </p:cNvSpPr>
                <p:nvPr/>
              </p:nvSpPr>
              <p:spPr bwMode="auto">
                <a:xfrm>
                  <a:off x="3384" y="3457"/>
                  <a:ext cx="21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N</a:t>
                  </a:r>
                </a:p>
              </p:txBody>
            </p:sp>
          </p:grpSp>
        </p:grpSp>
        <p:grpSp>
          <p:nvGrpSpPr>
            <p:cNvPr id="4" name="Grupo 3"/>
            <p:cNvGrpSpPr>
              <a:grpSpLocks/>
            </p:cNvGrpSpPr>
            <p:nvPr/>
          </p:nvGrpSpPr>
          <p:grpSpPr bwMode="auto">
            <a:xfrm>
              <a:off x="7829142" y="6150154"/>
              <a:ext cx="877887" cy="0"/>
              <a:chOff x="3540953" y="4160162"/>
              <a:chExt cx="878356" cy="0"/>
            </a:xfrm>
          </p:grpSpPr>
          <p:cxnSp>
            <p:nvCxnSpPr>
              <p:cNvPr id="37902" name="Conector recto 2"/>
              <p:cNvCxnSpPr>
                <a:cxnSpLocks noChangeShapeType="1"/>
              </p:cNvCxnSpPr>
              <p:nvPr/>
            </p:nvCxnSpPr>
            <p:spPr bwMode="auto">
              <a:xfrm>
                <a:off x="3540953" y="4160162"/>
                <a:ext cx="355346" cy="0"/>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cxnSp>
            <p:nvCxnSpPr>
              <p:cNvPr id="37903" name="Conector recto 66"/>
              <p:cNvCxnSpPr>
                <a:cxnSpLocks noChangeShapeType="1"/>
              </p:cNvCxnSpPr>
              <p:nvPr/>
            </p:nvCxnSpPr>
            <p:spPr bwMode="auto">
              <a:xfrm>
                <a:off x="4063963" y="4160162"/>
                <a:ext cx="355346" cy="0"/>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grpSp>
        <p:sp>
          <p:nvSpPr>
            <p:cNvPr id="70" name="CuadroTexto 69"/>
            <p:cNvSpPr txBox="1"/>
            <p:nvPr/>
          </p:nvSpPr>
          <p:spPr>
            <a:xfrm>
              <a:off x="7503999" y="5207146"/>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grpSp>
      <p:grpSp>
        <p:nvGrpSpPr>
          <p:cNvPr id="3" name="Grupo 2"/>
          <p:cNvGrpSpPr/>
          <p:nvPr/>
        </p:nvGrpSpPr>
        <p:grpSpPr>
          <a:xfrm>
            <a:off x="8942509" y="5129386"/>
            <a:ext cx="1511644" cy="1643062"/>
            <a:chOff x="8942509" y="5133445"/>
            <a:chExt cx="1511644" cy="1643062"/>
          </a:xfrm>
        </p:grpSpPr>
        <p:grpSp>
          <p:nvGrpSpPr>
            <p:cNvPr id="11" name="Grupo 10"/>
            <p:cNvGrpSpPr>
              <a:grpSpLocks/>
            </p:cNvGrpSpPr>
            <p:nvPr/>
          </p:nvGrpSpPr>
          <p:grpSpPr bwMode="auto">
            <a:xfrm>
              <a:off x="9379532" y="5133445"/>
              <a:ext cx="1074621" cy="1643062"/>
              <a:chOff x="7609687" y="5105029"/>
              <a:chExt cx="1074612" cy="1643062"/>
            </a:xfrm>
          </p:grpSpPr>
          <p:grpSp>
            <p:nvGrpSpPr>
              <p:cNvPr id="37919" name="Group 108"/>
              <p:cNvGrpSpPr>
                <a:grpSpLocks/>
              </p:cNvGrpSpPr>
              <p:nvPr/>
            </p:nvGrpSpPr>
            <p:grpSpPr bwMode="auto">
              <a:xfrm>
                <a:off x="7609687" y="5105029"/>
                <a:ext cx="715963" cy="1643062"/>
                <a:chOff x="3015" y="2948"/>
                <a:chExt cx="451" cy="1035"/>
              </a:xfrm>
            </p:grpSpPr>
            <p:sp>
              <p:nvSpPr>
                <p:cNvPr id="37923" name="Line 21"/>
                <p:cNvSpPr>
                  <a:spLocks noChangeShapeType="1"/>
                </p:cNvSpPr>
                <p:nvPr/>
              </p:nvSpPr>
              <p:spPr bwMode="auto">
                <a:xfrm>
                  <a:off x="3015" y="3555"/>
                  <a:ext cx="422"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nvGrpSpPr>
                <p:cNvPr id="37924" name="Group 22"/>
                <p:cNvGrpSpPr>
                  <a:grpSpLocks/>
                </p:cNvGrpSpPr>
                <p:nvPr/>
              </p:nvGrpSpPr>
              <p:grpSpPr bwMode="auto">
                <a:xfrm>
                  <a:off x="3213" y="3394"/>
                  <a:ext cx="46" cy="323"/>
                  <a:chOff x="2053" y="2010"/>
                  <a:chExt cx="46" cy="323"/>
                </a:xfrm>
              </p:grpSpPr>
              <p:sp>
                <p:nvSpPr>
                  <p:cNvPr id="37931" name="Rectangle 23"/>
                  <p:cNvSpPr>
                    <a:spLocks noChangeArrowheads="1"/>
                  </p:cNvSpPr>
                  <p:nvPr/>
                </p:nvSpPr>
                <p:spPr bwMode="auto">
                  <a:xfrm>
                    <a:off x="2054" y="2010"/>
                    <a:ext cx="45" cy="323"/>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7932" name="Line 24"/>
                  <p:cNvSpPr>
                    <a:spLocks noChangeShapeType="1"/>
                  </p:cNvSpPr>
                  <p:nvPr/>
                </p:nvSpPr>
                <p:spPr bwMode="auto">
                  <a:xfrm rot="-5400000">
                    <a:off x="1939" y="2170"/>
                    <a:ext cx="227"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37933" name="Line 25"/>
                  <p:cNvSpPr>
                    <a:spLocks noChangeShapeType="1"/>
                  </p:cNvSpPr>
                  <p:nvPr/>
                </p:nvSpPr>
                <p:spPr bwMode="auto">
                  <a:xfrm rot="-5400000">
                    <a:off x="2042" y="2173"/>
                    <a:ext cx="11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sp>
              <p:nvSpPr>
                <p:cNvPr id="37925" name="Rectangle 26"/>
                <p:cNvSpPr>
                  <a:spLocks noChangeArrowheads="1"/>
                </p:cNvSpPr>
                <p:nvPr/>
              </p:nvSpPr>
              <p:spPr bwMode="auto">
                <a:xfrm>
                  <a:off x="3029" y="2948"/>
                  <a:ext cx="216" cy="323"/>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7926" name="Text Box 27"/>
                <p:cNvSpPr txBox="1">
                  <a:spLocks noChangeArrowheads="1"/>
                </p:cNvSpPr>
                <p:nvPr/>
              </p:nvSpPr>
              <p:spPr bwMode="auto">
                <a:xfrm>
                  <a:off x="3039" y="2950"/>
                  <a:ext cx="21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P</a:t>
                  </a:r>
                </a:p>
              </p:txBody>
            </p:sp>
            <p:sp>
              <p:nvSpPr>
                <p:cNvPr id="37927" name="Rectangle 28"/>
                <p:cNvSpPr>
                  <a:spLocks noChangeArrowheads="1"/>
                </p:cNvSpPr>
                <p:nvPr/>
              </p:nvSpPr>
              <p:spPr bwMode="auto">
                <a:xfrm>
                  <a:off x="3241" y="2951"/>
                  <a:ext cx="216" cy="323"/>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7928" name="Text Box 29"/>
                <p:cNvSpPr txBox="1">
                  <a:spLocks noChangeArrowheads="1"/>
                </p:cNvSpPr>
                <p:nvPr/>
              </p:nvSpPr>
              <p:spPr bwMode="auto">
                <a:xfrm>
                  <a:off x="3248" y="2953"/>
                  <a:ext cx="21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N</a:t>
                  </a:r>
                </a:p>
              </p:txBody>
            </p:sp>
            <p:sp>
              <p:nvSpPr>
                <p:cNvPr id="37929" name="Text Box 32"/>
                <p:cNvSpPr txBox="1">
                  <a:spLocks noChangeArrowheads="1"/>
                </p:cNvSpPr>
                <p:nvPr/>
              </p:nvSpPr>
              <p:spPr bwMode="auto">
                <a:xfrm>
                  <a:off x="3115" y="3638"/>
                  <a:ext cx="30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rPr>
                    <a:t>V</a:t>
                  </a:r>
                  <a:r>
                    <a:rPr lang="es-ES" sz="2000" b="1" baseline="-25000">
                      <a:solidFill>
                        <a:srgbClr val="008000"/>
                      </a:solidFill>
                      <a:latin typeface="Arial" panose="020B0604020202020204" pitchFamily="34" charset="0"/>
                    </a:rPr>
                    <a:t>U</a:t>
                  </a:r>
                  <a:endParaRPr lang="es-ES" sz="2000" b="1">
                    <a:solidFill>
                      <a:srgbClr val="008000"/>
                    </a:solidFill>
                    <a:latin typeface="Arial" panose="020B0604020202020204" pitchFamily="34" charset="0"/>
                  </a:endParaRPr>
                </a:p>
              </p:txBody>
            </p:sp>
          </p:grpSp>
          <p:cxnSp>
            <p:nvCxnSpPr>
              <p:cNvPr id="37920" name="Conector recto de flecha 4"/>
              <p:cNvCxnSpPr>
                <a:cxnSpLocks noChangeShapeType="1"/>
              </p:cNvCxnSpPr>
              <p:nvPr/>
            </p:nvCxnSpPr>
            <p:spPr bwMode="auto">
              <a:xfrm>
                <a:off x="8103707" y="6066946"/>
                <a:ext cx="135731"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cxnSp>
            <p:nvCxnSpPr>
              <p:cNvPr id="37921" name="Conector recto de flecha 125"/>
              <p:cNvCxnSpPr>
                <a:cxnSpLocks noChangeShapeType="1"/>
              </p:cNvCxnSpPr>
              <p:nvPr/>
            </p:nvCxnSpPr>
            <p:spPr bwMode="auto">
              <a:xfrm>
                <a:off x="7677250" y="6066526"/>
                <a:ext cx="135731"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sp>
            <p:nvSpPr>
              <p:cNvPr id="37922" name="CuadroTexto 6"/>
              <p:cNvSpPr txBox="1">
                <a:spLocks noChangeArrowheads="1"/>
              </p:cNvSpPr>
              <p:nvPr/>
            </p:nvSpPr>
            <p:spPr bwMode="auto">
              <a:xfrm>
                <a:off x="8236745" y="5901218"/>
                <a:ext cx="447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dirty="0">
                    <a:solidFill>
                      <a:srgbClr val="3333FF"/>
                    </a:solidFill>
                    <a:latin typeface="Comic Sans MS" panose="030F0702030302020204" pitchFamily="66" charset="0"/>
                  </a:rPr>
                  <a:t>I</a:t>
                </a:r>
                <a:r>
                  <a:rPr lang="es-ES" baseline="-25000" dirty="0">
                    <a:solidFill>
                      <a:srgbClr val="3333FF"/>
                    </a:solidFill>
                    <a:latin typeface="Comic Sans MS" panose="030F0702030302020204" pitchFamily="66" charset="0"/>
                  </a:rPr>
                  <a:t>D</a:t>
                </a:r>
                <a:endParaRPr lang="es-ES" baseline="-25000" dirty="0">
                  <a:solidFill>
                    <a:srgbClr val="3333FF"/>
                  </a:solidFill>
                </a:endParaRPr>
              </a:p>
            </p:txBody>
          </p:sp>
        </p:grpSp>
        <p:sp>
          <p:nvSpPr>
            <p:cNvPr id="71" name="CuadroTexto 70"/>
            <p:cNvSpPr txBox="1"/>
            <p:nvPr/>
          </p:nvSpPr>
          <p:spPr>
            <a:xfrm>
              <a:off x="8942509" y="5196208"/>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grpSp>
      <p:sp>
        <p:nvSpPr>
          <p:cNvPr id="72" name="CuadroTexto 71"/>
          <p:cNvSpPr txBox="1"/>
          <p:nvPr/>
        </p:nvSpPr>
        <p:spPr>
          <a:xfrm>
            <a:off x="8886828" y="2150459"/>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sp>
        <p:nvSpPr>
          <p:cNvPr id="73" name="CuadroTexto 72"/>
          <p:cNvSpPr txBox="1"/>
          <p:nvPr/>
        </p:nvSpPr>
        <p:spPr>
          <a:xfrm>
            <a:off x="7089312" y="3377639"/>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grpSp>
        <p:nvGrpSpPr>
          <p:cNvPr id="7" name="Grupo 6"/>
          <p:cNvGrpSpPr/>
          <p:nvPr/>
        </p:nvGrpSpPr>
        <p:grpSpPr>
          <a:xfrm>
            <a:off x="6070053" y="5123742"/>
            <a:ext cx="1131331" cy="1684344"/>
            <a:chOff x="6070053" y="5127801"/>
            <a:chExt cx="1131331" cy="1684344"/>
          </a:xfrm>
        </p:grpSpPr>
        <p:grpSp>
          <p:nvGrpSpPr>
            <p:cNvPr id="13" name="Grupo 12"/>
            <p:cNvGrpSpPr>
              <a:grpSpLocks/>
            </p:cNvGrpSpPr>
            <p:nvPr/>
          </p:nvGrpSpPr>
          <p:grpSpPr bwMode="auto">
            <a:xfrm>
              <a:off x="6165892" y="5127801"/>
              <a:ext cx="1035492" cy="1684344"/>
              <a:chOff x="3422101" y="4789093"/>
              <a:chExt cx="1035965" cy="1684344"/>
            </a:xfrm>
          </p:grpSpPr>
          <p:grpSp>
            <p:nvGrpSpPr>
              <p:cNvPr id="37904" name="Group 107"/>
              <p:cNvGrpSpPr>
                <a:grpSpLocks/>
              </p:cNvGrpSpPr>
              <p:nvPr/>
            </p:nvGrpSpPr>
            <p:grpSpPr bwMode="auto">
              <a:xfrm>
                <a:off x="3723053" y="4789093"/>
                <a:ext cx="735013" cy="1684344"/>
                <a:chOff x="891" y="2923"/>
                <a:chExt cx="463" cy="1061"/>
              </a:xfrm>
            </p:grpSpPr>
            <p:sp>
              <p:nvSpPr>
                <p:cNvPr id="37908" name="Line 7"/>
                <p:cNvSpPr>
                  <a:spLocks noChangeShapeType="1"/>
                </p:cNvSpPr>
                <p:nvPr/>
              </p:nvSpPr>
              <p:spPr bwMode="auto">
                <a:xfrm>
                  <a:off x="891" y="3543"/>
                  <a:ext cx="422"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nvGrpSpPr>
                <p:cNvPr id="37909" name="Group 8"/>
                <p:cNvGrpSpPr>
                  <a:grpSpLocks/>
                </p:cNvGrpSpPr>
                <p:nvPr/>
              </p:nvGrpSpPr>
              <p:grpSpPr bwMode="auto">
                <a:xfrm flipH="1">
                  <a:off x="1096" y="3382"/>
                  <a:ext cx="49" cy="323"/>
                  <a:chOff x="2053" y="2010"/>
                  <a:chExt cx="49" cy="323"/>
                </a:xfrm>
              </p:grpSpPr>
              <p:sp>
                <p:nvSpPr>
                  <p:cNvPr id="37916" name="Rectangle 9"/>
                  <p:cNvSpPr>
                    <a:spLocks noChangeArrowheads="1"/>
                  </p:cNvSpPr>
                  <p:nvPr/>
                </p:nvSpPr>
                <p:spPr bwMode="auto">
                  <a:xfrm>
                    <a:off x="2057" y="2010"/>
                    <a:ext cx="45" cy="323"/>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7917" name="Line 10"/>
                  <p:cNvSpPr>
                    <a:spLocks noChangeShapeType="1"/>
                  </p:cNvSpPr>
                  <p:nvPr/>
                </p:nvSpPr>
                <p:spPr bwMode="auto">
                  <a:xfrm rot="-5400000">
                    <a:off x="1939" y="2170"/>
                    <a:ext cx="227"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37918" name="Line 11"/>
                  <p:cNvSpPr>
                    <a:spLocks noChangeShapeType="1"/>
                  </p:cNvSpPr>
                  <p:nvPr/>
                </p:nvSpPr>
                <p:spPr bwMode="auto">
                  <a:xfrm rot="-5400000">
                    <a:off x="2042" y="2173"/>
                    <a:ext cx="11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sp>
              <p:nvSpPr>
                <p:cNvPr id="37910" name="Rectangle 12"/>
                <p:cNvSpPr>
                  <a:spLocks noChangeArrowheads="1"/>
                </p:cNvSpPr>
                <p:nvPr/>
              </p:nvSpPr>
              <p:spPr bwMode="auto">
                <a:xfrm>
                  <a:off x="917" y="2939"/>
                  <a:ext cx="216" cy="323"/>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7911" name="Text Box 13"/>
                <p:cNvSpPr txBox="1">
                  <a:spLocks noChangeArrowheads="1"/>
                </p:cNvSpPr>
                <p:nvPr/>
              </p:nvSpPr>
              <p:spPr bwMode="auto">
                <a:xfrm>
                  <a:off x="927" y="2923"/>
                  <a:ext cx="21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P</a:t>
                  </a:r>
                </a:p>
              </p:txBody>
            </p:sp>
            <p:sp>
              <p:nvSpPr>
                <p:cNvPr id="37912" name="Rectangle 14"/>
                <p:cNvSpPr>
                  <a:spLocks noChangeArrowheads="1"/>
                </p:cNvSpPr>
                <p:nvPr/>
              </p:nvSpPr>
              <p:spPr bwMode="auto">
                <a:xfrm>
                  <a:off x="1129" y="2936"/>
                  <a:ext cx="216" cy="323"/>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7913" name="Text Box 15"/>
                <p:cNvSpPr txBox="1">
                  <a:spLocks noChangeArrowheads="1"/>
                </p:cNvSpPr>
                <p:nvPr/>
              </p:nvSpPr>
              <p:spPr bwMode="auto">
                <a:xfrm>
                  <a:off x="1136" y="2932"/>
                  <a:ext cx="21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N</a:t>
                  </a:r>
                </a:p>
              </p:txBody>
            </p:sp>
            <p:sp>
              <p:nvSpPr>
                <p:cNvPr id="37914" name="Text Box 18"/>
                <p:cNvSpPr txBox="1">
                  <a:spLocks noChangeArrowheads="1"/>
                </p:cNvSpPr>
                <p:nvPr/>
              </p:nvSpPr>
              <p:spPr bwMode="auto">
                <a:xfrm>
                  <a:off x="957" y="3639"/>
                  <a:ext cx="347"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dirty="0">
                      <a:solidFill>
                        <a:srgbClr val="008000"/>
                      </a:solidFill>
                      <a:latin typeface="Arial" panose="020B0604020202020204" pitchFamily="34" charset="0"/>
                    </a:rPr>
                    <a:t>|V</a:t>
                  </a:r>
                  <a:r>
                    <a:rPr lang="es-ES" sz="2000" b="1" baseline="-25000" dirty="0">
                      <a:solidFill>
                        <a:srgbClr val="008000"/>
                      </a:solidFill>
                      <a:latin typeface="Arial" panose="020B0604020202020204" pitchFamily="34" charset="0"/>
                    </a:rPr>
                    <a:t>r</a:t>
                  </a:r>
                  <a:r>
                    <a:rPr lang="es-ES" sz="2000" b="1" dirty="0">
                      <a:solidFill>
                        <a:srgbClr val="008000"/>
                      </a:solidFill>
                      <a:latin typeface="Arial" panose="020B0604020202020204" pitchFamily="34" charset="0"/>
                    </a:rPr>
                    <a:t>|</a:t>
                  </a:r>
                </a:p>
              </p:txBody>
            </p:sp>
          </p:grpSp>
          <p:cxnSp>
            <p:nvCxnSpPr>
              <p:cNvPr id="37905" name="Conector recto de flecha 127"/>
              <p:cNvCxnSpPr>
                <a:cxnSpLocks noChangeShapeType="1"/>
              </p:cNvCxnSpPr>
              <p:nvPr/>
            </p:nvCxnSpPr>
            <p:spPr bwMode="auto">
              <a:xfrm flipH="1">
                <a:off x="4186909" y="5778130"/>
                <a:ext cx="135731"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cxnSp>
            <p:nvCxnSpPr>
              <p:cNvPr id="37906" name="Conector recto de flecha 128"/>
              <p:cNvCxnSpPr>
                <a:cxnSpLocks noChangeShapeType="1"/>
              </p:cNvCxnSpPr>
              <p:nvPr/>
            </p:nvCxnSpPr>
            <p:spPr bwMode="auto">
              <a:xfrm flipH="1">
                <a:off x="3760452" y="5777710"/>
                <a:ext cx="135731"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sp>
            <p:nvSpPr>
              <p:cNvPr id="37907" name="CuadroTexto 129"/>
              <p:cNvSpPr txBox="1">
                <a:spLocks noChangeArrowheads="1"/>
              </p:cNvSpPr>
              <p:nvPr/>
            </p:nvSpPr>
            <p:spPr bwMode="auto">
              <a:xfrm>
                <a:off x="3422101" y="5630471"/>
                <a:ext cx="4477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dirty="0">
                    <a:solidFill>
                      <a:srgbClr val="3333FF"/>
                    </a:solidFill>
                    <a:latin typeface="Comic Sans MS" panose="030F0702030302020204" pitchFamily="66" charset="0"/>
                  </a:rPr>
                  <a:t>I</a:t>
                </a:r>
                <a:r>
                  <a:rPr lang="es-ES" baseline="-25000" dirty="0">
                    <a:solidFill>
                      <a:srgbClr val="3333FF"/>
                    </a:solidFill>
                    <a:latin typeface="Comic Sans MS" panose="030F0702030302020204" pitchFamily="66" charset="0"/>
                  </a:rPr>
                  <a:t>D</a:t>
                </a:r>
                <a:endParaRPr lang="es-ES" baseline="-25000" dirty="0">
                  <a:solidFill>
                    <a:srgbClr val="3333FF"/>
                  </a:solidFill>
                </a:endParaRPr>
              </a:p>
            </p:txBody>
          </p:sp>
        </p:grpSp>
        <p:sp>
          <p:nvSpPr>
            <p:cNvPr id="74" name="CuadroTexto 73"/>
            <p:cNvSpPr txBox="1"/>
            <p:nvPr/>
          </p:nvSpPr>
          <p:spPr>
            <a:xfrm>
              <a:off x="6070053" y="5206481"/>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grpSp>
      <p:sp>
        <p:nvSpPr>
          <p:cNvPr id="76" name="102 CuadroTexto">
            <a:extLst>
              <a:ext uri="{FF2B5EF4-FFF2-40B4-BE49-F238E27FC236}">
                <a16:creationId xmlns:a16="http://schemas.microsoft.com/office/drawing/2014/main" id="{D934BD15-ACC0-47EE-B61D-E10A6566A53A}"/>
              </a:ext>
            </a:extLst>
          </p:cNvPr>
          <p:cNvSpPr txBox="1">
            <a:spLocks noChangeArrowheads="1"/>
          </p:cNvSpPr>
          <p:nvPr/>
        </p:nvSpPr>
        <p:spPr bwMode="auto">
          <a:xfrm>
            <a:off x="1308794" y="338550"/>
            <a:ext cx="1793635" cy="461665"/>
          </a:xfrm>
          <a:prstGeom prst="rect">
            <a:avLst/>
          </a:prstGeom>
          <a:solidFill>
            <a:srgbClr val="00FF00"/>
          </a:solidFill>
          <a:ln>
            <a:noFill/>
          </a:ln>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sym typeface="Wingdings" panose="05000000000000000000" pitchFamily="2" charset="2"/>
              </a:rPr>
              <a:t>2ª OPCIÓN</a:t>
            </a:r>
            <a:endParaRPr lang="es-ES" sz="2400" dirty="0">
              <a:latin typeface="Arial" panose="020B0604020202020204" pitchFamily="34" charset="0"/>
            </a:endParaRPr>
          </a:p>
        </p:txBody>
      </p:sp>
      <p:grpSp>
        <p:nvGrpSpPr>
          <p:cNvPr id="78" name="Grupo 77">
            <a:extLst>
              <a:ext uri="{FF2B5EF4-FFF2-40B4-BE49-F238E27FC236}">
                <a16:creationId xmlns:a16="http://schemas.microsoft.com/office/drawing/2014/main" id="{0C598C4D-3F75-4CB7-A15A-25305A1D2231}"/>
              </a:ext>
            </a:extLst>
          </p:cNvPr>
          <p:cNvGrpSpPr/>
          <p:nvPr/>
        </p:nvGrpSpPr>
        <p:grpSpPr>
          <a:xfrm>
            <a:off x="2657656" y="1709369"/>
            <a:ext cx="2405761" cy="553435"/>
            <a:chOff x="2762431" y="1737944"/>
            <a:chExt cx="2405761" cy="553435"/>
          </a:xfrm>
        </p:grpSpPr>
        <p:sp>
          <p:nvSpPr>
            <p:cNvPr id="79" name="Text Box 74">
              <a:extLst>
                <a:ext uri="{FF2B5EF4-FFF2-40B4-BE49-F238E27FC236}">
                  <a16:creationId xmlns:a16="http://schemas.microsoft.com/office/drawing/2014/main" id="{E9B96540-0374-4541-98FC-03B2E66F86CE}"/>
                </a:ext>
              </a:extLst>
            </p:cNvPr>
            <p:cNvSpPr txBox="1">
              <a:spLocks noChangeArrowheads="1"/>
            </p:cNvSpPr>
            <p:nvPr/>
          </p:nvSpPr>
          <p:spPr bwMode="auto">
            <a:xfrm>
              <a:off x="4182354" y="1737944"/>
              <a:ext cx="98583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dirty="0">
                  <a:solidFill>
                    <a:srgbClr val="008000"/>
                  </a:solidFill>
                  <a:latin typeface="Arial" panose="020B0604020202020204" pitchFamily="34" charset="0"/>
                </a:rPr>
                <a:t>|V</a:t>
              </a:r>
              <a:r>
                <a:rPr lang="es-ES" sz="2000" b="1" baseline="-25000" dirty="0">
                  <a:solidFill>
                    <a:srgbClr val="008000"/>
                  </a:solidFill>
                  <a:latin typeface="Arial" panose="020B0604020202020204" pitchFamily="34" charset="0"/>
                </a:rPr>
                <a:t>r</a:t>
              </a:r>
              <a:r>
                <a:rPr lang="es-ES" sz="2000" b="1" dirty="0">
                  <a:solidFill>
                    <a:srgbClr val="008000"/>
                  </a:solidFill>
                  <a:latin typeface="Arial" panose="020B0604020202020204" pitchFamily="34" charset="0"/>
                </a:rPr>
                <a:t>| = 1000 V</a:t>
              </a:r>
            </a:p>
          </p:txBody>
        </p:sp>
        <p:sp>
          <p:nvSpPr>
            <p:cNvPr id="80" name="Text Box 51">
              <a:extLst>
                <a:ext uri="{FF2B5EF4-FFF2-40B4-BE49-F238E27FC236}">
                  <a16:creationId xmlns:a16="http://schemas.microsoft.com/office/drawing/2014/main" id="{AD993FBF-8CD8-4DB8-8314-1F4C8BC75D81}"/>
                </a:ext>
              </a:extLst>
            </p:cNvPr>
            <p:cNvSpPr txBox="1">
              <a:spLocks noChangeArrowheads="1"/>
            </p:cNvSpPr>
            <p:nvPr/>
          </p:nvSpPr>
          <p:spPr bwMode="auto">
            <a:xfrm>
              <a:off x="2762431" y="1748454"/>
              <a:ext cx="7731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dirty="0">
                  <a:solidFill>
                    <a:srgbClr val="008000"/>
                  </a:solidFill>
                  <a:latin typeface="Arial" panose="020B0604020202020204" pitchFamily="34" charset="0"/>
                </a:rPr>
                <a:t>V</a:t>
              </a:r>
              <a:r>
                <a:rPr lang="es-ES" sz="2000" b="1" baseline="-25000" dirty="0">
                  <a:solidFill>
                    <a:srgbClr val="008000"/>
                  </a:solidFill>
                  <a:latin typeface="Arial" panose="020B0604020202020204" pitchFamily="34" charset="0"/>
                </a:rPr>
                <a:t>U</a:t>
              </a:r>
              <a:r>
                <a:rPr lang="es-ES" sz="2000" b="1" dirty="0">
                  <a:solidFill>
                    <a:srgbClr val="008000"/>
                  </a:solidFill>
                  <a:latin typeface="Arial" panose="020B0604020202020204" pitchFamily="34" charset="0"/>
                </a:rPr>
                <a:t> = 0,7 V</a:t>
              </a:r>
            </a:p>
          </p:txBody>
        </p:sp>
      </p:grpSp>
      <p:sp>
        <p:nvSpPr>
          <p:cNvPr id="81" name="Text Box 102">
            <a:extLst>
              <a:ext uri="{FF2B5EF4-FFF2-40B4-BE49-F238E27FC236}">
                <a16:creationId xmlns:a16="http://schemas.microsoft.com/office/drawing/2014/main" id="{83A241E3-8BBD-4F12-B953-97ECAE5E5ED8}"/>
              </a:ext>
            </a:extLst>
          </p:cNvPr>
          <p:cNvSpPr txBox="1">
            <a:spLocks noChangeArrowheads="1"/>
          </p:cNvSpPr>
          <p:nvPr/>
        </p:nvSpPr>
        <p:spPr bwMode="auto">
          <a:xfrm>
            <a:off x="1299269" y="926038"/>
            <a:ext cx="4291409" cy="609252"/>
          </a:xfrm>
          <a:prstGeom prst="rect">
            <a:avLst/>
          </a:prstGeom>
          <a:solidFill>
            <a:schemeClr val="bg2">
              <a:lumMod val="60000"/>
              <a:lumOff val="40000"/>
            </a:schemeClr>
          </a:solidFill>
          <a:ln>
            <a:noFill/>
          </a:ln>
        </p:spPr>
        <p:txBody>
          <a:bodyPr wrap="non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Tenemos un diodo rectificador</a:t>
            </a:r>
          </a:p>
        </p:txBody>
      </p:sp>
      <p:grpSp>
        <p:nvGrpSpPr>
          <p:cNvPr id="82" name="Grupo 81">
            <a:extLst>
              <a:ext uri="{FF2B5EF4-FFF2-40B4-BE49-F238E27FC236}">
                <a16:creationId xmlns:a16="http://schemas.microsoft.com/office/drawing/2014/main" id="{8F03518D-E76B-47A0-9FF3-72C46D3B8A6F}"/>
              </a:ext>
            </a:extLst>
          </p:cNvPr>
          <p:cNvGrpSpPr/>
          <p:nvPr/>
        </p:nvGrpSpPr>
        <p:grpSpPr>
          <a:xfrm>
            <a:off x="1284963" y="1674319"/>
            <a:ext cx="861545" cy="697844"/>
            <a:chOff x="1944413" y="2150459"/>
            <a:chExt cx="861545" cy="697844"/>
          </a:xfrm>
        </p:grpSpPr>
        <p:sp>
          <p:nvSpPr>
            <p:cNvPr id="83" name="Rectángulo 82">
              <a:extLst>
                <a:ext uri="{FF2B5EF4-FFF2-40B4-BE49-F238E27FC236}">
                  <a16:creationId xmlns:a16="http://schemas.microsoft.com/office/drawing/2014/main" id="{0F86608B-4AD9-43CD-BC44-5380B76F2D63}"/>
                </a:ext>
              </a:extLst>
            </p:cNvPr>
            <p:cNvSpPr/>
            <p:nvPr/>
          </p:nvSpPr>
          <p:spPr bwMode="auto">
            <a:xfrm>
              <a:off x="1944413" y="2150459"/>
              <a:ext cx="861545" cy="697844"/>
            </a:xfrm>
            <a:prstGeom prst="rect">
              <a:avLst/>
            </a:prstGeom>
            <a:solidFill>
              <a:srgbClr val="FFFFFF"/>
            </a:solidFill>
            <a:ln w="25400" cap="flat" cmpd="sng" algn="ctr">
              <a:no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84" name="Grupo 83">
              <a:extLst>
                <a:ext uri="{FF2B5EF4-FFF2-40B4-BE49-F238E27FC236}">
                  <a16:creationId xmlns:a16="http://schemas.microsoft.com/office/drawing/2014/main" id="{26F4D797-2808-48DA-A181-7A703D5DE730}"/>
                </a:ext>
              </a:extLst>
            </p:cNvPr>
            <p:cNvGrpSpPr/>
            <p:nvPr/>
          </p:nvGrpSpPr>
          <p:grpSpPr>
            <a:xfrm>
              <a:off x="2037316" y="2288888"/>
              <a:ext cx="675038" cy="357188"/>
              <a:chOff x="3440143" y="2938498"/>
              <a:chExt cx="675038" cy="357188"/>
            </a:xfrm>
          </p:grpSpPr>
          <p:sp>
            <p:nvSpPr>
              <p:cNvPr id="85" name="AutoShape 12">
                <a:extLst>
                  <a:ext uri="{FF2B5EF4-FFF2-40B4-BE49-F238E27FC236}">
                    <a16:creationId xmlns:a16="http://schemas.microsoft.com/office/drawing/2014/main" id="{04BCB542-C45F-42C3-BB46-F4FD55F64262}"/>
                  </a:ext>
                </a:extLst>
              </p:cNvPr>
              <p:cNvSpPr>
                <a:spLocks noChangeArrowheads="1"/>
              </p:cNvSpPr>
              <p:nvPr/>
            </p:nvSpPr>
            <p:spPr bwMode="auto">
              <a:xfrm rot="16200000" flipV="1">
                <a:off x="3592983" y="2970087"/>
                <a:ext cx="355600" cy="295598"/>
              </a:xfrm>
              <a:prstGeom prst="triangle">
                <a:avLst>
                  <a:gd name="adj" fmla="val 50000"/>
                </a:avLst>
              </a:prstGeom>
              <a:solidFill>
                <a:srgbClr val="FFFFFF"/>
              </a:solidFill>
              <a:ln w="25400" algn="ctr">
                <a:solidFill>
                  <a:srgbClr val="0000FF"/>
                </a:solidFill>
                <a:miter lim="800000"/>
                <a:headEnd/>
                <a:tailEnd type="none" w="lg" len="lg"/>
              </a:ln>
            </p:spPr>
            <p:txBody>
              <a:bodyPr rot="10800000" vert="eaVert"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dirty="0">
                  <a:solidFill>
                    <a:srgbClr val="000000"/>
                  </a:solidFill>
                  <a:latin typeface="Arial" panose="020B0604020202020204" pitchFamily="34" charset="0"/>
                </a:endParaRPr>
              </a:p>
            </p:txBody>
          </p:sp>
          <p:sp>
            <p:nvSpPr>
              <p:cNvPr id="86" name="Line 13">
                <a:extLst>
                  <a:ext uri="{FF2B5EF4-FFF2-40B4-BE49-F238E27FC236}">
                    <a16:creationId xmlns:a16="http://schemas.microsoft.com/office/drawing/2014/main" id="{447582D0-E5E6-43B3-BE6F-E8DAA47F3FE5}"/>
                  </a:ext>
                </a:extLst>
              </p:cNvPr>
              <p:cNvSpPr>
                <a:spLocks noChangeShapeType="1"/>
              </p:cNvSpPr>
              <p:nvPr/>
            </p:nvSpPr>
            <p:spPr bwMode="auto">
              <a:xfrm rot="16200000">
                <a:off x="3739988" y="3117092"/>
                <a:ext cx="357188"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87" name="Line 13">
                <a:extLst>
                  <a:ext uri="{FF2B5EF4-FFF2-40B4-BE49-F238E27FC236}">
                    <a16:creationId xmlns:a16="http://schemas.microsoft.com/office/drawing/2014/main" id="{D7825639-59DE-41DD-AED8-3D8A0D5DEA2D}"/>
                  </a:ext>
                </a:extLst>
              </p:cNvPr>
              <p:cNvSpPr>
                <a:spLocks noChangeShapeType="1"/>
              </p:cNvSpPr>
              <p:nvPr/>
            </p:nvSpPr>
            <p:spPr bwMode="auto">
              <a:xfrm rot="10800000">
                <a:off x="3940155" y="3126717"/>
                <a:ext cx="175026"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88" name="Line 13">
                <a:extLst>
                  <a:ext uri="{FF2B5EF4-FFF2-40B4-BE49-F238E27FC236}">
                    <a16:creationId xmlns:a16="http://schemas.microsoft.com/office/drawing/2014/main" id="{5121632F-C533-4882-BD5D-118701B0B400}"/>
                  </a:ext>
                </a:extLst>
              </p:cNvPr>
              <p:cNvSpPr>
                <a:spLocks noChangeShapeType="1"/>
              </p:cNvSpPr>
              <p:nvPr/>
            </p:nvSpPr>
            <p:spPr bwMode="auto">
              <a:xfrm rot="10800000">
                <a:off x="3440143" y="3126606"/>
                <a:ext cx="175026"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grpSp>
      <p:sp>
        <p:nvSpPr>
          <p:cNvPr id="89" name="Text Box 20">
            <a:extLst>
              <a:ext uri="{FF2B5EF4-FFF2-40B4-BE49-F238E27FC236}">
                <a16:creationId xmlns:a16="http://schemas.microsoft.com/office/drawing/2014/main" id="{3D7363CE-BB5A-45F1-91B9-F33F11B6D345}"/>
              </a:ext>
            </a:extLst>
          </p:cNvPr>
          <p:cNvSpPr txBox="1">
            <a:spLocks noChangeArrowheads="1"/>
          </p:cNvSpPr>
          <p:nvPr/>
        </p:nvSpPr>
        <p:spPr bwMode="auto">
          <a:xfrm>
            <a:off x="1272180" y="2481632"/>
            <a:ext cx="2737842" cy="1040139"/>
          </a:xfrm>
          <a:prstGeom prst="rect">
            <a:avLst/>
          </a:prstGeom>
          <a:solidFill>
            <a:schemeClr val="bg2">
              <a:lumMod val="60000"/>
              <a:lumOff val="40000"/>
            </a:schemeClr>
          </a:solidFill>
          <a:ln>
            <a:noFill/>
          </a:ln>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Está en directa y</a:t>
            </a:r>
          </a:p>
          <a:p>
            <a:pPr eaLnBrk="1" hangingPunct="1">
              <a:spcBef>
                <a:spcPts val="0"/>
              </a:spcBef>
              <a:buFontTx/>
              <a:buNone/>
            </a:pPr>
            <a:r>
              <a:rPr lang="es-ES" sz="2800" dirty="0">
                <a:latin typeface="Arial" panose="020B0604020202020204" pitchFamily="34" charset="0"/>
                <a:sym typeface="Symbol" panose="05050102010706020507" pitchFamily="18" charset="2"/>
              </a:rPr>
              <a:t></a:t>
            </a:r>
            <a:r>
              <a:rPr lang="es-ES" sz="2400" dirty="0">
                <a:latin typeface="Arial" panose="020B0604020202020204" pitchFamily="34" charset="0"/>
                <a:sym typeface="Symbol" panose="05050102010706020507" pitchFamily="18" charset="2"/>
              </a:rPr>
              <a:t> &gt; </a:t>
            </a:r>
            <a:r>
              <a:rPr lang="es-ES" sz="2400">
                <a:latin typeface="Arial" panose="020B0604020202020204" pitchFamily="34" charset="0"/>
                <a:sym typeface="Symbol" panose="05050102010706020507" pitchFamily="18" charset="2"/>
              </a:rPr>
              <a:t>V</a:t>
            </a:r>
            <a:r>
              <a:rPr lang="es-ES" sz="2400" baseline="-25000">
                <a:latin typeface="Arial" panose="020B0604020202020204" pitchFamily="34" charset="0"/>
                <a:sym typeface="Symbol" panose="05050102010706020507" pitchFamily="18" charset="2"/>
              </a:rPr>
              <a:t>U</a:t>
            </a:r>
            <a:r>
              <a:rPr lang="es-ES" sz="2400">
                <a:latin typeface="Arial" panose="020B0604020202020204" pitchFamily="34" charset="0"/>
                <a:sym typeface="Symbol" panose="05050102010706020507" pitchFamily="18" charset="2"/>
              </a:rPr>
              <a:t>:</a:t>
            </a:r>
            <a:endParaRPr lang="es-ES" sz="2400" dirty="0">
              <a:latin typeface="Arial" panose="020B0604020202020204" pitchFamily="34" charset="0"/>
              <a:sym typeface="Symbol" panose="05050102010706020507" pitchFamily="18" charset="2"/>
            </a:endParaRPr>
          </a:p>
        </p:txBody>
      </p:sp>
      <p:sp>
        <p:nvSpPr>
          <p:cNvPr id="90" name="Oval 43">
            <a:extLst>
              <a:ext uri="{FF2B5EF4-FFF2-40B4-BE49-F238E27FC236}">
                <a16:creationId xmlns:a16="http://schemas.microsoft.com/office/drawing/2014/main" id="{5EC3E686-70D9-47BA-8F71-BB3F85CA1EDF}"/>
              </a:ext>
            </a:extLst>
          </p:cNvPr>
          <p:cNvSpPr>
            <a:spLocks noChangeArrowheads="1"/>
          </p:cNvSpPr>
          <p:nvPr/>
        </p:nvSpPr>
        <p:spPr bwMode="auto">
          <a:xfrm>
            <a:off x="8802803" y="2496291"/>
            <a:ext cx="179387" cy="179388"/>
          </a:xfrm>
          <a:prstGeom prst="ellipse">
            <a:avLst/>
          </a:prstGeom>
          <a:solidFill>
            <a:srgbClr val="FFFF00"/>
          </a:solidFill>
          <a:ln w="25400" algn="ctr">
            <a:solidFill>
              <a:schemeClr val="tx1"/>
            </a:solidFill>
            <a:round/>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91" name="Text Box 60">
            <a:extLst>
              <a:ext uri="{FF2B5EF4-FFF2-40B4-BE49-F238E27FC236}">
                <a16:creationId xmlns:a16="http://schemas.microsoft.com/office/drawing/2014/main" id="{EF08B9C8-AA31-4403-969F-4F1F75B67F8E}"/>
              </a:ext>
            </a:extLst>
          </p:cNvPr>
          <p:cNvSpPr txBox="1">
            <a:spLocks noChangeArrowheads="1"/>
          </p:cNvSpPr>
          <p:nvPr/>
        </p:nvSpPr>
        <p:spPr bwMode="auto">
          <a:xfrm>
            <a:off x="5059129" y="3003427"/>
            <a:ext cx="122713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D60093"/>
                </a:solidFill>
                <a:latin typeface="Arial" panose="020B0604020202020204" pitchFamily="34" charset="0"/>
              </a:rPr>
              <a:t>Hipótesis:</a:t>
            </a:r>
          </a:p>
        </p:txBody>
      </p:sp>
      <p:sp>
        <p:nvSpPr>
          <p:cNvPr id="92" name="Line 46">
            <a:extLst>
              <a:ext uri="{FF2B5EF4-FFF2-40B4-BE49-F238E27FC236}">
                <a16:creationId xmlns:a16="http://schemas.microsoft.com/office/drawing/2014/main" id="{AE0E9AB2-1BFB-4E90-A5B8-F9A5752C53A1}"/>
              </a:ext>
            </a:extLst>
          </p:cNvPr>
          <p:cNvSpPr>
            <a:spLocks noChangeShapeType="1"/>
          </p:cNvSpPr>
          <p:nvPr/>
        </p:nvSpPr>
        <p:spPr bwMode="auto">
          <a:xfrm>
            <a:off x="7742499" y="2080708"/>
            <a:ext cx="981339" cy="434771"/>
          </a:xfrm>
          <a:prstGeom prst="line">
            <a:avLst/>
          </a:prstGeom>
          <a:noFill/>
          <a:ln w="25400">
            <a:solidFill>
              <a:srgbClr val="D60093"/>
            </a:solidFill>
            <a:round/>
            <a:headEnd/>
            <a:tailEnd type="triangl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solidFill>
                <a:srgbClr val="D60093"/>
              </a:solidFill>
            </a:endParaRPr>
          </a:p>
        </p:txBody>
      </p:sp>
      <p:grpSp>
        <p:nvGrpSpPr>
          <p:cNvPr id="93" name="Grupo 92">
            <a:extLst>
              <a:ext uri="{FF2B5EF4-FFF2-40B4-BE49-F238E27FC236}">
                <a16:creationId xmlns:a16="http://schemas.microsoft.com/office/drawing/2014/main" id="{470EC1DA-DDA9-415B-9543-5D0DA14F5265}"/>
              </a:ext>
            </a:extLst>
          </p:cNvPr>
          <p:cNvGrpSpPr/>
          <p:nvPr/>
        </p:nvGrpSpPr>
        <p:grpSpPr>
          <a:xfrm>
            <a:off x="6370290" y="1310566"/>
            <a:ext cx="1477248" cy="1793984"/>
            <a:chOff x="6370290" y="1310566"/>
            <a:chExt cx="1477248" cy="1793984"/>
          </a:xfrm>
        </p:grpSpPr>
        <p:sp>
          <p:nvSpPr>
            <p:cNvPr id="94" name="Text Box 45">
              <a:extLst>
                <a:ext uri="{FF2B5EF4-FFF2-40B4-BE49-F238E27FC236}">
                  <a16:creationId xmlns:a16="http://schemas.microsoft.com/office/drawing/2014/main" id="{E70390D7-9D62-44EA-84F9-B901E94B429D}"/>
                </a:ext>
              </a:extLst>
            </p:cNvPr>
            <p:cNvSpPr txBox="1">
              <a:spLocks noChangeArrowheads="1"/>
            </p:cNvSpPr>
            <p:nvPr/>
          </p:nvSpPr>
          <p:spPr bwMode="auto">
            <a:xfrm>
              <a:off x="6490020" y="1310566"/>
              <a:ext cx="1357518" cy="134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D60093"/>
                  </a:solidFill>
                  <a:latin typeface="Arial" panose="020B0604020202020204" pitchFamily="34" charset="0"/>
                </a:rPr>
                <a:t>Punto de trabajo</a:t>
              </a:r>
            </a:p>
          </p:txBody>
        </p:sp>
        <p:sp>
          <p:nvSpPr>
            <p:cNvPr id="95" name="Line 46">
              <a:extLst>
                <a:ext uri="{FF2B5EF4-FFF2-40B4-BE49-F238E27FC236}">
                  <a16:creationId xmlns:a16="http://schemas.microsoft.com/office/drawing/2014/main" id="{E3F99E02-8A46-48BE-8950-EB0AE6091F76}"/>
                </a:ext>
              </a:extLst>
            </p:cNvPr>
            <p:cNvSpPr>
              <a:spLocks noChangeShapeType="1"/>
            </p:cNvSpPr>
            <p:nvPr/>
          </p:nvSpPr>
          <p:spPr bwMode="auto">
            <a:xfrm flipV="1">
              <a:off x="6370290" y="2556862"/>
              <a:ext cx="269465" cy="547688"/>
            </a:xfrm>
            <a:prstGeom prst="line">
              <a:avLst/>
            </a:prstGeom>
            <a:noFill/>
            <a:ln w="25400">
              <a:solidFill>
                <a:srgbClr val="D60093"/>
              </a:solidFill>
              <a:round/>
              <a:headEnd/>
              <a:tailEnd type="triangl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solidFill>
                  <a:srgbClr val="D60093"/>
                </a:solidFill>
              </a:endParaRPr>
            </a:p>
          </p:txBody>
        </p:sp>
      </p:grpSp>
      <p:sp>
        <p:nvSpPr>
          <p:cNvPr id="96" name="Forma libre: forma 95">
            <a:extLst>
              <a:ext uri="{FF2B5EF4-FFF2-40B4-BE49-F238E27FC236}">
                <a16:creationId xmlns:a16="http://schemas.microsoft.com/office/drawing/2014/main" id="{253DAF4E-DC4E-44AE-8F83-755132801B0F}"/>
              </a:ext>
            </a:extLst>
          </p:cNvPr>
          <p:cNvSpPr/>
          <p:nvPr/>
        </p:nvSpPr>
        <p:spPr bwMode="auto">
          <a:xfrm>
            <a:off x="9070428" y="2806261"/>
            <a:ext cx="837624" cy="1891875"/>
          </a:xfrm>
          <a:custGeom>
            <a:avLst/>
            <a:gdLst>
              <a:gd name="connsiteX0" fmla="*/ 0 w 837624"/>
              <a:gd name="connsiteY0" fmla="*/ 0 h 1639614"/>
              <a:gd name="connsiteX1" fmla="*/ 746234 w 837624"/>
              <a:gd name="connsiteY1" fmla="*/ 809297 h 1639614"/>
              <a:gd name="connsiteX2" fmla="*/ 798786 w 837624"/>
              <a:gd name="connsiteY2" fmla="*/ 1639614 h 1639614"/>
            </a:gdLst>
            <a:ahLst/>
            <a:cxnLst>
              <a:cxn ang="0">
                <a:pos x="connsiteX0" y="connsiteY0"/>
              </a:cxn>
              <a:cxn ang="0">
                <a:pos x="connsiteX1" y="connsiteY1"/>
              </a:cxn>
              <a:cxn ang="0">
                <a:pos x="connsiteX2" y="connsiteY2"/>
              </a:cxn>
            </a:cxnLst>
            <a:rect l="l" t="t" r="r" b="b"/>
            <a:pathLst>
              <a:path w="837624" h="1639614">
                <a:moveTo>
                  <a:pt x="0" y="0"/>
                </a:moveTo>
                <a:cubicBezTo>
                  <a:pt x="306551" y="268014"/>
                  <a:pt x="613103" y="536028"/>
                  <a:pt x="746234" y="809297"/>
                </a:cubicBezTo>
                <a:cubicBezTo>
                  <a:pt x="879365" y="1082566"/>
                  <a:pt x="839075" y="1361090"/>
                  <a:pt x="798786" y="1639614"/>
                </a:cubicBezTo>
              </a:path>
            </a:pathLst>
          </a:custGeom>
          <a:noFill/>
          <a:ln w="25400" cap="flat" cmpd="sng" algn="ctr">
            <a:solidFill>
              <a:srgbClr val="D60093"/>
            </a:solidFill>
            <a:prstDash val="solid"/>
            <a:round/>
            <a:headEnd type="none" w="med" len="med"/>
            <a:tailEnd type="triangle" w="lg" len="lg"/>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97" name="Text Box 94">
            <a:extLst>
              <a:ext uri="{FF2B5EF4-FFF2-40B4-BE49-F238E27FC236}">
                <a16:creationId xmlns:a16="http://schemas.microsoft.com/office/drawing/2014/main" id="{20A92A49-FD63-4809-9C99-83B6A6E9E6A3}"/>
              </a:ext>
            </a:extLst>
          </p:cNvPr>
          <p:cNvSpPr txBox="1">
            <a:spLocks noChangeArrowheads="1"/>
          </p:cNvSpPr>
          <p:nvPr/>
        </p:nvSpPr>
        <p:spPr bwMode="auto">
          <a:xfrm>
            <a:off x="1345617" y="3701534"/>
            <a:ext cx="2317259" cy="609252"/>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0000"/>
                </a:solidFill>
                <a:latin typeface="Arial" panose="020B0604020202020204" pitchFamily="34" charset="0"/>
              </a:rPr>
              <a:t>V</a:t>
            </a:r>
            <a:r>
              <a:rPr lang="es-ES" sz="2400" baseline="-25000" dirty="0">
                <a:solidFill>
                  <a:srgbClr val="000000"/>
                </a:solidFill>
                <a:latin typeface="Arial" panose="020B0604020202020204" pitchFamily="34" charset="0"/>
              </a:rPr>
              <a:t>D</a:t>
            </a:r>
            <a:r>
              <a:rPr lang="es-ES" sz="2400" dirty="0">
                <a:solidFill>
                  <a:srgbClr val="000000"/>
                </a:solidFill>
                <a:latin typeface="Arial" panose="020B0604020202020204" pitchFamily="34" charset="0"/>
              </a:rPr>
              <a:t> = V</a:t>
            </a:r>
            <a:r>
              <a:rPr lang="es-ES" sz="2400" baseline="-25000" dirty="0">
                <a:solidFill>
                  <a:srgbClr val="000000"/>
                </a:solidFill>
                <a:latin typeface="Arial" panose="020B0604020202020204" pitchFamily="34" charset="0"/>
              </a:rPr>
              <a:t>U</a:t>
            </a:r>
            <a:r>
              <a:rPr lang="es-ES" sz="2400" dirty="0">
                <a:solidFill>
                  <a:srgbClr val="000000"/>
                </a:solidFill>
                <a:latin typeface="Arial" panose="020B0604020202020204" pitchFamily="34" charset="0"/>
              </a:rPr>
              <a:t> = 0,7 V</a:t>
            </a:r>
          </a:p>
        </p:txBody>
      </p:sp>
      <p:grpSp>
        <p:nvGrpSpPr>
          <p:cNvPr id="98" name="Grupo 97">
            <a:extLst>
              <a:ext uri="{FF2B5EF4-FFF2-40B4-BE49-F238E27FC236}">
                <a16:creationId xmlns:a16="http://schemas.microsoft.com/office/drawing/2014/main" id="{A9CDF717-C134-4A3D-9F3A-C6DA87348A35}"/>
              </a:ext>
            </a:extLst>
          </p:cNvPr>
          <p:cNvGrpSpPr/>
          <p:nvPr/>
        </p:nvGrpSpPr>
        <p:grpSpPr>
          <a:xfrm>
            <a:off x="1347440" y="4379512"/>
            <a:ext cx="4251575" cy="670808"/>
            <a:chOff x="1386768" y="4949782"/>
            <a:chExt cx="4251575" cy="670808"/>
          </a:xfrm>
        </p:grpSpPr>
        <p:sp>
          <p:nvSpPr>
            <p:cNvPr id="99" name="Text Box 97">
              <a:extLst>
                <a:ext uri="{FF2B5EF4-FFF2-40B4-BE49-F238E27FC236}">
                  <a16:creationId xmlns:a16="http://schemas.microsoft.com/office/drawing/2014/main" id="{11DEA8A8-61AB-4A19-807C-00492756ED7A}"/>
                </a:ext>
              </a:extLst>
            </p:cNvPr>
            <p:cNvSpPr txBox="1">
              <a:spLocks noChangeArrowheads="1"/>
            </p:cNvSpPr>
            <p:nvPr/>
          </p:nvSpPr>
          <p:spPr bwMode="auto">
            <a:xfrm>
              <a:off x="1386768" y="4967931"/>
              <a:ext cx="2974785" cy="609252"/>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V</a:t>
              </a:r>
              <a:r>
                <a:rPr lang="es-ES" sz="2400" baseline="-25000" dirty="0">
                  <a:solidFill>
                    <a:srgbClr val="000000"/>
                  </a:solidFill>
                  <a:latin typeface="Arial" panose="020B0604020202020204" pitchFamily="34" charset="0"/>
                </a:rPr>
                <a:t>R</a:t>
              </a:r>
              <a:r>
                <a:rPr lang="es-ES" sz="24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sym typeface="Symbol" panose="05050102010706020507" pitchFamily="18" charset="2"/>
                </a:rPr>
                <a:t>=  – V</a:t>
              </a:r>
              <a:r>
                <a:rPr lang="es-ES" sz="2400" baseline="-25000" dirty="0">
                  <a:solidFill>
                    <a:srgbClr val="000000"/>
                  </a:solidFill>
                  <a:latin typeface="Arial" panose="020B0604020202020204" pitchFamily="34" charset="0"/>
                  <a:sym typeface="Symbol" panose="05050102010706020507" pitchFamily="18" charset="2"/>
                </a:rPr>
                <a:t>D</a:t>
              </a:r>
              <a:r>
                <a:rPr lang="es-ES" sz="2400" dirty="0">
                  <a:solidFill>
                    <a:srgbClr val="000000"/>
                  </a:solidFill>
                  <a:latin typeface="Comic Sans MS" panose="030F0702030302020204" pitchFamily="66" charset="0"/>
                  <a:sym typeface="Symbol" panose="05050102010706020507" pitchFamily="18" charset="2"/>
                </a:rPr>
                <a:t> </a:t>
              </a:r>
              <a:r>
                <a:rPr lang="es-ES" sz="2400" dirty="0">
                  <a:solidFill>
                    <a:srgbClr val="000000"/>
                  </a:solidFill>
                  <a:latin typeface="Arial" panose="020B0604020202020204" pitchFamily="34" charset="0"/>
                </a:rPr>
                <a:t>= 1,3 V</a:t>
              </a:r>
            </a:p>
          </p:txBody>
        </p:sp>
        <p:sp>
          <p:nvSpPr>
            <p:cNvPr id="100" name="Text Box 73">
              <a:extLst>
                <a:ext uri="{FF2B5EF4-FFF2-40B4-BE49-F238E27FC236}">
                  <a16:creationId xmlns:a16="http://schemas.microsoft.com/office/drawing/2014/main" id="{D03AE095-B96F-4CD5-AC8A-0DEF5B8B065A}"/>
                </a:ext>
              </a:extLst>
            </p:cNvPr>
            <p:cNvSpPr txBox="1">
              <a:spLocks noChangeArrowheads="1"/>
            </p:cNvSpPr>
            <p:nvPr/>
          </p:nvSpPr>
          <p:spPr bwMode="auto">
            <a:xfrm>
              <a:off x="4488371" y="4949782"/>
              <a:ext cx="1149972" cy="67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008000"/>
                  </a:solidFill>
                  <a:latin typeface="Arial" panose="020B0604020202020204" pitchFamily="34" charset="0"/>
                  <a:sym typeface="Symbol" panose="05050102010706020507" pitchFamily="18" charset="2"/>
                </a:rPr>
                <a:t></a:t>
              </a:r>
              <a:r>
                <a:rPr lang="es-ES" sz="2400" dirty="0">
                  <a:solidFill>
                    <a:srgbClr val="008000"/>
                  </a:solidFill>
                  <a:latin typeface="Arial" panose="020B0604020202020204" pitchFamily="34" charset="0"/>
                  <a:sym typeface="Symbol" panose="05050102010706020507" pitchFamily="18" charset="2"/>
                </a:rPr>
                <a:t> = 2 V</a:t>
              </a:r>
            </a:p>
          </p:txBody>
        </p:sp>
      </p:grpSp>
      <p:grpSp>
        <p:nvGrpSpPr>
          <p:cNvPr id="101" name="Grupo 100">
            <a:extLst>
              <a:ext uri="{FF2B5EF4-FFF2-40B4-BE49-F238E27FC236}">
                <a16:creationId xmlns:a16="http://schemas.microsoft.com/office/drawing/2014/main" id="{535A49A6-3DFC-403E-8AF9-89D8BD097C51}"/>
              </a:ext>
            </a:extLst>
          </p:cNvPr>
          <p:cNvGrpSpPr/>
          <p:nvPr/>
        </p:nvGrpSpPr>
        <p:grpSpPr>
          <a:xfrm>
            <a:off x="1371711" y="5113736"/>
            <a:ext cx="4426003" cy="613299"/>
            <a:chOff x="1411039" y="5674174"/>
            <a:chExt cx="4426003" cy="613299"/>
          </a:xfrm>
        </p:grpSpPr>
        <p:sp>
          <p:nvSpPr>
            <p:cNvPr id="102" name="Text Box 74">
              <a:extLst>
                <a:ext uri="{FF2B5EF4-FFF2-40B4-BE49-F238E27FC236}">
                  <a16:creationId xmlns:a16="http://schemas.microsoft.com/office/drawing/2014/main" id="{575FF1B1-75C6-49FB-A86F-AA66577DB9CC}"/>
                </a:ext>
              </a:extLst>
            </p:cNvPr>
            <p:cNvSpPr txBox="1">
              <a:spLocks noChangeArrowheads="1"/>
            </p:cNvSpPr>
            <p:nvPr/>
          </p:nvSpPr>
          <p:spPr bwMode="auto">
            <a:xfrm>
              <a:off x="4352042" y="5674174"/>
              <a:ext cx="1485000"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8000"/>
                  </a:solidFill>
                  <a:latin typeface="Arial" panose="020B0604020202020204" pitchFamily="34" charset="0"/>
                  <a:sym typeface="Symbol" panose="05050102010706020507" pitchFamily="18" charset="2"/>
                </a:rPr>
                <a:t> R = 1 k</a:t>
              </a:r>
            </a:p>
          </p:txBody>
        </p:sp>
        <p:sp>
          <p:nvSpPr>
            <p:cNvPr id="103" name="Text Box 96">
              <a:extLst>
                <a:ext uri="{FF2B5EF4-FFF2-40B4-BE49-F238E27FC236}">
                  <a16:creationId xmlns:a16="http://schemas.microsoft.com/office/drawing/2014/main" id="{FA035D60-B6F5-4C3F-8E6B-2097A8A95845}"/>
                </a:ext>
              </a:extLst>
            </p:cNvPr>
            <p:cNvSpPr txBox="1">
              <a:spLocks noChangeArrowheads="1"/>
            </p:cNvSpPr>
            <p:nvPr/>
          </p:nvSpPr>
          <p:spPr bwMode="auto">
            <a:xfrm>
              <a:off x="1411039" y="5678221"/>
              <a:ext cx="2941003" cy="609252"/>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rPr>
                <a:t>I </a:t>
              </a:r>
              <a:r>
                <a:rPr lang="es-ES" sz="2400" dirty="0">
                  <a:solidFill>
                    <a:srgbClr val="000000"/>
                  </a:solidFill>
                  <a:latin typeface="Arial" panose="020B0604020202020204" pitchFamily="34" charset="0"/>
                </a:rPr>
                <a:t>= V</a:t>
              </a:r>
              <a:r>
                <a:rPr lang="es-ES" sz="2400" baseline="-25000" dirty="0">
                  <a:solidFill>
                    <a:srgbClr val="000000"/>
                  </a:solidFill>
                  <a:latin typeface="Arial" panose="020B0604020202020204" pitchFamily="34" charset="0"/>
                </a:rPr>
                <a:t>R</a:t>
              </a:r>
              <a:r>
                <a:rPr lang="es-ES" sz="2400" dirty="0">
                  <a:solidFill>
                    <a:srgbClr val="000000"/>
                  </a:solidFill>
                  <a:latin typeface="Arial" panose="020B0604020202020204" pitchFamily="34" charset="0"/>
                </a:rPr>
                <a:t> / R = 1,3 mA</a:t>
              </a:r>
            </a:p>
          </p:txBody>
        </p:sp>
      </p:grpSp>
      <p:sp>
        <p:nvSpPr>
          <p:cNvPr id="105" name="Text Box 58">
            <a:extLst>
              <a:ext uri="{FF2B5EF4-FFF2-40B4-BE49-F238E27FC236}">
                <a16:creationId xmlns:a16="http://schemas.microsoft.com/office/drawing/2014/main" id="{7446ED8E-7D09-4523-822B-10C5CB054F43}"/>
              </a:ext>
            </a:extLst>
          </p:cNvPr>
          <p:cNvSpPr txBox="1">
            <a:spLocks noChangeArrowheads="1"/>
          </p:cNvSpPr>
          <p:nvPr/>
        </p:nvSpPr>
        <p:spPr bwMode="auto">
          <a:xfrm>
            <a:off x="1366282" y="5819841"/>
            <a:ext cx="3295733" cy="609252"/>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000000"/>
                </a:solidFill>
                <a:latin typeface="Arial" panose="020B0604020202020204" pitchFamily="34" charset="0"/>
              </a:rPr>
              <a:t>No hay contradicción</a:t>
            </a:r>
          </a:p>
        </p:txBody>
      </p:sp>
      <p:sp>
        <p:nvSpPr>
          <p:cNvPr id="106" name="Text Box 102">
            <a:extLst>
              <a:ext uri="{FF2B5EF4-FFF2-40B4-BE49-F238E27FC236}">
                <a16:creationId xmlns:a16="http://schemas.microsoft.com/office/drawing/2014/main" id="{56381B78-5BC8-444A-AC5C-80EC5B76C139}"/>
              </a:ext>
            </a:extLst>
          </p:cNvPr>
          <p:cNvSpPr txBox="1">
            <a:spLocks noChangeArrowheads="1"/>
          </p:cNvSpPr>
          <p:nvPr/>
        </p:nvSpPr>
        <p:spPr bwMode="auto">
          <a:xfrm>
            <a:off x="1361960" y="6512313"/>
            <a:ext cx="5008330" cy="609252"/>
          </a:xfrm>
          <a:prstGeom prst="rect">
            <a:avLst/>
          </a:prstGeom>
          <a:solidFill>
            <a:schemeClr val="tx2">
              <a:lumMod val="25000"/>
              <a:lumOff val="75000"/>
            </a:schemeClr>
          </a:solidFill>
          <a:ln>
            <a:noFill/>
          </a:ln>
        </p:spPr>
        <p:txBody>
          <a:bodyPr wrap="squar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0000"/>
                </a:solidFill>
                <a:latin typeface="Comic Sans MS" panose="030F0702030302020204" pitchFamily="66" charset="0"/>
              </a:rPr>
              <a:t>I</a:t>
            </a:r>
            <a:r>
              <a:rPr lang="es-ES" sz="2400" baseline="-25000" dirty="0">
                <a:latin typeface="Arial" panose="020B0604020202020204" pitchFamily="34" charset="0"/>
              </a:rPr>
              <a:t>D </a:t>
            </a:r>
            <a:r>
              <a:rPr lang="es-ES" sz="2400" dirty="0">
                <a:latin typeface="Arial" panose="020B0604020202020204" pitchFamily="34" charset="0"/>
              </a:rPr>
              <a:t>= </a:t>
            </a:r>
            <a:r>
              <a:rPr lang="es-ES" sz="2400">
                <a:solidFill>
                  <a:srgbClr val="000000"/>
                </a:solidFill>
                <a:latin typeface="Comic Sans MS" panose="030F0702030302020204" pitchFamily="66" charset="0"/>
              </a:rPr>
              <a:t>I</a:t>
            </a:r>
            <a:r>
              <a:rPr lang="es-ES" sz="2400">
                <a:latin typeface="Arial" panose="020B0604020202020204" pitchFamily="34" charset="0"/>
              </a:rPr>
              <a:t> &gt; 0, circula </a:t>
            </a:r>
            <a:r>
              <a:rPr lang="es-ES" sz="2400" dirty="0">
                <a:latin typeface="Arial" panose="020B0604020202020204" pitchFamily="34" charset="0"/>
              </a:rPr>
              <a:t>en sentido P</a:t>
            </a:r>
            <a:r>
              <a:rPr lang="es-ES" sz="2400" dirty="0">
                <a:latin typeface="Arial" panose="020B0604020202020204" pitchFamily="34" charset="0"/>
                <a:sym typeface="Symbol" panose="05050102010706020507" pitchFamily="18" charset="2"/>
              </a:rPr>
              <a:t></a:t>
            </a:r>
            <a:r>
              <a:rPr lang="es-ES" sz="2400" dirty="0">
                <a:latin typeface="Arial" panose="020B0604020202020204" pitchFamily="34" charset="0"/>
              </a:rPr>
              <a:t>N</a:t>
            </a:r>
          </a:p>
        </p:txBody>
      </p:sp>
      <p:sp>
        <p:nvSpPr>
          <p:cNvPr id="104" name="Text Box 20">
            <a:extLst>
              <a:ext uri="{FF2B5EF4-FFF2-40B4-BE49-F238E27FC236}">
                <a16:creationId xmlns:a16="http://schemas.microsoft.com/office/drawing/2014/main" id="{17C8FD38-DB6B-44C8-B522-4508F11BDABB}"/>
              </a:ext>
            </a:extLst>
          </p:cNvPr>
          <p:cNvSpPr txBox="1">
            <a:spLocks noChangeArrowheads="1"/>
          </p:cNvSpPr>
          <p:nvPr/>
        </p:nvSpPr>
        <p:spPr bwMode="auto">
          <a:xfrm>
            <a:off x="2545570" y="2995255"/>
            <a:ext cx="2217333" cy="609252"/>
          </a:xfrm>
          <a:prstGeom prst="rect">
            <a:avLst/>
          </a:prstGeom>
          <a:solidFill>
            <a:schemeClr val="tx2">
              <a:lumMod val="25000"/>
              <a:lumOff val="75000"/>
            </a:schemeClr>
          </a:solidFill>
          <a:ln>
            <a:noFill/>
          </a:ln>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a:latin typeface="Arial" panose="020B0604020202020204" pitchFamily="34" charset="0"/>
                <a:sym typeface="Symbol" panose="05050102010706020507" pitchFamily="18" charset="2"/>
              </a:rPr>
              <a:t>Debe </a:t>
            </a:r>
            <a:r>
              <a:rPr lang="es-ES" sz="2400" dirty="0">
                <a:latin typeface="Arial" panose="020B0604020202020204" pitchFamily="34" charset="0"/>
                <a:sym typeface="Symbol" panose="05050102010706020507" pitchFamily="18" charset="2"/>
              </a:rPr>
              <a:t>conducir</a:t>
            </a:r>
          </a:p>
        </p:txBody>
      </p:sp>
    </p:spTree>
    <p:extLst>
      <p:ext uri="{BB962C8B-B14F-4D97-AF65-F5344CB8AC3E}">
        <p14:creationId xmlns:p14="http://schemas.microsoft.com/office/powerpoint/2010/main" val="5830605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dissolve">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left)">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wipe(up)">
                                      <p:cBhvr>
                                        <p:cTn id="22" dur="5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wipe(left)">
                                      <p:cBhvr>
                                        <p:cTn id="27" dur="500"/>
                                        <p:tgtEl>
                                          <p:spTgt spid="104"/>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1"/>
                                        </p:tgtEl>
                                        <p:attrNameLst>
                                          <p:attrName>style.visibility</p:attrName>
                                        </p:attrNameLst>
                                      </p:cBhvr>
                                      <p:to>
                                        <p:strVal val="visible"/>
                                      </p:to>
                                    </p:set>
                                    <p:anim calcmode="lin" valueType="num">
                                      <p:cBhvr additive="base">
                                        <p:cTn id="32" dur="500"/>
                                        <p:tgtEl>
                                          <p:spTgt spid="91"/>
                                        </p:tgtEl>
                                        <p:attrNameLst>
                                          <p:attrName>ppt_y</p:attrName>
                                        </p:attrNameLst>
                                      </p:cBhvr>
                                      <p:tavLst>
                                        <p:tav tm="0">
                                          <p:val>
                                            <p:strVal val="#ppt_y+#ppt_h*1.125000"/>
                                          </p:val>
                                        </p:tav>
                                        <p:tav tm="100000">
                                          <p:val>
                                            <p:strVal val="#ppt_y"/>
                                          </p:val>
                                        </p:tav>
                                      </p:tavLst>
                                    </p:anim>
                                    <p:animEffect transition="in" filter="wipe(up)">
                                      <p:cBhvr>
                                        <p:cTn id="33" dur="500"/>
                                        <p:tgtEl>
                                          <p:spTgt spid="9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wipe(left)">
                                      <p:cBhvr>
                                        <p:cTn id="38" dur="500"/>
                                        <p:tgtEl>
                                          <p:spTgt spid="93"/>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wipe(left)">
                                      <p:cBhvr>
                                        <p:cTn id="42" dur="500"/>
                                        <p:tgtEl>
                                          <p:spTgt spid="92"/>
                                        </p:tgtEl>
                                      </p:cBhvr>
                                    </p:animEffect>
                                  </p:childTnLst>
                                </p:cTn>
                              </p:par>
                            </p:childTnLst>
                          </p:cTn>
                        </p:par>
                        <p:par>
                          <p:cTn id="43" fill="hold">
                            <p:stCondLst>
                              <p:cond delay="1000"/>
                            </p:stCondLst>
                            <p:childTnLst>
                              <p:par>
                                <p:cTn id="44" presetID="23" presetClass="entr" presetSubtype="16" fill="hold" grpId="0" nodeType="afterEffect">
                                  <p:stCondLst>
                                    <p:cond delay="0"/>
                                  </p:stCondLst>
                                  <p:childTnLst>
                                    <p:set>
                                      <p:cBhvr>
                                        <p:cTn id="45" dur="1" fill="hold">
                                          <p:stCondLst>
                                            <p:cond delay="0"/>
                                          </p:stCondLst>
                                        </p:cTn>
                                        <p:tgtEl>
                                          <p:spTgt spid="90"/>
                                        </p:tgtEl>
                                        <p:attrNameLst>
                                          <p:attrName>style.visibility</p:attrName>
                                        </p:attrNameLst>
                                      </p:cBhvr>
                                      <p:to>
                                        <p:strVal val="visible"/>
                                      </p:to>
                                    </p:set>
                                    <p:anim calcmode="lin" valueType="num">
                                      <p:cBhvr>
                                        <p:cTn id="46" dur="500" fill="hold"/>
                                        <p:tgtEl>
                                          <p:spTgt spid="90"/>
                                        </p:tgtEl>
                                        <p:attrNameLst>
                                          <p:attrName>ppt_w</p:attrName>
                                        </p:attrNameLst>
                                      </p:cBhvr>
                                      <p:tavLst>
                                        <p:tav tm="0">
                                          <p:val>
                                            <p:fltVal val="0"/>
                                          </p:val>
                                        </p:tav>
                                        <p:tav tm="100000">
                                          <p:val>
                                            <p:strVal val="#ppt_w"/>
                                          </p:val>
                                        </p:tav>
                                      </p:tavLst>
                                    </p:anim>
                                    <p:anim calcmode="lin" valueType="num">
                                      <p:cBhvr>
                                        <p:cTn id="47" dur="500" fill="hold"/>
                                        <p:tgtEl>
                                          <p:spTgt spid="90"/>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6"/>
                                        </p:tgtEl>
                                        <p:attrNameLst>
                                          <p:attrName>style.visibility</p:attrName>
                                        </p:attrNameLst>
                                      </p:cBhvr>
                                      <p:to>
                                        <p:strVal val="visible"/>
                                      </p:to>
                                    </p:set>
                                    <p:animEffect transition="in" filter="wipe(up)">
                                      <p:cBhvr>
                                        <p:cTn id="52" dur="500"/>
                                        <p:tgtEl>
                                          <p:spTgt spid="9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wipe(left)">
                                      <p:cBhvr>
                                        <p:cTn id="57" dur="500"/>
                                        <p:tgtEl>
                                          <p:spTgt spid="9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98"/>
                                        </p:tgtEl>
                                        <p:attrNameLst>
                                          <p:attrName>style.visibility</p:attrName>
                                        </p:attrNameLst>
                                      </p:cBhvr>
                                      <p:to>
                                        <p:strVal val="visible"/>
                                      </p:to>
                                    </p:set>
                                    <p:animEffect transition="in" filter="wipe(up)">
                                      <p:cBhvr>
                                        <p:cTn id="62" dur="500"/>
                                        <p:tgtEl>
                                          <p:spTgt spid="9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01"/>
                                        </p:tgtEl>
                                        <p:attrNameLst>
                                          <p:attrName>style.visibility</p:attrName>
                                        </p:attrNameLst>
                                      </p:cBhvr>
                                      <p:to>
                                        <p:strVal val="visible"/>
                                      </p:to>
                                    </p:set>
                                    <p:animEffect transition="in" filter="wipe(up)">
                                      <p:cBhvr>
                                        <p:cTn id="67" dur="500"/>
                                        <p:tgtEl>
                                          <p:spTgt spid="101"/>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105"/>
                                        </p:tgtEl>
                                        <p:attrNameLst>
                                          <p:attrName>style.visibility</p:attrName>
                                        </p:attrNameLst>
                                      </p:cBhvr>
                                      <p:to>
                                        <p:strVal val="visible"/>
                                      </p:to>
                                    </p:set>
                                    <p:anim calcmode="lin" valueType="num">
                                      <p:cBhvr additive="base">
                                        <p:cTn id="72" dur="500"/>
                                        <p:tgtEl>
                                          <p:spTgt spid="105"/>
                                        </p:tgtEl>
                                        <p:attrNameLst>
                                          <p:attrName>ppt_y</p:attrName>
                                        </p:attrNameLst>
                                      </p:cBhvr>
                                      <p:tavLst>
                                        <p:tav tm="0">
                                          <p:val>
                                            <p:strVal val="#ppt_y+#ppt_h*1.125000"/>
                                          </p:val>
                                        </p:tav>
                                        <p:tav tm="100000">
                                          <p:val>
                                            <p:strVal val="#ppt_y"/>
                                          </p:val>
                                        </p:tav>
                                      </p:tavLst>
                                    </p:anim>
                                    <p:animEffect transition="in" filter="wipe(up)">
                                      <p:cBhvr>
                                        <p:cTn id="73" dur="500"/>
                                        <p:tgtEl>
                                          <p:spTgt spid="105"/>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4" fill="hold" grpId="0" nodeType="clickEffect">
                                  <p:stCondLst>
                                    <p:cond delay="0"/>
                                  </p:stCondLst>
                                  <p:childTnLst>
                                    <p:set>
                                      <p:cBhvr>
                                        <p:cTn id="77" dur="1" fill="hold">
                                          <p:stCondLst>
                                            <p:cond delay="0"/>
                                          </p:stCondLst>
                                        </p:cTn>
                                        <p:tgtEl>
                                          <p:spTgt spid="106"/>
                                        </p:tgtEl>
                                        <p:attrNameLst>
                                          <p:attrName>style.visibility</p:attrName>
                                        </p:attrNameLst>
                                      </p:cBhvr>
                                      <p:to>
                                        <p:strVal val="visible"/>
                                      </p:to>
                                    </p:set>
                                    <p:anim calcmode="lin" valueType="num">
                                      <p:cBhvr additive="base">
                                        <p:cTn id="78" dur="500"/>
                                        <p:tgtEl>
                                          <p:spTgt spid="106"/>
                                        </p:tgtEl>
                                        <p:attrNameLst>
                                          <p:attrName>ppt_y</p:attrName>
                                        </p:attrNameLst>
                                      </p:cBhvr>
                                      <p:tavLst>
                                        <p:tav tm="0">
                                          <p:val>
                                            <p:strVal val="#ppt_y+#ppt_h*1.125000"/>
                                          </p:val>
                                        </p:tav>
                                        <p:tav tm="100000">
                                          <p:val>
                                            <p:strVal val="#ppt_y"/>
                                          </p:val>
                                        </p:tav>
                                      </p:tavLst>
                                    </p:anim>
                                    <p:animEffect transition="in" filter="wipe(up)">
                                      <p:cBhvr>
                                        <p:cTn id="79"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9" grpId="0" animBg="1"/>
      <p:bldP spid="90" grpId="0" animBg="1"/>
      <p:bldP spid="91" grpId="0"/>
      <p:bldP spid="92" grpId="0" animBg="1"/>
      <p:bldP spid="96" grpId="0" animBg="1"/>
      <p:bldP spid="97" grpId="0" animBg="1"/>
      <p:bldP spid="105" grpId="0" animBg="1"/>
      <p:bldP spid="106" grpId="0" animBg="1"/>
      <p:bldP spid="10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59"/>
          <p:cNvGrpSpPr>
            <a:grpSpLocks/>
          </p:cNvGrpSpPr>
          <p:nvPr/>
        </p:nvGrpSpPr>
        <p:grpSpPr bwMode="auto">
          <a:xfrm>
            <a:off x="7127695" y="1375213"/>
            <a:ext cx="2786063" cy="2732088"/>
            <a:chOff x="1519" y="2287"/>
            <a:chExt cx="1755" cy="1721"/>
          </a:xfrm>
        </p:grpSpPr>
        <p:sp>
          <p:nvSpPr>
            <p:cNvPr id="37934" name="Text Box 60"/>
            <p:cNvSpPr txBox="1">
              <a:spLocks noChangeArrowheads="1"/>
            </p:cNvSpPr>
            <p:nvPr/>
          </p:nvSpPr>
          <p:spPr bwMode="auto">
            <a:xfrm>
              <a:off x="1634" y="2948"/>
              <a:ext cx="25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dirty="0" err="1">
                  <a:solidFill>
                    <a:srgbClr val="008000"/>
                  </a:solidFill>
                  <a:latin typeface="Arial" panose="020B0604020202020204" pitchFamily="34" charset="0"/>
                </a:rPr>
                <a:t>V</a:t>
              </a:r>
              <a:r>
                <a:rPr lang="es-ES" sz="2000" b="1" baseline="-25000" dirty="0" err="1">
                  <a:solidFill>
                    <a:srgbClr val="008000"/>
                  </a:solidFill>
                  <a:latin typeface="Arial" panose="020B0604020202020204" pitchFamily="34" charset="0"/>
                </a:rPr>
                <a:t>r</a:t>
              </a:r>
              <a:endParaRPr lang="es-ES" sz="2000" b="1" dirty="0">
                <a:solidFill>
                  <a:srgbClr val="008000"/>
                </a:solidFill>
                <a:latin typeface="Arial" panose="020B0604020202020204" pitchFamily="34" charset="0"/>
              </a:endParaRPr>
            </a:p>
          </p:txBody>
        </p:sp>
        <p:sp>
          <p:nvSpPr>
            <p:cNvPr id="37935" name="Text Box 61"/>
            <p:cNvSpPr txBox="1">
              <a:spLocks noChangeArrowheads="1"/>
            </p:cNvSpPr>
            <p:nvPr/>
          </p:nvSpPr>
          <p:spPr bwMode="auto">
            <a:xfrm>
              <a:off x="2482" y="3281"/>
              <a:ext cx="30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rPr>
                <a:t>V</a:t>
              </a:r>
              <a:r>
                <a:rPr lang="es-ES" sz="2000" b="1" baseline="-25000">
                  <a:solidFill>
                    <a:srgbClr val="008000"/>
                  </a:solidFill>
                  <a:latin typeface="Arial" panose="020B0604020202020204" pitchFamily="34" charset="0"/>
                </a:rPr>
                <a:t>U</a:t>
              </a:r>
              <a:endParaRPr lang="es-ES" sz="2000" b="1">
                <a:solidFill>
                  <a:srgbClr val="008000"/>
                </a:solidFill>
                <a:latin typeface="Arial" panose="020B0604020202020204" pitchFamily="34" charset="0"/>
              </a:endParaRPr>
            </a:p>
          </p:txBody>
        </p:sp>
        <p:grpSp>
          <p:nvGrpSpPr>
            <p:cNvPr id="37936" name="Group 62"/>
            <p:cNvGrpSpPr>
              <a:grpSpLocks/>
            </p:cNvGrpSpPr>
            <p:nvPr/>
          </p:nvGrpSpPr>
          <p:grpSpPr bwMode="auto">
            <a:xfrm>
              <a:off x="1519" y="2287"/>
              <a:ext cx="1755" cy="1721"/>
              <a:chOff x="1519" y="2287"/>
              <a:chExt cx="1755" cy="1721"/>
            </a:xfrm>
          </p:grpSpPr>
          <p:sp>
            <p:nvSpPr>
              <p:cNvPr id="37937" name="Line 63"/>
              <p:cNvSpPr>
                <a:spLocks noChangeShapeType="1"/>
              </p:cNvSpPr>
              <p:nvPr/>
            </p:nvSpPr>
            <p:spPr bwMode="auto">
              <a:xfrm>
                <a:off x="2241" y="2563"/>
                <a:ext cx="0" cy="1445"/>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37938" name="Line 64"/>
              <p:cNvSpPr>
                <a:spLocks noChangeShapeType="1"/>
              </p:cNvSpPr>
              <p:nvPr/>
            </p:nvSpPr>
            <p:spPr bwMode="auto">
              <a:xfrm rot="5400000">
                <a:off x="2242" y="2563"/>
                <a:ext cx="0" cy="1445"/>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spAutoFit/>
              </a:bodyPr>
              <a:lstStyle/>
              <a:p>
                <a:endParaRPr lang="es-ES"/>
              </a:p>
            </p:txBody>
          </p:sp>
          <p:sp>
            <p:nvSpPr>
              <p:cNvPr id="37939" name="Line 65"/>
              <p:cNvSpPr>
                <a:spLocks noChangeShapeType="1"/>
              </p:cNvSpPr>
              <p:nvPr/>
            </p:nvSpPr>
            <p:spPr bwMode="auto">
              <a:xfrm>
                <a:off x="1774" y="3286"/>
                <a:ext cx="869" cy="0"/>
              </a:xfrm>
              <a:prstGeom prst="line">
                <a:avLst/>
              </a:prstGeom>
              <a:noFill/>
              <a:ln w="508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37940" name="Line 66"/>
              <p:cNvSpPr>
                <a:spLocks noChangeShapeType="1"/>
              </p:cNvSpPr>
              <p:nvPr/>
            </p:nvSpPr>
            <p:spPr bwMode="auto">
              <a:xfrm rot="16200000" flipH="1">
                <a:off x="2263" y="2933"/>
                <a:ext cx="732" cy="0"/>
              </a:xfrm>
              <a:prstGeom prst="line">
                <a:avLst/>
              </a:prstGeom>
              <a:noFill/>
              <a:ln w="508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37941" name="Line 67"/>
              <p:cNvSpPr>
                <a:spLocks noChangeShapeType="1"/>
              </p:cNvSpPr>
              <p:nvPr/>
            </p:nvSpPr>
            <p:spPr bwMode="auto">
              <a:xfrm rot="16200000" flipH="1">
                <a:off x="1419" y="3639"/>
                <a:ext cx="732" cy="0"/>
              </a:xfrm>
              <a:prstGeom prst="line">
                <a:avLst/>
              </a:prstGeom>
              <a:noFill/>
              <a:ln w="508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37942" name="Text Box 68"/>
              <p:cNvSpPr txBox="1">
                <a:spLocks noChangeArrowheads="1"/>
              </p:cNvSpPr>
              <p:nvPr/>
            </p:nvSpPr>
            <p:spPr bwMode="auto">
              <a:xfrm>
                <a:off x="2093" y="2287"/>
                <a:ext cx="2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60000"/>
                  </a:lnSpc>
                  <a:spcBef>
                    <a:spcPct val="50000"/>
                  </a:spcBef>
                  <a:buFontTx/>
                  <a:buNone/>
                </a:pPr>
                <a:r>
                  <a:rPr lang="es-ES" sz="2000">
                    <a:latin typeface="Comic Sans MS" panose="030F0702030302020204" pitchFamily="66" charset="0"/>
                  </a:rPr>
                  <a:t>I</a:t>
                </a:r>
                <a:r>
                  <a:rPr lang="es-ES" sz="2000" baseline="-25000">
                    <a:latin typeface="Arial" panose="020B0604020202020204" pitchFamily="34" charset="0"/>
                  </a:rPr>
                  <a:t>D</a:t>
                </a:r>
                <a:endParaRPr lang="es-ES" sz="2000">
                  <a:latin typeface="Arial" panose="020B0604020202020204" pitchFamily="34" charset="0"/>
                </a:endParaRPr>
              </a:p>
            </p:txBody>
          </p:sp>
          <p:sp>
            <p:nvSpPr>
              <p:cNvPr id="37943" name="Text Box 69"/>
              <p:cNvSpPr txBox="1">
                <a:spLocks noChangeArrowheads="1"/>
              </p:cNvSpPr>
              <p:nvPr/>
            </p:nvSpPr>
            <p:spPr bwMode="auto">
              <a:xfrm>
                <a:off x="2977" y="3158"/>
                <a:ext cx="29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60000"/>
                  </a:lnSpc>
                  <a:spcBef>
                    <a:spcPct val="50000"/>
                  </a:spcBef>
                  <a:buFontTx/>
                  <a:buNone/>
                </a:pPr>
                <a:r>
                  <a:rPr lang="es-ES" sz="2000">
                    <a:latin typeface="Comic Sans MS" panose="030F0702030302020204" pitchFamily="66" charset="0"/>
                  </a:rPr>
                  <a:t>V</a:t>
                </a:r>
                <a:r>
                  <a:rPr lang="es-ES" sz="2000" baseline="-25000">
                    <a:latin typeface="Arial" panose="020B0604020202020204" pitchFamily="34" charset="0"/>
                  </a:rPr>
                  <a:t>D</a:t>
                </a:r>
                <a:endParaRPr lang="es-ES" sz="2000">
                  <a:latin typeface="Arial" panose="020B0604020202020204" pitchFamily="34" charset="0"/>
                </a:endParaRPr>
              </a:p>
            </p:txBody>
          </p:sp>
        </p:grpSp>
      </p:grpSp>
      <p:sp>
        <p:nvSpPr>
          <p:cNvPr id="7273" name="Text Box 105"/>
          <p:cNvSpPr txBox="1">
            <a:spLocks noChangeArrowheads="1"/>
          </p:cNvSpPr>
          <p:nvPr/>
        </p:nvSpPr>
        <p:spPr bwMode="auto">
          <a:xfrm>
            <a:off x="6817966" y="446818"/>
            <a:ext cx="2736945" cy="609252"/>
          </a:xfrm>
          <a:prstGeom prst="rect">
            <a:avLst/>
          </a:prstGeom>
          <a:solidFill>
            <a:srgbClr val="666699"/>
          </a:solidFill>
          <a:ln>
            <a:noFill/>
          </a:ln>
        </p:spPr>
        <p:txBody>
          <a:bodyPr wrap="non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FFFF"/>
                </a:solidFill>
                <a:latin typeface="Arial" panose="020B0604020202020204" pitchFamily="34" charset="0"/>
              </a:rPr>
              <a:t>Modelo lineal ideal</a:t>
            </a:r>
          </a:p>
        </p:txBody>
      </p:sp>
      <p:sp>
        <p:nvSpPr>
          <p:cNvPr id="2" name="CuadroTexto 1"/>
          <p:cNvSpPr txBox="1"/>
          <p:nvPr/>
        </p:nvSpPr>
        <p:spPr>
          <a:xfrm>
            <a:off x="8351873" y="2531703"/>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sp>
        <p:nvSpPr>
          <p:cNvPr id="69" name="CuadroTexto 68"/>
          <p:cNvSpPr txBox="1"/>
          <p:nvPr/>
        </p:nvSpPr>
        <p:spPr>
          <a:xfrm>
            <a:off x="7742499" y="2539586"/>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sp>
        <p:nvSpPr>
          <p:cNvPr id="72" name="CuadroTexto 71"/>
          <p:cNvSpPr txBox="1"/>
          <p:nvPr/>
        </p:nvSpPr>
        <p:spPr>
          <a:xfrm>
            <a:off x="8886828" y="2150459"/>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sp>
        <p:nvSpPr>
          <p:cNvPr id="73" name="CuadroTexto 72"/>
          <p:cNvSpPr txBox="1"/>
          <p:nvPr/>
        </p:nvSpPr>
        <p:spPr>
          <a:xfrm>
            <a:off x="7089312" y="3377639"/>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sp>
        <p:nvSpPr>
          <p:cNvPr id="76" name="102 CuadroTexto">
            <a:extLst>
              <a:ext uri="{FF2B5EF4-FFF2-40B4-BE49-F238E27FC236}">
                <a16:creationId xmlns:a16="http://schemas.microsoft.com/office/drawing/2014/main" id="{D934BD15-ACC0-47EE-B61D-E10A6566A53A}"/>
              </a:ext>
            </a:extLst>
          </p:cNvPr>
          <p:cNvSpPr txBox="1">
            <a:spLocks noChangeArrowheads="1"/>
          </p:cNvSpPr>
          <p:nvPr/>
        </p:nvSpPr>
        <p:spPr bwMode="auto">
          <a:xfrm>
            <a:off x="1308794" y="338550"/>
            <a:ext cx="1793635" cy="461665"/>
          </a:xfrm>
          <a:prstGeom prst="rect">
            <a:avLst/>
          </a:prstGeom>
          <a:solidFill>
            <a:srgbClr val="00FF00"/>
          </a:solidFill>
          <a:ln>
            <a:noFill/>
          </a:ln>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sym typeface="Wingdings" panose="05000000000000000000" pitchFamily="2" charset="2"/>
              </a:rPr>
              <a:t>2ª OPCIÓN</a:t>
            </a:r>
            <a:endParaRPr lang="es-ES" sz="2400" dirty="0">
              <a:latin typeface="Arial" panose="020B0604020202020204" pitchFamily="34" charset="0"/>
            </a:endParaRPr>
          </a:p>
        </p:txBody>
      </p:sp>
      <p:sp>
        <p:nvSpPr>
          <p:cNvPr id="78" name="Text Box 102">
            <a:extLst>
              <a:ext uri="{FF2B5EF4-FFF2-40B4-BE49-F238E27FC236}">
                <a16:creationId xmlns:a16="http://schemas.microsoft.com/office/drawing/2014/main" id="{C59EBA62-DD72-4C2D-B58D-158CDB750E8C}"/>
              </a:ext>
            </a:extLst>
          </p:cNvPr>
          <p:cNvSpPr txBox="1">
            <a:spLocks noChangeArrowheads="1"/>
          </p:cNvSpPr>
          <p:nvPr/>
        </p:nvSpPr>
        <p:spPr bwMode="auto">
          <a:xfrm>
            <a:off x="1361621" y="926038"/>
            <a:ext cx="3365964" cy="609252"/>
          </a:xfrm>
          <a:prstGeom prst="rect">
            <a:avLst/>
          </a:prstGeom>
          <a:solidFill>
            <a:schemeClr val="tx2">
              <a:lumMod val="25000"/>
              <a:lumOff val="75000"/>
            </a:schemeClr>
          </a:solidFill>
          <a:ln>
            <a:noFill/>
          </a:ln>
        </p:spPr>
        <p:txBody>
          <a:bodyPr wrap="non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Veamos otras </a:t>
            </a:r>
            <a:r>
              <a:rPr lang="es-ES" sz="2400" dirty="0" err="1">
                <a:latin typeface="Arial" panose="020B0604020202020204" pitchFamily="34" charset="0"/>
              </a:rPr>
              <a:t>hipótesis</a:t>
            </a:r>
            <a:endParaRPr lang="es-ES" sz="2400" dirty="0">
              <a:latin typeface="Arial" panose="020B0604020202020204" pitchFamily="34" charset="0"/>
            </a:endParaRPr>
          </a:p>
        </p:txBody>
      </p:sp>
      <p:sp>
        <p:nvSpPr>
          <p:cNvPr id="84" name="Oval 43">
            <a:extLst>
              <a:ext uri="{FF2B5EF4-FFF2-40B4-BE49-F238E27FC236}">
                <a16:creationId xmlns:a16="http://schemas.microsoft.com/office/drawing/2014/main" id="{3D317505-EF96-456B-AAF2-C6FE96F74636}"/>
              </a:ext>
            </a:extLst>
          </p:cNvPr>
          <p:cNvSpPr>
            <a:spLocks noChangeArrowheads="1"/>
          </p:cNvSpPr>
          <p:nvPr/>
        </p:nvSpPr>
        <p:spPr bwMode="auto">
          <a:xfrm>
            <a:off x="8802803" y="2496291"/>
            <a:ext cx="179387" cy="179388"/>
          </a:xfrm>
          <a:prstGeom prst="ellipse">
            <a:avLst/>
          </a:prstGeom>
          <a:solidFill>
            <a:srgbClr val="FFFF00"/>
          </a:solidFill>
          <a:ln w="25400" algn="ctr">
            <a:solidFill>
              <a:schemeClr val="tx1"/>
            </a:solidFill>
            <a:round/>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100" name="Rectángulo 99">
            <a:extLst>
              <a:ext uri="{FF2B5EF4-FFF2-40B4-BE49-F238E27FC236}">
                <a16:creationId xmlns:a16="http://schemas.microsoft.com/office/drawing/2014/main" id="{F7285BBE-E598-43B7-99ED-A7D6FB88F51B}"/>
              </a:ext>
            </a:extLst>
          </p:cNvPr>
          <p:cNvSpPr/>
          <p:nvPr/>
        </p:nvSpPr>
        <p:spPr bwMode="auto">
          <a:xfrm>
            <a:off x="8493089" y="2879877"/>
            <a:ext cx="180977" cy="197504"/>
          </a:xfrm>
          <a:prstGeom prst="rect">
            <a:avLst/>
          </a:prstGeom>
          <a:solidFill>
            <a:srgbClr val="FFFF00"/>
          </a:solidFill>
          <a:ln w="25400" cap="flat" cmpd="sng" algn="ctr">
            <a:solidFill>
              <a:schemeClr val="tx1"/>
            </a:solid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01" name="Rectángulo 100">
            <a:extLst>
              <a:ext uri="{FF2B5EF4-FFF2-40B4-BE49-F238E27FC236}">
                <a16:creationId xmlns:a16="http://schemas.microsoft.com/office/drawing/2014/main" id="{64755FC4-281B-4B81-8E69-37B285F7858D}"/>
              </a:ext>
            </a:extLst>
          </p:cNvPr>
          <p:cNvSpPr/>
          <p:nvPr/>
        </p:nvSpPr>
        <p:spPr bwMode="auto">
          <a:xfrm>
            <a:off x="7874987" y="2891500"/>
            <a:ext cx="180977" cy="197504"/>
          </a:xfrm>
          <a:prstGeom prst="rect">
            <a:avLst/>
          </a:prstGeom>
          <a:solidFill>
            <a:srgbClr val="FFFF00"/>
          </a:solidFill>
          <a:ln w="25400" cap="flat" cmpd="sng" algn="ctr">
            <a:solidFill>
              <a:schemeClr val="tx1"/>
            </a:solid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02" name="Text Box 58">
            <a:extLst>
              <a:ext uri="{FF2B5EF4-FFF2-40B4-BE49-F238E27FC236}">
                <a16:creationId xmlns:a16="http://schemas.microsoft.com/office/drawing/2014/main" id="{59294609-2B02-4980-884D-DDC0FF5ECEFF}"/>
              </a:ext>
            </a:extLst>
          </p:cNvPr>
          <p:cNvSpPr txBox="1">
            <a:spLocks noChangeArrowheads="1"/>
          </p:cNvSpPr>
          <p:nvPr/>
        </p:nvSpPr>
        <p:spPr bwMode="auto">
          <a:xfrm>
            <a:off x="1807531" y="2932450"/>
            <a:ext cx="2667498" cy="58744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Hay contradicción</a:t>
            </a:r>
          </a:p>
        </p:txBody>
      </p:sp>
      <p:sp>
        <p:nvSpPr>
          <p:cNvPr id="103" name="Text Box 62">
            <a:extLst>
              <a:ext uri="{FF2B5EF4-FFF2-40B4-BE49-F238E27FC236}">
                <a16:creationId xmlns:a16="http://schemas.microsoft.com/office/drawing/2014/main" id="{766F5388-7792-4AE7-8E34-6ED3742B80D7}"/>
              </a:ext>
            </a:extLst>
          </p:cNvPr>
          <p:cNvSpPr txBox="1">
            <a:spLocks noChangeArrowheads="1"/>
          </p:cNvSpPr>
          <p:nvPr/>
        </p:nvSpPr>
        <p:spPr bwMode="auto">
          <a:xfrm>
            <a:off x="2036881" y="1762031"/>
            <a:ext cx="8667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60000"/>
              </a:lnSpc>
              <a:spcBef>
                <a:spcPct val="50000"/>
              </a:spcBef>
              <a:buFontTx/>
              <a:buNone/>
            </a:pPr>
            <a:r>
              <a:rPr lang="es-ES" sz="2400" dirty="0">
                <a:latin typeface="Comic Sans MS" panose="030F0702030302020204" pitchFamily="66" charset="0"/>
              </a:rPr>
              <a:t>I</a:t>
            </a:r>
            <a:r>
              <a:rPr lang="es-ES" sz="2400" dirty="0">
                <a:latin typeface="Arial" panose="020B0604020202020204" pitchFamily="34" charset="0"/>
              </a:rPr>
              <a:t> = </a:t>
            </a:r>
            <a:r>
              <a:rPr lang="es-ES" sz="2400" dirty="0">
                <a:latin typeface="Comic Sans MS" panose="030F0702030302020204" pitchFamily="66" charset="0"/>
              </a:rPr>
              <a:t>I</a:t>
            </a:r>
            <a:r>
              <a:rPr lang="es-ES" sz="2400" baseline="-25000" dirty="0">
                <a:latin typeface="Comic Sans MS" panose="030F0702030302020204" pitchFamily="66" charset="0"/>
              </a:rPr>
              <a:t>D</a:t>
            </a:r>
            <a:r>
              <a:rPr lang="es-ES" sz="2400" dirty="0">
                <a:latin typeface="Arial" panose="020B0604020202020204" pitchFamily="34" charset="0"/>
              </a:rPr>
              <a:t> = 0</a:t>
            </a:r>
          </a:p>
        </p:txBody>
      </p:sp>
      <p:sp>
        <p:nvSpPr>
          <p:cNvPr id="104" name="Text Box 22">
            <a:extLst>
              <a:ext uri="{FF2B5EF4-FFF2-40B4-BE49-F238E27FC236}">
                <a16:creationId xmlns:a16="http://schemas.microsoft.com/office/drawing/2014/main" id="{7C4FA5DA-59D3-4EE8-90AF-C9597B69DB44}"/>
              </a:ext>
            </a:extLst>
          </p:cNvPr>
          <p:cNvSpPr txBox="1">
            <a:spLocks noChangeArrowheads="1"/>
          </p:cNvSpPr>
          <p:nvPr/>
        </p:nvSpPr>
        <p:spPr bwMode="auto">
          <a:xfrm>
            <a:off x="1636055" y="2157538"/>
            <a:ext cx="2546188" cy="67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V</a:t>
            </a:r>
            <a:r>
              <a:rPr lang="es-ES" sz="2400" baseline="-25000" dirty="0">
                <a:latin typeface="Arial" panose="020B0604020202020204" pitchFamily="34" charset="0"/>
                <a:sym typeface="Symbol" panose="05050102010706020507" pitchFamily="18" charset="2"/>
              </a:rPr>
              <a:t>D</a:t>
            </a:r>
            <a:r>
              <a:rPr lang="es-ES" sz="2400" dirty="0">
                <a:latin typeface="Arial" panose="020B0604020202020204" pitchFamily="34" charset="0"/>
                <a:sym typeface="Symbol" panose="05050102010706020507" pitchFamily="18" charset="2"/>
              </a:rPr>
              <a:t> = </a:t>
            </a:r>
            <a:r>
              <a:rPr lang="es-ES" sz="2800" dirty="0">
                <a:latin typeface="Arial" panose="020B0604020202020204" pitchFamily="34" charset="0"/>
                <a:sym typeface="Symbol" panose="05050102010706020507" pitchFamily="18" charset="2"/>
              </a:rPr>
              <a:t></a:t>
            </a:r>
            <a:r>
              <a:rPr lang="es-ES" sz="2400" dirty="0">
                <a:latin typeface="Arial" panose="020B0604020202020204" pitchFamily="34" charset="0"/>
                <a:sym typeface="Symbol" panose="05050102010706020507" pitchFamily="18" charset="2"/>
              </a:rPr>
              <a:t> – V</a:t>
            </a:r>
            <a:r>
              <a:rPr lang="es-ES" sz="2400" baseline="-25000" dirty="0">
                <a:latin typeface="Arial" panose="020B0604020202020204" pitchFamily="34" charset="0"/>
                <a:sym typeface="Symbol" panose="05050102010706020507" pitchFamily="18" charset="2"/>
              </a:rPr>
              <a:t>R</a:t>
            </a:r>
            <a:r>
              <a:rPr lang="es-ES" sz="2400" dirty="0">
                <a:latin typeface="Arial" panose="020B0604020202020204" pitchFamily="34" charset="0"/>
                <a:sym typeface="Symbol" panose="05050102010706020507" pitchFamily="18" charset="2"/>
              </a:rPr>
              <a:t> = 2 V</a:t>
            </a:r>
            <a:endParaRPr lang="es-ES" sz="2400" baseline="-25000" dirty="0">
              <a:latin typeface="Arial" panose="020B0604020202020204" pitchFamily="34" charset="0"/>
              <a:sym typeface="Symbol" panose="05050102010706020507" pitchFamily="18" charset="2"/>
            </a:endParaRPr>
          </a:p>
        </p:txBody>
      </p:sp>
      <p:sp>
        <p:nvSpPr>
          <p:cNvPr id="105" name="Text Box 22">
            <a:extLst>
              <a:ext uri="{FF2B5EF4-FFF2-40B4-BE49-F238E27FC236}">
                <a16:creationId xmlns:a16="http://schemas.microsoft.com/office/drawing/2014/main" id="{D71B5777-F726-4751-8271-80F9199A0D8C}"/>
              </a:ext>
            </a:extLst>
          </p:cNvPr>
          <p:cNvSpPr txBox="1">
            <a:spLocks noChangeArrowheads="1"/>
          </p:cNvSpPr>
          <p:nvPr/>
        </p:nvSpPr>
        <p:spPr bwMode="auto">
          <a:xfrm>
            <a:off x="4685350" y="2929485"/>
            <a:ext cx="1236534" cy="609252"/>
          </a:xfrm>
          <a:prstGeom prst="rect">
            <a:avLst/>
          </a:prstGeom>
          <a:solidFill>
            <a:schemeClr val="tx2">
              <a:lumMod val="25000"/>
              <a:lumOff val="75000"/>
            </a:schemeClr>
          </a:solidFill>
          <a:ln>
            <a:noFill/>
          </a:ln>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V</a:t>
            </a:r>
            <a:r>
              <a:rPr lang="es-ES" sz="2400" baseline="-25000" dirty="0">
                <a:latin typeface="Arial" panose="020B0604020202020204" pitchFamily="34" charset="0"/>
                <a:sym typeface="Symbol" panose="05050102010706020507" pitchFamily="18" charset="2"/>
              </a:rPr>
              <a:t>D</a:t>
            </a:r>
            <a:r>
              <a:rPr lang="es-ES" sz="2400" dirty="0">
                <a:latin typeface="Arial" panose="020B0604020202020204" pitchFamily="34" charset="0"/>
                <a:sym typeface="Symbol" panose="05050102010706020507" pitchFamily="18" charset="2"/>
              </a:rPr>
              <a:t> &gt; V</a:t>
            </a:r>
            <a:r>
              <a:rPr lang="es-ES" sz="2400" baseline="-25000" dirty="0">
                <a:latin typeface="Arial" panose="020B0604020202020204" pitchFamily="34" charset="0"/>
                <a:sym typeface="Symbol" panose="05050102010706020507" pitchFamily="18" charset="2"/>
              </a:rPr>
              <a:t>U</a:t>
            </a:r>
          </a:p>
        </p:txBody>
      </p:sp>
      <p:sp>
        <p:nvSpPr>
          <p:cNvPr id="106" name="Rectángulo 105">
            <a:extLst>
              <a:ext uri="{FF2B5EF4-FFF2-40B4-BE49-F238E27FC236}">
                <a16:creationId xmlns:a16="http://schemas.microsoft.com/office/drawing/2014/main" id="{565E5CA5-F809-4AE3-AED0-D573369CDA56}"/>
              </a:ext>
            </a:extLst>
          </p:cNvPr>
          <p:cNvSpPr/>
          <p:nvPr/>
        </p:nvSpPr>
        <p:spPr bwMode="auto">
          <a:xfrm>
            <a:off x="1411572" y="1819458"/>
            <a:ext cx="180977" cy="197504"/>
          </a:xfrm>
          <a:prstGeom prst="rect">
            <a:avLst/>
          </a:prstGeom>
          <a:solidFill>
            <a:srgbClr val="FFFF00"/>
          </a:solidFill>
          <a:ln w="25400" cap="flat" cmpd="sng" algn="ctr">
            <a:solidFill>
              <a:schemeClr val="tx1"/>
            </a:solid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08" name="Text Box 22">
            <a:extLst>
              <a:ext uri="{FF2B5EF4-FFF2-40B4-BE49-F238E27FC236}">
                <a16:creationId xmlns:a16="http://schemas.microsoft.com/office/drawing/2014/main" id="{25B24ED0-F1FF-4D2C-8102-318FEC3AD546}"/>
              </a:ext>
            </a:extLst>
          </p:cNvPr>
          <p:cNvSpPr txBox="1">
            <a:spLocks noChangeArrowheads="1"/>
          </p:cNvSpPr>
          <p:nvPr/>
        </p:nvSpPr>
        <p:spPr bwMode="auto">
          <a:xfrm>
            <a:off x="3413733" y="1647950"/>
            <a:ext cx="1887353"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V</a:t>
            </a:r>
            <a:r>
              <a:rPr lang="es-ES" sz="2400" baseline="-25000" dirty="0">
                <a:latin typeface="Arial" panose="020B0604020202020204" pitchFamily="34" charset="0"/>
                <a:sym typeface="Symbol" panose="05050102010706020507" pitchFamily="18" charset="2"/>
              </a:rPr>
              <a:t>R</a:t>
            </a:r>
            <a:r>
              <a:rPr lang="es-ES" sz="2400" dirty="0">
                <a:latin typeface="Arial" panose="020B0604020202020204" pitchFamily="34" charset="0"/>
                <a:sym typeface="Symbol" panose="05050102010706020507" pitchFamily="18" charset="2"/>
              </a:rPr>
              <a:t> = R</a:t>
            </a:r>
            <a:r>
              <a:rPr lang="es-ES" sz="2400" dirty="0">
                <a:latin typeface="Comic Sans MS" panose="030F0702030302020204" pitchFamily="66" charset="0"/>
              </a:rPr>
              <a:t>I </a:t>
            </a:r>
            <a:r>
              <a:rPr lang="es-ES" sz="2400" dirty="0">
                <a:latin typeface="Arial" panose="020B0604020202020204" pitchFamily="34" charset="0"/>
                <a:sym typeface="Symbol" panose="05050102010706020507" pitchFamily="18" charset="2"/>
              </a:rPr>
              <a:t> = 0</a:t>
            </a:r>
            <a:endParaRPr lang="es-ES" sz="2400" baseline="-25000" dirty="0">
              <a:latin typeface="Arial" panose="020B0604020202020204" pitchFamily="34" charset="0"/>
              <a:sym typeface="Symbol" panose="05050102010706020507" pitchFamily="18" charset="2"/>
            </a:endParaRPr>
          </a:p>
        </p:txBody>
      </p:sp>
      <p:sp>
        <p:nvSpPr>
          <p:cNvPr id="109" name="Text Box 86">
            <a:extLst>
              <a:ext uri="{FF2B5EF4-FFF2-40B4-BE49-F238E27FC236}">
                <a16:creationId xmlns:a16="http://schemas.microsoft.com/office/drawing/2014/main" id="{3B58921A-58BA-4794-A424-ECA407279D88}"/>
              </a:ext>
            </a:extLst>
          </p:cNvPr>
          <p:cNvSpPr txBox="1">
            <a:spLocks noChangeArrowheads="1"/>
          </p:cNvSpPr>
          <p:nvPr/>
        </p:nvSpPr>
        <p:spPr bwMode="auto">
          <a:xfrm>
            <a:off x="1793868" y="5295495"/>
            <a:ext cx="4065514" cy="481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60000"/>
              </a:lnSpc>
              <a:spcBef>
                <a:spcPct val="50000"/>
              </a:spcBef>
              <a:buNone/>
            </a:pPr>
            <a:r>
              <a:rPr lang="es-ES" sz="2400" dirty="0">
                <a:latin typeface="Comic Sans MS" panose="030F0702030302020204" pitchFamily="66" charset="0"/>
              </a:rPr>
              <a:t>I</a:t>
            </a:r>
            <a:r>
              <a:rPr lang="es-ES" sz="2400" baseline="-25000" dirty="0">
                <a:latin typeface="Arial" panose="020B0604020202020204" pitchFamily="34" charset="0"/>
              </a:rPr>
              <a:t> </a:t>
            </a:r>
            <a:r>
              <a:rPr lang="es-ES" sz="2400" dirty="0">
                <a:latin typeface="Arial" panose="020B0604020202020204" pitchFamily="34" charset="0"/>
              </a:rPr>
              <a:t>= </a:t>
            </a:r>
            <a:r>
              <a:rPr lang="es-ES" sz="2400" dirty="0">
                <a:latin typeface="Arial" panose="020B0604020202020204" pitchFamily="34" charset="0"/>
                <a:sym typeface="Symbol" panose="05050102010706020507" pitchFamily="18" charset="2"/>
              </a:rPr>
              <a:t>V</a:t>
            </a:r>
            <a:r>
              <a:rPr lang="es-ES" sz="2400" baseline="-25000" dirty="0">
                <a:latin typeface="Arial" panose="020B0604020202020204" pitchFamily="34" charset="0"/>
                <a:sym typeface="Symbol" panose="05050102010706020507" pitchFamily="18" charset="2"/>
              </a:rPr>
              <a:t>R</a:t>
            </a:r>
            <a:r>
              <a:rPr lang="es-ES" sz="2400" dirty="0">
                <a:latin typeface="Arial" panose="020B0604020202020204" pitchFamily="34" charset="0"/>
              </a:rPr>
              <a:t> / R = 1,002 A = </a:t>
            </a:r>
            <a:r>
              <a:rPr lang="es-ES" sz="2400" dirty="0">
                <a:latin typeface="Comic Sans MS" panose="030F0702030302020204" pitchFamily="66" charset="0"/>
              </a:rPr>
              <a:t>I</a:t>
            </a:r>
            <a:r>
              <a:rPr lang="es-ES" sz="2400" baseline="-25000" dirty="0">
                <a:latin typeface="Comic Sans MS" panose="030F0702030302020204" pitchFamily="66" charset="0"/>
              </a:rPr>
              <a:t>D</a:t>
            </a:r>
            <a:r>
              <a:rPr lang="es-ES" sz="2400" dirty="0">
                <a:latin typeface="Arial" panose="020B0604020202020204" pitchFamily="34" charset="0"/>
              </a:rPr>
              <a:t> &gt; 0</a:t>
            </a:r>
          </a:p>
        </p:txBody>
      </p:sp>
      <p:sp>
        <p:nvSpPr>
          <p:cNvPr id="110" name="Text Box 58">
            <a:extLst>
              <a:ext uri="{FF2B5EF4-FFF2-40B4-BE49-F238E27FC236}">
                <a16:creationId xmlns:a16="http://schemas.microsoft.com/office/drawing/2014/main" id="{3983694E-44CD-4835-AD02-C1AE34CE8D49}"/>
              </a:ext>
            </a:extLst>
          </p:cNvPr>
          <p:cNvSpPr txBox="1">
            <a:spLocks noChangeArrowheads="1"/>
          </p:cNvSpPr>
          <p:nvPr/>
        </p:nvSpPr>
        <p:spPr bwMode="auto">
          <a:xfrm>
            <a:off x="1819393" y="5885768"/>
            <a:ext cx="2667498" cy="60925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Hay contradicción</a:t>
            </a:r>
          </a:p>
        </p:txBody>
      </p:sp>
      <p:sp>
        <p:nvSpPr>
          <p:cNvPr id="111" name="Text Box 22">
            <a:extLst>
              <a:ext uri="{FF2B5EF4-FFF2-40B4-BE49-F238E27FC236}">
                <a16:creationId xmlns:a16="http://schemas.microsoft.com/office/drawing/2014/main" id="{F0865D3A-C696-4114-8218-C6E71E4AA902}"/>
              </a:ext>
            </a:extLst>
          </p:cNvPr>
          <p:cNvSpPr txBox="1">
            <a:spLocks noChangeArrowheads="1"/>
          </p:cNvSpPr>
          <p:nvPr/>
        </p:nvSpPr>
        <p:spPr bwMode="auto">
          <a:xfrm>
            <a:off x="1751984" y="3982690"/>
            <a:ext cx="2847359"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V</a:t>
            </a:r>
            <a:r>
              <a:rPr lang="es-ES" sz="2400" baseline="-25000" dirty="0">
                <a:latin typeface="Arial" panose="020B0604020202020204" pitchFamily="34" charset="0"/>
                <a:sym typeface="Symbol" panose="05050102010706020507" pitchFamily="18" charset="2"/>
              </a:rPr>
              <a:t>D</a:t>
            </a:r>
            <a:r>
              <a:rPr lang="es-ES" sz="2400" dirty="0">
                <a:latin typeface="Arial" panose="020B0604020202020204" pitchFamily="34" charset="0"/>
                <a:sym typeface="Symbol" panose="05050102010706020507" pitchFamily="18" charset="2"/>
              </a:rPr>
              <a:t> = V</a:t>
            </a:r>
            <a:r>
              <a:rPr lang="es-ES" sz="2400" baseline="-25000" dirty="0">
                <a:latin typeface="Arial" panose="020B0604020202020204" pitchFamily="34" charset="0"/>
                <a:sym typeface="Symbol" panose="05050102010706020507" pitchFamily="18" charset="2"/>
              </a:rPr>
              <a:t>r</a:t>
            </a:r>
            <a:r>
              <a:rPr lang="es-ES" sz="2400" dirty="0">
                <a:latin typeface="Arial" panose="020B0604020202020204" pitchFamily="34" charset="0"/>
                <a:sym typeface="Symbol" panose="05050102010706020507" pitchFamily="18" charset="2"/>
              </a:rPr>
              <a:t> =  – 1000 V</a:t>
            </a:r>
            <a:endParaRPr lang="es-ES" sz="2400" baseline="-25000" dirty="0">
              <a:latin typeface="Arial" panose="020B0604020202020204" pitchFamily="34" charset="0"/>
              <a:sym typeface="Symbol" panose="05050102010706020507" pitchFamily="18" charset="2"/>
            </a:endParaRPr>
          </a:p>
        </p:txBody>
      </p:sp>
      <p:sp>
        <p:nvSpPr>
          <p:cNvPr id="112" name="Triángulo isósceles 111">
            <a:extLst>
              <a:ext uri="{FF2B5EF4-FFF2-40B4-BE49-F238E27FC236}">
                <a16:creationId xmlns:a16="http://schemas.microsoft.com/office/drawing/2014/main" id="{52835171-56B5-47B1-AD6B-D641C9518027}"/>
              </a:ext>
            </a:extLst>
          </p:cNvPr>
          <p:cNvSpPr/>
          <p:nvPr/>
        </p:nvSpPr>
        <p:spPr bwMode="auto">
          <a:xfrm>
            <a:off x="7433100" y="3264432"/>
            <a:ext cx="244927" cy="227806"/>
          </a:xfrm>
          <a:prstGeom prst="triangle">
            <a:avLst/>
          </a:prstGeom>
          <a:solidFill>
            <a:srgbClr val="FFFF00"/>
          </a:solidFill>
          <a:ln w="25400" cap="flat" cmpd="sng" algn="ctr">
            <a:solidFill>
              <a:schemeClr val="tx1"/>
            </a:solid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13" name="Triángulo isósceles 112">
            <a:extLst>
              <a:ext uri="{FF2B5EF4-FFF2-40B4-BE49-F238E27FC236}">
                <a16:creationId xmlns:a16="http://schemas.microsoft.com/office/drawing/2014/main" id="{E47485E0-3849-4A0F-9085-1F88B3B78E5E}"/>
              </a:ext>
            </a:extLst>
          </p:cNvPr>
          <p:cNvSpPr/>
          <p:nvPr/>
        </p:nvSpPr>
        <p:spPr bwMode="auto">
          <a:xfrm>
            <a:off x="1353300" y="4130258"/>
            <a:ext cx="244927" cy="227806"/>
          </a:xfrm>
          <a:prstGeom prst="triangle">
            <a:avLst/>
          </a:prstGeom>
          <a:solidFill>
            <a:srgbClr val="FFFF00"/>
          </a:solidFill>
          <a:ln w="25400" cap="flat" cmpd="sng" algn="ctr">
            <a:solidFill>
              <a:schemeClr val="tx1"/>
            </a:solidFill>
            <a:prstDash val="solid"/>
            <a:round/>
            <a:headEnd type="none" w="med" len="med"/>
            <a:tailEnd type="none" w="med" len="med"/>
          </a:ln>
          <a:effectLst/>
        </p:spPr>
        <p:txBody>
          <a:bodyPr vert="horz" wrap="none" lIns="90000" tIns="118800" rIns="90000" bIns="118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15" name="Text Box 22">
            <a:extLst>
              <a:ext uri="{FF2B5EF4-FFF2-40B4-BE49-F238E27FC236}">
                <a16:creationId xmlns:a16="http://schemas.microsoft.com/office/drawing/2014/main" id="{F2D6D4C8-1727-4061-AAA9-363F47224082}"/>
              </a:ext>
            </a:extLst>
          </p:cNvPr>
          <p:cNvSpPr txBox="1">
            <a:spLocks noChangeArrowheads="1"/>
          </p:cNvSpPr>
          <p:nvPr/>
        </p:nvSpPr>
        <p:spPr bwMode="auto">
          <a:xfrm>
            <a:off x="1758081" y="4503227"/>
            <a:ext cx="3060751" cy="67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V</a:t>
            </a:r>
            <a:r>
              <a:rPr lang="es-ES" sz="2400" baseline="-25000" dirty="0">
                <a:latin typeface="Arial" panose="020B0604020202020204" pitchFamily="34" charset="0"/>
                <a:sym typeface="Symbol" panose="05050102010706020507" pitchFamily="18" charset="2"/>
              </a:rPr>
              <a:t>R</a:t>
            </a:r>
            <a:r>
              <a:rPr lang="es-ES" sz="2400" dirty="0">
                <a:latin typeface="Arial" panose="020B0604020202020204" pitchFamily="34" charset="0"/>
                <a:sym typeface="Symbol" panose="05050102010706020507" pitchFamily="18" charset="2"/>
              </a:rPr>
              <a:t> = </a:t>
            </a:r>
            <a:r>
              <a:rPr lang="es-ES" sz="2800" dirty="0">
                <a:latin typeface="Arial" panose="020B0604020202020204" pitchFamily="34" charset="0"/>
                <a:sym typeface="Symbol" panose="05050102010706020507" pitchFamily="18" charset="2"/>
              </a:rPr>
              <a:t></a:t>
            </a:r>
            <a:r>
              <a:rPr lang="es-ES" sz="2400" dirty="0">
                <a:latin typeface="Arial" panose="020B0604020202020204" pitchFamily="34" charset="0"/>
                <a:sym typeface="Symbol" panose="05050102010706020507" pitchFamily="18" charset="2"/>
              </a:rPr>
              <a:t> – V</a:t>
            </a:r>
            <a:r>
              <a:rPr lang="es-ES" sz="2400" baseline="-25000" dirty="0">
                <a:latin typeface="Arial" panose="020B0604020202020204" pitchFamily="34" charset="0"/>
                <a:sym typeface="Symbol" panose="05050102010706020507" pitchFamily="18" charset="2"/>
              </a:rPr>
              <a:t>D</a:t>
            </a:r>
            <a:r>
              <a:rPr lang="es-ES" sz="2400" dirty="0">
                <a:latin typeface="Arial" panose="020B0604020202020204" pitchFamily="34" charset="0"/>
                <a:sym typeface="Symbol" panose="05050102010706020507" pitchFamily="18" charset="2"/>
              </a:rPr>
              <a:t> = 1002 V</a:t>
            </a:r>
            <a:endParaRPr lang="es-ES" sz="2400" baseline="-25000" dirty="0">
              <a:latin typeface="Arial" panose="020B0604020202020204" pitchFamily="34" charset="0"/>
              <a:sym typeface="Symbol" panose="05050102010706020507" pitchFamily="18" charset="2"/>
            </a:endParaRPr>
          </a:p>
        </p:txBody>
      </p:sp>
      <p:sp>
        <p:nvSpPr>
          <p:cNvPr id="116" name="Text Box 22">
            <a:extLst>
              <a:ext uri="{FF2B5EF4-FFF2-40B4-BE49-F238E27FC236}">
                <a16:creationId xmlns:a16="http://schemas.microsoft.com/office/drawing/2014/main" id="{75E491BC-96D2-4825-8F9F-1A12B2B83ED2}"/>
              </a:ext>
            </a:extLst>
          </p:cNvPr>
          <p:cNvSpPr txBox="1">
            <a:spLocks noChangeArrowheads="1"/>
          </p:cNvSpPr>
          <p:nvPr/>
        </p:nvSpPr>
        <p:spPr bwMode="auto">
          <a:xfrm>
            <a:off x="4680750" y="5877006"/>
            <a:ext cx="1241134" cy="609252"/>
          </a:xfrm>
          <a:prstGeom prst="rect">
            <a:avLst/>
          </a:prstGeom>
          <a:solidFill>
            <a:schemeClr val="tx2">
              <a:lumMod val="25000"/>
              <a:lumOff val="75000"/>
            </a:schemeClr>
          </a:solidFill>
          <a:ln>
            <a:noFill/>
          </a:ln>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Comic Sans MS" panose="030F0702030302020204" pitchFamily="66" charset="0"/>
              </a:rPr>
              <a:t>I</a:t>
            </a:r>
            <a:r>
              <a:rPr lang="es-ES" sz="2400" baseline="-25000" dirty="0">
                <a:latin typeface="Arial" panose="020B0604020202020204" pitchFamily="34" charset="0"/>
                <a:sym typeface="Symbol" panose="05050102010706020507" pitchFamily="18" charset="2"/>
              </a:rPr>
              <a:t>D </a:t>
            </a:r>
            <a:r>
              <a:rPr lang="es-ES" sz="2000" dirty="0">
                <a:latin typeface="Arial" panose="020B0604020202020204" pitchFamily="34" charset="0"/>
                <a:sym typeface="Symbol" panose="05050102010706020507" pitchFamily="18" charset="2"/>
              </a:rPr>
              <a:t>P</a:t>
            </a:r>
            <a:r>
              <a:rPr lang="es-ES" sz="2400" dirty="0">
                <a:latin typeface="Arial" panose="020B0604020202020204" pitchFamily="34" charset="0"/>
                <a:sym typeface="Symbol" panose="05050102010706020507" pitchFamily="18" charset="2"/>
              </a:rPr>
              <a:t></a:t>
            </a:r>
            <a:r>
              <a:rPr lang="es-ES" sz="2000" dirty="0">
                <a:latin typeface="Arial" panose="020B0604020202020204" pitchFamily="34" charset="0"/>
                <a:sym typeface="Symbol" panose="05050102010706020507" pitchFamily="18" charset="2"/>
              </a:rPr>
              <a:t>N</a:t>
            </a:r>
            <a:endParaRPr lang="es-ES" sz="2400" dirty="0">
              <a:latin typeface="Arial" panose="020B0604020202020204" pitchFamily="34" charset="0"/>
              <a:sym typeface="Symbol" panose="05050102010706020507" pitchFamily="18" charset="2"/>
            </a:endParaRPr>
          </a:p>
        </p:txBody>
      </p:sp>
      <p:sp>
        <p:nvSpPr>
          <p:cNvPr id="85" name="Text Box 110">
            <a:extLst>
              <a:ext uri="{FF2B5EF4-FFF2-40B4-BE49-F238E27FC236}">
                <a16:creationId xmlns:a16="http://schemas.microsoft.com/office/drawing/2014/main" id="{E64992F9-CCFE-4531-852D-95BAD6A653E1}"/>
              </a:ext>
            </a:extLst>
          </p:cNvPr>
          <p:cNvSpPr txBox="1">
            <a:spLocks noChangeArrowheads="1"/>
          </p:cNvSpPr>
          <p:nvPr/>
        </p:nvSpPr>
        <p:spPr bwMode="auto">
          <a:xfrm>
            <a:off x="5875954" y="4329665"/>
            <a:ext cx="3977225"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D60093"/>
                </a:solidFill>
                <a:latin typeface="Arial" panose="020B0604020202020204" pitchFamily="34" charset="0"/>
                <a:sym typeface="Symbol" panose="05050102010706020507" pitchFamily="18" charset="2"/>
              </a:rPr>
              <a:t>El d</a:t>
            </a:r>
            <a:r>
              <a:rPr lang="es-ES" sz="2400">
                <a:solidFill>
                  <a:srgbClr val="D60093"/>
                </a:solidFill>
                <a:latin typeface="Arial" panose="020B0604020202020204" pitchFamily="34" charset="0"/>
              </a:rPr>
              <a:t>iodo es equivalente a:</a:t>
            </a:r>
          </a:p>
        </p:txBody>
      </p:sp>
      <p:grpSp>
        <p:nvGrpSpPr>
          <p:cNvPr id="86" name="Grupo 85">
            <a:extLst>
              <a:ext uri="{FF2B5EF4-FFF2-40B4-BE49-F238E27FC236}">
                <a16:creationId xmlns:a16="http://schemas.microsoft.com/office/drawing/2014/main" id="{A3E4DAC8-5DBC-4D11-9265-808A45B759C6}"/>
              </a:ext>
            </a:extLst>
          </p:cNvPr>
          <p:cNvGrpSpPr/>
          <p:nvPr/>
        </p:nvGrpSpPr>
        <p:grpSpPr>
          <a:xfrm>
            <a:off x="7503999" y="5149140"/>
            <a:ext cx="1266470" cy="1560513"/>
            <a:chOff x="7503999" y="5153199"/>
            <a:chExt cx="1266470" cy="1560513"/>
          </a:xfrm>
        </p:grpSpPr>
        <p:grpSp>
          <p:nvGrpSpPr>
            <p:cNvPr id="87" name="Group 109">
              <a:extLst>
                <a:ext uri="{FF2B5EF4-FFF2-40B4-BE49-F238E27FC236}">
                  <a16:creationId xmlns:a16="http://schemas.microsoft.com/office/drawing/2014/main" id="{A697102A-EB81-403F-8849-178034C956D6}"/>
                </a:ext>
              </a:extLst>
            </p:cNvPr>
            <p:cNvGrpSpPr>
              <a:grpSpLocks/>
            </p:cNvGrpSpPr>
            <p:nvPr/>
          </p:nvGrpSpPr>
          <p:grpSpPr bwMode="auto">
            <a:xfrm>
              <a:off x="7865594" y="5153199"/>
              <a:ext cx="904875" cy="1560513"/>
              <a:chOff x="1354" y="2103"/>
              <a:chExt cx="570" cy="983"/>
            </a:xfrm>
          </p:grpSpPr>
          <p:sp>
            <p:nvSpPr>
              <p:cNvPr id="92" name="Line 36">
                <a:extLst>
                  <a:ext uri="{FF2B5EF4-FFF2-40B4-BE49-F238E27FC236}">
                    <a16:creationId xmlns:a16="http://schemas.microsoft.com/office/drawing/2014/main" id="{2A1CC149-2909-47EE-AE5B-11B80A243E2D}"/>
                  </a:ext>
                </a:extLst>
              </p:cNvPr>
              <p:cNvSpPr>
                <a:spLocks noChangeShapeType="1"/>
              </p:cNvSpPr>
              <p:nvPr/>
            </p:nvSpPr>
            <p:spPr bwMode="auto">
              <a:xfrm>
                <a:off x="1684" y="2118"/>
                <a:ext cx="144"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93" name="Text Box 37">
                <a:extLst>
                  <a:ext uri="{FF2B5EF4-FFF2-40B4-BE49-F238E27FC236}">
                    <a16:creationId xmlns:a16="http://schemas.microsoft.com/office/drawing/2014/main" id="{A93E93BF-8204-403E-8091-3BE4004A8A1B}"/>
                  </a:ext>
                </a:extLst>
              </p:cNvPr>
              <p:cNvSpPr txBox="1">
                <a:spLocks noChangeArrowheads="1"/>
              </p:cNvSpPr>
              <p:nvPr/>
            </p:nvSpPr>
            <p:spPr bwMode="auto">
              <a:xfrm>
                <a:off x="1354" y="2741"/>
                <a:ext cx="57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8000"/>
                    </a:solidFill>
                    <a:latin typeface="Arial" panose="020B0604020202020204" pitchFamily="34" charset="0"/>
                  </a:rPr>
                  <a:t>R = </a:t>
                </a:r>
                <a:r>
                  <a:rPr lang="es-ES" sz="2000">
                    <a:solidFill>
                      <a:srgbClr val="008000"/>
                    </a:solidFill>
                    <a:latin typeface="Arial" panose="020B0604020202020204" pitchFamily="34" charset="0"/>
                    <a:sym typeface="Symbol" panose="05050102010706020507" pitchFamily="18" charset="2"/>
                  </a:rPr>
                  <a:t></a:t>
                </a:r>
              </a:p>
            </p:txBody>
          </p:sp>
          <p:grpSp>
            <p:nvGrpSpPr>
              <p:cNvPr id="94" name="Group 40">
                <a:extLst>
                  <a:ext uri="{FF2B5EF4-FFF2-40B4-BE49-F238E27FC236}">
                    <a16:creationId xmlns:a16="http://schemas.microsoft.com/office/drawing/2014/main" id="{A72DDABE-2075-40F5-9FDB-46E57843D33A}"/>
                  </a:ext>
                </a:extLst>
              </p:cNvPr>
              <p:cNvGrpSpPr>
                <a:grpSpLocks/>
              </p:cNvGrpSpPr>
              <p:nvPr/>
            </p:nvGrpSpPr>
            <p:grpSpPr bwMode="auto">
              <a:xfrm>
                <a:off x="1415" y="2103"/>
                <a:ext cx="437" cy="334"/>
                <a:chOff x="3165" y="3446"/>
                <a:chExt cx="437" cy="334"/>
              </a:xfrm>
            </p:grpSpPr>
            <p:sp>
              <p:nvSpPr>
                <p:cNvPr id="95" name="Rectangle 41">
                  <a:extLst>
                    <a:ext uri="{FF2B5EF4-FFF2-40B4-BE49-F238E27FC236}">
                      <a16:creationId xmlns:a16="http://schemas.microsoft.com/office/drawing/2014/main" id="{FF5DA73C-9DBA-4CAD-8A78-A09CBFFE4B62}"/>
                    </a:ext>
                  </a:extLst>
                </p:cNvPr>
                <p:cNvSpPr>
                  <a:spLocks noChangeArrowheads="1"/>
                </p:cNvSpPr>
                <p:nvPr/>
              </p:nvSpPr>
              <p:spPr bwMode="auto">
                <a:xfrm>
                  <a:off x="3165" y="3446"/>
                  <a:ext cx="216" cy="323"/>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dirty="0">
                    <a:solidFill>
                      <a:srgbClr val="000000"/>
                    </a:solidFill>
                    <a:latin typeface="Arial" panose="020B0604020202020204" pitchFamily="34" charset="0"/>
                  </a:endParaRPr>
                </a:p>
              </p:txBody>
            </p:sp>
            <p:sp>
              <p:nvSpPr>
                <p:cNvPr id="96" name="Text Box 42">
                  <a:extLst>
                    <a:ext uri="{FF2B5EF4-FFF2-40B4-BE49-F238E27FC236}">
                      <a16:creationId xmlns:a16="http://schemas.microsoft.com/office/drawing/2014/main" id="{A3596F6F-E559-44EF-A086-8EEEB6636192}"/>
                    </a:ext>
                  </a:extLst>
                </p:cNvPr>
                <p:cNvSpPr txBox="1">
                  <a:spLocks noChangeArrowheads="1"/>
                </p:cNvSpPr>
                <p:nvPr/>
              </p:nvSpPr>
              <p:spPr bwMode="auto">
                <a:xfrm>
                  <a:off x="3175" y="3448"/>
                  <a:ext cx="21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dirty="0">
                      <a:solidFill>
                        <a:srgbClr val="000000"/>
                      </a:solidFill>
                      <a:latin typeface="Arial" panose="020B0604020202020204" pitchFamily="34" charset="0"/>
                    </a:rPr>
                    <a:t>P</a:t>
                  </a:r>
                </a:p>
              </p:txBody>
            </p:sp>
            <p:sp>
              <p:nvSpPr>
                <p:cNvPr id="97" name="Rectangle 43">
                  <a:extLst>
                    <a:ext uri="{FF2B5EF4-FFF2-40B4-BE49-F238E27FC236}">
                      <a16:creationId xmlns:a16="http://schemas.microsoft.com/office/drawing/2014/main" id="{96CE3D46-645E-416C-8A42-6A3E02DA1838}"/>
                    </a:ext>
                  </a:extLst>
                </p:cNvPr>
                <p:cNvSpPr>
                  <a:spLocks noChangeArrowheads="1"/>
                </p:cNvSpPr>
                <p:nvPr/>
              </p:nvSpPr>
              <p:spPr bwMode="auto">
                <a:xfrm>
                  <a:off x="3377" y="3449"/>
                  <a:ext cx="216" cy="323"/>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98" name="Text Box 44">
                  <a:extLst>
                    <a:ext uri="{FF2B5EF4-FFF2-40B4-BE49-F238E27FC236}">
                      <a16:creationId xmlns:a16="http://schemas.microsoft.com/office/drawing/2014/main" id="{2BAB7BFD-F874-479C-9E5E-671E7D7ABC3F}"/>
                    </a:ext>
                  </a:extLst>
                </p:cNvPr>
                <p:cNvSpPr txBox="1">
                  <a:spLocks noChangeArrowheads="1"/>
                </p:cNvSpPr>
                <p:nvPr/>
              </p:nvSpPr>
              <p:spPr bwMode="auto">
                <a:xfrm>
                  <a:off x="3384" y="3457"/>
                  <a:ext cx="21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N</a:t>
                  </a:r>
                </a:p>
              </p:txBody>
            </p:sp>
          </p:grpSp>
        </p:grpSp>
        <p:grpSp>
          <p:nvGrpSpPr>
            <p:cNvPr id="88" name="Grupo 87">
              <a:extLst>
                <a:ext uri="{FF2B5EF4-FFF2-40B4-BE49-F238E27FC236}">
                  <a16:creationId xmlns:a16="http://schemas.microsoft.com/office/drawing/2014/main" id="{425A1413-34F8-4234-BEC7-6593207BE181}"/>
                </a:ext>
              </a:extLst>
            </p:cNvPr>
            <p:cNvGrpSpPr>
              <a:grpSpLocks/>
            </p:cNvGrpSpPr>
            <p:nvPr/>
          </p:nvGrpSpPr>
          <p:grpSpPr bwMode="auto">
            <a:xfrm>
              <a:off x="7829142" y="6150154"/>
              <a:ext cx="877887" cy="0"/>
              <a:chOff x="3540953" y="4160162"/>
              <a:chExt cx="878356" cy="0"/>
            </a:xfrm>
          </p:grpSpPr>
          <p:cxnSp>
            <p:nvCxnSpPr>
              <p:cNvPr id="90" name="Conector recto 2">
                <a:extLst>
                  <a:ext uri="{FF2B5EF4-FFF2-40B4-BE49-F238E27FC236}">
                    <a16:creationId xmlns:a16="http://schemas.microsoft.com/office/drawing/2014/main" id="{60AE61C1-9742-4664-BC4D-4A615EC2BF59}"/>
                  </a:ext>
                </a:extLst>
              </p:cNvPr>
              <p:cNvCxnSpPr>
                <a:cxnSpLocks noChangeShapeType="1"/>
              </p:cNvCxnSpPr>
              <p:nvPr/>
            </p:nvCxnSpPr>
            <p:spPr bwMode="auto">
              <a:xfrm>
                <a:off x="3540953" y="4160162"/>
                <a:ext cx="355346" cy="0"/>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cxnSp>
            <p:nvCxnSpPr>
              <p:cNvPr id="91" name="Conector recto 66">
                <a:extLst>
                  <a:ext uri="{FF2B5EF4-FFF2-40B4-BE49-F238E27FC236}">
                    <a16:creationId xmlns:a16="http://schemas.microsoft.com/office/drawing/2014/main" id="{7528FFCB-0BB5-4BCB-AF97-E612B19A59B7}"/>
                  </a:ext>
                </a:extLst>
              </p:cNvPr>
              <p:cNvCxnSpPr>
                <a:cxnSpLocks noChangeShapeType="1"/>
              </p:cNvCxnSpPr>
              <p:nvPr/>
            </p:nvCxnSpPr>
            <p:spPr bwMode="auto">
              <a:xfrm>
                <a:off x="4063963" y="4160162"/>
                <a:ext cx="355346" cy="0"/>
              </a:xfrm>
              <a:prstGeom prst="line">
                <a:avLst/>
              </a:prstGeom>
              <a:noFill/>
              <a:ln w="25400" algn="ctr">
                <a:solidFill>
                  <a:srgbClr val="3333FF"/>
                </a:solidFill>
                <a:round/>
                <a:headEnd/>
                <a:tailEnd/>
              </a:ln>
              <a:extLst>
                <a:ext uri="{909E8E84-426E-40DD-AFC4-6F175D3DCCD1}">
                  <a14:hiddenFill xmlns:a14="http://schemas.microsoft.com/office/drawing/2010/main">
                    <a:noFill/>
                  </a14:hiddenFill>
                </a:ext>
              </a:extLst>
            </p:spPr>
          </p:cxnSp>
        </p:grpSp>
        <p:sp>
          <p:nvSpPr>
            <p:cNvPr id="89" name="CuadroTexto 88">
              <a:extLst>
                <a:ext uri="{FF2B5EF4-FFF2-40B4-BE49-F238E27FC236}">
                  <a16:creationId xmlns:a16="http://schemas.microsoft.com/office/drawing/2014/main" id="{4D9E5F80-1D86-48E1-A545-B386634965B7}"/>
                </a:ext>
              </a:extLst>
            </p:cNvPr>
            <p:cNvSpPr txBox="1"/>
            <p:nvPr/>
          </p:nvSpPr>
          <p:spPr>
            <a:xfrm>
              <a:off x="7503999" y="5207146"/>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grpSp>
      <p:grpSp>
        <p:nvGrpSpPr>
          <p:cNvPr id="99" name="Grupo 98">
            <a:extLst>
              <a:ext uri="{FF2B5EF4-FFF2-40B4-BE49-F238E27FC236}">
                <a16:creationId xmlns:a16="http://schemas.microsoft.com/office/drawing/2014/main" id="{482BB27C-364C-4172-B94A-9B3E20F4555A}"/>
              </a:ext>
            </a:extLst>
          </p:cNvPr>
          <p:cNvGrpSpPr/>
          <p:nvPr/>
        </p:nvGrpSpPr>
        <p:grpSpPr>
          <a:xfrm>
            <a:off x="8942509" y="5129386"/>
            <a:ext cx="1511644" cy="1643062"/>
            <a:chOff x="8942509" y="5133445"/>
            <a:chExt cx="1511644" cy="1643062"/>
          </a:xfrm>
        </p:grpSpPr>
        <p:grpSp>
          <p:nvGrpSpPr>
            <p:cNvPr id="107" name="Grupo 106">
              <a:extLst>
                <a:ext uri="{FF2B5EF4-FFF2-40B4-BE49-F238E27FC236}">
                  <a16:creationId xmlns:a16="http://schemas.microsoft.com/office/drawing/2014/main" id="{F7BB9DA4-0F53-47B0-B6CE-98E3B316120B}"/>
                </a:ext>
              </a:extLst>
            </p:cNvPr>
            <p:cNvGrpSpPr>
              <a:grpSpLocks/>
            </p:cNvGrpSpPr>
            <p:nvPr/>
          </p:nvGrpSpPr>
          <p:grpSpPr bwMode="auto">
            <a:xfrm>
              <a:off x="9379532" y="5133445"/>
              <a:ext cx="1074621" cy="1643062"/>
              <a:chOff x="7609687" y="5105029"/>
              <a:chExt cx="1074612" cy="1643062"/>
            </a:xfrm>
          </p:grpSpPr>
          <p:grpSp>
            <p:nvGrpSpPr>
              <p:cNvPr id="117" name="Group 108">
                <a:extLst>
                  <a:ext uri="{FF2B5EF4-FFF2-40B4-BE49-F238E27FC236}">
                    <a16:creationId xmlns:a16="http://schemas.microsoft.com/office/drawing/2014/main" id="{3695AF82-0B72-475D-8ABD-CB879FC8A5B2}"/>
                  </a:ext>
                </a:extLst>
              </p:cNvPr>
              <p:cNvGrpSpPr>
                <a:grpSpLocks/>
              </p:cNvGrpSpPr>
              <p:nvPr/>
            </p:nvGrpSpPr>
            <p:grpSpPr bwMode="auto">
              <a:xfrm>
                <a:off x="7609687" y="5105029"/>
                <a:ext cx="715963" cy="1643062"/>
                <a:chOff x="3015" y="2948"/>
                <a:chExt cx="451" cy="1035"/>
              </a:xfrm>
            </p:grpSpPr>
            <p:sp>
              <p:nvSpPr>
                <p:cNvPr id="121" name="Line 21">
                  <a:extLst>
                    <a:ext uri="{FF2B5EF4-FFF2-40B4-BE49-F238E27FC236}">
                      <a16:creationId xmlns:a16="http://schemas.microsoft.com/office/drawing/2014/main" id="{02391545-66C9-4255-BF08-73603402FA98}"/>
                    </a:ext>
                  </a:extLst>
                </p:cNvPr>
                <p:cNvSpPr>
                  <a:spLocks noChangeShapeType="1"/>
                </p:cNvSpPr>
                <p:nvPr/>
              </p:nvSpPr>
              <p:spPr bwMode="auto">
                <a:xfrm>
                  <a:off x="3015" y="3555"/>
                  <a:ext cx="422"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nvGrpSpPr>
                <p:cNvPr id="122" name="Group 22">
                  <a:extLst>
                    <a:ext uri="{FF2B5EF4-FFF2-40B4-BE49-F238E27FC236}">
                      <a16:creationId xmlns:a16="http://schemas.microsoft.com/office/drawing/2014/main" id="{6BC7B1A0-FD7D-47EE-AB29-B645987B2944}"/>
                    </a:ext>
                  </a:extLst>
                </p:cNvPr>
                <p:cNvGrpSpPr>
                  <a:grpSpLocks/>
                </p:cNvGrpSpPr>
                <p:nvPr/>
              </p:nvGrpSpPr>
              <p:grpSpPr bwMode="auto">
                <a:xfrm>
                  <a:off x="3213" y="3394"/>
                  <a:ext cx="46" cy="323"/>
                  <a:chOff x="2053" y="2010"/>
                  <a:chExt cx="46" cy="323"/>
                </a:xfrm>
              </p:grpSpPr>
              <p:sp>
                <p:nvSpPr>
                  <p:cNvPr id="128" name="Rectangle 23">
                    <a:extLst>
                      <a:ext uri="{FF2B5EF4-FFF2-40B4-BE49-F238E27FC236}">
                        <a16:creationId xmlns:a16="http://schemas.microsoft.com/office/drawing/2014/main" id="{2607D1EA-3DC2-4DE1-8E08-4BD8C5F0A279}"/>
                      </a:ext>
                    </a:extLst>
                  </p:cNvPr>
                  <p:cNvSpPr>
                    <a:spLocks noChangeArrowheads="1"/>
                  </p:cNvSpPr>
                  <p:nvPr/>
                </p:nvSpPr>
                <p:spPr bwMode="auto">
                  <a:xfrm>
                    <a:off x="2054" y="2010"/>
                    <a:ext cx="45" cy="323"/>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129" name="Line 24">
                    <a:extLst>
                      <a:ext uri="{FF2B5EF4-FFF2-40B4-BE49-F238E27FC236}">
                        <a16:creationId xmlns:a16="http://schemas.microsoft.com/office/drawing/2014/main" id="{3E12959F-0BA6-4221-B99F-0C4B3BD5AF29}"/>
                      </a:ext>
                    </a:extLst>
                  </p:cNvPr>
                  <p:cNvSpPr>
                    <a:spLocks noChangeShapeType="1"/>
                  </p:cNvSpPr>
                  <p:nvPr/>
                </p:nvSpPr>
                <p:spPr bwMode="auto">
                  <a:xfrm rot="-5400000">
                    <a:off x="1939" y="2170"/>
                    <a:ext cx="227"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130" name="Line 25">
                    <a:extLst>
                      <a:ext uri="{FF2B5EF4-FFF2-40B4-BE49-F238E27FC236}">
                        <a16:creationId xmlns:a16="http://schemas.microsoft.com/office/drawing/2014/main" id="{1C458514-5203-4515-BC8C-C33C96681E4C}"/>
                      </a:ext>
                    </a:extLst>
                  </p:cNvPr>
                  <p:cNvSpPr>
                    <a:spLocks noChangeShapeType="1"/>
                  </p:cNvSpPr>
                  <p:nvPr/>
                </p:nvSpPr>
                <p:spPr bwMode="auto">
                  <a:xfrm rot="-5400000">
                    <a:off x="2042" y="2173"/>
                    <a:ext cx="11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sp>
              <p:nvSpPr>
                <p:cNvPr id="123" name="Rectangle 26">
                  <a:extLst>
                    <a:ext uri="{FF2B5EF4-FFF2-40B4-BE49-F238E27FC236}">
                      <a16:creationId xmlns:a16="http://schemas.microsoft.com/office/drawing/2014/main" id="{4BCB7AA5-4955-4A05-8A5F-31A27ED04D13}"/>
                    </a:ext>
                  </a:extLst>
                </p:cNvPr>
                <p:cNvSpPr>
                  <a:spLocks noChangeArrowheads="1"/>
                </p:cNvSpPr>
                <p:nvPr/>
              </p:nvSpPr>
              <p:spPr bwMode="auto">
                <a:xfrm>
                  <a:off x="3029" y="2948"/>
                  <a:ext cx="216" cy="323"/>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124" name="Text Box 27">
                  <a:extLst>
                    <a:ext uri="{FF2B5EF4-FFF2-40B4-BE49-F238E27FC236}">
                      <a16:creationId xmlns:a16="http://schemas.microsoft.com/office/drawing/2014/main" id="{7FAEDAF5-ECD7-4E46-88AB-C7A5AA80E9B9}"/>
                    </a:ext>
                  </a:extLst>
                </p:cNvPr>
                <p:cNvSpPr txBox="1">
                  <a:spLocks noChangeArrowheads="1"/>
                </p:cNvSpPr>
                <p:nvPr/>
              </p:nvSpPr>
              <p:spPr bwMode="auto">
                <a:xfrm>
                  <a:off x="3039" y="2950"/>
                  <a:ext cx="21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P</a:t>
                  </a:r>
                </a:p>
              </p:txBody>
            </p:sp>
            <p:sp>
              <p:nvSpPr>
                <p:cNvPr id="125" name="Rectangle 28">
                  <a:extLst>
                    <a:ext uri="{FF2B5EF4-FFF2-40B4-BE49-F238E27FC236}">
                      <a16:creationId xmlns:a16="http://schemas.microsoft.com/office/drawing/2014/main" id="{CAAA98CB-CB70-43C0-A9B8-194EA0DDE2AA}"/>
                    </a:ext>
                  </a:extLst>
                </p:cNvPr>
                <p:cNvSpPr>
                  <a:spLocks noChangeArrowheads="1"/>
                </p:cNvSpPr>
                <p:nvPr/>
              </p:nvSpPr>
              <p:spPr bwMode="auto">
                <a:xfrm>
                  <a:off x="3241" y="2951"/>
                  <a:ext cx="216" cy="323"/>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126" name="Text Box 29">
                  <a:extLst>
                    <a:ext uri="{FF2B5EF4-FFF2-40B4-BE49-F238E27FC236}">
                      <a16:creationId xmlns:a16="http://schemas.microsoft.com/office/drawing/2014/main" id="{E713E7C0-32A7-4CDE-A489-C03F139DAE71}"/>
                    </a:ext>
                  </a:extLst>
                </p:cNvPr>
                <p:cNvSpPr txBox="1">
                  <a:spLocks noChangeArrowheads="1"/>
                </p:cNvSpPr>
                <p:nvPr/>
              </p:nvSpPr>
              <p:spPr bwMode="auto">
                <a:xfrm>
                  <a:off x="3248" y="2953"/>
                  <a:ext cx="21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N</a:t>
                  </a:r>
                </a:p>
              </p:txBody>
            </p:sp>
            <p:sp>
              <p:nvSpPr>
                <p:cNvPr id="127" name="Text Box 32">
                  <a:extLst>
                    <a:ext uri="{FF2B5EF4-FFF2-40B4-BE49-F238E27FC236}">
                      <a16:creationId xmlns:a16="http://schemas.microsoft.com/office/drawing/2014/main" id="{3C79388C-88BF-43D1-ADB5-5B029D08EBED}"/>
                    </a:ext>
                  </a:extLst>
                </p:cNvPr>
                <p:cNvSpPr txBox="1">
                  <a:spLocks noChangeArrowheads="1"/>
                </p:cNvSpPr>
                <p:nvPr/>
              </p:nvSpPr>
              <p:spPr bwMode="auto">
                <a:xfrm>
                  <a:off x="3115" y="3638"/>
                  <a:ext cx="30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rPr>
                    <a:t>V</a:t>
                  </a:r>
                  <a:r>
                    <a:rPr lang="es-ES" sz="2000" b="1" baseline="-25000">
                      <a:solidFill>
                        <a:srgbClr val="008000"/>
                      </a:solidFill>
                      <a:latin typeface="Arial" panose="020B0604020202020204" pitchFamily="34" charset="0"/>
                    </a:rPr>
                    <a:t>U</a:t>
                  </a:r>
                  <a:endParaRPr lang="es-ES" sz="2000" b="1">
                    <a:solidFill>
                      <a:srgbClr val="008000"/>
                    </a:solidFill>
                    <a:latin typeface="Arial" panose="020B0604020202020204" pitchFamily="34" charset="0"/>
                  </a:endParaRPr>
                </a:p>
              </p:txBody>
            </p:sp>
          </p:grpSp>
          <p:cxnSp>
            <p:nvCxnSpPr>
              <p:cNvPr id="118" name="Conector recto de flecha 4">
                <a:extLst>
                  <a:ext uri="{FF2B5EF4-FFF2-40B4-BE49-F238E27FC236}">
                    <a16:creationId xmlns:a16="http://schemas.microsoft.com/office/drawing/2014/main" id="{8106DD54-38A5-4DD6-8B06-1DD53515A535}"/>
                  </a:ext>
                </a:extLst>
              </p:cNvPr>
              <p:cNvCxnSpPr>
                <a:cxnSpLocks noChangeShapeType="1"/>
              </p:cNvCxnSpPr>
              <p:nvPr/>
            </p:nvCxnSpPr>
            <p:spPr bwMode="auto">
              <a:xfrm>
                <a:off x="8103707" y="6066946"/>
                <a:ext cx="135731"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cxnSp>
            <p:nvCxnSpPr>
              <p:cNvPr id="119" name="Conector recto de flecha 125">
                <a:extLst>
                  <a:ext uri="{FF2B5EF4-FFF2-40B4-BE49-F238E27FC236}">
                    <a16:creationId xmlns:a16="http://schemas.microsoft.com/office/drawing/2014/main" id="{E5A1071B-9140-4BEC-8A11-F061E244EF17}"/>
                  </a:ext>
                </a:extLst>
              </p:cNvPr>
              <p:cNvCxnSpPr>
                <a:cxnSpLocks noChangeShapeType="1"/>
              </p:cNvCxnSpPr>
              <p:nvPr/>
            </p:nvCxnSpPr>
            <p:spPr bwMode="auto">
              <a:xfrm>
                <a:off x="7677250" y="6066526"/>
                <a:ext cx="135731"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sp>
            <p:nvSpPr>
              <p:cNvPr id="120" name="CuadroTexto 6">
                <a:extLst>
                  <a:ext uri="{FF2B5EF4-FFF2-40B4-BE49-F238E27FC236}">
                    <a16:creationId xmlns:a16="http://schemas.microsoft.com/office/drawing/2014/main" id="{0D44CF14-2911-4BAE-9AA9-34BD1116C632}"/>
                  </a:ext>
                </a:extLst>
              </p:cNvPr>
              <p:cNvSpPr txBox="1">
                <a:spLocks noChangeArrowheads="1"/>
              </p:cNvSpPr>
              <p:nvPr/>
            </p:nvSpPr>
            <p:spPr bwMode="auto">
              <a:xfrm>
                <a:off x="8236745" y="5901218"/>
                <a:ext cx="447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dirty="0">
                    <a:solidFill>
                      <a:srgbClr val="3333FF"/>
                    </a:solidFill>
                    <a:latin typeface="Comic Sans MS" panose="030F0702030302020204" pitchFamily="66" charset="0"/>
                  </a:rPr>
                  <a:t>I</a:t>
                </a:r>
                <a:r>
                  <a:rPr lang="es-ES" baseline="-25000" dirty="0">
                    <a:solidFill>
                      <a:srgbClr val="3333FF"/>
                    </a:solidFill>
                    <a:latin typeface="Comic Sans MS" panose="030F0702030302020204" pitchFamily="66" charset="0"/>
                  </a:rPr>
                  <a:t>D</a:t>
                </a:r>
                <a:endParaRPr lang="es-ES" baseline="-25000" dirty="0">
                  <a:solidFill>
                    <a:srgbClr val="3333FF"/>
                  </a:solidFill>
                </a:endParaRPr>
              </a:p>
            </p:txBody>
          </p:sp>
        </p:grpSp>
        <p:sp>
          <p:nvSpPr>
            <p:cNvPr id="114" name="CuadroTexto 113">
              <a:extLst>
                <a:ext uri="{FF2B5EF4-FFF2-40B4-BE49-F238E27FC236}">
                  <a16:creationId xmlns:a16="http://schemas.microsoft.com/office/drawing/2014/main" id="{9134F147-87FA-438C-8A29-F200C92D5C9D}"/>
                </a:ext>
              </a:extLst>
            </p:cNvPr>
            <p:cNvSpPr txBox="1"/>
            <p:nvPr/>
          </p:nvSpPr>
          <p:spPr>
            <a:xfrm>
              <a:off x="8942509" y="5196208"/>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grpSp>
      <p:grpSp>
        <p:nvGrpSpPr>
          <p:cNvPr id="131" name="Grupo 130">
            <a:extLst>
              <a:ext uri="{FF2B5EF4-FFF2-40B4-BE49-F238E27FC236}">
                <a16:creationId xmlns:a16="http://schemas.microsoft.com/office/drawing/2014/main" id="{8918E2F2-430C-4641-B2B3-4D95E90C2D37}"/>
              </a:ext>
            </a:extLst>
          </p:cNvPr>
          <p:cNvGrpSpPr/>
          <p:nvPr/>
        </p:nvGrpSpPr>
        <p:grpSpPr>
          <a:xfrm>
            <a:off x="6070053" y="5123742"/>
            <a:ext cx="1131331" cy="1684344"/>
            <a:chOff x="6070053" y="5127801"/>
            <a:chExt cx="1131331" cy="1684344"/>
          </a:xfrm>
        </p:grpSpPr>
        <p:grpSp>
          <p:nvGrpSpPr>
            <p:cNvPr id="132" name="Grupo 131">
              <a:extLst>
                <a:ext uri="{FF2B5EF4-FFF2-40B4-BE49-F238E27FC236}">
                  <a16:creationId xmlns:a16="http://schemas.microsoft.com/office/drawing/2014/main" id="{01D45F68-ADA8-4618-BA42-2A9D354D2481}"/>
                </a:ext>
              </a:extLst>
            </p:cNvPr>
            <p:cNvGrpSpPr>
              <a:grpSpLocks/>
            </p:cNvGrpSpPr>
            <p:nvPr/>
          </p:nvGrpSpPr>
          <p:grpSpPr bwMode="auto">
            <a:xfrm>
              <a:off x="6165892" y="5127801"/>
              <a:ext cx="1035492" cy="1684344"/>
              <a:chOff x="3422101" y="4789093"/>
              <a:chExt cx="1035965" cy="1684344"/>
            </a:xfrm>
          </p:grpSpPr>
          <p:grpSp>
            <p:nvGrpSpPr>
              <p:cNvPr id="134" name="Group 107">
                <a:extLst>
                  <a:ext uri="{FF2B5EF4-FFF2-40B4-BE49-F238E27FC236}">
                    <a16:creationId xmlns:a16="http://schemas.microsoft.com/office/drawing/2014/main" id="{5915ADF2-2429-44D3-8CC0-7B00EC078BBD}"/>
                  </a:ext>
                </a:extLst>
              </p:cNvPr>
              <p:cNvGrpSpPr>
                <a:grpSpLocks/>
              </p:cNvGrpSpPr>
              <p:nvPr/>
            </p:nvGrpSpPr>
            <p:grpSpPr bwMode="auto">
              <a:xfrm>
                <a:off x="3723053" y="4789093"/>
                <a:ext cx="735013" cy="1684344"/>
                <a:chOff x="891" y="2923"/>
                <a:chExt cx="463" cy="1061"/>
              </a:xfrm>
            </p:grpSpPr>
            <p:sp>
              <p:nvSpPr>
                <p:cNvPr id="138" name="Line 7">
                  <a:extLst>
                    <a:ext uri="{FF2B5EF4-FFF2-40B4-BE49-F238E27FC236}">
                      <a16:creationId xmlns:a16="http://schemas.microsoft.com/office/drawing/2014/main" id="{B3541D68-965B-4DC9-BBA7-AFF650D85568}"/>
                    </a:ext>
                  </a:extLst>
                </p:cNvPr>
                <p:cNvSpPr>
                  <a:spLocks noChangeShapeType="1"/>
                </p:cNvSpPr>
                <p:nvPr/>
              </p:nvSpPr>
              <p:spPr bwMode="auto">
                <a:xfrm>
                  <a:off x="891" y="3543"/>
                  <a:ext cx="422"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nvGrpSpPr>
                <p:cNvPr id="139" name="Group 8">
                  <a:extLst>
                    <a:ext uri="{FF2B5EF4-FFF2-40B4-BE49-F238E27FC236}">
                      <a16:creationId xmlns:a16="http://schemas.microsoft.com/office/drawing/2014/main" id="{64F7AA43-1D36-4A3C-8CB6-F3AD093E9DCD}"/>
                    </a:ext>
                  </a:extLst>
                </p:cNvPr>
                <p:cNvGrpSpPr>
                  <a:grpSpLocks/>
                </p:cNvGrpSpPr>
                <p:nvPr/>
              </p:nvGrpSpPr>
              <p:grpSpPr bwMode="auto">
                <a:xfrm flipH="1">
                  <a:off x="1096" y="3382"/>
                  <a:ext cx="49" cy="323"/>
                  <a:chOff x="2053" y="2010"/>
                  <a:chExt cx="49" cy="323"/>
                </a:xfrm>
              </p:grpSpPr>
              <p:sp>
                <p:nvSpPr>
                  <p:cNvPr id="145" name="Rectangle 9">
                    <a:extLst>
                      <a:ext uri="{FF2B5EF4-FFF2-40B4-BE49-F238E27FC236}">
                        <a16:creationId xmlns:a16="http://schemas.microsoft.com/office/drawing/2014/main" id="{FB9386AB-3443-4CFE-B151-6288DA77C927}"/>
                      </a:ext>
                    </a:extLst>
                  </p:cNvPr>
                  <p:cNvSpPr>
                    <a:spLocks noChangeArrowheads="1"/>
                  </p:cNvSpPr>
                  <p:nvPr/>
                </p:nvSpPr>
                <p:spPr bwMode="auto">
                  <a:xfrm>
                    <a:off x="2057" y="2010"/>
                    <a:ext cx="45" cy="323"/>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146" name="Line 10">
                    <a:extLst>
                      <a:ext uri="{FF2B5EF4-FFF2-40B4-BE49-F238E27FC236}">
                        <a16:creationId xmlns:a16="http://schemas.microsoft.com/office/drawing/2014/main" id="{6A1DAE95-A1BE-4599-8191-8FC84F056645}"/>
                      </a:ext>
                    </a:extLst>
                  </p:cNvPr>
                  <p:cNvSpPr>
                    <a:spLocks noChangeShapeType="1"/>
                  </p:cNvSpPr>
                  <p:nvPr/>
                </p:nvSpPr>
                <p:spPr bwMode="auto">
                  <a:xfrm rot="-5400000">
                    <a:off x="1939" y="2170"/>
                    <a:ext cx="227"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147" name="Line 11">
                    <a:extLst>
                      <a:ext uri="{FF2B5EF4-FFF2-40B4-BE49-F238E27FC236}">
                        <a16:creationId xmlns:a16="http://schemas.microsoft.com/office/drawing/2014/main" id="{DA1104DB-B49B-4FB8-8BC0-70D4BD1F05E5}"/>
                      </a:ext>
                    </a:extLst>
                  </p:cNvPr>
                  <p:cNvSpPr>
                    <a:spLocks noChangeShapeType="1"/>
                  </p:cNvSpPr>
                  <p:nvPr/>
                </p:nvSpPr>
                <p:spPr bwMode="auto">
                  <a:xfrm rot="-5400000">
                    <a:off x="2042" y="2173"/>
                    <a:ext cx="11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sp>
              <p:nvSpPr>
                <p:cNvPr id="140" name="Rectangle 12">
                  <a:extLst>
                    <a:ext uri="{FF2B5EF4-FFF2-40B4-BE49-F238E27FC236}">
                      <a16:creationId xmlns:a16="http://schemas.microsoft.com/office/drawing/2014/main" id="{8CCE1A44-67D7-458F-840B-010292024D36}"/>
                    </a:ext>
                  </a:extLst>
                </p:cNvPr>
                <p:cNvSpPr>
                  <a:spLocks noChangeArrowheads="1"/>
                </p:cNvSpPr>
                <p:nvPr/>
              </p:nvSpPr>
              <p:spPr bwMode="auto">
                <a:xfrm>
                  <a:off x="917" y="2939"/>
                  <a:ext cx="216" cy="323"/>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141" name="Text Box 13">
                  <a:extLst>
                    <a:ext uri="{FF2B5EF4-FFF2-40B4-BE49-F238E27FC236}">
                      <a16:creationId xmlns:a16="http://schemas.microsoft.com/office/drawing/2014/main" id="{351D8E85-7F43-4F5A-AA1E-CDD59A520E07}"/>
                    </a:ext>
                  </a:extLst>
                </p:cNvPr>
                <p:cNvSpPr txBox="1">
                  <a:spLocks noChangeArrowheads="1"/>
                </p:cNvSpPr>
                <p:nvPr/>
              </p:nvSpPr>
              <p:spPr bwMode="auto">
                <a:xfrm>
                  <a:off x="927" y="2923"/>
                  <a:ext cx="21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P</a:t>
                  </a:r>
                </a:p>
              </p:txBody>
            </p:sp>
            <p:sp>
              <p:nvSpPr>
                <p:cNvPr id="142" name="Rectangle 14">
                  <a:extLst>
                    <a:ext uri="{FF2B5EF4-FFF2-40B4-BE49-F238E27FC236}">
                      <a16:creationId xmlns:a16="http://schemas.microsoft.com/office/drawing/2014/main" id="{395139FE-E3BA-4EDE-B7DE-9FC90CA42581}"/>
                    </a:ext>
                  </a:extLst>
                </p:cNvPr>
                <p:cNvSpPr>
                  <a:spLocks noChangeArrowheads="1"/>
                </p:cNvSpPr>
                <p:nvPr/>
              </p:nvSpPr>
              <p:spPr bwMode="auto">
                <a:xfrm>
                  <a:off x="1129" y="2936"/>
                  <a:ext cx="216" cy="323"/>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143" name="Text Box 15">
                  <a:extLst>
                    <a:ext uri="{FF2B5EF4-FFF2-40B4-BE49-F238E27FC236}">
                      <a16:creationId xmlns:a16="http://schemas.microsoft.com/office/drawing/2014/main" id="{787AAF25-5498-4862-8F47-EFB42B1F1AC7}"/>
                    </a:ext>
                  </a:extLst>
                </p:cNvPr>
                <p:cNvSpPr txBox="1">
                  <a:spLocks noChangeArrowheads="1"/>
                </p:cNvSpPr>
                <p:nvPr/>
              </p:nvSpPr>
              <p:spPr bwMode="auto">
                <a:xfrm>
                  <a:off x="1136" y="2932"/>
                  <a:ext cx="21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N</a:t>
                  </a:r>
                </a:p>
              </p:txBody>
            </p:sp>
            <p:sp>
              <p:nvSpPr>
                <p:cNvPr id="144" name="Text Box 18">
                  <a:extLst>
                    <a:ext uri="{FF2B5EF4-FFF2-40B4-BE49-F238E27FC236}">
                      <a16:creationId xmlns:a16="http://schemas.microsoft.com/office/drawing/2014/main" id="{8E121851-98DD-414D-9DF1-0E3E7373D113}"/>
                    </a:ext>
                  </a:extLst>
                </p:cNvPr>
                <p:cNvSpPr txBox="1">
                  <a:spLocks noChangeArrowheads="1"/>
                </p:cNvSpPr>
                <p:nvPr/>
              </p:nvSpPr>
              <p:spPr bwMode="auto">
                <a:xfrm>
                  <a:off x="957" y="3639"/>
                  <a:ext cx="347"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dirty="0">
                      <a:solidFill>
                        <a:srgbClr val="008000"/>
                      </a:solidFill>
                      <a:latin typeface="Arial" panose="020B0604020202020204" pitchFamily="34" charset="0"/>
                    </a:rPr>
                    <a:t>|V</a:t>
                  </a:r>
                  <a:r>
                    <a:rPr lang="es-ES" sz="2000" b="1" baseline="-25000" dirty="0">
                      <a:solidFill>
                        <a:srgbClr val="008000"/>
                      </a:solidFill>
                      <a:latin typeface="Arial" panose="020B0604020202020204" pitchFamily="34" charset="0"/>
                    </a:rPr>
                    <a:t>r</a:t>
                  </a:r>
                  <a:r>
                    <a:rPr lang="es-ES" sz="2000" b="1" dirty="0">
                      <a:solidFill>
                        <a:srgbClr val="008000"/>
                      </a:solidFill>
                      <a:latin typeface="Arial" panose="020B0604020202020204" pitchFamily="34" charset="0"/>
                    </a:rPr>
                    <a:t>|</a:t>
                  </a:r>
                </a:p>
              </p:txBody>
            </p:sp>
          </p:grpSp>
          <p:cxnSp>
            <p:nvCxnSpPr>
              <p:cNvPr id="135" name="Conector recto de flecha 127">
                <a:extLst>
                  <a:ext uri="{FF2B5EF4-FFF2-40B4-BE49-F238E27FC236}">
                    <a16:creationId xmlns:a16="http://schemas.microsoft.com/office/drawing/2014/main" id="{0A15A427-3F11-4BA3-8DF1-DED20F665423}"/>
                  </a:ext>
                </a:extLst>
              </p:cNvPr>
              <p:cNvCxnSpPr>
                <a:cxnSpLocks noChangeShapeType="1"/>
              </p:cNvCxnSpPr>
              <p:nvPr/>
            </p:nvCxnSpPr>
            <p:spPr bwMode="auto">
              <a:xfrm flipH="1">
                <a:off x="4186909" y="5778130"/>
                <a:ext cx="135731"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cxnSp>
            <p:nvCxnSpPr>
              <p:cNvPr id="136" name="Conector recto de flecha 128">
                <a:extLst>
                  <a:ext uri="{FF2B5EF4-FFF2-40B4-BE49-F238E27FC236}">
                    <a16:creationId xmlns:a16="http://schemas.microsoft.com/office/drawing/2014/main" id="{11967110-DFA0-4143-A489-0F887BA8EC38}"/>
                  </a:ext>
                </a:extLst>
              </p:cNvPr>
              <p:cNvCxnSpPr>
                <a:cxnSpLocks noChangeShapeType="1"/>
              </p:cNvCxnSpPr>
              <p:nvPr/>
            </p:nvCxnSpPr>
            <p:spPr bwMode="auto">
              <a:xfrm flipH="1">
                <a:off x="3760452" y="5777710"/>
                <a:ext cx="135731"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sp>
            <p:nvSpPr>
              <p:cNvPr id="137" name="CuadroTexto 129">
                <a:extLst>
                  <a:ext uri="{FF2B5EF4-FFF2-40B4-BE49-F238E27FC236}">
                    <a16:creationId xmlns:a16="http://schemas.microsoft.com/office/drawing/2014/main" id="{EDC67325-2C90-41D3-83FC-E78E12D6E6D6}"/>
                  </a:ext>
                </a:extLst>
              </p:cNvPr>
              <p:cNvSpPr txBox="1">
                <a:spLocks noChangeArrowheads="1"/>
              </p:cNvSpPr>
              <p:nvPr/>
            </p:nvSpPr>
            <p:spPr bwMode="auto">
              <a:xfrm>
                <a:off x="3422101" y="5630471"/>
                <a:ext cx="4477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dirty="0">
                    <a:solidFill>
                      <a:srgbClr val="3333FF"/>
                    </a:solidFill>
                    <a:latin typeface="Comic Sans MS" panose="030F0702030302020204" pitchFamily="66" charset="0"/>
                  </a:rPr>
                  <a:t>I</a:t>
                </a:r>
                <a:r>
                  <a:rPr lang="es-ES" baseline="-25000" dirty="0">
                    <a:solidFill>
                      <a:srgbClr val="3333FF"/>
                    </a:solidFill>
                    <a:latin typeface="Comic Sans MS" panose="030F0702030302020204" pitchFamily="66" charset="0"/>
                  </a:rPr>
                  <a:t>D</a:t>
                </a:r>
                <a:endParaRPr lang="es-ES" baseline="-25000" dirty="0">
                  <a:solidFill>
                    <a:srgbClr val="3333FF"/>
                  </a:solidFill>
                </a:endParaRPr>
              </a:p>
            </p:txBody>
          </p:sp>
        </p:grpSp>
        <p:sp>
          <p:nvSpPr>
            <p:cNvPr id="133" name="CuadroTexto 132">
              <a:extLst>
                <a:ext uri="{FF2B5EF4-FFF2-40B4-BE49-F238E27FC236}">
                  <a16:creationId xmlns:a16="http://schemas.microsoft.com/office/drawing/2014/main" id="{0C8EDFF5-4133-46D8-9556-98E572030635}"/>
                </a:ext>
              </a:extLst>
            </p:cNvPr>
            <p:cNvSpPr txBox="1"/>
            <p:nvPr/>
          </p:nvSpPr>
          <p:spPr>
            <a:xfrm>
              <a:off x="6070053" y="5206481"/>
              <a:ext cx="458780" cy="461665"/>
            </a:xfrm>
            <a:prstGeom prst="rect">
              <a:avLst/>
            </a:prstGeom>
            <a:noFill/>
          </p:spPr>
          <p:txBody>
            <a:bodyPr wrap="none" rtlCol="0">
              <a:spAutoFit/>
            </a:bodyPr>
            <a:lstStyle/>
            <a:p>
              <a:r>
                <a:rPr lang="es-ES" sz="2400">
                  <a:solidFill>
                    <a:srgbClr val="3333FF"/>
                  </a:solidFill>
                  <a:sym typeface="Wingdings" panose="05000000000000000000" pitchFamily="2" charset="2"/>
                </a:rPr>
                <a:t></a:t>
              </a:r>
              <a:endParaRPr lang="es-ES" sz="2400"/>
            </a:p>
          </p:txBody>
        </p:sp>
      </p:grpSp>
    </p:spTree>
    <p:extLst>
      <p:ext uri="{BB962C8B-B14F-4D97-AF65-F5344CB8AC3E}">
        <p14:creationId xmlns:p14="http://schemas.microsoft.com/office/powerpoint/2010/main" val="7510356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up)">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 calcmode="lin" valueType="num">
                                      <p:cBhvr>
                                        <p:cTn id="12" dur="500" fill="hold"/>
                                        <p:tgtEl>
                                          <p:spTgt spid="101"/>
                                        </p:tgtEl>
                                        <p:attrNameLst>
                                          <p:attrName>ppt_w</p:attrName>
                                        </p:attrNameLst>
                                      </p:cBhvr>
                                      <p:tavLst>
                                        <p:tav tm="0">
                                          <p:val>
                                            <p:fltVal val="0"/>
                                          </p:val>
                                        </p:tav>
                                        <p:tav tm="100000">
                                          <p:val>
                                            <p:strVal val="#ppt_w"/>
                                          </p:val>
                                        </p:tav>
                                      </p:tavLst>
                                    </p:anim>
                                    <p:anim calcmode="lin" valueType="num">
                                      <p:cBhvr>
                                        <p:cTn id="13" dur="500" fill="hold"/>
                                        <p:tgtEl>
                                          <p:spTgt spid="101"/>
                                        </p:tgtEl>
                                        <p:attrNameLst>
                                          <p:attrName>ppt_h</p:attrName>
                                        </p:attrNameLst>
                                      </p:cBhvr>
                                      <p:tavLst>
                                        <p:tav tm="0">
                                          <p:val>
                                            <p:fltVal val="0"/>
                                          </p:val>
                                        </p:tav>
                                        <p:tav tm="100000">
                                          <p:val>
                                            <p:strVal val="#ppt_h"/>
                                          </p:val>
                                        </p:tav>
                                      </p:tavLst>
                                    </p:anim>
                                    <p:animEffect transition="in" filter="fade">
                                      <p:cBhvr>
                                        <p:cTn id="14" dur="500"/>
                                        <p:tgtEl>
                                          <p:spTgt spid="10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0"/>
                                        </p:tgtEl>
                                        <p:attrNameLst>
                                          <p:attrName>style.visibility</p:attrName>
                                        </p:attrNameLst>
                                      </p:cBhvr>
                                      <p:to>
                                        <p:strVal val="visible"/>
                                      </p:to>
                                    </p:set>
                                    <p:anim calcmode="lin" valueType="num">
                                      <p:cBhvr>
                                        <p:cTn id="17" dur="500" fill="hold"/>
                                        <p:tgtEl>
                                          <p:spTgt spid="100"/>
                                        </p:tgtEl>
                                        <p:attrNameLst>
                                          <p:attrName>ppt_w</p:attrName>
                                        </p:attrNameLst>
                                      </p:cBhvr>
                                      <p:tavLst>
                                        <p:tav tm="0">
                                          <p:val>
                                            <p:fltVal val="0"/>
                                          </p:val>
                                        </p:tav>
                                        <p:tav tm="100000">
                                          <p:val>
                                            <p:strVal val="#ppt_w"/>
                                          </p:val>
                                        </p:tav>
                                      </p:tavLst>
                                    </p:anim>
                                    <p:anim calcmode="lin" valueType="num">
                                      <p:cBhvr>
                                        <p:cTn id="18" dur="500" fill="hold"/>
                                        <p:tgtEl>
                                          <p:spTgt spid="100"/>
                                        </p:tgtEl>
                                        <p:attrNameLst>
                                          <p:attrName>ppt_h</p:attrName>
                                        </p:attrNameLst>
                                      </p:cBhvr>
                                      <p:tavLst>
                                        <p:tav tm="0">
                                          <p:val>
                                            <p:fltVal val="0"/>
                                          </p:val>
                                        </p:tav>
                                        <p:tav tm="100000">
                                          <p:val>
                                            <p:strVal val="#ppt_h"/>
                                          </p:val>
                                        </p:tav>
                                      </p:tavLst>
                                    </p:anim>
                                    <p:animEffect transition="in" filter="fade">
                                      <p:cBhvr>
                                        <p:cTn id="19" dur="500"/>
                                        <p:tgtEl>
                                          <p:spTgt spid="100"/>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anim calcmode="lin" valueType="num">
                                      <p:cBhvr>
                                        <p:cTn id="23" dur="500" fill="hold"/>
                                        <p:tgtEl>
                                          <p:spTgt spid="106"/>
                                        </p:tgtEl>
                                        <p:attrNameLst>
                                          <p:attrName>ppt_w</p:attrName>
                                        </p:attrNameLst>
                                      </p:cBhvr>
                                      <p:tavLst>
                                        <p:tav tm="0">
                                          <p:val>
                                            <p:fltVal val="0"/>
                                          </p:val>
                                        </p:tav>
                                        <p:tav tm="100000">
                                          <p:val>
                                            <p:strVal val="#ppt_w"/>
                                          </p:val>
                                        </p:tav>
                                      </p:tavLst>
                                    </p:anim>
                                    <p:anim calcmode="lin" valueType="num">
                                      <p:cBhvr>
                                        <p:cTn id="24" dur="500" fill="hold"/>
                                        <p:tgtEl>
                                          <p:spTgt spid="106"/>
                                        </p:tgtEl>
                                        <p:attrNameLst>
                                          <p:attrName>ppt_h</p:attrName>
                                        </p:attrNameLst>
                                      </p:cBhvr>
                                      <p:tavLst>
                                        <p:tav tm="0">
                                          <p:val>
                                            <p:fltVal val="0"/>
                                          </p:val>
                                        </p:tav>
                                        <p:tav tm="100000">
                                          <p:val>
                                            <p:strVal val="#ppt_h"/>
                                          </p:val>
                                        </p:tav>
                                      </p:tavLst>
                                    </p:anim>
                                    <p:animEffect transition="in" filter="fade">
                                      <p:cBhvr>
                                        <p:cTn id="25" dur="500"/>
                                        <p:tgtEl>
                                          <p:spTgt spid="10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3"/>
                                        </p:tgtEl>
                                        <p:attrNameLst>
                                          <p:attrName>style.visibility</p:attrName>
                                        </p:attrNameLst>
                                      </p:cBhvr>
                                      <p:to>
                                        <p:strVal val="visible"/>
                                      </p:to>
                                    </p:set>
                                    <p:animEffect transition="in" filter="wipe(left)">
                                      <p:cBhvr>
                                        <p:cTn id="30" dur="500"/>
                                        <p:tgtEl>
                                          <p:spTgt spid="10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8"/>
                                        </p:tgtEl>
                                        <p:attrNameLst>
                                          <p:attrName>style.visibility</p:attrName>
                                        </p:attrNameLst>
                                      </p:cBhvr>
                                      <p:to>
                                        <p:strVal val="visible"/>
                                      </p:to>
                                    </p:set>
                                    <p:animEffect transition="in" filter="wipe(left)">
                                      <p:cBhvr>
                                        <p:cTn id="35" dur="500"/>
                                        <p:tgtEl>
                                          <p:spTgt spid="10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wipe(left)">
                                      <p:cBhvr>
                                        <p:cTn id="40" dur="500"/>
                                        <p:tgtEl>
                                          <p:spTgt spid="104"/>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102"/>
                                        </p:tgtEl>
                                        <p:attrNameLst>
                                          <p:attrName>style.visibility</p:attrName>
                                        </p:attrNameLst>
                                      </p:cBhvr>
                                      <p:to>
                                        <p:strVal val="visible"/>
                                      </p:to>
                                    </p:set>
                                    <p:anim calcmode="lin" valueType="num">
                                      <p:cBhvr additive="base">
                                        <p:cTn id="45" dur="500"/>
                                        <p:tgtEl>
                                          <p:spTgt spid="102"/>
                                        </p:tgtEl>
                                        <p:attrNameLst>
                                          <p:attrName>ppt_y</p:attrName>
                                        </p:attrNameLst>
                                      </p:cBhvr>
                                      <p:tavLst>
                                        <p:tav tm="0">
                                          <p:val>
                                            <p:strVal val="#ppt_y+#ppt_h*1.125000"/>
                                          </p:val>
                                        </p:tav>
                                        <p:tav tm="100000">
                                          <p:val>
                                            <p:strVal val="#ppt_y"/>
                                          </p:val>
                                        </p:tav>
                                      </p:tavLst>
                                    </p:anim>
                                    <p:animEffect transition="in" filter="wipe(up)">
                                      <p:cBhvr>
                                        <p:cTn id="46" dur="500"/>
                                        <p:tgtEl>
                                          <p:spTgt spid="102"/>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105"/>
                                        </p:tgtEl>
                                        <p:attrNameLst>
                                          <p:attrName>style.visibility</p:attrName>
                                        </p:attrNameLst>
                                      </p:cBhvr>
                                      <p:to>
                                        <p:strVal val="visible"/>
                                      </p:to>
                                    </p:set>
                                    <p:anim calcmode="lin" valueType="num">
                                      <p:cBhvr additive="base">
                                        <p:cTn id="51" dur="500"/>
                                        <p:tgtEl>
                                          <p:spTgt spid="105"/>
                                        </p:tgtEl>
                                        <p:attrNameLst>
                                          <p:attrName>ppt_y</p:attrName>
                                        </p:attrNameLst>
                                      </p:cBhvr>
                                      <p:tavLst>
                                        <p:tav tm="0">
                                          <p:val>
                                            <p:strVal val="#ppt_y+#ppt_h*1.125000"/>
                                          </p:val>
                                        </p:tav>
                                        <p:tav tm="100000">
                                          <p:val>
                                            <p:strVal val="#ppt_y"/>
                                          </p:val>
                                        </p:tav>
                                      </p:tavLst>
                                    </p:anim>
                                    <p:animEffect transition="in" filter="wipe(up)">
                                      <p:cBhvr>
                                        <p:cTn id="52" dur="500"/>
                                        <p:tgtEl>
                                          <p:spTgt spid="105"/>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p:cTn id="57" dur="500" fill="hold"/>
                                        <p:tgtEl>
                                          <p:spTgt spid="112"/>
                                        </p:tgtEl>
                                        <p:attrNameLst>
                                          <p:attrName>ppt_w</p:attrName>
                                        </p:attrNameLst>
                                      </p:cBhvr>
                                      <p:tavLst>
                                        <p:tav tm="0">
                                          <p:val>
                                            <p:fltVal val="0"/>
                                          </p:val>
                                        </p:tav>
                                        <p:tav tm="100000">
                                          <p:val>
                                            <p:strVal val="#ppt_w"/>
                                          </p:val>
                                        </p:tav>
                                      </p:tavLst>
                                    </p:anim>
                                    <p:anim calcmode="lin" valueType="num">
                                      <p:cBhvr>
                                        <p:cTn id="58" dur="500" fill="hold"/>
                                        <p:tgtEl>
                                          <p:spTgt spid="112"/>
                                        </p:tgtEl>
                                        <p:attrNameLst>
                                          <p:attrName>ppt_h</p:attrName>
                                        </p:attrNameLst>
                                      </p:cBhvr>
                                      <p:tavLst>
                                        <p:tav tm="0">
                                          <p:val>
                                            <p:fltVal val="0"/>
                                          </p:val>
                                        </p:tav>
                                        <p:tav tm="100000">
                                          <p:val>
                                            <p:strVal val="#ppt_h"/>
                                          </p:val>
                                        </p:tav>
                                      </p:tavLst>
                                    </p:anim>
                                    <p:animEffect transition="in" filter="fade">
                                      <p:cBhvr>
                                        <p:cTn id="59" dur="500"/>
                                        <p:tgtEl>
                                          <p:spTgt spid="112"/>
                                        </p:tgtEl>
                                      </p:cBhvr>
                                    </p:animEffect>
                                  </p:childTnLst>
                                </p:cTn>
                              </p:par>
                            </p:childTnLst>
                          </p:cTn>
                        </p:par>
                        <p:par>
                          <p:cTn id="60" fill="hold">
                            <p:stCondLst>
                              <p:cond delay="500"/>
                            </p:stCondLst>
                            <p:childTnLst>
                              <p:par>
                                <p:cTn id="61" presetID="53" presetClass="entr" presetSubtype="16" fill="hold" grpId="0" nodeType="afterEffect">
                                  <p:stCondLst>
                                    <p:cond delay="0"/>
                                  </p:stCondLst>
                                  <p:childTnLst>
                                    <p:set>
                                      <p:cBhvr>
                                        <p:cTn id="62" dur="1" fill="hold">
                                          <p:stCondLst>
                                            <p:cond delay="0"/>
                                          </p:stCondLst>
                                        </p:cTn>
                                        <p:tgtEl>
                                          <p:spTgt spid="113"/>
                                        </p:tgtEl>
                                        <p:attrNameLst>
                                          <p:attrName>style.visibility</p:attrName>
                                        </p:attrNameLst>
                                      </p:cBhvr>
                                      <p:to>
                                        <p:strVal val="visible"/>
                                      </p:to>
                                    </p:set>
                                    <p:anim calcmode="lin" valueType="num">
                                      <p:cBhvr>
                                        <p:cTn id="63" dur="500" fill="hold"/>
                                        <p:tgtEl>
                                          <p:spTgt spid="113"/>
                                        </p:tgtEl>
                                        <p:attrNameLst>
                                          <p:attrName>ppt_w</p:attrName>
                                        </p:attrNameLst>
                                      </p:cBhvr>
                                      <p:tavLst>
                                        <p:tav tm="0">
                                          <p:val>
                                            <p:fltVal val="0"/>
                                          </p:val>
                                        </p:tav>
                                        <p:tav tm="100000">
                                          <p:val>
                                            <p:strVal val="#ppt_w"/>
                                          </p:val>
                                        </p:tav>
                                      </p:tavLst>
                                    </p:anim>
                                    <p:anim calcmode="lin" valueType="num">
                                      <p:cBhvr>
                                        <p:cTn id="64" dur="500" fill="hold"/>
                                        <p:tgtEl>
                                          <p:spTgt spid="113"/>
                                        </p:tgtEl>
                                        <p:attrNameLst>
                                          <p:attrName>ppt_h</p:attrName>
                                        </p:attrNameLst>
                                      </p:cBhvr>
                                      <p:tavLst>
                                        <p:tav tm="0">
                                          <p:val>
                                            <p:fltVal val="0"/>
                                          </p:val>
                                        </p:tav>
                                        <p:tav tm="100000">
                                          <p:val>
                                            <p:strVal val="#ppt_h"/>
                                          </p:val>
                                        </p:tav>
                                      </p:tavLst>
                                    </p:anim>
                                    <p:animEffect transition="in" filter="fade">
                                      <p:cBhvr>
                                        <p:cTn id="65" dur="500"/>
                                        <p:tgtEl>
                                          <p:spTgt spid="11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11"/>
                                        </p:tgtEl>
                                        <p:attrNameLst>
                                          <p:attrName>style.visibility</p:attrName>
                                        </p:attrNameLst>
                                      </p:cBhvr>
                                      <p:to>
                                        <p:strVal val="visible"/>
                                      </p:to>
                                    </p:set>
                                    <p:animEffect transition="in" filter="wipe(left)">
                                      <p:cBhvr>
                                        <p:cTn id="70" dur="500"/>
                                        <p:tgtEl>
                                          <p:spTgt spid="11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15"/>
                                        </p:tgtEl>
                                        <p:attrNameLst>
                                          <p:attrName>style.visibility</p:attrName>
                                        </p:attrNameLst>
                                      </p:cBhvr>
                                      <p:to>
                                        <p:strVal val="visible"/>
                                      </p:to>
                                    </p:set>
                                    <p:animEffect transition="in" filter="wipe(left)">
                                      <p:cBhvr>
                                        <p:cTn id="75" dur="500"/>
                                        <p:tgtEl>
                                          <p:spTgt spid="11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09"/>
                                        </p:tgtEl>
                                        <p:attrNameLst>
                                          <p:attrName>style.visibility</p:attrName>
                                        </p:attrNameLst>
                                      </p:cBhvr>
                                      <p:to>
                                        <p:strVal val="visible"/>
                                      </p:to>
                                    </p:set>
                                    <p:animEffect transition="in" filter="wipe(left)">
                                      <p:cBhvr>
                                        <p:cTn id="80" dur="500"/>
                                        <p:tgtEl>
                                          <p:spTgt spid="109"/>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110"/>
                                        </p:tgtEl>
                                        <p:attrNameLst>
                                          <p:attrName>style.visibility</p:attrName>
                                        </p:attrNameLst>
                                      </p:cBhvr>
                                      <p:to>
                                        <p:strVal val="visible"/>
                                      </p:to>
                                    </p:set>
                                    <p:anim calcmode="lin" valueType="num">
                                      <p:cBhvr additive="base">
                                        <p:cTn id="85" dur="500"/>
                                        <p:tgtEl>
                                          <p:spTgt spid="110"/>
                                        </p:tgtEl>
                                        <p:attrNameLst>
                                          <p:attrName>ppt_y</p:attrName>
                                        </p:attrNameLst>
                                      </p:cBhvr>
                                      <p:tavLst>
                                        <p:tav tm="0">
                                          <p:val>
                                            <p:strVal val="#ppt_y+#ppt_h*1.125000"/>
                                          </p:val>
                                        </p:tav>
                                        <p:tav tm="100000">
                                          <p:val>
                                            <p:strVal val="#ppt_y"/>
                                          </p:val>
                                        </p:tav>
                                      </p:tavLst>
                                    </p:anim>
                                    <p:animEffect transition="in" filter="wipe(up)">
                                      <p:cBhvr>
                                        <p:cTn id="86" dur="500"/>
                                        <p:tgtEl>
                                          <p:spTgt spid="11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16"/>
                                        </p:tgtEl>
                                        <p:attrNameLst>
                                          <p:attrName>style.visibility</p:attrName>
                                        </p:attrNameLst>
                                      </p:cBhvr>
                                      <p:to>
                                        <p:strVal val="visible"/>
                                      </p:to>
                                    </p:set>
                                    <p:animEffect transition="in" filter="wipe(left)">
                                      <p:cBhvr>
                                        <p:cTn id="9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100" grpId="0" animBg="1"/>
      <p:bldP spid="101" grpId="0" animBg="1"/>
      <p:bldP spid="102" grpId="0" animBg="1"/>
      <p:bldP spid="103" grpId="0"/>
      <p:bldP spid="104" grpId="0"/>
      <p:bldP spid="105" grpId="0" animBg="1"/>
      <p:bldP spid="106" grpId="0" animBg="1"/>
      <p:bldP spid="108" grpId="0"/>
      <p:bldP spid="109" grpId="0"/>
      <p:bldP spid="110" grpId="0" animBg="1"/>
      <p:bldP spid="111" grpId="0"/>
      <p:bldP spid="112" grpId="0" animBg="1"/>
      <p:bldP spid="113" grpId="0" animBg="1"/>
      <p:bldP spid="115" grpId="0"/>
      <p:bldP spid="1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4" name="Text Box 106"/>
          <p:cNvSpPr txBox="1">
            <a:spLocks noChangeArrowheads="1"/>
          </p:cNvSpPr>
          <p:nvPr/>
        </p:nvSpPr>
        <p:spPr bwMode="auto">
          <a:xfrm>
            <a:off x="4133394" y="437303"/>
            <a:ext cx="3265935" cy="609252"/>
          </a:xfrm>
          <a:prstGeom prst="rect">
            <a:avLst/>
          </a:prstGeom>
          <a:solidFill>
            <a:srgbClr val="666699"/>
          </a:solidFill>
          <a:ln>
            <a:noFill/>
          </a:ln>
        </p:spPr>
        <p:txBody>
          <a:bodyPr wrap="non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FFFF"/>
                </a:solidFill>
                <a:latin typeface="Arial" panose="020B0604020202020204" pitchFamily="34" charset="0"/>
              </a:rPr>
              <a:t>Modelo lineal más real</a:t>
            </a:r>
          </a:p>
        </p:txBody>
      </p:sp>
      <p:grpSp>
        <p:nvGrpSpPr>
          <p:cNvPr id="22" name="122 Grupo"/>
          <p:cNvGrpSpPr>
            <a:grpSpLocks/>
          </p:cNvGrpSpPr>
          <p:nvPr/>
        </p:nvGrpSpPr>
        <p:grpSpPr bwMode="auto">
          <a:xfrm>
            <a:off x="4811013" y="2714471"/>
            <a:ext cx="2792412" cy="2668588"/>
            <a:chOff x="7248526" y="3179763"/>
            <a:chExt cx="2792413" cy="2668587"/>
          </a:xfrm>
        </p:grpSpPr>
        <p:grpSp>
          <p:nvGrpSpPr>
            <p:cNvPr id="40013" name="Group 70"/>
            <p:cNvGrpSpPr>
              <a:grpSpLocks/>
            </p:cNvGrpSpPr>
            <p:nvPr/>
          </p:nvGrpSpPr>
          <p:grpSpPr bwMode="auto">
            <a:xfrm>
              <a:off x="7248526" y="3179763"/>
              <a:ext cx="2792413" cy="2668587"/>
              <a:chOff x="4566" y="2311"/>
              <a:chExt cx="1759" cy="1681"/>
            </a:xfrm>
          </p:grpSpPr>
          <p:sp>
            <p:nvSpPr>
              <p:cNvPr id="40015" name="Text Box 71"/>
              <p:cNvSpPr txBox="1">
                <a:spLocks noChangeArrowheads="1"/>
              </p:cNvSpPr>
              <p:nvPr/>
            </p:nvSpPr>
            <p:spPr bwMode="auto">
              <a:xfrm>
                <a:off x="5529" y="3265"/>
                <a:ext cx="27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008000"/>
                    </a:solidFill>
                    <a:latin typeface="Arial" panose="020B0604020202020204" pitchFamily="34" charset="0"/>
                  </a:rPr>
                  <a:t>V</a:t>
                </a:r>
                <a:r>
                  <a:rPr lang="es-ES" sz="2000" b="1" baseline="-25000">
                    <a:solidFill>
                      <a:srgbClr val="008000"/>
                    </a:solidFill>
                    <a:latin typeface="Arial" panose="020B0604020202020204" pitchFamily="34" charset="0"/>
                  </a:rPr>
                  <a:t>U</a:t>
                </a:r>
                <a:endParaRPr lang="es-ES" sz="2000" b="1">
                  <a:solidFill>
                    <a:srgbClr val="008000"/>
                  </a:solidFill>
                  <a:latin typeface="Arial" panose="020B0604020202020204" pitchFamily="34" charset="0"/>
                </a:endParaRPr>
              </a:p>
            </p:txBody>
          </p:sp>
          <p:grpSp>
            <p:nvGrpSpPr>
              <p:cNvPr id="40016" name="Group 72"/>
              <p:cNvGrpSpPr>
                <a:grpSpLocks/>
              </p:cNvGrpSpPr>
              <p:nvPr/>
            </p:nvGrpSpPr>
            <p:grpSpPr bwMode="auto">
              <a:xfrm>
                <a:off x="4566" y="2311"/>
                <a:ext cx="1759" cy="1681"/>
                <a:chOff x="4566" y="2311"/>
                <a:chExt cx="1759" cy="1681"/>
              </a:xfrm>
            </p:grpSpPr>
            <p:sp>
              <p:nvSpPr>
                <p:cNvPr id="40017" name="Line 73"/>
                <p:cNvSpPr>
                  <a:spLocks noChangeShapeType="1"/>
                </p:cNvSpPr>
                <p:nvPr/>
              </p:nvSpPr>
              <p:spPr bwMode="auto">
                <a:xfrm>
                  <a:off x="5288" y="2547"/>
                  <a:ext cx="0" cy="1445"/>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40018" name="Line 74"/>
                <p:cNvSpPr>
                  <a:spLocks noChangeShapeType="1"/>
                </p:cNvSpPr>
                <p:nvPr/>
              </p:nvSpPr>
              <p:spPr bwMode="auto">
                <a:xfrm rot="5400000">
                  <a:off x="5289" y="2547"/>
                  <a:ext cx="0" cy="1445"/>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40019" name="Line 75"/>
                <p:cNvSpPr>
                  <a:spLocks noChangeShapeType="1"/>
                </p:cNvSpPr>
                <p:nvPr/>
              </p:nvSpPr>
              <p:spPr bwMode="auto">
                <a:xfrm>
                  <a:off x="4821" y="3295"/>
                  <a:ext cx="454" cy="0"/>
                </a:xfrm>
                <a:prstGeom prst="line">
                  <a:avLst/>
                </a:prstGeom>
                <a:noFill/>
                <a:ln w="508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40020" name="Line 76"/>
                <p:cNvSpPr>
                  <a:spLocks noChangeShapeType="1"/>
                </p:cNvSpPr>
                <p:nvPr/>
              </p:nvSpPr>
              <p:spPr bwMode="auto">
                <a:xfrm rot="5400000">
                  <a:off x="5403" y="2749"/>
                  <a:ext cx="742" cy="195"/>
                </a:xfrm>
                <a:prstGeom prst="line">
                  <a:avLst/>
                </a:prstGeom>
                <a:noFill/>
                <a:ln w="508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40021" name="Line 77"/>
                <p:cNvSpPr>
                  <a:spLocks noChangeShapeType="1"/>
                </p:cNvSpPr>
                <p:nvPr/>
              </p:nvSpPr>
              <p:spPr bwMode="auto">
                <a:xfrm rot="5400000">
                  <a:off x="4436" y="3595"/>
                  <a:ext cx="690" cy="102"/>
                </a:xfrm>
                <a:prstGeom prst="line">
                  <a:avLst/>
                </a:prstGeom>
                <a:noFill/>
                <a:ln w="508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40022" name="Text Box 78"/>
                <p:cNvSpPr txBox="1">
                  <a:spLocks noChangeArrowheads="1"/>
                </p:cNvSpPr>
                <p:nvPr/>
              </p:nvSpPr>
              <p:spPr bwMode="auto">
                <a:xfrm>
                  <a:off x="4681" y="2907"/>
                  <a:ext cx="27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dirty="0">
                      <a:solidFill>
                        <a:srgbClr val="008000"/>
                      </a:solidFill>
                      <a:latin typeface="Arial" panose="020B0604020202020204" pitchFamily="34" charset="0"/>
                    </a:rPr>
                    <a:t>V</a:t>
                  </a:r>
                  <a:r>
                    <a:rPr lang="es-ES" sz="2000" b="1" baseline="-25000" dirty="0">
                      <a:solidFill>
                        <a:srgbClr val="008000"/>
                      </a:solidFill>
                      <a:latin typeface="Arial" panose="020B0604020202020204" pitchFamily="34" charset="0"/>
                    </a:rPr>
                    <a:t>r</a:t>
                  </a:r>
                  <a:endParaRPr lang="es-ES" sz="2000" b="1" dirty="0">
                    <a:solidFill>
                      <a:srgbClr val="008000"/>
                    </a:solidFill>
                    <a:latin typeface="Arial" panose="020B0604020202020204" pitchFamily="34" charset="0"/>
                  </a:endParaRPr>
                </a:p>
              </p:txBody>
            </p:sp>
            <p:sp>
              <p:nvSpPr>
                <p:cNvPr id="40023" name="Text Box 79"/>
                <p:cNvSpPr txBox="1">
                  <a:spLocks noChangeArrowheads="1"/>
                </p:cNvSpPr>
                <p:nvPr/>
              </p:nvSpPr>
              <p:spPr bwMode="auto">
                <a:xfrm>
                  <a:off x="5169" y="2311"/>
                  <a:ext cx="26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60000"/>
                    </a:lnSpc>
                    <a:spcBef>
                      <a:spcPct val="50000"/>
                    </a:spcBef>
                    <a:buFontTx/>
                    <a:buNone/>
                  </a:pPr>
                  <a:r>
                    <a:rPr lang="es-ES" sz="2000">
                      <a:latin typeface="Comic Sans MS" panose="030F0702030302020204" pitchFamily="66" charset="0"/>
                    </a:rPr>
                    <a:t>I</a:t>
                  </a:r>
                  <a:r>
                    <a:rPr lang="es-ES" sz="2000" baseline="-25000">
                      <a:latin typeface="Arial" panose="020B0604020202020204" pitchFamily="34" charset="0"/>
                    </a:rPr>
                    <a:t>D</a:t>
                  </a:r>
                  <a:endParaRPr lang="es-ES" sz="2000">
                    <a:latin typeface="Arial" panose="020B0604020202020204" pitchFamily="34" charset="0"/>
                  </a:endParaRPr>
                </a:p>
              </p:txBody>
            </p:sp>
            <p:sp>
              <p:nvSpPr>
                <p:cNvPr id="40024" name="Text Box 80"/>
                <p:cNvSpPr txBox="1">
                  <a:spLocks noChangeArrowheads="1"/>
                </p:cNvSpPr>
                <p:nvPr/>
              </p:nvSpPr>
              <p:spPr bwMode="auto">
                <a:xfrm>
                  <a:off x="6048" y="3142"/>
                  <a:ext cx="27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60000"/>
                    </a:lnSpc>
                    <a:spcBef>
                      <a:spcPct val="50000"/>
                    </a:spcBef>
                    <a:buFontTx/>
                    <a:buNone/>
                  </a:pPr>
                  <a:r>
                    <a:rPr lang="es-ES" sz="2000">
                      <a:latin typeface="Comic Sans MS" panose="030F0702030302020204" pitchFamily="66" charset="0"/>
                    </a:rPr>
                    <a:t>V</a:t>
                  </a:r>
                  <a:r>
                    <a:rPr lang="es-ES" sz="2000" baseline="-25000">
                      <a:latin typeface="Arial" panose="020B0604020202020204" pitchFamily="34" charset="0"/>
                    </a:rPr>
                    <a:t>D</a:t>
                  </a:r>
                  <a:endParaRPr lang="es-ES" sz="2000">
                    <a:latin typeface="Arial" panose="020B0604020202020204" pitchFamily="34" charset="0"/>
                  </a:endParaRPr>
                </a:p>
              </p:txBody>
            </p:sp>
          </p:grpSp>
        </p:grpSp>
        <p:sp>
          <p:nvSpPr>
            <p:cNvPr id="40014" name="Line 75"/>
            <p:cNvSpPr>
              <a:spLocks noChangeShapeType="1"/>
            </p:cNvSpPr>
            <p:nvPr/>
          </p:nvSpPr>
          <p:spPr bwMode="auto">
            <a:xfrm flipV="1">
              <a:off x="8378494" y="4646696"/>
              <a:ext cx="644926" cy="45719"/>
            </a:xfrm>
            <a:prstGeom prst="line">
              <a:avLst/>
            </a:prstGeom>
            <a:noFill/>
            <a:ln w="508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sp>
        <p:nvSpPr>
          <p:cNvPr id="124" name="Text Box 54"/>
          <p:cNvSpPr txBox="1">
            <a:spLocks noChangeArrowheads="1"/>
          </p:cNvSpPr>
          <p:nvPr/>
        </p:nvSpPr>
        <p:spPr bwMode="auto">
          <a:xfrm>
            <a:off x="5414687" y="6091941"/>
            <a:ext cx="4053669"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D60093"/>
                </a:solidFill>
                <a:latin typeface="Arial" panose="020B0604020202020204" pitchFamily="34" charset="0"/>
              </a:rPr>
              <a:t>Pendiente de recta V</a:t>
            </a:r>
            <a:r>
              <a:rPr lang="es-ES" sz="2400" baseline="-25000" dirty="0">
                <a:solidFill>
                  <a:srgbClr val="D60093"/>
                </a:solidFill>
                <a:latin typeface="Arial" panose="020B0604020202020204" pitchFamily="34" charset="0"/>
              </a:rPr>
              <a:t>D</a:t>
            </a:r>
            <a:r>
              <a:rPr lang="es-ES" sz="2400" dirty="0">
                <a:solidFill>
                  <a:srgbClr val="D60093"/>
                </a:solidFill>
                <a:latin typeface="Arial" panose="020B0604020202020204" pitchFamily="34" charset="0"/>
              </a:rPr>
              <a:t>=f(</a:t>
            </a:r>
            <a:r>
              <a:rPr lang="es-ES" sz="2400" dirty="0">
                <a:solidFill>
                  <a:srgbClr val="D60093"/>
                </a:solidFill>
                <a:latin typeface="Comic Sans MS" panose="030F0702030302020204" pitchFamily="66" charset="0"/>
              </a:rPr>
              <a:t>I</a:t>
            </a:r>
            <a:r>
              <a:rPr lang="es-ES" sz="2400" baseline="-25000" dirty="0">
                <a:solidFill>
                  <a:srgbClr val="D60093"/>
                </a:solidFill>
                <a:latin typeface="Arial" panose="020B0604020202020204" pitchFamily="34" charset="0"/>
              </a:rPr>
              <a:t>D</a:t>
            </a:r>
            <a:r>
              <a:rPr lang="es-ES" sz="2400" dirty="0">
                <a:solidFill>
                  <a:srgbClr val="D60093"/>
                </a:solidFill>
                <a:latin typeface="Arial" panose="020B0604020202020204" pitchFamily="34" charset="0"/>
              </a:rPr>
              <a:t>)</a:t>
            </a:r>
          </a:p>
        </p:txBody>
      </p:sp>
      <p:sp>
        <p:nvSpPr>
          <p:cNvPr id="126" name="Text Box 51"/>
          <p:cNvSpPr txBox="1">
            <a:spLocks noChangeArrowheads="1"/>
          </p:cNvSpPr>
          <p:nvPr/>
        </p:nvSpPr>
        <p:spPr bwMode="auto">
          <a:xfrm>
            <a:off x="3581775" y="6065041"/>
            <a:ext cx="1762125" cy="60925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r = </a:t>
            </a:r>
            <a:r>
              <a:rPr lang="es-ES" sz="2400">
                <a:latin typeface="Arial" panose="020B0604020202020204" pitchFamily="34" charset="0"/>
                <a:sym typeface="Symbol" panose="05050102010706020507" pitchFamily="18" charset="2"/>
              </a:rPr>
              <a:t>V</a:t>
            </a:r>
            <a:r>
              <a:rPr lang="es-ES" sz="2400" baseline="-25000">
                <a:latin typeface="Arial" panose="020B0604020202020204" pitchFamily="34" charset="0"/>
                <a:sym typeface="Symbol" panose="05050102010706020507" pitchFamily="18" charset="2"/>
              </a:rPr>
              <a:t>D</a:t>
            </a:r>
            <a:r>
              <a:rPr lang="es-ES" sz="2400">
                <a:latin typeface="Arial" panose="020B0604020202020204" pitchFamily="34" charset="0"/>
                <a:sym typeface="Symbol" panose="05050102010706020507" pitchFamily="18" charset="2"/>
              </a:rPr>
              <a:t>/</a:t>
            </a:r>
            <a:r>
              <a:rPr lang="es-ES" sz="2400">
                <a:latin typeface="Comic Sans MS" panose="030F0702030302020204" pitchFamily="66" charset="0"/>
                <a:sym typeface="Symbol" panose="05050102010706020507" pitchFamily="18" charset="2"/>
              </a:rPr>
              <a:t>I</a:t>
            </a:r>
            <a:r>
              <a:rPr lang="es-ES" sz="2400" baseline="-25000">
                <a:latin typeface="Comic Sans MS" panose="030F0702030302020204" pitchFamily="66" charset="0"/>
                <a:sym typeface="Symbol" panose="05050102010706020507" pitchFamily="18" charset="2"/>
              </a:rPr>
              <a:t>D</a:t>
            </a:r>
          </a:p>
        </p:txBody>
      </p:sp>
      <p:grpSp>
        <p:nvGrpSpPr>
          <p:cNvPr id="3" name="Grupo 2"/>
          <p:cNvGrpSpPr>
            <a:grpSpLocks/>
          </p:cNvGrpSpPr>
          <p:nvPr/>
        </p:nvGrpSpPr>
        <p:grpSpPr bwMode="auto">
          <a:xfrm>
            <a:off x="2126267" y="3602740"/>
            <a:ext cx="2837300" cy="1481138"/>
            <a:chOff x="2697679" y="4325601"/>
            <a:chExt cx="2838331" cy="1481138"/>
          </a:xfrm>
        </p:grpSpPr>
        <p:grpSp>
          <p:nvGrpSpPr>
            <p:cNvPr id="39994" name="Grupo 126"/>
            <p:cNvGrpSpPr>
              <a:grpSpLocks/>
            </p:cNvGrpSpPr>
            <p:nvPr/>
          </p:nvGrpSpPr>
          <p:grpSpPr bwMode="auto">
            <a:xfrm>
              <a:off x="2697679" y="4325601"/>
              <a:ext cx="2838331" cy="1481138"/>
              <a:chOff x="3345346" y="4962110"/>
              <a:chExt cx="2838331" cy="1481138"/>
            </a:xfrm>
          </p:grpSpPr>
          <p:grpSp>
            <p:nvGrpSpPr>
              <p:cNvPr id="39998" name="Group 107"/>
              <p:cNvGrpSpPr>
                <a:grpSpLocks/>
              </p:cNvGrpSpPr>
              <p:nvPr/>
            </p:nvGrpSpPr>
            <p:grpSpPr bwMode="auto">
              <a:xfrm>
                <a:off x="3723052" y="4962110"/>
                <a:ext cx="2460625" cy="1481138"/>
                <a:chOff x="891" y="3032"/>
                <a:chExt cx="1550" cy="933"/>
              </a:xfrm>
            </p:grpSpPr>
            <p:sp>
              <p:nvSpPr>
                <p:cNvPr id="40002" name="Line 7"/>
                <p:cNvSpPr>
                  <a:spLocks noChangeShapeType="1"/>
                </p:cNvSpPr>
                <p:nvPr/>
              </p:nvSpPr>
              <p:spPr bwMode="auto">
                <a:xfrm>
                  <a:off x="891" y="3543"/>
                  <a:ext cx="422"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nvGrpSpPr>
                <p:cNvPr id="40003" name="Group 8"/>
                <p:cNvGrpSpPr>
                  <a:grpSpLocks/>
                </p:cNvGrpSpPr>
                <p:nvPr/>
              </p:nvGrpSpPr>
              <p:grpSpPr bwMode="auto">
                <a:xfrm flipH="1">
                  <a:off x="1099" y="3382"/>
                  <a:ext cx="48" cy="323"/>
                  <a:chOff x="2051" y="2010"/>
                  <a:chExt cx="48" cy="323"/>
                </a:xfrm>
              </p:grpSpPr>
              <p:sp>
                <p:nvSpPr>
                  <p:cNvPr id="40010" name="Rectangle 9"/>
                  <p:cNvSpPr>
                    <a:spLocks noChangeArrowheads="1"/>
                  </p:cNvSpPr>
                  <p:nvPr/>
                </p:nvSpPr>
                <p:spPr bwMode="auto">
                  <a:xfrm>
                    <a:off x="2051" y="2010"/>
                    <a:ext cx="45" cy="323"/>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40011" name="Line 10"/>
                  <p:cNvSpPr>
                    <a:spLocks noChangeShapeType="1"/>
                  </p:cNvSpPr>
                  <p:nvPr/>
                </p:nvSpPr>
                <p:spPr bwMode="auto">
                  <a:xfrm rot="-5400000">
                    <a:off x="1939" y="2170"/>
                    <a:ext cx="227"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40012" name="Line 11"/>
                  <p:cNvSpPr>
                    <a:spLocks noChangeShapeType="1"/>
                  </p:cNvSpPr>
                  <p:nvPr/>
                </p:nvSpPr>
                <p:spPr bwMode="auto">
                  <a:xfrm rot="-5400000">
                    <a:off x="2042" y="2173"/>
                    <a:ext cx="11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sp>
              <p:nvSpPr>
                <p:cNvPr id="40004" name="Rectangle 12"/>
                <p:cNvSpPr>
                  <a:spLocks noChangeArrowheads="1"/>
                </p:cNvSpPr>
                <p:nvPr/>
              </p:nvSpPr>
              <p:spPr bwMode="auto">
                <a:xfrm>
                  <a:off x="917" y="3035"/>
                  <a:ext cx="216" cy="323"/>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40005" name="Text Box 13"/>
                <p:cNvSpPr txBox="1">
                  <a:spLocks noChangeArrowheads="1"/>
                </p:cNvSpPr>
                <p:nvPr/>
              </p:nvSpPr>
              <p:spPr bwMode="auto">
                <a:xfrm>
                  <a:off x="927" y="3043"/>
                  <a:ext cx="21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P</a:t>
                  </a:r>
                </a:p>
              </p:txBody>
            </p:sp>
            <p:sp>
              <p:nvSpPr>
                <p:cNvPr id="40006" name="Rectangle 14"/>
                <p:cNvSpPr>
                  <a:spLocks noChangeArrowheads="1"/>
                </p:cNvSpPr>
                <p:nvPr/>
              </p:nvSpPr>
              <p:spPr bwMode="auto">
                <a:xfrm>
                  <a:off x="1129" y="3032"/>
                  <a:ext cx="216" cy="323"/>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40007" name="Text Box 15"/>
                <p:cNvSpPr txBox="1">
                  <a:spLocks noChangeArrowheads="1"/>
                </p:cNvSpPr>
                <p:nvPr/>
              </p:nvSpPr>
              <p:spPr bwMode="auto">
                <a:xfrm>
                  <a:off x="1136" y="3040"/>
                  <a:ext cx="21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N</a:t>
                  </a:r>
                </a:p>
              </p:txBody>
            </p:sp>
            <p:sp>
              <p:nvSpPr>
                <p:cNvPr id="40008" name="Text Box 18"/>
                <p:cNvSpPr txBox="1">
                  <a:spLocks noChangeArrowheads="1"/>
                </p:cNvSpPr>
                <p:nvPr/>
              </p:nvSpPr>
              <p:spPr bwMode="auto">
                <a:xfrm>
                  <a:off x="923" y="3639"/>
                  <a:ext cx="3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b="1" dirty="0">
                      <a:solidFill>
                        <a:srgbClr val="008000"/>
                      </a:solidFill>
                      <a:latin typeface="Arial" panose="020B0604020202020204" pitchFamily="34" charset="0"/>
                    </a:rPr>
                    <a:t>|V</a:t>
                  </a:r>
                  <a:r>
                    <a:rPr lang="es-ES" sz="1800" b="1" baseline="-25000" dirty="0">
                      <a:solidFill>
                        <a:srgbClr val="008000"/>
                      </a:solidFill>
                      <a:latin typeface="Arial" panose="020B0604020202020204" pitchFamily="34" charset="0"/>
                    </a:rPr>
                    <a:t>r</a:t>
                  </a:r>
                  <a:r>
                    <a:rPr lang="es-ES" sz="1800" b="1" dirty="0">
                      <a:solidFill>
                        <a:srgbClr val="008000"/>
                      </a:solidFill>
                      <a:latin typeface="Arial" panose="020B0604020202020204" pitchFamily="34" charset="0"/>
                    </a:rPr>
                    <a:t>|</a:t>
                  </a:r>
                </a:p>
              </p:txBody>
            </p:sp>
            <p:sp>
              <p:nvSpPr>
                <p:cNvPr id="40009" name="Line 19"/>
                <p:cNvSpPr>
                  <a:spLocks noChangeShapeType="1"/>
                </p:cNvSpPr>
                <p:nvPr/>
              </p:nvSpPr>
              <p:spPr bwMode="auto">
                <a:xfrm>
                  <a:off x="1794" y="3526"/>
                  <a:ext cx="647" cy="191"/>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wrap="square" lIns="90000" tIns="118800" rIns="90000" bIns="118800" anchor="ctr" anchorCtr="1">
                  <a:spAutoFit/>
                </a:bodyPr>
                <a:lstStyle/>
                <a:p>
                  <a:endParaRPr lang="es-ES"/>
                </a:p>
              </p:txBody>
            </p:sp>
          </p:grpSp>
          <p:cxnSp>
            <p:nvCxnSpPr>
              <p:cNvPr id="39999" name="Conector recto de flecha 128"/>
              <p:cNvCxnSpPr>
                <a:cxnSpLocks noChangeShapeType="1"/>
              </p:cNvCxnSpPr>
              <p:nvPr/>
            </p:nvCxnSpPr>
            <p:spPr bwMode="auto">
              <a:xfrm flipH="1">
                <a:off x="4186909" y="5778544"/>
                <a:ext cx="135731"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cxnSp>
            <p:nvCxnSpPr>
              <p:cNvPr id="40000" name="Conector recto de flecha 129"/>
              <p:cNvCxnSpPr>
                <a:cxnSpLocks noChangeShapeType="1"/>
              </p:cNvCxnSpPr>
              <p:nvPr/>
            </p:nvCxnSpPr>
            <p:spPr bwMode="auto">
              <a:xfrm flipH="1">
                <a:off x="3760452" y="5778124"/>
                <a:ext cx="135731"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sp>
            <p:nvSpPr>
              <p:cNvPr id="40001" name="CuadroTexto 130"/>
              <p:cNvSpPr txBox="1">
                <a:spLocks noChangeArrowheads="1"/>
              </p:cNvSpPr>
              <p:nvPr/>
            </p:nvSpPr>
            <p:spPr bwMode="auto">
              <a:xfrm>
                <a:off x="3345346" y="5588000"/>
                <a:ext cx="447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dirty="0">
                    <a:solidFill>
                      <a:srgbClr val="3333FF"/>
                    </a:solidFill>
                    <a:latin typeface="Comic Sans MS" panose="030F0702030302020204" pitchFamily="66" charset="0"/>
                  </a:rPr>
                  <a:t>I</a:t>
                </a:r>
                <a:r>
                  <a:rPr lang="es-ES" baseline="-25000" dirty="0">
                    <a:solidFill>
                      <a:srgbClr val="3333FF"/>
                    </a:solidFill>
                    <a:latin typeface="Comic Sans MS" panose="030F0702030302020204" pitchFamily="66" charset="0"/>
                  </a:rPr>
                  <a:t>D</a:t>
                </a:r>
                <a:endParaRPr lang="es-ES" baseline="-25000" dirty="0">
                  <a:solidFill>
                    <a:srgbClr val="3333FF"/>
                  </a:solidFill>
                </a:endParaRPr>
              </a:p>
            </p:txBody>
          </p:sp>
        </p:grpSp>
        <p:sp>
          <p:nvSpPr>
            <p:cNvPr id="39995" name="Text Box 95"/>
            <p:cNvSpPr txBox="1">
              <a:spLocks noChangeArrowheads="1"/>
            </p:cNvSpPr>
            <p:nvPr/>
          </p:nvSpPr>
          <p:spPr bwMode="auto">
            <a:xfrm>
              <a:off x="3789853" y="5084426"/>
              <a:ext cx="3651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008000"/>
                  </a:solidFill>
                  <a:latin typeface="Arial" panose="020B0604020202020204" pitchFamily="34" charset="0"/>
                </a:rPr>
                <a:t>r</a:t>
              </a:r>
              <a:r>
                <a:rPr lang="es-ES" sz="2000" baseline="-25000">
                  <a:solidFill>
                    <a:srgbClr val="008000"/>
                  </a:solidFill>
                  <a:latin typeface="Arial" panose="020B0604020202020204" pitchFamily="34" charset="0"/>
                </a:rPr>
                <a:t>3</a:t>
              </a:r>
            </a:p>
          </p:txBody>
        </p:sp>
        <p:sp>
          <p:nvSpPr>
            <p:cNvPr id="39996" name="Line 97"/>
            <p:cNvSpPr>
              <a:spLocks noChangeShapeType="1"/>
            </p:cNvSpPr>
            <p:nvPr/>
          </p:nvSpPr>
          <p:spPr bwMode="auto">
            <a:xfrm rot="5400000" flipH="1" flipV="1">
              <a:off x="3953822" y="4868527"/>
              <a:ext cx="0" cy="54292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39997" name="Rectangle 98"/>
            <p:cNvSpPr>
              <a:spLocks noChangeArrowheads="1"/>
            </p:cNvSpPr>
            <p:nvPr/>
          </p:nvSpPr>
          <p:spPr bwMode="auto">
            <a:xfrm>
              <a:off x="3803009" y="5057439"/>
              <a:ext cx="317500" cy="158750"/>
            </a:xfrm>
            <a:prstGeom prst="rect">
              <a:avLst/>
            </a:prstGeom>
            <a:solidFill>
              <a:srgbClr val="EDE7E3"/>
            </a:solidFill>
            <a:ln w="25400" algn="ctr">
              <a:solidFill>
                <a:srgbClr val="0000FF"/>
              </a:solidFill>
              <a:miter lim="800000"/>
              <a:headEnd/>
              <a:tailEnd/>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grpSp>
      <p:grpSp>
        <p:nvGrpSpPr>
          <p:cNvPr id="5" name="Grupo 4"/>
          <p:cNvGrpSpPr>
            <a:grpSpLocks/>
          </p:cNvGrpSpPr>
          <p:nvPr/>
        </p:nvGrpSpPr>
        <p:grpSpPr bwMode="auto">
          <a:xfrm>
            <a:off x="6937921" y="3616599"/>
            <a:ext cx="2927025" cy="1739900"/>
            <a:chOff x="5897152" y="3970336"/>
            <a:chExt cx="2928327" cy="1739899"/>
          </a:xfrm>
        </p:grpSpPr>
        <p:grpSp>
          <p:nvGrpSpPr>
            <p:cNvPr id="39975" name="Grupo 146"/>
            <p:cNvGrpSpPr>
              <a:grpSpLocks/>
            </p:cNvGrpSpPr>
            <p:nvPr/>
          </p:nvGrpSpPr>
          <p:grpSpPr bwMode="auto">
            <a:xfrm>
              <a:off x="5897152" y="3970336"/>
              <a:ext cx="2436813" cy="1739899"/>
              <a:chOff x="5888833" y="4973267"/>
              <a:chExt cx="2436813" cy="1739899"/>
            </a:xfrm>
          </p:grpSpPr>
          <p:grpSp>
            <p:nvGrpSpPr>
              <p:cNvPr id="39979" name="Group 108"/>
              <p:cNvGrpSpPr>
                <a:grpSpLocks/>
              </p:cNvGrpSpPr>
              <p:nvPr/>
            </p:nvGrpSpPr>
            <p:grpSpPr bwMode="auto">
              <a:xfrm>
                <a:off x="5888833" y="4973267"/>
                <a:ext cx="2436813" cy="1739899"/>
                <a:chOff x="1931" y="2865"/>
                <a:chExt cx="1535" cy="1096"/>
              </a:xfrm>
            </p:grpSpPr>
            <p:sp>
              <p:nvSpPr>
                <p:cNvPr id="39983" name="Line 21"/>
                <p:cNvSpPr>
                  <a:spLocks noChangeShapeType="1"/>
                </p:cNvSpPr>
                <p:nvPr/>
              </p:nvSpPr>
              <p:spPr bwMode="auto">
                <a:xfrm>
                  <a:off x="3015" y="3555"/>
                  <a:ext cx="422"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nvGrpSpPr>
                <p:cNvPr id="39984" name="Group 22"/>
                <p:cNvGrpSpPr>
                  <a:grpSpLocks/>
                </p:cNvGrpSpPr>
                <p:nvPr/>
              </p:nvGrpSpPr>
              <p:grpSpPr bwMode="auto">
                <a:xfrm>
                  <a:off x="3208" y="3394"/>
                  <a:ext cx="51" cy="323"/>
                  <a:chOff x="2048" y="2010"/>
                  <a:chExt cx="51" cy="323"/>
                </a:xfrm>
              </p:grpSpPr>
              <p:sp>
                <p:nvSpPr>
                  <p:cNvPr id="39991" name="Rectangle 23"/>
                  <p:cNvSpPr>
                    <a:spLocks noChangeArrowheads="1"/>
                  </p:cNvSpPr>
                  <p:nvPr/>
                </p:nvSpPr>
                <p:spPr bwMode="auto">
                  <a:xfrm>
                    <a:off x="2048" y="2010"/>
                    <a:ext cx="45" cy="323"/>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9992" name="Line 24"/>
                  <p:cNvSpPr>
                    <a:spLocks noChangeShapeType="1"/>
                  </p:cNvSpPr>
                  <p:nvPr/>
                </p:nvSpPr>
                <p:spPr bwMode="auto">
                  <a:xfrm rot="-5400000">
                    <a:off x="1939" y="2170"/>
                    <a:ext cx="227"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sp>
                <p:nvSpPr>
                  <p:cNvPr id="39993" name="Line 25"/>
                  <p:cNvSpPr>
                    <a:spLocks noChangeShapeType="1"/>
                  </p:cNvSpPr>
                  <p:nvPr/>
                </p:nvSpPr>
                <p:spPr bwMode="auto">
                  <a:xfrm rot="-5400000">
                    <a:off x="2042" y="2173"/>
                    <a:ext cx="113"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118800" rIns="90000" bIns="118800" anchor="ctr" anchorCtr="1">
                    <a:spAutoFit/>
                  </a:bodyPr>
                  <a:lstStyle/>
                  <a:p>
                    <a:endParaRPr lang="es-ES"/>
                  </a:p>
                </p:txBody>
              </p:sp>
            </p:grpSp>
            <p:sp>
              <p:nvSpPr>
                <p:cNvPr id="39985" name="Rectangle 26"/>
                <p:cNvSpPr>
                  <a:spLocks noChangeArrowheads="1"/>
                </p:cNvSpPr>
                <p:nvPr/>
              </p:nvSpPr>
              <p:spPr bwMode="auto">
                <a:xfrm>
                  <a:off x="3029" y="3068"/>
                  <a:ext cx="216" cy="323"/>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9986" name="Text Box 27"/>
                <p:cNvSpPr txBox="1">
                  <a:spLocks noChangeArrowheads="1"/>
                </p:cNvSpPr>
                <p:nvPr/>
              </p:nvSpPr>
              <p:spPr bwMode="auto">
                <a:xfrm>
                  <a:off x="3039" y="3076"/>
                  <a:ext cx="21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P</a:t>
                  </a:r>
                </a:p>
              </p:txBody>
            </p:sp>
            <p:sp>
              <p:nvSpPr>
                <p:cNvPr id="39987" name="Rectangle 28"/>
                <p:cNvSpPr>
                  <a:spLocks noChangeArrowheads="1"/>
                </p:cNvSpPr>
                <p:nvPr/>
              </p:nvSpPr>
              <p:spPr bwMode="auto">
                <a:xfrm>
                  <a:off x="3241" y="3065"/>
                  <a:ext cx="216" cy="323"/>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1800">
                    <a:solidFill>
                      <a:srgbClr val="000000"/>
                    </a:solidFill>
                    <a:latin typeface="Arial" panose="020B0604020202020204" pitchFamily="34" charset="0"/>
                  </a:endParaRPr>
                </a:p>
              </p:txBody>
            </p:sp>
            <p:sp>
              <p:nvSpPr>
                <p:cNvPr id="39988" name="Text Box 29"/>
                <p:cNvSpPr txBox="1">
                  <a:spLocks noChangeArrowheads="1"/>
                </p:cNvSpPr>
                <p:nvPr/>
              </p:nvSpPr>
              <p:spPr bwMode="auto">
                <a:xfrm>
                  <a:off x="3248" y="3065"/>
                  <a:ext cx="21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N</a:t>
                  </a:r>
                </a:p>
              </p:txBody>
            </p:sp>
            <p:sp>
              <p:nvSpPr>
                <p:cNvPr id="39989" name="Text Box 32"/>
                <p:cNvSpPr txBox="1">
                  <a:spLocks noChangeArrowheads="1"/>
                </p:cNvSpPr>
                <p:nvPr/>
              </p:nvSpPr>
              <p:spPr bwMode="auto">
                <a:xfrm>
                  <a:off x="3115" y="3638"/>
                  <a:ext cx="27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b="1">
                      <a:solidFill>
                        <a:srgbClr val="008000"/>
                      </a:solidFill>
                      <a:latin typeface="Arial" panose="020B0604020202020204" pitchFamily="34" charset="0"/>
                    </a:rPr>
                    <a:t>V</a:t>
                  </a:r>
                  <a:r>
                    <a:rPr lang="es-ES" sz="1800" b="1" baseline="-25000">
                      <a:solidFill>
                        <a:srgbClr val="008000"/>
                      </a:solidFill>
                      <a:latin typeface="Arial" panose="020B0604020202020204" pitchFamily="34" charset="0"/>
                    </a:rPr>
                    <a:t>U</a:t>
                  </a:r>
                  <a:endParaRPr lang="es-ES" sz="1800" b="1">
                    <a:solidFill>
                      <a:srgbClr val="008000"/>
                    </a:solidFill>
                    <a:latin typeface="Arial" panose="020B0604020202020204" pitchFamily="34" charset="0"/>
                  </a:endParaRPr>
                </a:p>
              </p:txBody>
            </p:sp>
            <p:sp>
              <p:nvSpPr>
                <p:cNvPr id="39990" name="Line 33"/>
                <p:cNvSpPr>
                  <a:spLocks noChangeShapeType="1"/>
                </p:cNvSpPr>
                <p:nvPr/>
              </p:nvSpPr>
              <p:spPr bwMode="auto">
                <a:xfrm flipH="1" flipV="1">
                  <a:off x="1931" y="2865"/>
                  <a:ext cx="977" cy="263"/>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wrap="square" lIns="90000" tIns="118800" rIns="90000" bIns="118800" anchor="ctr" anchorCtr="1">
                  <a:spAutoFit/>
                </a:bodyPr>
                <a:lstStyle/>
                <a:p>
                  <a:endParaRPr lang="es-ES"/>
                </a:p>
              </p:txBody>
            </p:sp>
          </p:grpSp>
          <p:cxnSp>
            <p:nvCxnSpPr>
              <p:cNvPr id="39980" name="Conector recto de flecha 148"/>
              <p:cNvCxnSpPr>
                <a:cxnSpLocks noChangeShapeType="1"/>
              </p:cNvCxnSpPr>
              <p:nvPr/>
            </p:nvCxnSpPr>
            <p:spPr bwMode="auto">
              <a:xfrm>
                <a:off x="8103707" y="6066375"/>
                <a:ext cx="135731"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cxnSp>
            <p:nvCxnSpPr>
              <p:cNvPr id="39981" name="Conector recto de flecha 149"/>
              <p:cNvCxnSpPr>
                <a:cxnSpLocks noChangeShapeType="1"/>
              </p:cNvCxnSpPr>
              <p:nvPr/>
            </p:nvCxnSpPr>
            <p:spPr bwMode="auto">
              <a:xfrm>
                <a:off x="7677250" y="6076465"/>
                <a:ext cx="135731"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sp>
            <p:nvSpPr>
              <p:cNvPr id="39982" name="CuadroTexto 150"/>
              <p:cNvSpPr txBox="1">
                <a:spLocks noChangeArrowheads="1"/>
              </p:cNvSpPr>
              <p:nvPr/>
            </p:nvSpPr>
            <p:spPr bwMode="auto">
              <a:xfrm>
                <a:off x="7272914" y="5832505"/>
                <a:ext cx="447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dirty="0">
                    <a:solidFill>
                      <a:srgbClr val="3333FF"/>
                    </a:solidFill>
                    <a:latin typeface="Comic Sans MS" panose="030F0702030302020204" pitchFamily="66" charset="0"/>
                  </a:rPr>
                  <a:t>I</a:t>
                </a:r>
                <a:r>
                  <a:rPr lang="es-ES" baseline="-25000" dirty="0">
                    <a:solidFill>
                      <a:srgbClr val="3333FF"/>
                    </a:solidFill>
                    <a:latin typeface="Comic Sans MS" panose="030F0702030302020204" pitchFamily="66" charset="0"/>
                  </a:rPr>
                  <a:t>D</a:t>
                </a:r>
                <a:endParaRPr lang="es-ES" baseline="-25000" dirty="0">
                  <a:solidFill>
                    <a:srgbClr val="3333FF"/>
                  </a:solidFill>
                </a:endParaRPr>
              </a:p>
            </p:txBody>
          </p:sp>
        </p:grpSp>
        <p:sp>
          <p:nvSpPr>
            <p:cNvPr id="39976" name="Text Box 95"/>
            <p:cNvSpPr txBox="1">
              <a:spLocks noChangeArrowheads="1"/>
            </p:cNvSpPr>
            <p:nvPr/>
          </p:nvSpPr>
          <p:spPr bwMode="auto">
            <a:xfrm>
              <a:off x="8414263" y="5043946"/>
              <a:ext cx="3651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008000"/>
                  </a:solidFill>
                  <a:latin typeface="Arial" panose="020B0604020202020204" pitchFamily="34" charset="0"/>
                </a:rPr>
                <a:t>r</a:t>
              </a:r>
              <a:r>
                <a:rPr lang="es-ES" sz="2000" baseline="-25000">
                  <a:solidFill>
                    <a:srgbClr val="008000"/>
                  </a:solidFill>
                  <a:latin typeface="Arial" panose="020B0604020202020204" pitchFamily="34" charset="0"/>
                </a:rPr>
                <a:t>2</a:t>
              </a:r>
            </a:p>
          </p:txBody>
        </p:sp>
        <p:sp>
          <p:nvSpPr>
            <p:cNvPr id="39977" name="Line 97"/>
            <p:cNvSpPr>
              <a:spLocks noChangeShapeType="1"/>
            </p:cNvSpPr>
            <p:nvPr/>
          </p:nvSpPr>
          <p:spPr bwMode="auto">
            <a:xfrm rot="5400000" flipH="1" flipV="1">
              <a:off x="8554017" y="4789824"/>
              <a:ext cx="0" cy="54292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39978" name="Rectangle 98"/>
            <p:cNvSpPr>
              <a:spLocks noChangeArrowheads="1"/>
            </p:cNvSpPr>
            <p:nvPr/>
          </p:nvSpPr>
          <p:spPr bwMode="auto">
            <a:xfrm>
              <a:off x="8421274" y="4978167"/>
              <a:ext cx="317500" cy="158750"/>
            </a:xfrm>
            <a:prstGeom prst="rect">
              <a:avLst/>
            </a:prstGeom>
            <a:solidFill>
              <a:srgbClr val="EDE7E3"/>
            </a:solidFill>
            <a:ln w="25400" algn="ctr">
              <a:solidFill>
                <a:srgbClr val="0000FF"/>
              </a:solidFill>
              <a:miter lim="800000"/>
              <a:headEnd/>
              <a:tailEnd/>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grpSp>
      <p:grpSp>
        <p:nvGrpSpPr>
          <p:cNvPr id="39949" name="Group 112"/>
          <p:cNvGrpSpPr>
            <a:grpSpLocks/>
          </p:cNvGrpSpPr>
          <p:nvPr/>
        </p:nvGrpSpPr>
        <p:grpSpPr bwMode="auto">
          <a:xfrm>
            <a:off x="3691916" y="1935079"/>
            <a:ext cx="1882784" cy="2016120"/>
            <a:chOff x="6646" y="631"/>
            <a:chExt cx="1186" cy="1270"/>
          </a:xfrm>
        </p:grpSpPr>
        <p:sp>
          <p:nvSpPr>
            <p:cNvPr id="39955" name="Line 83"/>
            <p:cNvSpPr>
              <a:spLocks noChangeShapeType="1"/>
            </p:cNvSpPr>
            <p:nvPr/>
          </p:nvSpPr>
          <p:spPr bwMode="auto">
            <a:xfrm>
              <a:off x="7339" y="1176"/>
              <a:ext cx="493" cy="725"/>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dirty="0"/>
            </a:p>
          </p:txBody>
        </p:sp>
        <p:sp>
          <p:nvSpPr>
            <p:cNvPr id="39956" name="Text Box 86"/>
            <p:cNvSpPr txBox="1">
              <a:spLocks noChangeArrowheads="1"/>
            </p:cNvSpPr>
            <p:nvPr/>
          </p:nvSpPr>
          <p:spPr bwMode="auto">
            <a:xfrm>
              <a:off x="6840" y="635"/>
              <a:ext cx="199" cy="304"/>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600">
                  <a:solidFill>
                    <a:srgbClr val="000000"/>
                  </a:solidFill>
                  <a:latin typeface="Arial" panose="020B0604020202020204" pitchFamily="34" charset="0"/>
                </a:rPr>
                <a:t>P</a:t>
              </a:r>
            </a:p>
          </p:txBody>
        </p:sp>
        <p:sp>
          <p:nvSpPr>
            <p:cNvPr id="39957" name="Text Box 88"/>
            <p:cNvSpPr txBox="1">
              <a:spLocks noChangeArrowheads="1"/>
            </p:cNvSpPr>
            <p:nvPr/>
          </p:nvSpPr>
          <p:spPr bwMode="auto">
            <a:xfrm>
              <a:off x="7028" y="631"/>
              <a:ext cx="206" cy="304"/>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600">
                  <a:solidFill>
                    <a:srgbClr val="000000"/>
                  </a:solidFill>
                  <a:latin typeface="Arial" panose="020B0604020202020204" pitchFamily="34" charset="0"/>
                </a:rPr>
                <a:t>N</a:t>
              </a:r>
            </a:p>
          </p:txBody>
        </p:sp>
        <p:grpSp>
          <p:nvGrpSpPr>
            <p:cNvPr id="39958" name="Group 89"/>
            <p:cNvGrpSpPr>
              <a:grpSpLocks/>
            </p:cNvGrpSpPr>
            <p:nvPr/>
          </p:nvGrpSpPr>
          <p:grpSpPr bwMode="auto">
            <a:xfrm rot="5400000" flipH="1">
              <a:off x="6899" y="1152"/>
              <a:ext cx="227" cy="343"/>
              <a:chOff x="6092" y="771"/>
              <a:chExt cx="227" cy="343"/>
            </a:xfrm>
          </p:grpSpPr>
          <p:sp>
            <p:nvSpPr>
              <p:cNvPr id="39964" name="Line 90"/>
              <p:cNvSpPr>
                <a:spLocks noChangeShapeType="1"/>
              </p:cNvSpPr>
              <p:nvPr/>
            </p:nvSpPr>
            <p:spPr bwMode="auto">
              <a:xfrm flipV="1">
                <a:off x="6206" y="771"/>
                <a:ext cx="0" cy="342"/>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nvGrpSpPr>
              <p:cNvPr id="39965" name="Group 91"/>
              <p:cNvGrpSpPr>
                <a:grpSpLocks/>
              </p:cNvGrpSpPr>
              <p:nvPr/>
            </p:nvGrpSpPr>
            <p:grpSpPr bwMode="auto">
              <a:xfrm>
                <a:off x="6092" y="772"/>
                <a:ext cx="227" cy="342"/>
                <a:chOff x="5784" y="1133"/>
                <a:chExt cx="227" cy="342"/>
              </a:xfrm>
            </p:grpSpPr>
            <p:sp>
              <p:nvSpPr>
                <p:cNvPr id="39966" name="Oval 92"/>
                <p:cNvSpPr>
                  <a:spLocks noChangeArrowheads="1"/>
                </p:cNvSpPr>
                <p:nvPr/>
              </p:nvSpPr>
              <p:spPr bwMode="auto">
                <a:xfrm>
                  <a:off x="5784" y="1186"/>
                  <a:ext cx="227" cy="227"/>
                </a:xfrm>
                <a:prstGeom prst="ellipse">
                  <a:avLst/>
                </a:prstGeom>
                <a:solidFill>
                  <a:srgbClr val="EDE7E3"/>
                </a:solidFill>
                <a:ln w="25400" algn="ctr">
                  <a:solidFill>
                    <a:srgbClr val="0000FF"/>
                  </a:solidFill>
                  <a:round/>
                  <a:headEnd/>
                  <a:tailEnd type="none" w="lg" len="lg"/>
                </a:ln>
              </p:spPr>
              <p:txBody>
                <a:bodyPr rot="10800000" vert="eaVert"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39967" name="Text Box 93"/>
                <p:cNvSpPr txBox="1">
                  <a:spLocks noChangeArrowheads="1"/>
                </p:cNvSpPr>
                <p:nvPr/>
              </p:nvSpPr>
              <p:spPr bwMode="auto">
                <a:xfrm>
                  <a:off x="5786" y="1133"/>
                  <a:ext cx="21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a:solidFill>
                        <a:srgbClr val="3333FF"/>
                      </a:solidFill>
                      <a:latin typeface="Arial" panose="020B0604020202020204" pitchFamily="34" charset="0"/>
                      <a:sym typeface="Symbol" panose="05050102010706020507" pitchFamily="18" charset="2"/>
                    </a:rPr>
                    <a:t></a:t>
                  </a:r>
                </a:p>
              </p:txBody>
            </p:sp>
          </p:grpSp>
        </p:grpSp>
        <p:sp>
          <p:nvSpPr>
            <p:cNvPr id="39959" name="Text Box 94"/>
            <p:cNvSpPr txBox="1">
              <a:spLocks noChangeArrowheads="1"/>
            </p:cNvSpPr>
            <p:nvPr/>
          </p:nvSpPr>
          <p:spPr bwMode="auto">
            <a:xfrm>
              <a:off x="6646" y="943"/>
              <a:ext cx="259"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dirty="0">
                  <a:solidFill>
                    <a:srgbClr val="008000"/>
                  </a:solidFill>
                  <a:latin typeface="Comic Sans MS" panose="030F0702030302020204" pitchFamily="66" charset="0"/>
                </a:rPr>
                <a:t>|I</a:t>
              </a:r>
              <a:r>
                <a:rPr lang="es-ES" sz="2000" b="1" baseline="-25000" dirty="0">
                  <a:solidFill>
                    <a:srgbClr val="008000"/>
                  </a:solidFill>
                  <a:latin typeface="Arial" panose="020B0604020202020204" pitchFamily="34" charset="0"/>
                </a:rPr>
                <a:t>0</a:t>
              </a:r>
              <a:r>
                <a:rPr lang="es-ES" sz="2000" b="1" dirty="0">
                  <a:solidFill>
                    <a:srgbClr val="008000"/>
                  </a:solidFill>
                  <a:latin typeface="Arial" panose="020B0604020202020204" pitchFamily="34" charset="0"/>
                </a:rPr>
                <a:t>|</a:t>
              </a:r>
            </a:p>
          </p:txBody>
        </p:sp>
      </p:grpSp>
      <p:grpSp>
        <p:nvGrpSpPr>
          <p:cNvPr id="91" name="Group 106"/>
          <p:cNvGrpSpPr>
            <a:grpSpLocks/>
          </p:cNvGrpSpPr>
          <p:nvPr/>
        </p:nvGrpSpPr>
        <p:grpSpPr bwMode="auto">
          <a:xfrm>
            <a:off x="6056862" y="1448256"/>
            <a:ext cx="1006475" cy="2486025"/>
            <a:chOff x="3754" y="814"/>
            <a:chExt cx="634" cy="1566"/>
          </a:xfrm>
        </p:grpSpPr>
        <p:grpSp>
          <p:nvGrpSpPr>
            <p:cNvPr id="92" name="Group 112"/>
            <p:cNvGrpSpPr>
              <a:grpSpLocks/>
            </p:cNvGrpSpPr>
            <p:nvPr/>
          </p:nvGrpSpPr>
          <p:grpSpPr bwMode="auto">
            <a:xfrm>
              <a:off x="3754" y="814"/>
              <a:ext cx="394" cy="1566"/>
              <a:chOff x="7342" y="650"/>
              <a:chExt cx="394" cy="1566"/>
            </a:xfrm>
          </p:grpSpPr>
          <p:sp>
            <p:nvSpPr>
              <p:cNvPr id="97" name="Line 82"/>
              <p:cNvSpPr>
                <a:spLocks noChangeShapeType="1"/>
              </p:cNvSpPr>
              <p:nvPr/>
            </p:nvSpPr>
            <p:spPr bwMode="auto">
              <a:xfrm flipH="1">
                <a:off x="7496" y="1551"/>
                <a:ext cx="45" cy="665"/>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dirty="0"/>
              </a:p>
            </p:txBody>
          </p:sp>
          <p:sp>
            <p:nvSpPr>
              <p:cNvPr id="99" name="Text Box 86"/>
              <p:cNvSpPr txBox="1">
                <a:spLocks noChangeArrowheads="1"/>
              </p:cNvSpPr>
              <p:nvPr/>
            </p:nvSpPr>
            <p:spPr bwMode="auto">
              <a:xfrm>
                <a:off x="7342" y="650"/>
                <a:ext cx="199" cy="304"/>
              </a:xfrm>
              <a:prstGeom prst="rect">
                <a:avLst/>
              </a:prstGeom>
              <a:solidFill>
                <a:srgbClr val="99CCFF"/>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600">
                    <a:solidFill>
                      <a:srgbClr val="000000"/>
                    </a:solidFill>
                    <a:latin typeface="Arial" panose="020B0604020202020204" pitchFamily="34" charset="0"/>
                  </a:rPr>
                  <a:t>P</a:t>
                </a:r>
              </a:p>
            </p:txBody>
          </p:sp>
          <p:sp>
            <p:nvSpPr>
              <p:cNvPr id="100" name="Text Box 88"/>
              <p:cNvSpPr txBox="1">
                <a:spLocks noChangeArrowheads="1"/>
              </p:cNvSpPr>
              <p:nvPr/>
            </p:nvSpPr>
            <p:spPr bwMode="auto">
              <a:xfrm>
                <a:off x="7530" y="651"/>
                <a:ext cx="206" cy="304"/>
              </a:xfrm>
              <a:prstGeom prst="rect">
                <a:avLst/>
              </a:prstGeom>
              <a:solidFill>
                <a:srgbClr val="FF99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600">
                    <a:solidFill>
                      <a:srgbClr val="000000"/>
                    </a:solidFill>
                    <a:latin typeface="Arial" panose="020B0604020202020204" pitchFamily="34" charset="0"/>
                  </a:rPr>
                  <a:t>N</a:t>
                </a:r>
              </a:p>
            </p:txBody>
          </p:sp>
          <p:sp>
            <p:nvSpPr>
              <p:cNvPr id="103" name="Text Box 95"/>
              <p:cNvSpPr txBox="1">
                <a:spLocks noChangeArrowheads="1"/>
              </p:cNvSpPr>
              <p:nvPr/>
            </p:nvSpPr>
            <p:spPr bwMode="auto">
              <a:xfrm>
                <a:off x="7425" y="922"/>
                <a:ext cx="23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000">
                    <a:solidFill>
                      <a:srgbClr val="008000"/>
                    </a:solidFill>
                    <a:latin typeface="Arial" panose="020B0604020202020204" pitchFamily="34" charset="0"/>
                  </a:rPr>
                  <a:t>r</a:t>
                </a:r>
                <a:r>
                  <a:rPr lang="es-ES" sz="2000" baseline="-25000">
                    <a:solidFill>
                      <a:srgbClr val="008000"/>
                    </a:solidFill>
                    <a:latin typeface="Arial" panose="020B0604020202020204" pitchFamily="34" charset="0"/>
                  </a:rPr>
                  <a:t>1</a:t>
                </a:r>
              </a:p>
            </p:txBody>
          </p:sp>
          <p:grpSp>
            <p:nvGrpSpPr>
              <p:cNvPr id="104" name="Group 96"/>
              <p:cNvGrpSpPr>
                <a:grpSpLocks/>
              </p:cNvGrpSpPr>
              <p:nvPr/>
            </p:nvGrpSpPr>
            <p:grpSpPr bwMode="auto">
              <a:xfrm>
                <a:off x="7366" y="1274"/>
                <a:ext cx="342" cy="100"/>
                <a:chOff x="6038" y="1883"/>
                <a:chExt cx="342" cy="100"/>
              </a:xfrm>
            </p:grpSpPr>
            <p:sp>
              <p:nvSpPr>
                <p:cNvPr id="105" name="Line 97"/>
                <p:cNvSpPr>
                  <a:spLocks noChangeShapeType="1"/>
                </p:cNvSpPr>
                <p:nvPr/>
              </p:nvSpPr>
              <p:spPr bwMode="auto">
                <a:xfrm rot="5400000" flipH="1" flipV="1">
                  <a:off x="6209" y="1764"/>
                  <a:ext cx="0" cy="342"/>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106" name="Rectangle 98"/>
                <p:cNvSpPr>
                  <a:spLocks noChangeArrowheads="1"/>
                </p:cNvSpPr>
                <p:nvPr/>
              </p:nvSpPr>
              <p:spPr bwMode="auto">
                <a:xfrm>
                  <a:off x="6114" y="1883"/>
                  <a:ext cx="200" cy="100"/>
                </a:xfrm>
                <a:prstGeom prst="rect">
                  <a:avLst/>
                </a:prstGeom>
                <a:solidFill>
                  <a:srgbClr val="EDE7E3"/>
                </a:solidFill>
                <a:ln w="25400" algn="ctr">
                  <a:solidFill>
                    <a:srgbClr val="0000FF"/>
                  </a:solidFill>
                  <a:miter lim="800000"/>
                  <a:headEnd/>
                  <a:tailEnd/>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grpSp>
        </p:grpSp>
        <p:grpSp>
          <p:nvGrpSpPr>
            <p:cNvPr id="93" name="Group 105"/>
            <p:cNvGrpSpPr>
              <a:grpSpLocks/>
            </p:cNvGrpSpPr>
            <p:nvPr/>
          </p:nvGrpSpPr>
          <p:grpSpPr bwMode="auto">
            <a:xfrm flipH="1">
              <a:off x="3773" y="1490"/>
              <a:ext cx="354" cy="0"/>
              <a:chOff x="629" y="3503"/>
              <a:chExt cx="354" cy="0"/>
            </a:xfrm>
          </p:grpSpPr>
          <p:cxnSp>
            <p:nvCxnSpPr>
              <p:cNvPr id="95" name="Conector recto de flecha 128"/>
              <p:cNvCxnSpPr>
                <a:cxnSpLocks noChangeShapeType="1"/>
              </p:cNvCxnSpPr>
              <p:nvPr/>
            </p:nvCxnSpPr>
            <p:spPr bwMode="auto">
              <a:xfrm flipH="1">
                <a:off x="897" y="3503"/>
                <a:ext cx="86"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cxnSp>
            <p:nvCxnSpPr>
              <p:cNvPr id="96" name="Conector recto de flecha 129"/>
              <p:cNvCxnSpPr>
                <a:cxnSpLocks noChangeShapeType="1"/>
              </p:cNvCxnSpPr>
              <p:nvPr/>
            </p:nvCxnSpPr>
            <p:spPr bwMode="auto">
              <a:xfrm flipH="1">
                <a:off x="629" y="3503"/>
                <a:ext cx="85" cy="0"/>
              </a:xfrm>
              <a:prstGeom prst="straightConnector1">
                <a:avLst/>
              </a:prstGeom>
              <a:noFill/>
              <a:ln w="25400" algn="ctr">
                <a:solidFill>
                  <a:srgbClr val="3333FF"/>
                </a:solidFill>
                <a:round/>
                <a:headEnd/>
                <a:tailEnd type="triangle" w="lg" len="med"/>
              </a:ln>
              <a:extLst>
                <a:ext uri="{909E8E84-426E-40DD-AFC4-6F175D3DCCD1}">
                  <a14:hiddenFill xmlns:a14="http://schemas.microsoft.com/office/drawing/2010/main">
                    <a:noFill/>
                  </a14:hiddenFill>
                </a:ext>
              </a:extLst>
            </p:spPr>
          </p:cxnSp>
        </p:grpSp>
        <p:sp>
          <p:nvSpPr>
            <p:cNvPr id="94" name="CuadroTexto 130"/>
            <p:cNvSpPr txBox="1">
              <a:spLocks noChangeArrowheads="1"/>
            </p:cNvSpPr>
            <p:nvPr/>
          </p:nvSpPr>
          <p:spPr bwMode="auto">
            <a:xfrm>
              <a:off x="4106" y="1358"/>
              <a:ext cx="2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dirty="0">
                  <a:solidFill>
                    <a:srgbClr val="3333FF"/>
                  </a:solidFill>
                  <a:latin typeface="Comic Sans MS" panose="030F0702030302020204" pitchFamily="66" charset="0"/>
                </a:rPr>
                <a:t>I</a:t>
              </a:r>
              <a:r>
                <a:rPr lang="es-ES" baseline="-25000" dirty="0">
                  <a:solidFill>
                    <a:srgbClr val="3333FF"/>
                  </a:solidFill>
                  <a:latin typeface="Comic Sans MS" panose="030F0702030302020204" pitchFamily="66" charset="0"/>
                </a:rPr>
                <a:t>D</a:t>
              </a:r>
              <a:endParaRPr lang="es-ES" baseline="-25000" dirty="0">
                <a:solidFill>
                  <a:srgbClr val="3333FF"/>
                </a:solidFill>
              </a:endParaRPr>
            </a:p>
          </p:txBody>
        </p:sp>
      </p:grpSp>
      <p:sp>
        <p:nvSpPr>
          <p:cNvPr id="81" name="CuadroTexto 5">
            <a:extLst>
              <a:ext uri="{FF2B5EF4-FFF2-40B4-BE49-F238E27FC236}">
                <a16:creationId xmlns:a16="http://schemas.microsoft.com/office/drawing/2014/main" id="{052EE4C2-F5E6-48E0-B5BB-AA762FE022D9}"/>
              </a:ext>
            </a:extLst>
          </p:cNvPr>
          <p:cNvSpPr txBox="1"/>
          <p:nvPr/>
        </p:nvSpPr>
        <p:spPr>
          <a:xfrm rot="18742200">
            <a:off x="107801" y="572374"/>
            <a:ext cx="1526206" cy="707886"/>
          </a:xfrm>
          <a:prstGeom prst="rect">
            <a:avLst/>
          </a:prstGeom>
          <a:solidFill>
            <a:srgbClr val="FF0000"/>
          </a:solidFill>
        </p:spPr>
        <p:txBody>
          <a:bodyPr wrap="square" rtlCol="0">
            <a:spAutoFit/>
          </a:bodyPr>
          <a:lstStyle>
            <a:defPPr>
              <a:defRPr lang="es-ES"/>
            </a:defPPr>
            <a:lvl1pPr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5pPr>
            <a:lvl6pPr marL="2286000" algn="l" defTabSz="914400" rtl="0" eaLnBrk="1" latinLnBrk="0" hangingPunct="1">
              <a:defRPr sz="2000" kern="1200">
                <a:solidFill>
                  <a:srgbClr val="000000"/>
                </a:solidFill>
                <a:latin typeface="Arial" panose="020B0604020202020204" pitchFamily="34" charset="0"/>
                <a:ea typeface="+mn-ea"/>
                <a:cs typeface="+mn-cs"/>
              </a:defRPr>
            </a:lvl6pPr>
            <a:lvl7pPr marL="2743200" algn="l" defTabSz="914400" rtl="0" eaLnBrk="1" latinLnBrk="0" hangingPunct="1">
              <a:defRPr sz="2000" kern="1200">
                <a:solidFill>
                  <a:srgbClr val="000000"/>
                </a:solidFill>
                <a:latin typeface="Arial" panose="020B0604020202020204" pitchFamily="34" charset="0"/>
                <a:ea typeface="+mn-ea"/>
                <a:cs typeface="+mn-cs"/>
              </a:defRPr>
            </a:lvl7pPr>
            <a:lvl8pPr marL="3200400" algn="l" defTabSz="914400" rtl="0" eaLnBrk="1" latinLnBrk="0" hangingPunct="1">
              <a:defRPr sz="2000" kern="1200">
                <a:solidFill>
                  <a:srgbClr val="000000"/>
                </a:solidFill>
                <a:latin typeface="Arial" panose="020B0604020202020204" pitchFamily="34" charset="0"/>
                <a:ea typeface="+mn-ea"/>
                <a:cs typeface="+mn-cs"/>
              </a:defRPr>
            </a:lvl8pPr>
            <a:lvl9pPr marL="3657600" algn="l" defTabSz="914400" rtl="0" eaLnBrk="1" latinLnBrk="0" hangingPunct="1">
              <a:defRPr sz="2000" kern="1200">
                <a:solidFill>
                  <a:srgbClr val="000000"/>
                </a:solidFill>
                <a:latin typeface="Arial" panose="020B0604020202020204" pitchFamily="34" charset="0"/>
                <a:ea typeface="+mn-ea"/>
                <a:cs typeface="+mn-cs"/>
              </a:defRPr>
            </a:lvl9pPr>
          </a:lstStyle>
          <a:p>
            <a:r>
              <a:rPr lang="es-ES" dirty="0">
                <a:solidFill>
                  <a:srgbClr val="FFFFFF"/>
                </a:solidFill>
              </a:rPr>
              <a:t>NO  VISTO EN CLASE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3AB1CF8E-F22B-4298-9D7F-D362F38AEC35}"/>
              </a:ext>
            </a:extLst>
          </p:cNvPr>
          <p:cNvGrpSpPr/>
          <p:nvPr/>
        </p:nvGrpSpPr>
        <p:grpSpPr>
          <a:xfrm>
            <a:off x="1282262" y="256600"/>
            <a:ext cx="9112403" cy="2986135"/>
            <a:chOff x="1282262" y="256600"/>
            <a:chExt cx="9112403" cy="2986135"/>
          </a:xfrm>
        </p:grpSpPr>
        <p:sp>
          <p:nvSpPr>
            <p:cNvPr id="4" name="Text Box 3"/>
            <p:cNvSpPr txBox="1">
              <a:spLocks noChangeArrowheads="1"/>
            </p:cNvSpPr>
            <p:nvPr/>
          </p:nvSpPr>
          <p:spPr bwMode="auto">
            <a:xfrm>
              <a:off x="5173735" y="2264151"/>
              <a:ext cx="5220930"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D60093"/>
                  </a:solidFill>
                  <a:latin typeface="Arial" panose="020B0604020202020204" pitchFamily="34" charset="0"/>
                  <a:sym typeface="Symbol" panose="05050102010706020507" pitchFamily="18" charset="2"/>
                </a:rPr>
                <a:t>Pendiente de tangente a V</a:t>
              </a:r>
              <a:r>
                <a:rPr lang="es-ES" sz="2400" baseline="-25000" dirty="0">
                  <a:solidFill>
                    <a:srgbClr val="D60093"/>
                  </a:solidFill>
                  <a:latin typeface="Arial" panose="020B0604020202020204" pitchFamily="34" charset="0"/>
                  <a:sym typeface="Symbol" panose="05050102010706020507" pitchFamily="18" charset="2"/>
                </a:rPr>
                <a:t>D</a:t>
              </a:r>
              <a:r>
                <a:rPr lang="es-ES" sz="2400" dirty="0">
                  <a:solidFill>
                    <a:srgbClr val="D60093"/>
                  </a:solidFill>
                  <a:latin typeface="Arial" panose="020B0604020202020204" pitchFamily="34" charset="0"/>
                  <a:sym typeface="Symbol" panose="05050102010706020507" pitchFamily="18" charset="2"/>
                </a:rPr>
                <a:t>= f(</a:t>
              </a:r>
              <a:r>
                <a:rPr lang="es-ES" sz="2400" dirty="0">
                  <a:solidFill>
                    <a:srgbClr val="D60093"/>
                  </a:solidFill>
                  <a:latin typeface="Comic Sans MS" panose="030F0702030302020204" pitchFamily="66" charset="0"/>
                  <a:sym typeface="Symbol" panose="05050102010706020507" pitchFamily="18" charset="2"/>
                </a:rPr>
                <a:t>I</a:t>
              </a:r>
              <a:r>
                <a:rPr lang="es-ES" sz="2400" baseline="-25000" dirty="0">
                  <a:solidFill>
                    <a:srgbClr val="D60093"/>
                  </a:solidFill>
                  <a:latin typeface="Comic Sans MS" panose="030F0702030302020204" pitchFamily="66" charset="0"/>
                  <a:sym typeface="Symbol" panose="05050102010706020507" pitchFamily="18" charset="2"/>
                </a:rPr>
                <a:t>D</a:t>
              </a:r>
              <a:r>
                <a:rPr lang="es-ES" sz="2400" dirty="0">
                  <a:solidFill>
                    <a:srgbClr val="D60093"/>
                  </a:solidFill>
                  <a:latin typeface="Arial" panose="020B0604020202020204" pitchFamily="34" charset="0"/>
                  <a:sym typeface="Symbol" panose="05050102010706020507" pitchFamily="18" charset="2"/>
                </a:rPr>
                <a:t>) en punto de trabajo (aprox. lineal)</a:t>
              </a:r>
              <a:endParaRPr lang="es-ES" sz="2400" baseline="-25000" dirty="0">
                <a:solidFill>
                  <a:srgbClr val="D60093"/>
                </a:solidFill>
                <a:latin typeface="Arial" panose="020B0604020202020204" pitchFamily="34" charset="0"/>
                <a:sym typeface="Symbol" panose="05050102010706020507" pitchFamily="18" charset="2"/>
              </a:endParaRPr>
            </a:p>
          </p:txBody>
        </p:sp>
        <p:sp>
          <p:nvSpPr>
            <p:cNvPr id="14" name="Text Box 3">
              <a:extLst>
                <a:ext uri="{FF2B5EF4-FFF2-40B4-BE49-F238E27FC236}">
                  <a16:creationId xmlns:a16="http://schemas.microsoft.com/office/drawing/2014/main" id="{13D0F870-D5B2-4964-B278-E859594DA7B8}"/>
                </a:ext>
              </a:extLst>
            </p:cNvPr>
            <p:cNvSpPr txBox="1">
              <a:spLocks noChangeArrowheads="1"/>
            </p:cNvSpPr>
            <p:nvPr/>
          </p:nvSpPr>
          <p:spPr bwMode="auto">
            <a:xfrm>
              <a:off x="1282262" y="256600"/>
              <a:ext cx="9017877" cy="208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ct val="0"/>
                </a:spcBef>
                <a:buNone/>
              </a:pPr>
              <a:r>
                <a:rPr lang="es-ES" sz="2400" dirty="0">
                  <a:solidFill>
                    <a:srgbClr val="000000"/>
                  </a:solidFill>
                  <a:latin typeface="Arial" panose="020B0604020202020204" pitchFamily="34" charset="0"/>
                  <a:sym typeface="Symbol" panose="05050102010706020507" pitchFamily="18" charset="2"/>
                </a:rPr>
                <a:t> Si la V aplicada es suma de una continua más una alterna pequeña </a:t>
              </a:r>
              <a:r>
                <a:rPr lang="es-ES" sz="2400" b="1" dirty="0">
                  <a:solidFill>
                    <a:srgbClr val="008000"/>
                  </a:solidFill>
                  <a:latin typeface="Arial" panose="020B0604020202020204" pitchFamily="34" charset="0"/>
                  <a:sym typeface="Symbol" panose="05050102010706020507" pitchFamily="18" charset="2"/>
                </a:rPr>
                <a:t>(pequeña señal)</a:t>
              </a:r>
              <a:r>
                <a:rPr lang="es-ES" sz="2400" dirty="0">
                  <a:solidFill>
                    <a:srgbClr val="000000"/>
                  </a:solidFill>
                  <a:latin typeface="Arial" panose="020B0604020202020204" pitchFamily="34" charset="0"/>
                  <a:sym typeface="Symbol" panose="05050102010706020507" pitchFamily="18" charset="2"/>
                </a:rPr>
                <a:t>. Usando el teorema de superposición, en continua, se obtiene el punto de trabajo, como hemos visto, y en alterna, la contribución extra modelizando el diodo con una </a:t>
              </a:r>
              <a:r>
                <a:rPr lang="es-ES" sz="2400" dirty="0">
                  <a:solidFill>
                    <a:srgbClr val="3333FF"/>
                  </a:solidFill>
                  <a:latin typeface="Arial" panose="020B0604020202020204" pitchFamily="34" charset="0"/>
                  <a:sym typeface="Symbol" panose="05050102010706020507" pitchFamily="18" charset="2"/>
                </a:rPr>
                <a:t>resistencia [dinámica]</a:t>
              </a:r>
              <a:endParaRPr lang="es-ES" sz="2400" baseline="-25000" dirty="0">
                <a:solidFill>
                  <a:srgbClr val="3333FF"/>
                </a:solidFill>
                <a:latin typeface="Arial" panose="020B0604020202020204" pitchFamily="34" charset="0"/>
                <a:sym typeface="Symbol" panose="05050102010706020507" pitchFamily="18" charset="2"/>
              </a:endParaRPr>
            </a:p>
          </p:txBody>
        </p:sp>
        <p:sp>
          <p:nvSpPr>
            <p:cNvPr id="15" name="Text Box 3">
              <a:extLst>
                <a:ext uri="{FF2B5EF4-FFF2-40B4-BE49-F238E27FC236}">
                  <a16:creationId xmlns:a16="http://schemas.microsoft.com/office/drawing/2014/main" id="{A469E4A8-41F2-4DDC-8AB7-133741E6369B}"/>
                </a:ext>
              </a:extLst>
            </p:cNvPr>
            <p:cNvSpPr txBox="1">
              <a:spLocks noChangeArrowheads="1"/>
            </p:cNvSpPr>
            <p:nvPr/>
          </p:nvSpPr>
          <p:spPr bwMode="auto">
            <a:xfrm>
              <a:off x="3047415" y="2520297"/>
              <a:ext cx="2098194" cy="58744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72000" rIns="108000" bIns="144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 typeface="Symbol" panose="05050102010706020507" pitchFamily="18" charset="2"/>
                <a:buNone/>
              </a:pPr>
              <a:r>
                <a:rPr lang="es-ES" sz="2400">
                  <a:latin typeface="Arial" panose="020B0604020202020204" pitchFamily="34" charset="0"/>
                  <a:sym typeface="Symbol" panose="05050102010706020507" pitchFamily="18" charset="2"/>
                </a:rPr>
                <a:t>r</a:t>
              </a:r>
              <a:r>
                <a:rPr lang="es-ES" sz="2400" baseline="-25000">
                  <a:latin typeface="Arial" panose="020B0604020202020204" pitchFamily="34" charset="0"/>
                  <a:sym typeface="Symbol" panose="05050102010706020507" pitchFamily="18" charset="2"/>
                </a:rPr>
                <a:t>D</a:t>
              </a:r>
              <a:r>
                <a:rPr lang="es-ES" sz="2400">
                  <a:latin typeface="Arial" panose="020B0604020202020204" pitchFamily="34" charset="0"/>
                  <a:sym typeface="Symbol" panose="05050102010706020507" pitchFamily="18" charset="2"/>
                </a:rPr>
                <a:t> = dV</a:t>
              </a:r>
              <a:r>
                <a:rPr lang="es-ES" sz="2400" baseline="-25000">
                  <a:latin typeface="Arial" panose="020B0604020202020204" pitchFamily="34" charset="0"/>
                  <a:sym typeface="Symbol" panose="05050102010706020507" pitchFamily="18" charset="2"/>
                </a:rPr>
                <a:t>D</a:t>
              </a:r>
              <a:r>
                <a:rPr lang="es-ES" sz="2400">
                  <a:latin typeface="Arial" panose="020B0604020202020204" pitchFamily="34" charset="0"/>
                  <a:sym typeface="Symbol" panose="05050102010706020507" pitchFamily="18" charset="2"/>
                </a:rPr>
                <a:t>/d</a:t>
              </a:r>
              <a:r>
                <a:rPr lang="es-ES" sz="2400">
                  <a:latin typeface="Comic Sans MS" panose="030F0702030302020204" pitchFamily="66" charset="0"/>
                  <a:sym typeface="Symbol" panose="05050102010706020507" pitchFamily="18" charset="2"/>
                </a:rPr>
                <a:t>I</a:t>
              </a:r>
              <a:r>
                <a:rPr lang="es-ES" sz="2400" baseline="-25000">
                  <a:latin typeface="Arial" panose="020B0604020202020204" pitchFamily="34" charset="0"/>
                  <a:cs typeface="Arial" panose="020B0604020202020204" pitchFamily="34" charset="0"/>
                  <a:sym typeface="Symbol" panose="05050102010706020507" pitchFamily="18" charset="2"/>
                </a:rPr>
                <a:t>D</a:t>
              </a:r>
            </a:p>
          </p:txBody>
        </p:sp>
      </p:grpSp>
      <p:grpSp>
        <p:nvGrpSpPr>
          <p:cNvPr id="6" name="Grupo 5">
            <a:extLst>
              <a:ext uri="{FF2B5EF4-FFF2-40B4-BE49-F238E27FC236}">
                <a16:creationId xmlns:a16="http://schemas.microsoft.com/office/drawing/2014/main" id="{C51C7162-3639-4810-AC05-F216E90FE398}"/>
              </a:ext>
            </a:extLst>
          </p:cNvPr>
          <p:cNvGrpSpPr/>
          <p:nvPr/>
        </p:nvGrpSpPr>
        <p:grpSpPr>
          <a:xfrm>
            <a:off x="1282262" y="3414069"/>
            <a:ext cx="9017878" cy="3313649"/>
            <a:chOff x="1282262" y="3414069"/>
            <a:chExt cx="9017878" cy="3313649"/>
          </a:xfrm>
        </p:grpSpPr>
        <p:sp>
          <p:nvSpPr>
            <p:cNvPr id="17" name="Text Box 3">
              <a:extLst>
                <a:ext uri="{FF2B5EF4-FFF2-40B4-BE49-F238E27FC236}">
                  <a16:creationId xmlns:a16="http://schemas.microsoft.com/office/drawing/2014/main" id="{8AB1BF8F-F920-4570-8791-0BB822DD72FD}"/>
                </a:ext>
              </a:extLst>
            </p:cNvPr>
            <p:cNvSpPr txBox="1">
              <a:spLocks noChangeArrowheads="1"/>
            </p:cNvSpPr>
            <p:nvPr/>
          </p:nvSpPr>
          <p:spPr bwMode="auto">
            <a:xfrm>
              <a:off x="1282262" y="3414069"/>
              <a:ext cx="9017878" cy="208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ct val="0"/>
                </a:spcBef>
                <a:buNone/>
              </a:pPr>
              <a:r>
                <a:rPr lang="es-ES" sz="2400" dirty="0">
                  <a:solidFill>
                    <a:srgbClr val="000000"/>
                  </a:solidFill>
                  <a:latin typeface="Arial" panose="020B0604020202020204" pitchFamily="34" charset="0"/>
                  <a:sym typeface="Symbol" panose="05050102010706020507" pitchFamily="18" charset="2"/>
                </a:rPr>
                <a:t> Tanto a los excesos de carga difundidos, como a los asociados a impurezas, se les puede asociar una </a:t>
              </a:r>
              <a:r>
                <a:rPr lang="es-ES" sz="2400" b="1" dirty="0">
                  <a:solidFill>
                    <a:srgbClr val="008000"/>
                  </a:solidFill>
                  <a:latin typeface="Arial" panose="020B0604020202020204" pitchFamily="34" charset="0"/>
                  <a:sym typeface="Symbol" panose="05050102010706020507" pitchFamily="18" charset="2"/>
                </a:rPr>
                <a:t>capacidad</a:t>
              </a:r>
              <a:r>
                <a:rPr lang="es-ES" sz="2400" dirty="0">
                  <a:solidFill>
                    <a:srgbClr val="000000"/>
                  </a:solidFill>
                  <a:latin typeface="Arial" panose="020B0604020202020204" pitchFamily="34" charset="0"/>
                  <a:sym typeface="Symbol" panose="05050102010706020507" pitchFamily="18" charset="2"/>
                </a:rPr>
                <a:t>. Un diodo en alterna y en inversa con un nivel de continua, con su L y R despreciables, se comporta como un </a:t>
              </a:r>
              <a:r>
                <a:rPr lang="es-ES" sz="2400" dirty="0">
                  <a:solidFill>
                    <a:srgbClr val="3333FF"/>
                  </a:solidFill>
                  <a:latin typeface="Arial" panose="020B0604020202020204" pitchFamily="34" charset="0"/>
                  <a:sym typeface="Symbol" panose="05050102010706020507" pitchFamily="18" charset="2"/>
                </a:rPr>
                <a:t>condensador</a:t>
              </a:r>
              <a:r>
                <a:rPr lang="es-ES" sz="2400" dirty="0">
                  <a:solidFill>
                    <a:srgbClr val="000000"/>
                  </a:solidFill>
                  <a:latin typeface="Arial" panose="020B0604020202020204" pitchFamily="34" charset="0"/>
                  <a:sym typeface="Symbol" panose="05050102010706020507" pitchFamily="18" charset="2"/>
                </a:rPr>
                <a:t> de capacidad variable según el nivel de continua aplicado</a:t>
              </a:r>
              <a:endParaRPr lang="es-ES" sz="2400" baseline="-25000" dirty="0">
                <a:solidFill>
                  <a:srgbClr val="3333FF"/>
                </a:solidFill>
                <a:latin typeface="Arial" panose="020B0604020202020204" pitchFamily="34" charset="0"/>
                <a:sym typeface="Symbol" panose="05050102010706020507" pitchFamily="18" charset="2"/>
              </a:endParaRPr>
            </a:p>
          </p:txBody>
        </p:sp>
        <p:grpSp>
          <p:nvGrpSpPr>
            <p:cNvPr id="18" name="Grupo 17">
              <a:extLst>
                <a:ext uri="{FF2B5EF4-FFF2-40B4-BE49-F238E27FC236}">
                  <a16:creationId xmlns:a16="http://schemas.microsoft.com/office/drawing/2014/main" id="{84D2FBB2-4121-4058-900C-302A03AA480D}"/>
                </a:ext>
              </a:extLst>
            </p:cNvPr>
            <p:cNvGrpSpPr/>
            <p:nvPr/>
          </p:nvGrpSpPr>
          <p:grpSpPr>
            <a:xfrm>
              <a:off x="2406436" y="5541656"/>
              <a:ext cx="5887345" cy="1186062"/>
              <a:chOff x="1565561" y="4298782"/>
              <a:chExt cx="5887345" cy="1186062"/>
            </a:xfrm>
          </p:grpSpPr>
          <p:grpSp>
            <p:nvGrpSpPr>
              <p:cNvPr id="19" name="Grupo 18">
                <a:extLst>
                  <a:ext uri="{FF2B5EF4-FFF2-40B4-BE49-F238E27FC236}">
                    <a16:creationId xmlns:a16="http://schemas.microsoft.com/office/drawing/2014/main" id="{976AA878-FF0C-4C96-B9F4-0030723A88E7}"/>
                  </a:ext>
                </a:extLst>
              </p:cNvPr>
              <p:cNvGrpSpPr>
                <a:grpSpLocks/>
              </p:cNvGrpSpPr>
              <p:nvPr/>
            </p:nvGrpSpPr>
            <p:grpSpPr bwMode="auto">
              <a:xfrm>
                <a:off x="1565561" y="4298782"/>
                <a:ext cx="5772633" cy="626293"/>
                <a:chOff x="1565584" y="4568293"/>
                <a:chExt cx="5772058" cy="626293"/>
              </a:xfrm>
            </p:grpSpPr>
            <p:sp>
              <p:nvSpPr>
                <p:cNvPr id="23" name="Rectangle 3">
                  <a:extLst>
                    <a:ext uri="{FF2B5EF4-FFF2-40B4-BE49-F238E27FC236}">
                      <a16:creationId xmlns:a16="http://schemas.microsoft.com/office/drawing/2014/main" id="{242C4393-E9A7-43F4-8221-18728E145A31}"/>
                    </a:ext>
                  </a:extLst>
                </p:cNvPr>
                <p:cNvSpPr>
                  <a:spLocks noChangeArrowheads="1"/>
                </p:cNvSpPr>
                <p:nvPr/>
              </p:nvSpPr>
              <p:spPr bwMode="auto">
                <a:xfrm>
                  <a:off x="1565584" y="4584106"/>
                  <a:ext cx="2996712" cy="610480"/>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med" len="lg"/>
                    </a14:hiddenLine>
                  </a:ext>
                </a:extLst>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24" name="Text Box 4">
                  <a:extLst>
                    <a:ext uri="{FF2B5EF4-FFF2-40B4-BE49-F238E27FC236}">
                      <a16:creationId xmlns:a16="http://schemas.microsoft.com/office/drawing/2014/main" id="{A9AFB5ED-BB38-443E-A562-2EB5C58FF2BD}"/>
                    </a:ext>
                  </a:extLst>
                </p:cNvPr>
                <p:cNvSpPr txBox="1">
                  <a:spLocks noChangeArrowheads="1"/>
                </p:cNvSpPr>
                <p:nvPr/>
              </p:nvSpPr>
              <p:spPr bwMode="auto">
                <a:xfrm>
                  <a:off x="3305890" y="4568293"/>
                  <a:ext cx="10985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0000"/>
                      </a:solidFill>
                      <a:latin typeface="Arial" panose="020B0604020202020204" pitchFamily="34" charset="0"/>
                    </a:rPr>
                    <a:t>Varicap</a:t>
                  </a:r>
                </a:p>
              </p:txBody>
            </p:sp>
            <p:grpSp>
              <p:nvGrpSpPr>
                <p:cNvPr id="25" name="Group 5">
                  <a:extLst>
                    <a:ext uri="{FF2B5EF4-FFF2-40B4-BE49-F238E27FC236}">
                      <a16:creationId xmlns:a16="http://schemas.microsoft.com/office/drawing/2014/main" id="{94E89112-C2DA-4B7A-882C-96569D995062}"/>
                    </a:ext>
                  </a:extLst>
                </p:cNvPr>
                <p:cNvGrpSpPr>
                  <a:grpSpLocks/>
                </p:cNvGrpSpPr>
                <p:nvPr/>
              </p:nvGrpSpPr>
              <p:grpSpPr bwMode="auto">
                <a:xfrm>
                  <a:off x="5271157" y="4698620"/>
                  <a:ext cx="831850" cy="423863"/>
                  <a:chOff x="2114" y="2594"/>
                  <a:chExt cx="524" cy="267"/>
                </a:xfrm>
              </p:grpSpPr>
              <p:sp>
                <p:nvSpPr>
                  <p:cNvPr id="31" name="AutoShape 6">
                    <a:extLst>
                      <a:ext uri="{FF2B5EF4-FFF2-40B4-BE49-F238E27FC236}">
                        <a16:creationId xmlns:a16="http://schemas.microsoft.com/office/drawing/2014/main" id="{74F41D52-429D-4EC4-8D71-88C5506F155A}"/>
                      </a:ext>
                    </a:extLst>
                  </p:cNvPr>
                  <p:cNvSpPr>
                    <a:spLocks noChangeArrowheads="1"/>
                  </p:cNvSpPr>
                  <p:nvPr/>
                </p:nvSpPr>
                <p:spPr bwMode="auto">
                  <a:xfrm rot="16200000" flipV="1">
                    <a:off x="2261" y="2629"/>
                    <a:ext cx="224" cy="195"/>
                  </a:xfrm>
                  <a:prstGeom prst="triangle">
                    <a:avLst>
                      <a:gd name="adj" fmla="val 50000"/>
                    </a:avLst>
                  </a:prstGeom>
                  <a:solidFill>
                    <a:srgbClr val="0000FF"/>
                  </a:solidFill>
                  <a:ln w="25400" algn="ctr">
                    <a:solidFill>
                      <a:srgbClr val="0000FF"/>
                    </a:solidFill>
                    <a:miter lim="800000"/>
                    <a:headEnd/>
                    <a:tailEnd type="none" w="lg" len="lg"/>
                  </a:ln>
                </p:spPr>
                <p:txBody>
                  <a:bodyPr rot="10800000" vert="eaVert"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32" name="Line 7">
                    <a:extLst>
                      <a:ext uri="{FF2B5EF4-FFF2-40B4-BE49-F238E27FC236}">
                        <a16:creationId xmlns:a16="http://schemas.microsoft.com/office/drawing/2014/main" id="{0EF08FE9-0842-4D2D-B42B-044320795A02}"/>
                      </a:ext>
                    </a:extLst>
                  </p:cNvPr>
                  <p:cNvSpPr>
                    <a:spLocks noChangeShapeType="1"/>
                  </p:cNvSpPr>
                  <p:nvPr/>
                </p:nvSpPr>
                <p:spPr bwMode="auto">
                  <a:xfrm rot="-5400000">
                    <a:off x="2357" y="2728"/>
                    <a:ext cx="225"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33" name="Line 8">
                    <a:extLst>
                      <a:ext uri="{FF2B5EF4-FFF2-40B4-BE49-F238E27FC236}">
                        <a16:creationId xmlns:a16="http://schemas.microsoft.com/office/drawing/2014/main" id="{3C6A23F0-CF72-46AA-AAAF-2871A9B72BBF}"/>
                      </a:ext>
                    </a:extLst>
                  </p:cNvPr>
                  <p:cNvSpPr>
                    <a:spLocks noChangeShapeType="1"/>
                  </p:cNvSpPr>
                  <p:nvPr/>
                </p:nvSpPr>
                <p:spPr bwMode="auto">
                  <a:xfrm>
                    <a:off x="2114" y="2727"/>
                    <a:ext cx="524" cy="0"/>
                  </a:xfrm>
                  <a:prstGeom prst="line">
                    <a:avLst/>
                  </a:prstGeom>
                  <a:noFill/>
                  <a:ln w="25400">
                    <a:solidFill>
                      <a:srgbClr val="0000FF"/>
                    </a:solidFill>
                    <a:round/>
                    <a:headEnd/>
                    <a:tailEnd type="none" w="med" len="lg"/>
                  </a:ln>
                  <a:extLst>
                    <a:ext uri="{909E8E84-426E-40DD-AFC4-6F175D3DCCD1}">
                      <a14:hiddenFill xmlns:a14="http://schemas.microsoft.com/office/drawing/2010/main">
                        <a:noFill/>
                      </a14:hiddenFill>
                    </a:ext>
                  </a:extLst>
                </p:spPr>
                <p:txBody>
                  <a:bodyPr wrap="none" lIns="90000" tIns="118800" rIns="90000" bIns="118800" anchorCtr="1"/>
                  <a:lstStyle/>
                  <a:p>
                    <a:endParaRPr lang="es-ES"/>
                  </a:p>
                </p:txBody>
              </p:sp>
              <p:sp>
                <p:nvSpPr>
                  <p:cNvPr id="34" name="Line 9">
                    <a:extLst>
                      <a:ext uri="{FF2B5EF4-FFF2-40B4-BE49-F238E27FC236}">
                        <a16:creationId xmlns:a16="http://schemas.microsoft.com/office/drawing/2014/main" id="{0C74B545-D9FB-450C-88B4-F0CBFC32314F}"/>
                      </a:ext>
                    </a:extLst>
                  </p:cNvPr>
                  <p:cNvSpPr>
                    <a:spLocks noChangeShapeType="1"/>
                  </p:cNvSpPr>
                  <p:nvPr/>
                </p:nvSpPr>
                <p:spPr bwMode="auto">
                  <a:xfrm rot="-5400000">
                    <a:off x="2433" y="2729"/>
                    <a:ext cx="225"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35" name="Rectangle 10">
                    <a:extLst>
                      <a:ext uri="{FF2B5EF4-FFF2-40B4-BE49-F238E27FC236}">
                        <a16:creationId xmlns:a16="http://schemas.microsoft.com/office/drawing/2014/main" id="{FAAEA0DF-266C-4515-AB9E-49D194C49EE9}"/>
                      </a:ext>
                    </a:extLst>
                  </p:cNvPr>
                  <p:cNvSpPr>
                    <a:spLocks noChangeArrowheads="1"/>
                  </p:cNvSpPr>
                  <p:nvPr/>
                </p:nvSpPr>
                <p:spPr bwMode="auto">
                  <a:xfrm>
                    <a:off x="2479" y="2594"/>
                    <a:ext cx="62" cy="267"/>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med" len="lg"/>
                      </a14:hiddenLine>
                    </a:ext>
                  </a:extLst>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grpSp>
            <p:sp>
              <p:nvSpPr>
                <p:cNvPr id="26" name="Text Box 14">
                  <a:extLst>
                    <a:ext uri="{FF2B5EF4-FFF2-40B4-BE49-F238E27FC236}">
                      <a16:creationId xmlns:a16="http://schemas.microsoft.com/office/drawing/2014/main" id="{4A8E1D64-EE79-4AA2-B9F0-C55B45C567C8}"/>
                    </a:ext>
                  </a:extLst>
                </p:cNvPr>
                <p:cNvSpPr txBox="1">
                  <a:spLocks noChangeArrowheads="1"/>
                </p:cNvSpPr>
                <p:nvPr/>
              </p:nvSpPr>
              <p:spPr bwMode="auto">
                <a:xfrm>
                  <a:off x="1755820" y="4569249"/>
                  <a:ext cx="143668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0000"/>
                      </a:solidFill>
                      <a:latin typeface="Arial" panose="020B0604020202020204" pitchFamily="34" charset="0"/>
                    </a:rPr>
                    <a:t>Varactor o</a:t>
                  </a:r>
                </a:p>
              </p:txBody>
            </p:sp>
            <p:sp>
              <p:nvSpPr>
                <p:cNvPr id="27" name="AutoShape 15">
                  <a:extLst>
                    <a:ext uri="{FF2B5EF4-FFF2-40B4-BE49-F238E27FC236}">
                      <a16:creationId xmlns:a16="http://schemas.microsoft.com/office/drawing/2014/main" id="{35435E9D-2733-4195-B9DA-A80BA085385B}"/>
                    </a:ext>
                  </a:extLst>
                </p:cNvPr>
                <p:cNvSpPr>
                  <a:spLocks noChangeArrowheads="1"/>
                </p:cNvSpPr>
                <p:nvPr/>
              </p:nvSpPr>
              <p:spPr bwMode="auto">
                <a:xfrm rot="16200000" flipV="1">
                  <a:off x="6743916" y="4776449"/>
                  <a:ext cx="355600" cy="309563"/>
                </a:xfrm>
                <a:prstGeom prst="triangle">
                  <a:avLst>
                    <a:gd name="adj" fmla="val 50000"/>
                  </a:avLst>
                </a:prstGeom>
                <a:solidFill>
                  <a:srgbClr val="0000FF"/>
                </a:solidFill>
                <a:ln w="25400" algn="ctr">
                  <a:solidFill>
                    <a:srgbClr val="0000FF"/>
                  </a:solidFill>
                  <a:miter lim="800000"/>
                  <a:headEnd/>
                  <a:tailEnd type="none" w="lg" len="lg"/>
                </a:ln>
              </p:spPr>
              <p:txBody>
                <a:bodyPr rot="10800000" vert="eaVert"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28" name="Line 16">
                  <a:extLst>
                    <a:ext uri="{FF2B5EF4-FFF2-40B4-BE49-F238E27FC236}">
                      <a16:creationId xmlns:a16="http://schemas.microsoft.com/office/drawing/2014/main" id="{195D2ABD-01E4-45FB-95C1-A25C46BAB6EB}"/>
                    </a:ext>
                  </a:extLst>
                </p:cNvPr>
                <p:cNvSpPr>
                  <a:spLocks noChangeShapeType="1"/>
                </p:cNvSpPr>
                <p:nvPr/>
              </p:nvSpPr>
              <p:spPr bwMode="auto">
                <a:xfrm rot="-5400000">
                  <a:off x="6897904" y="4917971"/>
                  <a:ext cx="357188"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29" name="Line 17">
                  <a:extLst>
                    <a:ext uri="{FF2B5EF4-FFF2-40B4-BE49-F238E27FC236}">
                      <a16:creationId xmlns:a16="http://schemas.microsoft.com/office/drawing/2014/main" id="{0DF7FFFD-E705-48D9-9777-FD8119B57078}"/>
                    </a:ext>
                  </a:extLst>
                </p:cNvPr>
                <p:cNvSpPr>
                  <a:spLocks noChangeShapeType="1"/>
                </p:cNvSpPr>
                <p:nvPr/>
              </p:nvSpPr>
              <p:spPr bwMode="auto">
                <a:xfrm>
                  <a:off x="6505792" y="4926468"/>
                  <a:ext cx="831850" cy="0"/>
                </a:xfrm>
                <a:prstGeom prst="line">
                  <a:avLst/>
                </a:prstGeom>
                <a:noFill/>
                <a:ln w="25400">
                  <a:solidFill>
                    <a:srgbClr val="0000FF"/>
                  </a:solidFill>
                  <a:round/>
                  <a:headEnd/>
                  <a:tailEnd type="none" w="med" len="lg"/>
                </a:ln>
                <a:extLst>
                  <a:ext uri="{909E8E84-426E-40DD-AFC4-6F175D3DCCD1}">
                    <a14:hiddenFill xmlns:a14="http://schemas.microsoft.com/office/drawing/2010/main">
                      <a:noFill/>
                    </a14:hiddenFill>
                  </a:ext>
                </a:extLst>
              </p:spPr>
              <p:txBody>
                <a:bodyPr wrap="none" lIns="90000" tIns="118800" rIns="90000" bIns="118800" anchorCtr="1"/>
                <a:lstStyle/>
                <a:p>
                  <a:endParaRPr lang="es-ES"/>
                </a:p>
              </p:txBody>
            </p:sp>
            <p:sp>
              <p:nvSpPr>
                <p:cNvPr id="30" name="Line 18">
                  <a:extLst>
                    <a:ext uri="{FF2B5EF4-FFF2-40B4-BE49-F238E27FC236}">
                      <a16:creationId xmlns:a16="http://schemas.microsoft.com/office/drawing/2014/main" id="{955DC5FB-38A0-44BE-B406-E37B76BC43F8}"/>
                    </a:ext>
                  </a:extLst>
                </p:cNvPr>
                <p:cNvSpPr>
                  <a:spLocks noChangeShapeType="1"/>
                </p:cNvSpPr>
                <p:nvPr/>
              </p:nvSpPr>
              <p:spPr bwMode="auto">
                <a:xfrm flipV="1">
                  <a:off x="7080059" y="4794705"/>
                  <a:ext cx="146050" cy="131763"/>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90000" tIns="118800" rIns="90000" bIns="118800" anchorCtr="1"/>
                <a:lstStyle/>
                <a:p>
                  <a:endParaRPr lang="es-ES"/>
                </a:p>
              </p:txBody>
            </p:sp>
          </p:grpSp>
          <p:sp>
            <p:nvSpPr>
              <p:cNvPr id="20" name="Text Box 19">
                <a:extLst>
                  <a:ext uri="{FF2B5EF4-FFF2-40B4-BE49-F238E27FC236}">
                    <a16:creationId xmlns:a16="http://schemas.microsoft.com/office/drawing/2014/main" id="{8AD9A9F6-F28C-4D50-A16B-DC8658D30F72}"/>
                  </a:ext>
                </a:extLst>
              </p:cNvPr>
              <p:cNvSpPr txBox="1">
                <a:spLocks noChangeArrowheads="1"/>
              </p:cNvSpPr>
              <p:nvPr/>
            </p:nvSpPr>
            <p:spPr bwMode="auto">
              <a:xfrm>
                <a:off x="5340657" y="4941919"/>
                <a:ext cx="2112249"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med"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8000"/>
                    </a:solidFill>
                    <a:latin typeface="Arial" panose="020B0604020202020204" pitchFamily="34" charset="0"/>
                    <a:sym typeface="Symbol" panose="05050102010706020507" pitchFamily="18" charset="2"/>
                  </a:rPr>
                  <a:t>(10</a:t>
                </a:r>
                <a:r>
                  <a:rPr lang="es-ES" sz="2400" baseline="30000" dirty="0">
                    <a:solidFill>
                      <a:srgbClr val="008000"/>
                    </a:solidFill>
                    <a:latin typeface="Arial" panose="020B0604020202020204" pitchFamily="34" charset="0"/>
                    <a:sym typeface="Symbol" panose="05050102010706020507" pitchFamily="18" charset="2"/>
                  </a:rPr>
                  <a:t>0</a:t>
                </a:r>
                <a:r>
                  <a:rPr lang="es-ES" sz="2400" dirty="0">
                    <a:solidFill>
                      <a:srgbClr val="008000"/>
                    </a:solidFill>
                    <a:latin typeface="Arial" panose="020B0604020202020204" pitchFamily="34" charset="0"/>
                    <a:sym typeface="Symbol" panose="05050102010706020507" pitchFamily="18" charset="2"/>
                  </a:rPr>
                  <a:t>-10</a:t>
                </a:r>
                <a:r>
                  <a:rPr lang="es-ES" sz="2400" baseline="30000" dirty="0">
                    <a:solidFill>
                      <a:srgbClr val="008000"/>
                    </a:solidFill>
                    <a:latin typeface="Arial" panose="020B0604020202020204" pitchFamily="34" charset="0"/>
                    <a:sym typeface="Symbol" panose="05050102010706020507" pitchFamily="18" charset="2"/>
                  </a:rPr>
                  <a:t>2</a:t>
                </a:r>
                <a:r>
                  <a:rPr lang="es-ES" sz="2400" dirty="0">
                    <a:solidFill>
                      <a:srgbClr val="008000"/>
                    </a:solidFill>
                    <a:latin typeface="Arial" panose="020B0604020202020204" pitchFamily="34" charset="0"/>
                    <a:sym typeface="Symbol" panose="05050102010706020507" pitchFamily="18" charset="2"/>
                  </a:rPr>
                  <a:t> </a:t>
                </a:r>
                <a:r>
                  <a:rPr lang="es-ES" sz="2400" dirty="0" err="1">
                    <a:solidFill>
                      <a:srgbClr val="008000"/>
                    </a:solidFill>
                    <a:latin typeface="Arial" panose="020B0604020202020204" pitchFamily="34" charset="0"/>
                    <a:sym typeface="Symbol" panose="05050102010706020507" pitchFamily="18" charset="2"/>
                  </a:rPr>
                  <a:t>pF</a:t>
                </a:r>
                <a:r>
                  <a:rPr lang="es-ES" sz="2400" dirty="0">
                    <a:solidFill>
                      <a:srgbClr val="008000"/>
                    </a:solidFill>
                    <a:latin typeface="Arial" panose="020B0604020202020204" pitchFamily="34" charset="0"/>
                    <a:sym typeface="Symbol" panose="05050102010706020507" pitchFamily="18" charset="2"/>
                  </a:rPr>
                  <a:t>)</a:t>
                </a:r>
              </a:p>
            </p:txBody>
          </p:sp>
        </p:grpSp>
      </p:grpSp>
      <p:sp>
        <p:nvSpPr>
          <p:cNvPr id="36" name="CuadroTexto 5">
            <a:extLst>
              <a:ext uri="{FF2B5EF4-FFF2-40B4-BE49-F238E27FC236}">
                <a16:creationId xmlns:a16="http://schemas.microsoft.com/office/drawing/2014/main" id="{A19B0309-6FE5-46C4-9F10-FDE9682BA793}"/>
              </a:ext>
            </a:extLst>
          </p:cNvPr>
          <p:cNvSpPr txBox="1"/>
          <p:nvPr/>
        </p:nvSpPr>
        <p:spPr>
          <a:xfrm rot="18742200">
            <a:off x="877" y="443944"/>
            <a:ext cx="1526206" cy="707886"/>
          </a:xfrm>
          <a:prstGeom prst="rect">
            <a:avLst/>
          </a:prstGeom>
          <a:solidFill>
            <a:srgbClr val="FF0000"/>
          </a:solidFill>
        </p:spPr>
        <p:txBody>
          <a:bodyPr wrap="square" rtlCol="0">
            <a:spAutoFit/>
          </a:bodyPr>
          <a:lstStyle>
            <a:defPPr>
              <a:defRPr lang="es-ES"/>
            </a:defPPr>
            <a:lvl1pPr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rgbClr val="000000"/>
                </a:solidFill>
                <a:latin typeface="Arial" panose="020B0604020202020204" pitchFamily="34" charset="0"/>
                <a:ea typeface="+mn-ea"/>
                <a:cs typeface="+mn-cs"/>
              </a:defRPr>
            </a:lvl5pPr>
            <a:lvl6pPr marL="2286000" algn="l" defTabSz="914400" rtl="0" eaLnBrk="1" latinLnBrk="0" hangingPunct="1">
              <a:defRPr sz="2000" kern="1200">
                <a:solidFill>
                  <a:srgbClr val="000000"/>
                </a:solidFill>
                <a:latin typeface="Arial" panose="020B0604020202020204" pitchFamily="34" charset="0"/>
                <a:ea typeface="+mn-ea"/>
                <a:cs typeface="+mn-cs"/>
              </a:defRPr>
            </a:lvl6pPr>
            <a:lvl7pPr marL="2743200" algn="l" defTabSz="914400" rtl="0" eaLnBrk="1" latinLnBrk="0" hangingPunct="1">
              <a:defRPr sz="2000" kern="1200">
                <a:solidFill>
                  <a:srgbClr val="000000"/>
                </a:solidFill>
                <a:latin typeface="Arial" panose="020B0604020202020204" pitchFamily="34" charset="0"/>
                <a:ea typeface="+mn-ea"/>
                <a:cs typeface="+mn-cs"/>
              </a:defRPr>
            </a:lvl7pPr>
            <a:lvl8pPr marL="3200400" algn="l" defTabSz="914400" rtl="0" eaLnBrk="1" latinLnBrk="0" hangingPunct="1">
              <a:defRPr sz="2000" kern="1200">
                <a:solidFill>
                  <a:srgbClr val="000000"/>
                </a:solidFill>
                <a:latin typeface="Arial" panose="020B0604020202020204" pitchFamily="34" charset="0"/>
                <a:ea typeface="+mn-ea"/>
                <a:cs typeface="+mn-cs"/>
              </a:defRPr>
            </a:lvl8pPr>
            <a:lvl9pPr marL="3657600" algn="l" defTabSz="914400" rtl="0" eaLnBrk="1" latinLnBrk="0" hangingPunct="1">
              <a:defRPr sz="2000" kern="1200">
                <a:solidFill>
                  <a:srgbClr val="000000"/>
                </a:solidFill>
                <a:latin typeface="Arial" panose="020B0604020202020204" pitchFamily="34" charset="0"/>
                <a:ea typeface="+mn-ea"/>
                <a:cs typeface="+mn-cs"/>
              </a:defRPr>
            </a:lvl9pPr>
          </a:lstStyle>
          <a:p>
            <a:r>
              <a:rPr lang="es-ES" dirty="0">
                <a:solidFill>
                  <a:srgbClr val="FFFFFF"/>
                </a:solidFill>
              </a:rPr>
              <a:t>NO  VISTO EN CLASE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51" name="Text Box 22"/>
          <p:cNvSpPr txBox="1">
            <a:spLocks noChangeArrowheads="1"/>
          </p:cNvSpPr>
          <p:nvPr/>
        </p:nvSpPr>
        <p:spPr bwMode="auto">
          <a:xfrm>
            <a:off x="1328503" y="5495016"/>
            <a:ext cx="9091847"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tIns="1188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a:sym typeface="Symbol" panose="05050102010706020507" pitchFamily="18" charset="2"/>
              </a:rPr>
              <a:t> </a:t>
            </a:r>
            <a:r>
              <a:rPr lang="es-ES" sz="2400">
                <a:latin typeface="Arial" panose="020B0604020202020204" pitchFamily="34" charset="0"/>
              </a:rPr>
              <a:t>Como n</a:t>
            </a:r>
            <a:r>
              <a:rPr lang="es-ES" sz="2400" baseline="-25000">
                <a:latin typeface="Arial" panose="020B0604020202020204" pitchFamily="34" charset="0"/>
              </a:rPr>
              <a:t>i</a:t>
            </a:r>
            <a:r>
              <a:rPr lang="es-ES" sz="2400">
                <a:latin typeface="Arial" panose="020B0604020202020204" pitchFamily="34" charset="0"/>
              </a:rPr>
              <a:t> es constante para </a:t>
            </a:r>
            <a:r>
              <a:rPr lang="es-ES" sz="2400" dirty="0">
                <a:latin typeface="Arial" panose="020B0604020202020204" pitchFamily="34" charset="0"/>
              </a:rPr>
              <a:t>cada T </a:t>
            </a:r>
            <a:r>
              <a:rPr lang="es-ES" sz="2400">
                <a:latin typeface="Arial" panose="020B0604020202020204" pitchFamily="34" charset="0"/>
              </a:rPr>
              <a:t>y semiconductor,</a:t>
            </a:r>
          </a:p>
          <a:p>
            <a:pPr eaLnBrk="1" hangingPunct="1">
              <a:spcBef>
                <a:spcPts val="0"/>
              </a:spcBef>
              <a:buFontTx/>
              <a:buNone/>
            </a:pPr>
            <a:r>
              <a:rPr lang="es-ES" sz="2400">
                <a:latin typeface="Arial" panose="020B0604020202020204" pitchFamily="34" charset="0"/>
              </a:rPr>
              <a:t>   en </a:t>
            </a:r>
            <a:r>
              <a:rPr lang="es-ES" sz="2400">
                <a:solidFill>
                  <a:srgbClr val="008000"/>
                </a:solidFill>
                <a:latin typeface="Arial" panose="020B0604020202020204" pitchFamily="34" charset="0"/>
              </a:rPr>
              <a:t>equilibrio</a:t>
            </a:r>
            <a:r>
              <a:rPr lang="es-ES" sz="2400">
                <a:latin typeface="Arial" panose="020B0604020202020204" pitchFamily="34" charset="0"/>
              </a:rPr>
              <a:t>, para cualquier dopaje:</a:t>
            </a:r>
            <a:endParaRPr lang="es-ES" sz="2400" dirty="0">
              <a:solidFill>
                <a:srgbClr val="008000"/>
              </a:solidFill>
              <a:latin typeface="Arial" panose="020B0604020202020204" pitchFamily="34" charset="0"/>
            </a:endParaRPr>
          </a:p>
        </p:txBody>
      </p:sp>
      <p:grpSp>
        <p:nvGrpSpPr>
          <p:cNvPr id="2" name="Grupo 1">
            <a:extLst>
              <a:ext uri="{FF2B5EF4-FFF2-40B4-BE49-F238E27FC236}">
                <a16:creationId xmlns:a16="http://schemas.microsoft.com/office/drawing/2014/main" id="{085F0758-ABB0-4D0C-8BA4-CE893E091114}"/>
              </a:ext>
            </a:extLst>
          </p:cNvPr>
          <p:cNvGrpSpPr/>
          <p:nvPr/>
        </p:nvGrpSpPr>
        <p:grpSpPr>
          <a:xfrm>
            <a:off x="1390826" y="1677483"/>
            <a:ext cx="2801938" cy="1244654"/>
            <a:chOff x="4380914" y="332916"/>
            <a:chExt cx="2801938" cy="1244654"/>
          </a:xfrm>
        </p:grpSpPr>
        <p:sp>
          <p:nvSpPr>
            <p:cNvPr id="56347" name="Rectangle 56"/>
            <p:cNvSpPr>
              <a:spLocks noChangeArrowheads="1"/>
            </p:cNvSpPr>
            <p:nvPr/>
          </p:nvSpPr>
          <p:spPr bwMode="auto">
            <a:xfrm>
              <a:off x="4380914" y="332916"/>
              <a:ext cx="2801938" cy="1244654"/>
            </a:xfrm>
            <a:prstGeom prst="rect">
              <a:avLst/>
            </a:prstGeom>
            <a:solidFill>
              <a:srgbClr val="99CCFF"/>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118800" bIns="118800" anchor="ct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endParaRPr lang="es-ES"/>
            </a:p>
          </p:txBody>
        </p:sp>
        <p:graphicFrame>
          <p:nvGraphicFramePr>
            <p:cNvPr id="56348" name="Object 14"/>
            <p:cNvGraphicFramePr>
              <a:graphicFrameLocks noChangeAspect="1"/>
            </p:cNvGraphicFramePr>
            <p:nvPr>
              <p:extLst>
                <p:ext uri="{D42A27DB-BD31-4B8C-83A1-F6EECF244321}">
                  <p14:modId xmlns:p14="http://schemas.microsoft.com/office/powerpoint/2010/main" val="6761619"/>
                </p:ext>
              </p:extLst>
            </p:nvPr>
          </p:nvGraphicFramePr>
          <p:xfrm>
            <a:off x="4543946" y="428166"/>
            <a:ext cx="2451100" cy="949325"/>
          </p:xfrm>
          <a:graphic>
            <a:graphicData uri="http://schemas.openxmlformats.org/presentationml/2006/ole">
              <mc:AlternateContent xmlns:mc="http://schemas.openxmlformats.org/markup-compatibility/2006">
                <mc:Choice xmlns:v="urn:schemas-microsoft-com:vml" Requires="v">
                  <p:oleObj name="Ecuación" r:id="rId3" imgW="977900" imgH="381000" progId="Equation.3">
                    <p:embed/>
                  </p:oleObj>
                </mc:Choice>
                <mc:Fallback>
                  <p:oleObj name="Ecuación" r:id="rId3" imgW="977900" imgH="38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946" y="428166"/>
                          <a:ext cx="2451100" cy="949325"/>
                        </a:xfrm>
                        <a:prstGeom prst="rect">
                          <a:avLst/>
                        </a:prstGeom>
                        <a:noFill/>
                        <a:ln>
                          <a:noFill/>
                        </a:ln>
                        <a:effectLst/>
                      </p:spPr>
                    </p:pic>
                  </p:oleObj>
                </mc:Fallback>
              </mc:AlternateContent>
            </a:graphicData>
          </a:graphic>
        </p:graphicFrame>
      </p:grpSp>
      <p:sp>
        <p:nvSpPr>
          <p:cNvPr id="56349" name="Text Box 22"/>
          <p:cNvSpPr txBox="1">
            <a:spLocks noChangeArrowheads="1"/>
          </p:cNvSpPr>
          <p:nvPr/>
        </p:nvSpPr>
        <p:spPr bwMode="auto">
          <a:xfrm>
            <a:off x="5878521" y="2858559"/>
            <a:ext cx="3667542" cy="61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tIns="1188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ts val="3200"/>
              </a:lnSpc>
              <a:spcBef>
                <a:spcPts val="0"/>
              </a:spcBef>
              <a:buNone/>
            </a:pPr>
            <a:r>
              <a:rPr lang="es-ES" sz="2400">
                <a:solidFill>
                  <a:srgbClr val="008000"/>
                </a:solidFill>
                <a:latin typeface="Arial" panose="020B0604020202020204" pitchFamily="34" charset="0"/>
              </a:rPr>
              <a:t>E</a:t>
            </a:r>
            <a:r>
              <a:rPr lang="es-ES" sz="2400" baseline="-25000">
                <a:solidFill>
                  <a:srgbClr val="008000"/>
                </a:solidFill>
                <a:latin typeface="Arial" panose="020B0604020202020204" pitchFamily="34" charset="0"/>
              </a:rPr>
              <a:t>g</a:t>
            </a:r>
            <a:r>
              <a:rPr lang="es-ES" sz="2400">
                <a:solidFill>
                  <a:srgbClr val="008000"/>
                </a:solidFill>
                <a:latin typeface="Arial" panose="020B0604020202020204" pitchFamily="34" charset="0"/>
              </a:rPr>
              <a:t>: E</a:t>
            </a:r>
            <a:r>
              <a:rPr lang="es-ES" sz="2400" baseline="-25000">
                <a:solidFill>
                  <a:srgbClr val="008000"/>
                </a:solidFill>
                <a:latin typeface="Arial" panose="020B0604020202020204" pitchFamily="34" charset="0"/>
              </a:rPr>
              <a:t>gap</a:t>
            </a:r>
            <a:r>
              <a:rPr lang="es-ES" sz="2400">
                <a:solidFill>
                  <a:srgbClr val="008000"/>
                </a:solidFill>
                <a:latin typeface="Arial" panose="020B0604020202020204" pitchFamily="34" charset="0"/>
              </a:rPr>
              <a:t>(T,semiconductor)</a:t>
            </a:r>
            <a:endParaRPr lang="es-ES" sz="2400" dirty="0">
              <a:solidFill>
                <a:srgbClr val="008000"/>
              </a:solidFill>
              <a:latin typeface="Arial" panose="020B0604020202020204" pitchFamily="34" charset="0"/>
            </a:endParaRPr>
          </a:p>
        </p:txBody>
      </p:sp>
      <p:sp>
        <p:nvSpPr>
          <p:cNvPr id="56344" name="CuadroTexto 8"/>
          <p:cNvSpPr txBox="1">
            <a:spLocks noChangeArrowheads="1"/>
          </p:cNvSpPr>
          <p:nvPr/>
        </p:nvSpPr>
        <p:spPr bwMode="auto">
          <a:xfrm>
            <a:off x="1296863" y="4157451"/>
            <a:ext cx="91615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a:solidFill>
                  <a:schemeClr val="tx1"/>
                </a:solidFill>
                <a:sym typeface="Symbol" panose="05050102010706020507" pitchFamily="18" charset="2"/>
              </a:rPr>
              <a:t> L</a:t>
            </a:r>
            <a:r>
              <a:rPr lang="es-ES" sz="2400">
                <a:solidFill>
                  <a:schemeClr val="tx1"/>
                </a:solidFill>
              </a:rPr>
              <a:t>a proporcionalidad refleja </a:t>
            </a:r>
            <a:r>
              <a:rPr lang="es-ES" sz="2400">
                <a:solidFill>
                  <a:schemeClr val="tx1"/>
                </a:solidFill>
                <a:sym typeface="Symbol" panose="05050102010706020507" pitchFamily="18" charset="2"/>
              </a:rPr>
              <a:t>que e</a:t>
            </a:r>
            <a:r>
              <a:rPr lang="es-ES" sz="2400">
                <a:solidFill>
                  <a:schemeClr val="tx1"/>
                </a:solidFill>
              </a:rPr>
              <a:t>n un semiconductor </a:t>
            </a:r>
            <a:r>
              <a:rPr lang="es-ES" sz="2400"/>
              <a:t>n</a:t>
            </a:r>
            <a:r>
              <a:rPr lang="es-ES" sz="2400" baseline="-25000"/>
              <a:t>i</a:t>
            </a:r>
            <a:r>
              <a:rPr lang="es-ES" sz="2400">
                <a:solidFill>
                  <a:schemeClr val="tx1"/>
                </a:solidFill>
              </a:rPr>
              <a:t>,</a:t>
            </a:r>
          </a:p>
          <a:p>
            <a:r>
              <a:rPr lang="es-ES" sz="2400">
                <a:solidFill>
                  <a:schemeClr val="tx1"/>
                </a:solidFill>
              </a:rPr>
              <a:t>   y </a:t>
            </a:r>
            <a:r>
              <a:rPr lang="es-ES" sz="2400">
                <a:solidFill>
                  <a:schemeClr val="tx1"/>
                </a:solidFill>
                <a:sym typeface="Symbol" panose="05050102010706020507" pitchFamily="18" charset="2"/>
              </a:rPr>
              <a:t>al estar relacionadas con ella: </a:t>
            </a:r>
            <a:r>
              <a:rPr lang="es-ES" sz="2400">
                <a:solidFill>
                  <a:schemeClr val="tx1"/>
                </a:solidFill>
              </a:rPr>
              <a:t>n, p, </a:t>
            </a:r>
            <a:r>
              <a:rPr lang="es-ES" sz="2400">
                <a:solidFill>
                  <a:schemeClr val="tx1"/>
                </a:solidFill>
                <a:sym typeface="Symbol" panose="05050102010706020507" pitchFamily="18" charset="2"/>
              </a:rPr>
              <a:t>, R e </a:t>
            </a:r>
            <a:r>
              <a:rPr lang="es-ES" sz="2400">
                <a:solidFill>
                  <a:schemeClr val="tx1"/>
                </a:solidFill>
                <a:latin typeface="Comic Sans MS" panose="030F0702030302020204" pitchFamily="66" charset="0"/>
                <a:sym typeface="Symbol" panose="05050102010706020507" pitchFamily="18" charset="2"/>
              </a:rPr>
              <a:t>I</a:t>
            </a:r>
            <a:r>
              <a:rPr lang="es-ES" sz="2400">
                <a:solidFill>
                  <a:schemeClr val="tx1"/>
                </a:solidFill>
                <a:sym typeface="Symbol" panose="05050102010706020507" pitchFamily="18" charset="2"/>
              </a:rPr>
              <a:t>, son todas</a:t>
            </a:r>
          </a:p>
          <a:p>
            <a:r>
              <a:rPr lang="es-ES" sz="2400">
                <a:solidFill>
                  <a:schemeClr val="tx1"/>
                </a:solidFill>
                <a:sym typeface="Symbol" panose="05050102010706020507" pitchFamily="18" charset="2"/>
              </a:rPr>
              <a:t>   </a:t>
            </a:r>
            <a:r>
              <a:rPr lang="es-ES" sz="2400">
                <a:solidFill>
                  <a:srgbClr val="FF0000"/>
                </a:solidFill>
                <a:sym typeface="Symbol" panose="05050102010706020507" pitchFamily="18" charset="2"/>
              </a:rPr>
              <a:t>muy sensibles a cambios en T</a:t>
            </a:r>
            <a:endParaRPr lang="es-ES" sz="2400" dirty="0">
              <a:solidFill>
                <a:srgbClr val="FF0000"/>
              </a:solidFill>
            </a:endParaRPr>
          </a:p>
        </p:txBody>
      </p:sp>
      <p:sp>
        <p:nvSpPr>
          <p:cNvPr id="12" name="Text Box 22">
            <a:extLst>
              <a:ext uri="{FF2B5EF4-FFF2-40B4-BE49-F238E27FC236}">
                <a16:creationId xmlns:a16="http://schemas.microsoft.com/office/drawing/2014/main" id="{02BE96C1-85E4-4E57-99C5-443F6F336080}"/>
              </a:ext>
            </a:extLst>
          </p:cNvPr>
          <p:cNvSpPr txBox="1">
            <a:spLocks noChangeArrowheads="1"/>
          </p:cNvSpPr>
          <p:nvPr/>
        </p:nvSpPr>
        <p:spPr bwMode="auto">
          <a:xfrm>
            <a:off x="5924550" y="3409205"/>
            <a:ext cx="3177473" cy="61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tIns="1188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ts val="3200"/>
              </a:lnSpc>
              <a:spcBef>
                <a:spcPts val="0"/>
              </a:spcBef>
              <a:buFontTx/>
              <a:buNone/>
            </a:pPr>
            <a:r>
              <a:rPr lang="es-ES" sz="2400">
                <a:solidFill>
                  <a:srgbClr val="008000"/>
                </a:solidFill>
                <a:latin typeface="Arial" panose="020B0604020202020204" pitchFamily="34" charset="0"/>
              </a:rPr>
              <a:t>K : </a:t>
            </a:r>
            <a:r>
              <a:rPr lang="es-ES" sz="2400" dirty="0">
                <a:solidFill>
                  <a:srgbClr val="008000"/>
                </a:solidFill>
                <a:latin typeface="Arial" panose="020B0604020202020204" pitchFamily="34" charset="0"/>
              </a:rPr>
              <a:t>Cte. </a:t>
            </a:r>
            <a:r>
              <a:rPr lang="es-ES" sz="2400">
                <a:solidFill>
                  <a:srgbClr val="008000"/>
                </a:solidFill>
                <a:latin typeface="Arial" panose="020B0604020202020204" pitchFamily="34" charset="0"/>
              </a:rPr>
              <a:t>de Boltzmann</a:t>
            </a:r>
            <a:endParaRPr lang="es-ES" sz="2400" dirty="0">
              <a:solidFill>
                <a:srgbClr val="008000"/>
              </a:solidFill>
              <a:latin typeface="Arial" panose="020B0604020202020204" pitchFamily="34" charset="0"/>
            </a:endParaRPr>
          </a:p>
        </p:txBody>
      </p:sp>
      <p:sp>
        <p:nvSpPr>
          <p:cNvPr id="13" name="Text Box 9">
            <a:extLst>
              <a:ext uri="{FF2B5EF4-FFF2-40B4-BE49-F238E27FC236}">
                <a16:creationId xmlns:a16="http://schemas.microsoft.com/office/drawing/2014/main" id="{B0BCD322-E6B4-45EC-B2DE-7888FFC1F485}"/>
              </a:ext>
            </a:extLst>
          </p:cNvPr>
          <p:cNvSpPr txBox="1">
            <a:spLocks noChangeArrowheads="1"/>
          </p:cNvSpPr>
          <p:nvPr/>
        </p:nvSpPr>
        <p:spPr bwMode="auto">
          <a:xfrm>
            <a:off x="7128442" y="6161788"/>
            <a:ext cx="1539307" cy="587441"/>
          </a:xfrm>
          <a:prstGeom prst="rect">
            <a:avLst/>
          </a:prstGeom>
          <a:solidFill>
            <a:srgbClr val="FFFF00"/>
          </a:solidFill>
          <a:ln>
            <a:noFill/>
          </a:ln>
        </p:spPr>
        <p:txBody>
          <a:bodyPr wrap="square" lIns="108000" tIns="108000" rIns="108000" bIns="1080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n p = cte.</a:t>
            </a:r>
          </a:p>
        </p:txBody>
      </p:sp>
      <p:sp>
        <p:nvSpPr>
          <p:cNvPr id="15" name="Text Box 9">
            <a:extLst>
              <a:ext uri="{FF2B5EF4-FFF2-40B4-BE49-F238E27FC236}">
                <a16:creationId xmlns:a16="http://schemas.microsoft.com/office/drawing/2014/main" id="{7CB580B1-0368-4D86-8B29-0F1A86D322F2}"/>
              </a:ext>
            </a:extLst>
          </p:cNvPr>
          <p:cNvSpPr txBox="1">
            <a:spLocks noChangeArrowheads="1"/>
          </p:cNvSpPr>
          <p:nvPr/>
        </p:nvSpPr>
        <p:spPr bwMode="auto">
          <a:xfrm>
            <a:off x="6261667" y="585570"/>
            <a:ext cx="1471448" cy="60925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108000" rIns="108000" bIns="1080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n p = n</a:t>
            </a:r>
            <a:r>
              <a:rPr lang="es-ES" sz="2400" baseline="-25000">
                <a:solidFill>
                  <a:srgbClr val="000000"/>
                </a:solidFill>
                <a:latin typeface="Arial" panose="020B0604020202020204" pitchFamily="34" charset="0"/>
              </a:rPr>
              <a:t>i</a:t>
            </a:r>
            <a:r>
              <a:rPr lang="es-ES" sz="2400" baseline="30000">
                <a:solidFill>
                  <a:srgbClr val="000000"/>
                </a:solidFill>
                <a:latin typeface="Arial" panose="020B0604020202020204" pitchFamily="34" charset="0"/>
              </a:rPr>
              <a:t>2</a:t>
            </a:r>
            <a:endParaRPr lang="es-ES" sz="2400">
              <a:solidFill>
                <a:srgbClr val="000000"/>
              </a:solidFill>
              <a:latin typeface="Arial" panose="020B0604020202020204" pitchFamily="34" charset="0"/>
            </a:endParaRPr>
          </a:p>
        </p:txBody>
      </p:sp>
      <p:sp>
        <p:nvSpPr>
          <p:cNvPr id="16" name="Text Box 10">
            <a:extLst>
              <a:ext uri="{FF2B5EF4-FFF2-40B4-BE49-F238E27FC236}">
                <a16:creationId xmlns:a16="http://schemas.microsoft.com/office/drawing/2014/main" id="{529A3DF8-135D-40C6-B040-0A5AB3552220}"/>
              </a:ext>
            </a:extLst>
          </p:cNvPr>
          <p:cNvSpPr txBox="1">
            <a:spLocks noChangeArrowheads="1"/>
          </p:cNvSpPr>
          <p:nvPr/>
        </p:nvSpPr>
        <p:spPr bwMode="auto">
          <a:xfrm>
            <a:off x="8083907" y="433281"/>
            <a:ext cx="2160000" cy="936000"/>
          </a:xfrm>
          <a:prstGeom prst="rect">
            <a:avLst/>
          </a:prstGeom>
          <a:solidFill>
            <a:schemeClr val="accent1">
              <a:lumMod val="60000"/>
              <a:lumOff val="40000"/>
            </a:schemeClr>
          </a:solidFill>
          <a:ln>
            <a:noFill/>
          </a:ln>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latin typeface="Arial" panose="020B0604020202020204" pitchFamily="34" charset="0"/>
              </a:rPr>
              <a:t>Ley de acción de masas</a:t>
            </a:r>
          </a:p>
        </p:txBody>
      </p:sp>
      <p:sp>
        <p:nvSpPr>
          <p:cNvPr id="17" name="Text Box 54">
            <a:extLst>
              <a:ext uri="{FF2B5EF4-FFF2-40B4-BE49-F238E27FC236}">
                <a16:creationId xmlns:a16="http://schemas.microsoft.com/office/drawing/2014/main" id="{FF2B0BC7-2C14-4603-8A34-FB8A12DC87C3}"/>
              </a:ext>
            </a:extLst>
          </p:cNvPr>
          <p:cNvSpPr txBox="1">
            <a:spLocks noChangeArrowheads="1"/>
          </p:cNvSpPr>
          <p:nvPr/>
        </p:nvSpPr>
        <p:spPr bwMode="auto">
          <a:xfrm>
            <a:off x="1366603" y="396539"/>
            <a:ext cx="4530618" cy="978584"/>
          </a:xfrm>
          <a:prstGeom prst="rect">
            <a:avLst/>
          </a:prstGeom>
          <a:solidFill>
            <a:schemeClr val="bg2">
              <a:lumMod val="60000"/>
              <a:lumOff val="40000"/>
            </a:schemeClr>
          </a:solidFill>
          <a:ln>
            <a:noFill/>
          </a:ln>
          <a:effectLst/>
        </p:spPr>
        <p:txBody>
          <a:bodyPr wrap="squar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ts val="0"/>
              </a:spcBef>
            </a:pPr>
            <a:r>
              <a:rPr lang="es-ES" sz="2400" dirty="0">
                <a:solidFill>
                  <a:schemeClr val="tx1"/>
                </a:solidFill>
              </a:rPr>
              <a:t>Alcanzada la igualdad a una T </a:t>
            </a:r>
            <a:r>
              <a:rPr lang="es-ES" sz="2400" dirty="0">
                <a:solidFill>
                  <a:srgbClr val="008000"/>
                </a:solidFill>
              </a:rPr>
              <a:t>(equilibrio)</a:t>
            </a:r>
            <a:r>
              <a:rPr lang="es-ES" sz="2400" dirty="0">
                <a:solidFill>
                  <a:schemeClr val="tx1"/>
                </a:solidFill>
              </a:rPr>
              <a:t>, no varían n y p, y:</a:t>
            </a:r>
            <a:endParaRPr lang="es-ES" sz="2400" dirty="0">
              <a:solidFill>
                <a:srgbClr val="FF0000"/>
              </a:solidFill>
            </a:endParaRPr>
          </a:p>
        </p:txBody>
      </p:sp>
      <p:sp>
        <p:nvSpPr>
          <p:cNvPr id="18" name="Text Box 55">
            <a:extLst>
              <a:ext uri="{FF2B5EF4-FFF2-40B4-BE49-F238E27FC236}">
                <a16:creationId xmlns:a16="http://schemas.microsoft.com/office/drawing/2014/main" id="{7AA00D48-A2AC-46D3-87DD-225C24D928DF}"/>
              </a:ext>
            </a:extLst>
          </p:cNvPr>
          <p:cNvSpPr txBox="1">
            <a:spLocks noChangeArrowheads="1"/>
          </p:cNvSpPr>
          <p:nvPr/>
        </p:nvSpPr>
        <p:spPr bwMode="auto">
          <a:xfrm>
            <a:off x="4943474" y="1598486"/>
            <a:ext cx="5476875" cy="1347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tIns="118800" bIns="1188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ts val="0"/>
              </a:spcBef>
            </a:pPr>
            <a:r>
              <a:rPr lang="es-ES" sz="2400" dirty="0">
                <a:solidFill>
                  <a:srgbClr val="3333FF"/>
                </a:solidFill>
              </a:rPr>
              <a:t>n</a:t>
            </a:r>
            <a:r>
              <a:rPr lang="es-ES" sz="2400" baseline="-25000" dirty="0">
                <a:solidFill>
                  <a:srgbClr val="3333FF"/>
                </a:solidFill>
              </a:rPr>
              <a:t>i</a:t>
            </a:r>
            <a:r>
              <a:rPr lang="es-ES" sz="2400" dirty="0">
                <a:solidFill>
                  <a:srgbClr val="3333FF"/>
                </a:solidFill>
              </a:rPr>
              <a:t>: n o p </a:t>
            </a:r>
            <a:r>
              <a:rPr lang="es-ES" sz="2400">
                <a:solidFill>
                  <a:srgbClr val="3333FF"/>
                </a:solidFill>
              </a:rPr>
              <a:t>en semiconductor intrínseco correspondiente en equilibrio a esa T </a:t>
            </a:r>
            <a:r>
              <a:rPr lang="es-ES" sz="2400" dirty="0">
                <a:solidFill>
                  <a:srgbClr val="3333FF"/>
                </a:solidFill>
              </a:rPr>
              <a:t>(n</a:t>
            </a:r>
            <a:r>
              <a:rPr lang="es-ES" sz="2400" baseline="-25000" dirty="0">
                <a:solidFill>
                  <a:srgbClr val="3333FF"/>
                </a:solidFill>
              </a:rPr>
              <a:t>i</a:t>
            </a:r>
            <a:r>
              <a:rPr lang="es-ES" sz="2400" dirty="0">
                <a:solidFill>
                  <a:srgbClr val="3333FF"/>
                </a:solidFill>
              </a:rPr>
              <a:t> = p</a:t>
            </a:r>
            <a:r>
              <a:rPr lang="es-ES" sz="2400" baseline="-25000" dirty="0">
                <a:solidFill>
                  <a:srgbClr val="3333FF"/>
                </a:solidFill>
              </a:rPr>
              <a:t>i</a:t>
            </a:r>
            <a:r>
              <a:rPr lang="es-ES" sz="2400" dirty="0">
                <a:solidFill>
                  <a:srgbClr val="3333FF"/>
                </a:solidFill>
              </a:rPr>
              <a:t>)</a:t>
            </a:r>
          </a:p>
        </p:txBody>
      </p:sp>
    </p:spTree>
    <p:extLst>
      <p:ext uri="{BB962C8B-B14F-4D97-AF65-F5344CB8AC3E}">
        <p14:creationId xmlns:p14="http://schemas.microsoft.com/office/powerpoint/2010/main" val="2610546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72"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strVal val="2/3*#ppt_w"/>
                                          </p:val>
                                        </p:tav>
                                        <p:tav tm="100000">
                                          <p:val>
                                            <p:strVal val="#ppt_w"/>
                                          </p:val>
                                        </p:tav>
                                      </p:tavLst>
                                    </p:anim>
                                    <p:anim calcmode="lin" valueType="num">
                                      <p:cBhvr>
                                        <p:cTn id="13" dur="500" fill="hold"/>
                                        <p:tgtEl>
                                          <p:spTgt spid="15"/>
                                        </p:tgtEl>
                                        <p:attrNameLst>
                                          <p:attrName>ppt_h</p:attrName>
                                        </p:attrNameLst>
                                      </p:cBhvr>
                                      <p:tavLst>
                                        <p:tav tm="0">
                                          <p:val>
                                            <p:strVal val="2/3*#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vertic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vertic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6349"/>
                                        </p:tgtEl>
                                        <p:attrNameLst>
                                          <p:attrName>style.visibility</p:attrName>
                                        </p:attrNameLst>
                                      </p:cBhvr>
                                      <p:to>
                                        <p:strVal val="visible"/>
                                      </p:to>
                                    </p:set>
                                    <p:animEffect transition="in" filter="wipe(left)">
                                      <p:cBhvr>
                                        <p:cTn id="33" dur="500"/>
                                        <p:tgtEl>
                                          <p:spTgt spid="5634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56344"/>
                                        </p:tgtEl>
                                        <p:attrNameLst>
                                          <p:attrName>style.visibility</p:attrName>
                                        </p:attrNameLst>
                                      </p:cBhvr>
                                      <p:to>
                                        <p:strVal val="visible"/>
                                      </p:to>
                                    </p:set>
                                    <p:animEffect transition="in" filter="wipe(up)">
                                      <p:cBhvr>
                                        <p:cTn id="43" dur="500"/>
                                        <p:tgtEl>
                                          <p:spTgt spid="5634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56351"/>
                                        </p:tgtEl>
                                        <p:attrNameLst>
                                          <p:attrName>style.visibility</p:attrName>
                                        </p:attrNameLst>
                                      </p:cBhvr>
                                      <p:to>
                                        <p:strVal val="visible"/>
                                      </p:to>
                                    </p:set>
                                    <p:animEffect transition="in" filter="wipe(up)">
                                      <p:cBhvr>
                                        <p:cTn id="48" dur="500"/>
                                        <p:tgtEl>
                                          <p:spTgt spid="56351"/>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272"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500" fill="hold"/>
                                        <p:tgtEl>
                                          <p:spTgt spid="13"/>
                                        </p:tgtEl>
                                        <p:attrNameLst>
                                          <p:attrName>ppt_w</p:attrName>
                                        </p:attrNameLst>
                                      </p:cBhvr>
                                      <p:tavLst>
                                        <p:tav tm="0">
                                          <p:val>
                                            <p:strVal val="2/3*#ppt_w"/>
                                          </p:val>
                                        </p:tav>
                                        <p:tav tm="100000">
                                          <p:val>
                                            <p:strVal val="#ppt_w"/>
                                          </p:val>
                                        </p:tav>
                                      </p:tavLst>
                                    </p:anim>
                                    <p:anim calcmode="lin" valueType="num">
                                      <p:cBhvr>
                                        <p:cTn id="54" dur="500" fill="hold"/>
                                        <p:tgtEl>
                                          <p:spTgt spid="13"/>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51" grpId="0"/>
      <p:bldP spid="56349" grpId="0"/>
      <p:bldP spid="56344" grpId="0"/>
      <p:bldP spid="12" grpId="0"/>
      <p:bldP spid="13" grpId="0" animBg="1"/>
      <p:bldP spid="15" grpId="0" animBg="1"/>
      <p:bldP spid="16" grpId="0" animBg="1"/>
      <p:bldP spid="17" grpId="0" animBg="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23 CuadroTexto"/>
          <p:cNvSpPr txBox="1">
            <a:spLocks noChangeArrowheads="1"/>
          </p:cNvSpPr>
          <p:nvPr/>
        </p:nvSpPr>
        <p:spPr bwMode="auto">
          <a:xfrm>
            <a:off x="1280040" y="4043940"/>
            <a:ext cx="8970259" cy="2730729"/>
          </a:xfrm>
          <a:prstGeom prst="rect">
            <a:avLst/>
          </a:prstGeom>
          <a:noFill/>
          <a:ln>
            <a:noFill/>
          </a:ln>
        </p:spPr>
        <p:txBody>
          <a:bodyPr wrap="square" lIns="108000" tIns="72000" rIns="108000" bIns="72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La </a:t>
            </a:r>
            <a:r>
              <a:rPr lang="es-ES" sz="2400" dirty="0">
                <a:solidFill>
                  <a:srgbClr val="008000"/>
                </a:solidFill>
                <a:latin typeface="Arial" panose="020B0604020202020204" pitchFamily="34" charset="0"/>
              </a:rPr>
              <a:t>generación</a:t>
            </a:r>
            <a:r>
              <a:rPr lang="es-ES" sz="2400" dirty="0">
                <a:solidFill>
                  <a:srgbClr val="000000"/>
                </a:solidFill>
                <a:latin typeface="Arial" panose="020B0604020202020204" pitchFamily="34" charset="0"/>
              </a:rPr>
              <a:t> </a:t>
            </a:r>
            <a:r>
              <a:rPr lang="es-ES" sz="2400">
                <a:solidFill>
                  <a:srgbClr val="000000"/>
                </a:solidFill>
                <a:latin typeface="Arial" panose="020B0604020202020204" pitchFamily="34" charset="0"/>
              </a:rPr>
              <a:t>se produce </a:t>
            </a:r>
            <a:r>
              <a:rPr lang="es-ES" sz="2400" dirty="0">
                <a:solidFill>
                  <a:srgbClr val="000000"/>
                </a:solidFill>
                <a:latin typeface="Arial" panose="020B0604020202020204" pitchFamily="34" charset="0"/>
              </a:rPr>
              <a:t>también </a:t>
            </a:r>
            <a:r>
              <a:rPr lang="es-ES" sz="2400" dirty="0">
                <a:solidFill>
                  <a:srgbClr val="008000"/>
                </a:solidFill>
                <a:latin typeface="Arial" panose="020B0604020202020204" pitchFamily="34" charset="0"/>
              </a:rPr>
              <a:t>por</a:t>
            </a:r>
            <a:r>
              <a:rPr lang="es-ES" sz="2400" dirty="0">
                <a:solidFill>
                  <a:srgbClr val="000000"/>
                </a:solidFill>
                <a:latin typeface="Arial" panose="020B0604020202020204" pitchFamily="34" charset="0"/>
              </a:rPr>
              <a:t> </a:t>
            </a:r>
            <a:r>
              <a:rPr lang="es-ES" sz="2400" dirty="0">
                <a:solidFill>
                  <a:srgbClr val="008000"/>
                </a:solidFill>
                <a:latin typeface="Arial" panose="020B0604020202020204" pitchFamily="34" charset="0"/>
              </a:rPr>
              <a:t>frenado de </a:t>
            </a:r>
            <a:r>
              <a:rPr lang="es-ES" sz="2400">
                <a:solidFill>
                  <a:srgbClr val="008000"/>
                </a:solidFill>
                <a:latin typeface="Arial" panose="020B0604020202020204" pitchFamily="34" charset="0"/>
              </a:rPr>
              <a:t>partículas </a:t>
            </a:r>
            <a:r>
              <a:rPr lang="es-ES" sz="2400">
                <a:latin typeface="Arial" panose="020B0604020202020204" pitchFamily="34" charset="0"/>
              </a:rPr>
              <a:t>en el semiconductor</a:t>
            </a:r>
            <a:r>
              <a:rPr lang="es-ES" sz="2400">
                <a:solidFill>
                  <a:srgbClr val="008000"/>
                </a:solidFill>
                <a:latin typeface="Arial" panose="020B0604020202020204" pitchFamily="34" charset="0"/>
              </a:rPr>
              <a:t> </a:t>
            </a:r>
            <a:r>
              <a:rPr lang="es-ES" sz="2400">
                <a:latin typeface="Arial" panose="020B0604020202020204" pitchFamily="34" charset="0"/>
              </a:rPr>
              <a:t>(</a:t>
            </a:r>
            <a:r>
              <a:rPr lang="es-ES" sz="2400" dirty="0">
                <a:latin typeface="Arial" panose="020B0604020202020204" pitchFamily="34" charset="0"/>
              </a:rPr>
              <a:t>detectores</a:t>
            </a:r>
            <a:r>
              <a:rPr lang="es-ES" sz="2400">
                <a:latin typeface="Arial" panose="020B0604020202020204" pitchFamily="34" charset="0"/>
              </a:rPr>
              <a:t>)</a:t>
            </a:r>
            <a:r>
              <a:rPr lang="es-ES" sz="2400">
                <a:solidFill>
                  <a:srgbClr val="000000"/>
                </a:solidFill>
                <a:latin typeface="Arial" panose="020B0604020202020204" pitchFamily="34" charset="0"/>
              </a:rPr>
              <a:t> </a:t>
            </a:r>
            <a:r>
              <a:rPr lang="es-ES" sz="2400">
                <a:solidFill>
                  <a:srgbClr val="008000"/>
                </a:solidFill>
                <a:latin typeface="Arial" panose="020B0604020202020204" pitchFamily="34" charset="0"/>
              </a:rPr>
              <a:t>o por </a:t>
            </a:r>
            <a:r>
              <a:rPr lang="es-ES" sz="2400" dirty="0">
                <a:solidFill>
                  <a:srgbClr val="008000"/>
                </a:solidFill>
                <a:latin typeface="Arial" panose="020B0604020202020204" pitchFamily="34" charset="0"/>
              </a:rPr>
              <a:t>absorción de </a:t>
            </a:r>
            <a:r>
              <a:rPr lang="es-ES" sz="2400">
                <a:solidFill>
                  <a:srgbClr val="008000"/>
                </a:solidFill>
                <a:latin typeface="Arial" panose="020B0604020202020204" pitchFamily="34" charset="0"/>
              </a:rPr>
              <a:t>OEM </a:t>
            </a:r>
            <a:r>
              <a:rPr lang="es-ES" sz="2400">
                <a:latin typeface="Arial" panose="020B0604020202020204" pitchFamily="34" charset="0"/>
              </a:rPr>
              <a:t>en él </a:t>
            </a:r>
            <a:r>
              <a:rPr lang="es-ES" sz="2400">
                <a:solidFill>
                  <a:srgbClr val="000000"/>
                </a:solidFill>
                <a:latin typeface="Arial" panose="020B0604020202020204" pitchFamily="34" charset="0"/>
              </a:rPr>
              <a:t>(</a:t>
            </a:r>
            <a:r>
              <a:rPr lang="es-ES" sz="2400" dirty="0">
                <a:solidFill>
                  <a:srgbClr val="000000"/>
                </a:solidFill>
                <a:latin typeface="Arial" panose="020B0604020202020204" pitchFamily="34" charset="0"/>
              </a:rPr>
              <a:t>detectores, fotodiodo</a:t>
            </a:r>
            <a:r>
              <a:rPr lang="es-ES" sz="2400">
                <a:solidFill>
                  <a:srgbClr val="000000"/>
                </a:solidFill>
                <a:latin typeface="Arial" panose="020B0604020202020204" pitchFamily="34" charset="0"/>
              </a:rPr>
              <a:t>, LDR, célula solar), siendo mayor cuanto mayor es la intensidad del haz incidente. Con esta generación adicional </a:t>
            </a:r>
            <a:r>
              <a:rPr lang="es-ES" sz="2400">
                <a:solidFill>
                  <a:srgbClr val="3333FF"/>
                </a:solidFill>
                <a:latin typeface="Arial" panose="020B0604020202020204" pitchFamily="34" charset="0"/>
              </a:rPr>
              <a:t>no hay equilibrio</a:t>
            </a:r>
            <a:r>
              <a:rPr lang="es-ES" sz="2400">
                <a:solidFill>
                  <a:srgbClr val="000000"/>
                </a:solidFill>
                <a:latin typeface="Arial" panose="020B0604020202020204" pitchFamily="34" charset="0"/>
              </a:rPr>
              <a:t> y </a:t>
            </a:r>
            <a:r>
              <a:rPr lang="es-ES" sz="2400">
                <a:solidFill>
                  <a:srgbClr val="FF0000"/>
                </a:solidFill>
                <a:latin typeface="Arial" panose="020B0604020202020204" pitchFamily="34" charset="0"/>
              </a:rPr>
              <a:t>no se verifica la ley de acción de masas</a:t>
            </a:r>
            <a:r>
              <a:rPr lang="es-ES" sz="2400">
                <a:solidFill>
                  <a:srgbClr val="000000"/>
                </a:solidFill>
                <a:latin typeface="Arial" panose="020B0604020202020204" pitchFamily="34" charset="0"/>
              </a:rPr>
              <a:t>. Si es cte. se alcanzará un estado estacionario. Si cesa, el semic. evoluciona hasta alcanzar de nuevo el equilibrio</a:t>
            </a:r>
            <a:endParaRPr lang="es-ES" sz="2400" dirty="0">
              <a:solidFill>
                <a:srgbClr val="000000"/>
              </a:solidFill>
              <a:latin typeface="Arial" panose="020B0604020202020204" pitchFamily="34" charset="0"/>
            </a:endParaRPr>
          </a:p>
        </p:txBody>
      </p:sp>
      <p:sp>
        <p:nvSpPr>
          <p:cNvPr id="11" name="Text Box 11">
            <a:extLst>
              <a:ext uri="{FF2B5EF4-FFF2-40B4-BE49-F238E27FC236}">
                <a16:creationId xmlns:a16="http://schemas.microsoft.com/office/drawing/2014/main" id="{0B5D1618-5962-4AEA-8163-11BA306C10EF}"/>
              </a:ext>
            </a:extLst>
          </p:cNvPr>
          <p:cNvSpPr txBox="1">
            <a:spLocks noChangeArrowheads="1"/>
          </p:cNvSpPr>
          <p:nvPr/>
        </p:nvSpPr>
        <p:spPr bwMode="auto">
          <a:xfrm>
            <a:off x="1275908" y="1129943"/>
            <a:ext cx="8970259" cy="2730729"/>
          </a:xfrm>
          <a:prstGeom prst="rect">
            <a:avLst/>
          </a:prstGeom>
          <a:noFill/>
          <a:ln>
            <a:noFill/>
          </a:ln>
        </p:spPr>
        <p:txBody>
          <a:bodyPr wrap="square" lIns="144000" tIns="72000" rIns="144000" bIns="72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Font typeface="Symbol" panose="05050102010706020507" pitchFamily="18" charset="2"/>
              <a:buNone/>
            </a:pPr>
            <a:r>
              <a:rPr lang="es-ES" sz="2400" dirty="0">
                <a:latin typeface="Arial" panose="020B0604020202020204" pitchFamily="34" charset="0"/>
                <a:sym typeface="Symbol" panose="05050102010706020507" pitchFamily="18" charset="2"/>
              </a:rPr>
              <a:t> </a:t>
            </a:r>
            <a:r>
              <a:rPr lang="es-ES" sz="2400" dirty="0">
                <a:solidFill>
                  <a:srgbClr val="008000"/>
                </a:solidFill>
                <a:latin typeface="Arial" panose="020B0604020202020204" pitchFamily="34" charset="0"/>
                <a:sym typeface="Symbol" panose="05050102010706020507" pitchFamily="18" charset="2"/>
              </a:rPr>
              <a:t>Si se dopa un semiconductor intrínseco </a:t>
            </a:r>
            <a:r>
              <a:rPr lang="es-ES" sz="2400" dirty="0">
                <a:latin typeface="Arial" panose="020B0604020202020204" pitchFamily="34" charset="0"/>
                <a:sym typeface="Symbol" panose="05050102010706020507" pitchFamily="18" charset="2"/>
              </a:rPr>
              <a:t>buscando aumentar la concentración de e</a:t>
            </a:r>
            <a:r>
              <a:rPr lang="es-ES" sz="2400" baseline="30000" dirty="0">
                <a:latin typeface="Arial" panose="020B0604020202020204" pitchFamily="34" charset="0"/>
                <a:sym typeface="Symbol" panose="05050102010706020507" pitchFamily="18" charset="2"/>
              </a:rPr>
              <a:t>- </a:t>
            </a:r>
            <a:r>
              <a:rPr lang="es-ES" sz="2400" dirty="0">
                <a:latin typeface="Arial" panose="020B0604020202020204" pitchFamily="34" charset="0"/>
                <a:sym typeface="Symbol" panose="05050102010706020507" pitchFamily="18" charset="2"/>
              </a:rPr>
              <a:t>, n, o de huecos, p</a:t>
            </a:r>
            <a:r>
              <a:rPr lang="es-ES" sz="2400">
                <a:latin typeface="Arial" panose="020B0604020202020204" pitchFamily="34" charset="0"/>
                <a:sym typeface="Symbol" panose="05050102010706020507" pitchFamily="18" charset="2"/>
              </a:rPr>
              <a:t>, con la ionización de </a:t>
            </a:r>
            <a:r>
              <a:rPr lang="es-ES" sz="2400" dirty="0">
                <a:latin typeface="Arial" panose="020B0604020202020204" pitchFamily="34" charset="0"/>
                <a:sym typeface="Symbol" panose="05050102010706020507" pitchFamily="18" charset="2"/>
              </a:rPr>
              <a:t>las impurezas</a:t>
            </a:r>
            <a:r>
              <a:rPr lang="es-ES" sz="2400">
                <a:latin typeface="Arial" panose="020B0604020202020204" pitchFamily="34" charset="0"/>
                <a:sym typeface="Symbol" panose="05050102010706020507" pitchFamily="18" charset="2"/>
              </a:rPr>
              <a:t>, se incrementa, también, </a:t>
            </a:r>
            <a:r>
              <a:rPr lang="es-ES" sz="2400" dirty="0">
                <a:latin typeface="Arial" panose="020B0604020202020204" pitchFamily="34" charset="0"/>
                <a:sym typeface="Symbol" panose="05050102010706020507" pitchFamily="18" charset="2"/>
              </a:rPr>
              <a:t>la recombinación, que tiende a reducir n y p</a:t>
            </a:r>
            <a:r>
              <a:rPr lang="es-ES" sz="2400">
                <a:latin typeface="Arial" panose="020B0604020202020204" pitchFamily="34" charset="0"/>
                <a:sym typeface="Symbol" panose="05050102010706020507" pitchFamily="18" charset="2"/>
              </a:rPr>
              <a:t>. Esta </a:t>
            </a:r>
            <a:r>
              <a:rPr lang="es-ES" sz="2400" dirty="0">
                <a:latin typeface="Arial" panose="020B0604020202020204" pitchFamily="34" charset="0"/>
                <a:sym typeface="Symbol" panose="05050102010706020507" pitchFamily="18" charset="2"/>
              </a:rPr>
              <a:t>castiga, sobre todo, al portador que no se trata de aumentar, y lo hace en la misma medida que el aumento que se consigue para el otro, </a:t>
            </a:r>
            <a:r>
              <a:rPr lang="es-ES" sz="2400">
                <a:latin typeface="Arial" panose="020B0604020202020204" pitchFamily="34" charset="0"/>
                <a:sym typeface="Symbol" panose="05050102010706020507" pitchFamily="18" charset="2"/>
              </a:rPr>
              <a:t>ya que en equilibrio </a:t>
            </a:r>
            <a:r>
              <a:rPr lang="es-ES" sz="2400">
                <a:solidFill>
                  <a:srgbClr val="3333FF"/>
                </a:solidFill>
                <a:latin typeface="Arial" panose="020B0604020202020204" pitchFamily="34" charset="0"/>
                <a:sym typeface="Symbol" panose="05050102010706020507" pitchFamily="18" charset="2"/>
              </a:rPr>
              <a:t>np=cte.</a:t>
            </a:r>
            <a:r>
              <a:rPr lang="es-ES" sz="2400">
                <a:latin typeface="Arial" panose="020B0604020202020204" pitchFamily="34" charset="0"/>
                <a:sym typeface="Symbol" panose="05050102010706020507" pitchFamily="18" charset="2"/>
              </a:rPr>
              <a:t>. </a:t>
            </a:r>
            <a:r>
              <a:rPr lang="es-ES" sz="2400" dirty="0">
                <a:latin typeface="Arial" panose="020B0604020202020204" pitchFamily="34" charset="0"/>
                <a:sym typeface="Symbol" panose="05050102010706020507" pitchFamily="18" charset="2"/>
              </a:rPr>
              <a:t>Si se dopa por igual, </a:t>
            </a:r>
            <a:r>
              <a:rPr lang="es-ES" sz="2400">
                <a:latin typeface="Arial" panose="020B0604020202020204" pitchFamily="34" charset="0"/>
                <a:sym typeface="Symbol" panose="05050102010706020507" pitchFamily="18" charset="2"/>
              </a:rPr>
              <a:t>la rec. </a:t>
            </a:r>
            <a:r>
              <a:rPr lang="es-ES" sz="2400" dirty="0">
                <a:latin typeface="Arial" panose="020B0604020202020204" pitchFamily="34" charset="0"/>
                <a:sym typeface="Symbol" panose="05050102010706020507" pitchFamily="18" charset="2"/>
              </a:rPr>
              <a:t>hace que n y p no varíen</a:t>
            </a:r>
          </a:p>
        </p:txBody>
      </p:sp>
      <p:sp>
        <p:nvSpPr>
          <p:cNvPr id="4" name="Text Box 9">
            <a:extLst>
              <a:ext uri="{FF2B5EF4-FFF2-40B4-BE49-F238E27FC236}">
                <a16:creationId xmlns:a16="http://schemas.microsoft.com/office/drawing/2014/main" id="{6CAA66DE-293C-4D63-B060-931A6BEA56A8}"/>
              </a:ext>
            </a:extLst>
          </p:cNvPr>
          <p:cNvSpPr txBox="1">
            <a:spLocks noChangeArrowheads="1"/>
          </p:cNvSpPr>
          <p:nvPr/>
        </p:nvSpPr>
        <p:spPr bwMode="auto">
          <a:xfrm>
            <a:off x="5023417" y="404595"/>
            <a:ext cx="1471448" cy="60925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108000" rIns="108000" bIns="1080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n p = n</a:t>
            </a:r>
            <a:r>
              <a:rPr lang="es-ES" sz="2400" baseline="-25000">
                <a:solidFill>
                  <a:srgbClr val="000000"/>
                </a:solidFill>
                <a:latin typeface="Arial" panose="020B0604020202020204" pitchFamily="34" charset="0"/>
              </a:rPr>
              <a:t>i</a:t>
            </a:r>
            <a:r>
              <a:rPr lang="es-ES" sz="2400" baseline="30000">
                <a:solidFill>
                  <a:srgbClr val="000000"/>
                </a:solidFill>
                <a:latin typeface="Arial" panose="020B0604020202020204" pitchFamily="34" charset="0"/>
              </a:rPr>
              <a:t>2</a:t>
            </a:r>
            <a:endParaRPr lang="es-ES" sz="2400">
              <a:solidFill>
                <a:srgbClr val="000000"/>
              </a:solidFill>
              <a:latin typeface="Arial" panose="020B0604020202020204" pitchFamily="34" charset="0"/>
            </a:endParaRPr>
          </a:p>
        </p:txBody>
      </p:sp>
    </p:spTree>
    <p:extLst>
      <p:ext uri="{BB962C8B-B14F-4D97-AF65-F5344CB8AC3E}">
        <p14:creationId xmlns:p14="http://schemas.microsoft.com/office/powerpoint/2010/main" val="3397640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up)">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ángulo 75"/>
          <p:cNvSpPr>
            <a:spLocks noChangeArrowheads="1"/>
          </p:cNvSpPr>
          <p:nvPr/>
        </p:nvSpPr>
        <p:spPr bwMode="auto">
          <a:xfrm>
            <a:off x="1806355" y="777559"/>
            <a:ext cx="3017893" cy="423862"/>
          </a:xfrm>
          <a:prstGeom prst="rect">
            <a:avLst/>
          </a:prstGeom>
          <a:solidFill>
            <a:srgbClr val="FFFF00"/>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tIns="118800" bIns="118800"/>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endParaRPr lang="es-ES"/>
          </a:p>
        </p:txBody>
      </p:sp>
      <p:grpSp>
        <p:nvGrpSpPr>
          <p:cNvPr id="5" name="Group 86"/>
          <p:cNvGrpSpPr>
            <a:grpSpLocks/>
          </p:cNvGrpSpPr>
          <p:nvPr/>
        </p:nvGrpSpPr>
        <p:grpSpPr bwMode="auto">
          <a:xfrm>
            <a:off x="4292007" y="3114573"/>
            <a:ext cx="3063875" cy="977899"/>
            <a:chOff x="4800" y="1762"/>
            <a:chExt cx="1930" cy="616"/>
          </a:xfrm>
        </p:grpSpPr>
        <p:sp>
          <p:nvSpPr>
            <p:cNvPr id="9289" name="Rectangle 21"/>
            <p:cNvSpPr>
              <a:spLocks noChangeArrowheads="1"/>
            </p:cNvSpPr>
            <p:nvPr/>
          </p:nvSpPr>
          <p:spPr bwMode="auto">
            <a:xfrm>
              <a:off x="4800" y="1762"/>
              <a:ext cx="1930" cy="616"/>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9290" name="Object 22"/>
                <p:cNvSpPr txBox="1"/>
                <p:nvPr/>
              </p:nvSpPr>
              <p:spPr bwMode="auto">
                <a:xfrm>
                  <a:off x="4928" y="1865"/>
                  <a:ext cx="1536" cy="339"/>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acc>
                          <m:accPr>
                            <m:chr m:val="⃗"/>
                            <m:ctrlPr>
                              <a:rPr lang="es-ES" sz="2800" i="1">
                                <a:solidFill>
                                  <a:srgbClr val="000000"/>
                                </a:solidFill>
                                <a:latin typeface="Cambria Math" panose="02040503050406030204" pitchFamily="18" charset="0"/>
                              </a:rPr>
                            </m:ctrlPr>
                          </m:accPr>
                          <m:e>
                            <m:r>
                              <m:rPr>
                                <m:sty m:val="p"/>
                              </m:rPr>
                              <a:rPr lang="es-ES" sz="2800" i="0">
                                <a:solidFill>
                                  <a:srgbClr val="000000"/>
                                </a:solidFill>
                                <a:latin typeface="Cambria Math" panose="02040503050406030204" pitchFamily="18" charset="0"/>
                              </a:rPr>
                              <m:t>j</m:t>
                            </m:r>
                          </m:e>
                        </m:acc>
                        <m:r>
                          <a:rPr lang="es-ES" sz="2800" i="0">
                            <a:solidFill>
                              <a:srgbClr val="000000"/>
                            </a:solidFill>
                            <a:latin typeface="Cambria Math" panose="02040503050406030204" pitchFamily="18" charset="0"/>
                          </a:rPr>
                          <m:t>=</m:t>
                        </m:r>
                        <m:r>
                          <m:rPr>
                            <m:sty m:val="p"/>
                          </m:rPr>
                          <a:rPr lang="es-ES" sz="2800" i="0">
                            <a:solidFill>
                              <a:srgbClr val="000000"/>
                            </a:solidFill>
                            <a:latin typeface="Cambria Math" panose="02040503050406030204" pitchFamily="18" charset="0"/>
                          </a:rPr>
                          <m:t>σ</m:t>
                        </m:r>
                        <m:r>
                          <a:rPr lang="es-ES" sz="2800" i="0">
                            <a:solidFill>
                              <a:srgbClr val="000000"/>
                            </a:solidFill>
                            <a:latin typeface="Cambria Math" panose="02040503050406030204" pitchFamily="18" charset="0"/>
                          </a:rPr>
                          <m:t> </m:t>
                        </m:r>
                        <m:acc>
                          <m:accPr>
                            <m:chr m:val="⃗"/>
                            <m:ctrlPr>
                              <a:rPr lang="es-ES" sz="2800" i="1">
                                <a:solidFill>
                                  <a:srgbClr val="000000"/>
                                </a:solidFill>
                                <a:latin typeface="Cambria Math" panose="02040503050406030204" pitchFamily="18" charset="0"/>
                              </a:rPr>
                            </m:ctrlPr>
                          </m:accPr>
                          <m:e>
                            <m:r>
                              <m:rPr>
                                <m:sty m:val="p"/>
                              </m:rPr>
                              <a:rPr lang="es-ES" sz="2800" i="0">
                                <a:solidFill>
                                  <a:srgbClr val="000000"/>
                                </a:solidFill>
                                <a:latin typeface="Cambria Math" panose="02040503050406030204" pitchFamily="18" charset="0"/>
                              </a:rPr>
                              <m:t>E</m:t>
                            </m:r>
                          </m:e>
                        </m:acc>
                      </m:oMath>
                    </m:oMathPara>
                  </a14:m>
                  <a:endParaRPr lang="es-ES" sz="2800"/>
                </a:p>
              </p:txBody>
            </p:sp>
          </mc:Choice>
          <mc:Fallback xmlns="">
            <p:sp>
              <p:nvSpPr>
                <p:cNvPr id="9290" name="Object 22"/>
                <p:cNvSpPr txBox="1">
                  <a:spLocks noRot="1" noChangeAspect="1" noMove="1" noResize="1" noEditPoints="1" noAdjustHandles="1" noChangeArrowheads="1" noChangeShapeType="1" noTextEdit="1"/>
                </p:cNvSpPr>
                <p:nvPr/>
              </p:nvSpPr>
              <p:spPr bwMode="auto">
                <a:xfrm>
                  <a:off x="4928" y="1865"/>
                  <a:ext cx="1536" cy="339"/>
                </a:xfrm>
                <a:prstGeom prst="rect">
                  <a:avLst/>
                </a:prstGeom>
                <a:blipFill>
                  <a:blip r:embed="rId3"/>
                  <a:stretch>
                    <a:fillRect/>
                  </a:stretch>
                </a:blipFill>
                <a:ln>
                  <a:noFill/>
                </a:ln>
              </p:spPr>
              <p:txBody>
                <a:bodyPr/>
                <a:lstStyle/>
                <a:p>
                  <a:r>
                    <a:rPr lang="es-ES">
                      <a:noFill/>
                    </a:rPr>
                    <a:t> </a:t>
                  </a:r>
                </a:p>
              </p:txBody>
            </p:sp>
          </mc:Fallback>
        </mc:AlternateContent>
      </p:grpSp>
      <p:sp>
        <p:nvSpPr>
          <p:cNvPr id="9220" name="Rectangle 14"/>
          <p:cNvSpPr>
            <a:spLocks noChangeArrowheads="1"/>
          </p:cNvSpPr>
          <p:nvPr/>
        </p:nvSpPr>
        <p:spPr bwMode="auto">
          <a:xfrm>
            <a:off x="1314450" y="473722"/>
            <a:ext cx="90360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lnSpc>
                <a:spcPct val="60000"/>
              </a:lnSpc>
              <a:spcBef>
                <a:spcPct val="50000"/>
              </a:spcBef>
              <a:buFontTx/>
              <a:buNone/>
            </a:pPr>
            <a:r>
              <a:rPr lang="es-ES" sz="2400" b="1">
                <a:solidFill>
                  <a:srgbClr val="CC0000"/>
                </a:solidFill>
                <a:latin typeface="Arial" panose="020B0604020202020204" pitchFamily="34" charset="0"/>
              </a:rPr>
              <a:t>9.4 CORRIENTES EN UN SEMICONDUCTOR:</a:t>
            </a:r>
          </a:p>
          <a:p>
            <a:pPr eaLnBrk="1" hangingPunct="1">
              <a:lnSpc>
                <a:spcPct val="60000"/>
              </a:lnSpc>
              <a:spcBef>
                <a:spcPct val="50000"/>
              </a:spcBef>
              <a:buFontTx/>
              <a:buNone/>
            </a:pPr>
            <a:r>
              <a:rPr lang="es-ES" sz="2400" b="1">
                <a:solidFill>
                  <a:srgbClr val="CC0000"/>
                </a:solidFill>
                <a:latin typeface="Arial" panose="020B0604020202020204" pitchFamily="34" charset="0"/>
              </a:rPr>
              <a:t>      DESPLAZAMIENTO Y DIFUSIÓN</a:t>
            </a:r>
          </a:p>
        </p:txBody>
      </p:sp>
      <p:sp>
        <p:nvSpPr>
          <p:cNvPr id="988176" name="Text Box 16"/>
          <p:cNvSpPr txBox="1">
            <a:spLocks noChangeArrowheads="1"/>
          </p:cNvSpPr>
          <p:nvPr/>
        </p:nvSpPr>
        <p:spPr bwMode="auto">
          <a:xfrm>
            <a:off x="1306276" y="1967785"/>
            <a:ext cx="8550956"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latin typeface="Arial" panose="020B0604020202020204" pitchFamily="34" charset="0"/>
                <a:sym typeface="Symbol" panose="05050102010706020507" pitchFamily="18" charset="2"/>
              </a:rPr>
              <a:t>El desplazamiento de los e</a:t>
            </a:r>
            <a:r>
              <a:rPr lang="es-ES" sz="2400" baseline="30000" dirty="0">
                <a:latin typeface="Arial" panose="020B0604020202020204" pitchFamily="34" charset="0"/>
                <a:sym typeface="Symbol" panose="05050102010706020507" pitchFamily="18" charset="2"/>
              </a:rPr>
              <a:t>-</a:t>
            </a:r>
            <a:r>
              <a:rPr lang="es-ES" sz="2400" dirty="0">
                <a:latin typeface="Arial" panose="020B0604020202020204" pitchFamily="34" charset="0"/>
                <a:sym typeface="Symbol" panose="05050102010706020507" pitchFamily="18" charset="2"/>
              </a:rPr>
              <a:t> y h que se produce en </a:t>
            </a:r>
            <a:r>
              <a:rPr lang="es-ES" sz="2400">
                <a:latin typeface="Arial" panose="020B0604020202020204" pitchFamily="34" charset="0"/>
                <a:sym typeface="Symbol" panose="05050102010706020507" pitchFamily="18" charset="2"/>
              </a:rPr>
              <a:t>un semiconductor</a:t>
            </a:r>
            <a:r>
              <a:rPr lang="es-ES" sz="2400" b="1">
                <a:latin typeface="Arial" panose="020B0604020202020204" pitchFamily="34" charset="0"/>
                <a:sym typeface="Symbol" panose="05050102010706020507" pitchFamily="18" charset="2"/>
              </a:rPr>
              <a:t> </a:t>
            </a:r>
            <a:r>
              <a:rPr lang="es-ES" sz="2400" dirty="0">
                <a:latin typeface="Arial" panose="020B0604020202020204" pitchFamily="34" charset="0"/>
                <a:sym typeface="Symbol" panose="05050102010706020507" pitchFamily="18" charset="2"/>
              </a:rPr>
              <a:t>es igual al de los e</a:t>
            </a:r>
            <a:r>
              <a:rPr lang="es-ES" sz="2400" baseline="30000" dirty="0">
                <a:latin typeface="Arial" panose="020B0604020202020204" pitchFamily="34" charset="0"/>
                <a:sym typeface="Symbol" panose="05050102010706020507" pitchFamily="18" charset="2"/>
              </a:rPr>
              <a:t>-</a:t>
            </a:r>
            <a:r>
              <a:rPr lang="es-ES" sz="2400" dirty="0">
                <a:latin typeface="Arial" panose="020B0604020202020204" pitchFamily="34" charset="0"/>
                <a:sym typeface="Symbol" panose="05050102010706020507" pitchFamily="18" charset="2"/>
              </a:rPr>
              <a:t> en </a:t>
            </a:r>
            <a:r>
              <a:rPr lang="es-ES" sz="2400">
                <a:latin typeface="Arial" panose="020B0604020202020204" pitchFamily="34" charset="0"/>
                <a:sym typeface="Symbol" panose="05050102010706020507" pitchFamily="18" charset="2"/>
              </a:rPr>
              <a:t>un conductor </a:t>
            </a:r>
            <a:r>
              <a:rPr lang="es-ES" sz="2400" dirty="0">
                <a:solidFill>
                  <a:srgbClr val="FF0000"/>
                </a:solidFill>
                <a:latin typeface="Arial" panose="020B0604020202020204" pitchFamily="34" charset="0"/>
                <a:sym typeface="Symbol" panose="05050102010706020507" pitchFamily="18" charset="2"/>
              </a:rPr>
              <a:t>(Tema </a:t>
            </a:r>
            <a:r>
              <a:rPr lang="es-ES" sz="2400">
                <a:solidFill>
                  <a:srgbClr val="FF0000"/>
                </a:solidFill>
                <a:latin typeface="Arial" panose="020B0604020202020204" pitchFamily="34" charset="0"/>
                <a:sym typeface="Symbol" panose="05050102010706020507" pitchFamily="18" charset="2"/>
              </a:rPr>
              <a:t>4)</a:t>
            </a:r>
            <a:r>
              <a:rPr lang="es-ES" sz="2400">
                <a:latin typeface="Arial" panose="020B0604020202020204" pitchFamily="34" charset="0"/>
                <a:sym typeface="Symbol" panose="05050102010706020507" pitchFamily="18" charset="2"/>
              </a:rPr>
              <a:t>:</a:t>
            </a:r>
            <a:endParaRPr lang="es-ES" sz="2400" dirty="0">
              <a:solidFill>
                <a:srgbClr val="FF0000"/>
              </a:solidFill>
              <a:latin typeface="Arial" panose="020B0604020202020204" pitchFamily="34" charset="0"/>
              <a:sym typeface="Symbol" panose="05050102010706020507" pitchFamily="18" charset="2"/>
            </a:endParaRPr>
          </a:p>
        </p:txBody>
      </p:sp>
      <p:sp>
        <p:nvSpPr>
          <p:cNvPr id="9287" name="Text Box 18"/>
          <p:cNvSpPr txBox="1">
            <a:spLocks noChangeArrowheads="1"/>
          </p:cNvSpPr>
          <p:nvPr/>
        </p:nvSpPr>
        <p:spPr bwMode="auto">
          <a:xfrm>
            <a:off x="1288618" y="1354074"/>
            <a:ext cx="6794678"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a:solidFill>
                  <a:srgbClr val="000000"/>
                </a:solidFill>
                <a:latin typeface="Arial" panose="020B0604020202020204" pitchFamily="34" charset="0"/>
                <a:sym typeface="Symbol" panose="05050102010706020507" pitchFamily="18" charset="2"/>
              </a:rPr>
              <a:t> Es debida </a:t>
            </a:r>
            <a:r>
              <a:rPr lang="es-ES" sz="2400" dirty="0">
                <a:solidFill>
                  <a:srgbClr val="000000"/>
                </a:solidFill>
                <a:latin typeface="Arial" panose="020B0604020202020204" pitchFamily="34" charset="0"/>
                <a:sym typeface="Symbol" panose="05050102010706020507" pitchFamily="18" charset="2"/>
              </a:rPr>
              <a:t>a la </a:t>
            </a:r>
            <a:r>
              <a:rPr lang="es-ES" sz="2400" dirty="0">
                <a:solidFill>
                  <a:srgbClr val="FF0000"/>
                </a:solidFill>
                <a:latin typeface="Arial" panose="020B0604020202020204" pitchFamily="34" charset="0"/>
                <a:sym typeface="Symbol" panose="05050102010706020507" pitchFamily="18" charset="2"/>
              </a:rPr>
              <a:t>aplicación de </a:t>
            </a:r>
            <a:r>
              <a:rPr lang="es-ES" sz="2400">
                <a:solidFill>
                  <a:srgbClr val="FF0000"/>
                </a:solidFill>
                <a:latin typeface="Arial" panose="020B0604020202020204" pitchFamily="34" charset="0"/>
                <a:sym typeface="Symbol" panose="05050102010706020507" pitchFamily="18" charset="2"/>
              </a:rPr>
              <a:t>un </a:t>
            </a:r>
            <a:r>
              <a:rPr lang="es-ES" sz="2400" b="1">
                <a:solidFill>
                  <a:srgbClr val="FF0000"/>
                </a:solidFill>
                <a:latin typeface="Arial" panose="020B0604020202020204" pitchFamily="34" charset="0"/>
                <a:sym typeface="Symbol" panose="05050102010706020507" pitchFamily="18" charset="2"/>
              </a:rPr>
              <a:t>E </a:t>
            </a:r>
            <a:r>
              <a:rPr lang="es-ES" sz="2400">
                <a:solidFill>
                  <a:srgbClr val="FF0000"/>
                </a:solidFill>
                <a:latin typeface="Arial" panose="020B0604020202020204" pitchFamily="34" charset="0"/>
                <a:sym typeface="Symbol" panose="05050102010706020507" pitchFamily="18" charset="2"/>
              </a:rPr>
              <a:t>(</a:t>
            </a:r>
            <a:r>
              <a:rPr lang="es-ES" sz="2400" dirty="0">
                <a:solidFill>
                  <a:srgbClr val="FF0000"/>
                </a:solidFill>
                <a:latin typeface="Arial" panose="020B0604020202020204" pitchFamily="34" charset="0"/>
                <a:sym typeface="Symbol" panose="05050102010706020507" pitchFamily="18" charset="2"/>
              </a:rPr>
              <a:t>de una </a:t>
            </a:r>
            <a:r>
              <a:rPr lang="es-ES" sz="2400" dirty="0" err="1">
                <a:solidFill>
                  <a:srgbClr val="FF0000"/>
                </a:solidFill>
                <a:latin typeface="Arial" panose="020B0604020202020204" pitchFamily="34" charset="0"/>
                <a:sym typeface="Symbol" panose="05050102010706020507" pitchFamily="18" charset="2"/>
              </a:rPr>
              <a:t>ddp</a:t>
            </a:r>
            <a:r>
              <a:rPr lang="es-ES" sz="2400" dirty="0">
                <a:solidFill>
                  <a:srgbClr val="FF0000"/>
                </a:solidFill>
                <a:latin typeface="Arial" panose="020B0604020202020204" pitchFamily="34" charset="0"/>
                <a:sym typeface="Symbol" panose="05050102010706020507" pitchFamily="18" charset="2"/>
              </a:rPr>
              <a:t>)</a:t>
            </a:r>
          </a:p>
        </p:txBody>
      </p:sp>
      <p:sp>
        <p:nvSpPr>
          <p:cNvPr id="9229" name="CuadroTexto 14"/>
          <p:cNvSpPr txBox="1">
            <a:spLocks noChangeArrowheads="1"/>
          </p:cNvSpPr>
          <p:nvPr/>
        </p:nvSpPr>
        <p:spPr bwMode="auto">
          <a:xfrm>
            <a:off x="1664348" y="4410027"/>
            <a:ext cx="82020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solidFill>
                  <a:srgbClr val="D60093"/>
                </a:solidFill>
              </a:rPr>
              <a:t>La corriente, considerando Q</a:t>
            </a:r>
            <a:r>
              <a:rPr lang="es-ES" sz="2400" baseline="30000" dirty="0">
                <a:solidFill>
                  <a:srgbClr val="D60093"/>
                </a:solidFill>
              </a:rPr>
              <a:t>+</a:t>
            </a:r>
            <a:r>
              <a:rPr lang="es-ES" sz="2400" dirty="0">
                <a:solidFill>
                  <a:srgbClr val="D60093"/>
                </a:solidFill>
              </a:rPr>
              <a:t>, circula en el sentido de </a:t>
            </a:r>
            <a:r>
              <a:rPr lang="es-ES" sz="2400" b="1" dirty="0">
                <a:solidFill>
                  <a:srgbClr val="D60093"/>
                </a:solidFill>
              </a:rPr>
              <a:t>E</a:t>
            </a:r>
            <a:r>
              <a:rPr lang="es-ES" sz="2400" dirty="0">
                <a:solidFill>
                  <a:srgbClr val="D60093"/>
                </a:solidFill>
              </a:rPr>
              <a:t>, en el que cae V, en sentido contrario al gradiente (</a:t>
            </a:r>
            <a:r>
              <a:rPr lang="es-ES" sz="2400" dirty="0">
                <a:solidFill>
                  <a:srgbClr val="D60093"/>
                </a:solidFill>
                <a:sym typeface="Symbol" panose="05050102010706020507" pitchFamily="18" charset="2"/>
              </a:rPr>
              <a:t></a:t>
            </a:r>
            <a:r>
              <a:rPr lang="es-ES" sz="2400">
                <a:solidFill>
                  <a:srgbClr val="D60093"/>
                </a:solidFill>
              </a:rPr>
              <a:t>V)</a:t>
            </a:r>
            <a:endParaRPr lang="es-ES" sz="2400" dirty="0">
              <a:solidFill>
                <a:srgbClr val="D60093"/>
              </a:solidFill>
            </a:endParaRPr>
          </a:p>
        </p:txBody>
      </p:sp>
      <p:sp>
        <p:nvSpPr>
          <p:cNvPr id="73" name="CuadroTexto 14"/>
          <p:cNvSpPr txBox="1">
            <a:spLocks noChangeArrowheads="1"/>
          </p:cNvSpPr>
          <p:nvPr/>
        </p:nvSpPr>
        <p:spPr bwMode="auto">
          <a:xfrm>
            <a:off x="2513277" y="5522997"/>
            <a:ext cx="6512232" cy="830997"/>
          </a:xfrm>
          <a:prstGeom prst="rect">
            <a:avLst/>
          </a:prstGeom>
          <a:solidFill>
            <a:srgbClr val="FFFF99"/>
          </a:solidFill>
          <a:ln>
            <a:noFill/>
          </a:ln>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a:solidFill>
                  <a:schemeClr val="tx1"/>
                </a:solidFill>
              </a:rPr>
              <a:t>Aparece el </a:t>
            </a:r>
            <a:r>
              <a:rPr lang="es-ES" sz="2400">
                <a:solidFill>
                  <a:schemeClr val="tx1"/>
                </a:solidFill>
                <a:sym typeface="Symbol" panose="05050102010706020507" pitchFamily="18" charset="2"/>
              </a:rPr>
              <a:t></a:t>
            </a:r>
            <a:r>
              <a:rPr lang="es-ES" sz="2400">
                <a:solidFill>
                  <a:schemeClr val="tx1"/>
                </a:solidFill>
              </a:rPr>
              <a:t>V, no simplemente la ddp, porque</a:t>
            </a:r>
          </a:p>
          <a:p>
            <a:pPr algn="ctr"/>
            <a:r>
              <a:rPr lang="es-ES" sz="2400">
                <a:solidFill>
                  <a:schemeClr val="tx1"/>
                </a:solidFill>
              </a:rPr>
              <a:t>lo relevante es la ddp por unidad de longitud</a:t>
            </a:r>
            <a:endParaRPr lang="es-ES" sz="2400" dirty="0">
              <a:solidFill>
                <a:schemeClr val="tx1"/>
              </a:solidFill>
            </a:endParaRPr>
          </a:p>
        </p:txBody>
      </p:sp>
      <p:sp>
        <p:nvSpPr>
          <p:cNvPr id="74" name="Text Box 10">
            <a:extLst>
              <a:ext uri="{FF2B5EF4-FFF2-40B4-BE49-F238E27FC236}">
                <a16:creationId xmlns:a16="http://schemas.microsoft.com/office/drawing/2014/main" id="{2028817A-012E-446E-B049-F6F5AEDA61A5}"/>
              </a:ext>
            </a:extLst>
          </p:cNvPr>
          <p:cNvSpPr txBox="1">
            <a:spLocks noChangeArrowheads="1"/>
          </p:cNvSpPr>
          <p:nvPr/>
        </p:nvSpPr>
        <p:spPr bwMode="auto">
          <a:xfrm>
            <a:off x="2542788" y="3121825"/>
            <a:ext cx="1408282" cy="978584"/>
          </a:xfrm>
          <a:prstGeom prst="rect">
            <a:avLst/>
          </a:prstGeom>
          <a:solidFill>
            <a:schemeClr val="accent1">
              <a:lumMod val="60000"/>
              <a:lumOff val="40000"/>
            </a:schemeClr>
          </a:solidFill>
          <a:ln>
            <a:noFill/>
          </a:ln>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latin typeface="Arial" panose="020B0604020202020204" pitchFamily="34" charset="0"/>
              </a:rPr>
              <a:t>Ley de Ohm</a:t>
            </a:r>
          </a:p>
        </p:txBody>
      </p:sp>
      <mc:AlternateContent xmlns:mc="http://schemas.openxmlformats.org/markup-compatibility/2006" xmlns:a14="http://schemas.microsoft.com/office/drawing/2010/main">
        <mc:Choice Requires="a14">
          <p:sp>
            <p:nvSpPr>
              <p:cNvPr id="12" name="Object 22">
                <a:extLst>
                  <a:ext uri="{FF2B5EF4-FFF2-40B4-BE49-F238E27FC236}">
                    <a16:creationId xmlns:a16="http://schemas.microsoft.com/office/drawing/2014/main" id="{3BED4E68-F33C-4EC2-A8D4-B8114823B84D}"/>
                  </a:ext>
                </a:extLst>
              </p:cNvPr>
              <p:cNvSpPr txBox="1"/>
              <p:nvPr/>
            </p:nvSpPr>
            <p:spPr bwMode="auto">
              <a:xfrm>
                <a:off x="5735864" y="3321084"/>
                <a:ext cx="1790631" cy="5381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es-ES" sz="2800" i="0">
                          <a:solidFill>
                            <a:srgbClr val="000000"/>
                          </a:solidFill>
                          <a:latin typeface="Cambria Math" panose="02040503050406030204" pitchFamily="18" charset="0"/>
                        </a:rPr>
                        <m:t>=−</m:t>
                      </m:r>
                      <m:r>
                        <m:rPr>
                          <m:sty m:val="p"/>
                        </m:rPr>
                        <a:rPr lang="es-ES" sz="2800" i="0">
                          <a:solidFill>
                            <a:srgbClr val="000000"/>
                          </a:solidFill>
                          <a:latin typeface="Cambria Math" panose="02040503050406030204" pitchFamily="18" charset="0"/>
                        </a:rPr>
                        <m:t>σ</m:t>
                      </m:r>
                      <m:r>
                        <a:rPr lang="es-ES" sz="2800" i="0">
                          <a:solidFill>
                            <a:srgbClr val="000000"/>
                          </a:solidFill>
                          <a:latin typeface="Cambria Math" panose="02040503050406030204" pitchFamily="18" charset="0"/>
                        </a:rPr>
                        <m:t> </m:t>
                      </m:r>
                      <m:r>
                        <m:rPr>
                          <m:sty m:val="p"/>
                        </m:rPr>
                        <a:rPr lang="es-ES" sz="2800" i="0">
                          <a:solidFill>
                            <a:srgbClr val="000000"/>
                          </a:solidFill>
                          <a:latin typeface="Cambria Math" panose="02040503050406030204" pitchFamily="18" charset="0"/>
                        </a:rPr>
                        <m:t>∇V</m:t>
                      </m:r>
                    </m:oMath>
                  </m:oMathPara>
                </a14:m>
                <a:endParaRPr lang="es-ES" sz="2800"/>
              </a:p>
            </p:txBody>
          </p:sp>
        </mc:Choice>
        <mc:Fallback xmlns="">
          <p:sp>
            <p:nvSpPr>
              <p:cNvPr id="12" name="Object 22">
                <a:extLst>
                  <a:ext uri="{FF2B5EF4-FFF2-40B4-BE49-F238E27FC236}">
                    <a16:creationId xmlns:a16="http://schemas.microsoft.com/office/drawing/2014/main" id="{3BED4E68-F33C-4EC2-A8D4-B8114823B84D}"/>
                  </a:ext>
                </a:extLst>
              </p:cNvPr>
              <p:cNvSpPr txBox="1">
                <a:spLocks noRot="1" noChangeAspect="1" noMove="1" noResize="1" noEditPoints="1" noAdjustHandles="1" noChangeArrowheads="1" noChangeShapeType="1" noTextEdit="1"/>
              </p:cNvSpPr>
              <p:nvPr/>
            </p:nvSpPr>
            <p:spPr bwMode="auto">
              <a:xfrm>
                <a:off x="5735864" y="3321084"/>
                <a:ext cx="1790631" cy="538163"/>
              </a:xfrm>
              <a:prstGeom prst="rect">
                <a:avLst/>
              </a:prstGeom>
              <a:blipFill>
                <a:blip r:embed="rId4"/>
                <a:stretch>
                  <a:fillRect/>
                </a:stretch>
              </a:blipFill>
              <a:ln>
                <a:noFill/>
              </a:ln>
            </p:spPr>
            <p:txBody>
              <a:bodyPr/>
              <a:lstStyle/>
              <a:p>
                <a:r>
                  <a:rPr lang="es-E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500"/>
                                        <p:tgtEl>
                                          <p:spTgt spid="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287"/>
                                        </p:tgtEl>
                                        <p:attrNameLst>
                                          <p:attrName>style.visibility</p:attrName>
                                        </p:attrNameLst>
                                      </p:cBhvr>
                                      <p:to>
                                        <p:strVal val="visible"/>
                                      </p:to>
                                    </p:set>
                                    <p:anim calcmode="lin" valueType="num">
                                      <p:cBhvr additive="base">
                                        <p:cTn id="12" dur="500"/>
                                        <p:tgtEl>
                                          <p:spTgt spid="9287"/>
                                        </p:tgtEl>
                                        <p:attrNameLst>
                                          <p:attrName>ppt_y</p:attrName>
                                        </p:attrNameLst>
                                      </p:cBhvr>
                                      <p:tavLst>
                                        <p:tav tm="0">
                                          <p:val>
                                            <p:strVal val="#ppt_y+#ppt_h*1.125000"/>
                                          </p:val>
                                        </p:tav>
                                        <p:tav tm="100000">
                                          <p:val>
                                            <p:strVal val="#ppt_y"/>
                                          </p:val>
                                        </p:tav>
                                      </p:tavLst>
                                    </p:anim>
                                    <p:animEffect transition="in" filter="wipe(up)">
                                      <p:cBhvr>
                                        <p:cTn id="13" dur="500"/>
                                        <p:tgtEl>
                                          <p:spTgt spid="928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988176"/>
                                        </p:tgtEl>
                                        <p:attrNameLst>
                                          <p:attrName>style.visibility</p:attrName>
                                        </p:attrNameLst>
                                      </p:cBhvr>
                                      <p:to>
                                        <p:strVal val="visible"/>
                                      </p:to>
                                    </p:set>
                                    <p:animEffect transition="in" filter="wipe(up)">
                                      <p:cBhvr>
                                        <p:cTn id="18" dur="500"/>
                                        <p:tgtEl>
                                          <p:spTgt spid="988176"/>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272" fill="hold" grpId="0" nodeType="click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p:cTn id="23" dur="500" fill="hold"/>
                                        <p:tgtEl>
                                          <p:spTgt spid="74"/>
                                        </p:tgtEl>
                                        <p:attrNameLst>
                                          <p:attrName>ppt_w</p:attrName>
                                        </p:attrNameLst>
                                      </p:cBhvr>
                                      <p:tavLst>
                                        <p:tav tm="0">
                                          <p:val>
                                            <p:strVal val="2/3*#ppt_w"/>
                                          </p:val>
                                        </p:tav>
                                        <p:tav tm="100000">
                                          <p:val>
                                            <p:strVal val="#ppt_w"/>
                                          </p:val>
                                        </p:tav>
                                      </p:tavLst>
                                    </p:anim>
                                    <p:anim calcmode="lin" valueType="num">
                                      <p:cBhvr>
                                        <p:cTn id="24" dur="500" fill="hold"/>
                                        <p:tgtEl>
                                          <p:spTgt spid="74"/>
                                        </p:tgtEl>
                                        <p:attrNameLst>
                                          <p:attrName>ppt_h</p:attrName>
                                        </p:attrNameLst>
                                      </p:cBhvr>
                                      <p:tavLst>
                                        <p:tav tm="0">
                                          <p:val>
                                            <p:strVal val="2/3*#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9229"/>
                                        </p:tgtEl>
                                        <p:attrNameLst>
                                          <p:attrName>style.visibility</p:attrName>
                                        </p:attrNameLst>
                                      </p:cBhvr>
                                      <p:to>
                                        <p:strVal val="visible"/>
                                      </p:to>
                                    </p:set>
                                    <p:animEffect transition="in" filter="wipe(up)">
                                      <p:cBhvr>
                                        <p:cTn id="39" dur="500"/>
                                        <p:tgtEl>
                                          <p:spTgt spid="922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wipe(up)">
                                      <p:cBhvr>
                                        <p:cTn id="4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988176" grpId="0"/>
      <p:bldP spid="9287" grpId="0"/>
      <p:bldP spid="9229" grpId="0"/>
      <p:bldP spid="73" grpId="0" animBg="1"/>
      <p:bldP spid="74"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 Box 26">
            <a:extLst>
              <a:ext uri="{FF2B5EF4-FFF2-40B4-BE49-F238E27FC236}">
                <a16:creationId xmlns:a16="http://schemas.microsoft.com/office/drawing/2014/main" id="{11526C8A-4C61-47CA-8A65-BCC1E73CBACA}"/>
              </a:ext>
            </a:extLst>
          </p:cNvPr>
          <p:cNvSpPr txBox="1">
            <a:spLocks noChangeArrowheads="1"/>
          </p:cNvSpPr>
          <p:nvPr/>
        </p:nvSpPr>
        <p:spPr bwMode="auto">
          <a:xfrm>
            <a:off x="5836613" y="866938"/>
            <a:ext cx="991625" cy="648997"/>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180000" tIns="72000" rIns="180000" bIns="144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r" eaLnBrk="1" hangingPunct="1">
              <a:spcBef>
                <a:spcPct val="50000"/>
              </a:spcBef>
              <a:buFontTx/>
              <a:buNone/>
            </a:pPr>
            <a:r>
              <a:rPr lang="es-ES" sz="2800">
                <a:latin typeface="Arial" panose="020B0604020202020204" pitchFamily="34" charset="0"/>
                <a:sym typeface="Symbol" panose="05050102010706020507" pitchFamily="18" charset="2"/>
              </a:rPr>
              <a:t> </a:t>
            </a:r>
            <a:r>
              <a:rPr lang="es-ES" sz="2400">
                <a:latin typeface="Arial" panose="020B0604020202020204" pitchFamily="34" charset="0"/>
                <a:sym typeface="Symbol" panose="05050102010706020507" pitchFamily="18" charset="2"/>
              </a:rPr>
              <a:t>=</a:t>
            </a:r>
            <a:r>
              <a:rPr lang="es-ES" sz="2800">
                <a:latin typeface="Arial" panose="020B0604020202020204" pitchFamily="34" charset="0"/>
                <a:sym typeface="Symbol" panose="05050102010706020507" pitchFamily="18" charset="2"/>
              </a:rPr>
              <a:t> </a:t>
            </a:r>
            <a:endParaRPr lang="es-ES" sz="2800" baseline="-25000" dirty="0">
              <a:latin typeface="Arial" panose="020B0604020202020204" pitchFamily="34" charset="0"/>
            </a:endParaRPr>
          </a:p>
        </p:txBody>
      </p:sp>
      <p:sp>
        <p:nvSpPr>
          <p:cNvPr id="9283" name="Text Box 26"/>
          <p:cNvSpPr txBox="1">
            <a:spLocks noChangeArrowheads="1"/>
          </p:cNvSpPr>
          <p:nvPr/>
        </p:nvSpPr>
        <p:spPr bwMode="auto">
          <a:xfrm>
            <a:off x="6682167" y="866938"/>
            <a:ext cx="3595308" cy="648997"/>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144000" tIns="72000" rIns="180000" bIns="144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a:latin typeface="Arial" panose="020B0604020202020204" pitchFamily="34" charset="0"/>
                <a:sym typeface="Symbol" panose="05050102010706020507" pitchFamily="18" charset="2"/>
              </a:rPr>
              <a:t></a:t>
            </a:r>
            <a:r>
              <a:rPr lang="es-ES" sz="2400" baseline="-25000" dirty="0">
                <a:latin typeface="Arial" panose="020B0604020202020204" pitchFamily="34" charset="0"/>
                <a:sym typeface="Symbol" panose="05050102010706020507" pitchFamily="18" charset="2"/>
              </a:rPr>
              <a:t>e</a:t>
            </a:r>
            <a:r>
              <a:rPr lang="es-ES" sz="2400" dirty="0">
                <a:latin typeface="Arial" panose="020B0604020202020204" pitchFamily="34" charset="0"/>
                <a:sym typeface="Symbol" panose="05050102010706020507" pitchFamily="18" charset="2"/>
              </a:rPr>
              <a:t> + </a:t>
            </a:r>
            <a:r>
              <a:rPr lang="es-ES" sz="2800" dirty="0">
                <a:latin typeface="Arial" panose="020B0604020202020204" pitchFamily="34" charset="0"/>
                <a:sym typeface="Symbol" panose="05050102010706020507" pitchFamily="18" charset="2"/>
              </a:rPr>
              <a:t></a:t>
            </a:r>
            <a:r>
              <a:rPr lang="es-ES" sz="2400" baseline="-25000" dirty="0">
                <a:latin typeface="Arial" panose="020B0604020202020204" pitchFamily="34" charset="0"/>
                <a:sym typeface="Symbol" panose="05050102010706020507" pitchFamily="18" charset="2"/>
              </a:rPr>
              <a:t>h</a:t>
            </a:r>
            <a:r>
              <a:rPr lang="es-ES" sz="2400" dirty="0">
                <a:latin typeface="Arial" panose="020B0604020202020204" pitchFamily="34" charset="0"/>
                <a:sym typeface="Symbol" panose="05050102010706020507" pitchFamily="18" charset="2"/>
              </a:rPr>
              <a:t> = </a:t>
            </a:r>
            <a:r>
              <a:rPr lang="es-ES" sz="2400" dirty="0" err="1">
                <a:latin typeface="Arial" panose="020B0604020202020204" pitchFamily="34" charset="0"/>
                <a:sym typeface="Symbol" panose="05050102010706020507" pitchFamily="18" charset="2"/>
              </a:rPr>
              <a:t>ne</a:t>
            </a:r>
            <a:r>
              <a:rPr lang="es-ES" sz="2800" dirty="0" err="1">
                <a:latin typeface="Arial" panose="020B0604020202020204" pitchFamily="34" charset="0"/>
                <a:sym typeface="Symbol" panose="05050102010706020507" pitchFamily="18" charset="2"/>
              </a:rPr>
              <a:t></a:t>
            </a:r>
            <a:r>
              <a:rPr lang="es-ES" sz="2800" baseline="-25000" dirty="0" err="1">
                <a:latin typeface="Arial" panose="020B0604020202020204" pitchFamily="34" charset="0"/>
                <a:sym typeface="Symbol" panose="05050102010706020507" pitchFamily="18" charset="2"/>
              </a:rPr>
              <a:t>e</a:t>
            </a:r>
            <a:r>
              <a:rPr lang="es-ES" sz="2400" dirty="0">
                <a:latin typeface="Arial" panose="020B0604020202020204" pitchFamily="34" charset="0"/>
                <a:sym typeface="Symbol" panose="05050102010706020507" pitchFamily="18" charset="2"/>
              </a:rPr>
              <a:t> + </a:t>
            </a:r>
            <a:r>
              <a:rPr lang="es-ES" sz="2400" dirty="0" err="1">
                <a:latin typeface="Arial" panose="020B0604020202020204" pitchFamily="34" charset="0"/>
                <a:sym typeface="Symbol" panose="05050102010706020507" pitchFamily="18" charset="2"/>
              </a:rPr>
              <a:t>pe</a:t>
            </a:r>
            <a:r>
              <a:rPr lang="es-ES" sz="2800" dirty="0" err="1">
                <a:latin typeface="Arial" panose="020B0604020202020204" pitchFamily="34" charset="0"/>
                <a:sym typeface="Symbol" panose="05050102010706020507" pitchFamily="18" charset="2"/>
              </a:rPr>
              <a:t></a:t>
            </a:r>
            <a:r>
              <a:rPr lang="es-ES" sz="2800" baseline="-25000" dirty="0" err="1">
                <a:latin typeface="Arial" panose="020B0604020202020204" pitchFamily="34" charset="0"/>
                <a:sym typeface="Symbol" panose="05050102010706020507" pitchFamily="18" charset="2"/>
              </a:rPr>
              <a:t>h</a:t>
            </a:r>
            <a:endParaRPr lang="es-ES" sz="2800" baseline="-25000" dirty="0">
              <a:latin typeface="Arial" panose="020B0604020202020204" pitchFamily="34" charset="0"/>
            </a:endParaRPr>
          </a:p>
        </p:txBody>
      </p:sp>
      <p:grpSp>
        <p:nvGrpSpPr>
          <p:cNvPr id="9230" name="Group 2"/>
          <p:cNvGrpSpPr>
            <a:grpSpLocks/>
          </p:cNvGrpSpPr>
          <p:nvPr/>
        </p:nvGrpSpPr>
        <p:grpSpPr bwMode="auto">
          <a:xfrm>
            <a:off x="5753500" y="3548707"/>
            <a:ext cx="3417886" cy="2841577"/>
            <a:chOff x="4346" y="2338"/>
            <a:chExt cx="2153" cy="1790"/>
          </a:xfrm>
        </p:grpSpPr>
        <p:sp>
          <p:nvSpPr>
            <p:cNvPr id="9281" name="Line 3"/>
            <p:cNvSpPr>
              <a:spLocks noChangeShapeType="1"/>
            </p:cNvSpPr>
            <p:nvPr/>
          </p:nvSpPr>
          <p:spPr bwMode="auto">
            <a:xfrm>
              <a:off x="4574" y="2459"/>
              <a:ext cx="0" cy="1618"/>
            </a:xfrm>
            <a:prstGeom prst="line">
              <a:avLst/>
            </a:prstGeom>
            <a:noFill/>
            <a:ln w="25400">
              <a:solidFill>
                <a:srgbClr val="008000"/>
              </a:solidFill>
              <a:round/>
              <a:headEnd type="stealth" w="lg" len="lg"/>
              <a:tailEnd type="non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9282" name="Text Box 4"/>
            <p:cNvSpPr txBox="1">
              <a:spLocks noChangeArrowheads="1"/>
            </p:cNvSpPr>
            <p:nvPr/>
          </p:nvSpPr>
          <p:spPr bwMode="auto">
            <a:xfrm>
              <a:off x="4346" y="2338"/>
              <a:ext cx="221"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8000"/>
                  </a:solidFill>
                  <a:latin typeface="Arial" panose="020B0604020202020204" pitchFamily="34" charset="0"/>
                </a:rPr>
                <a:t>E</a:t>
              </a:r>
              <a:endParaRPr lang="es-ES" sz="2000">
                <a:solidFill>
                  <a:srgbClr val="FF0000"/>
                </a:solidFill>
                <a:latin typeface="Arial" panose="020B0604020202020204" pitchFamily="34" charset="0"/>
              </a:endParaRPr>
            </a:p>
          </p:txBody>
        </p:sp>
        <p:sp>
          <p:nvSpPr>
            <p:cNvPr id="2" name="Text Box 5"/>
            <p:cNvSpPr txBox="1">
              <a:spLocks noChangeArrowheads="1"/>
            </p:cNvSpPr>
            <p:nvPr/>
          </p:nvSpPr>
          <p:spPr bwMode="auto">
            <a:xfrm>
              <a:off x="6153" y="3003"/>
              <a:ext cx="34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dirty="0">
                  <a:solidFill>
                    <a:srgbClr val="000000"/>
                  </a:solidFill>
                  <a:latin typeface="Arial" panose="020B0604020202020204" pitchFamily="34" charset="0"/>
                </a:rPr>
                <a:t>BC</a:t>
              </a:r>
            </a:p>
          </p:txBody>
        </p:sp>
        <p:sp>
          <p:nvSpPr>
            <p:cNvPr id="9284" name="Text Box 6"/>
            <p:cNvSpPr txBox="1">
              <a:spLocks noChangeArrowheads="1"/>
            </p:cNvSpPr>
            <p:nvPr/>
          </p:nvSpPr>
          <p:spPr bwMode="auto">
            <a:xfrm>
              <a:off x="6150" y="3590"/>
              <a:ext cx="33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b="1" dirty="0">
                  <a:solidFill>
                    <a:srgbClr val="000000"/>
                  </a:solidFill>
                  <a:latin typeface="Arial" panose="020B0604020202020204" pitchFamily="34" charset="0"/>
                </a:rPr>
                <a:t>BV</a:t>
              </a:r>
            </a:p>
          </p:txBody>
        </p:sp>
        <p:sp>
          <p:nvSpPr>
            <p:cNvPr id="9285" name="Freeform 11"/>
            <p:cNvSpPr>
              <a:spLocks/>
            </p:cNvSpPr>
            <p:nvPr/>
          </p:nvSpPr>
          <p:spPr bwMode="auto">
            <a:xfrm>
              <a:off x="4752" y="2461"/>
              <a:ext cx="1138" cy="1060"/>
            </a:xfrm>
            <a:custGeom>
              <a:avLst/>
              <a:gdLst>
                <a:gd name="T0" fmla="*/ 8 w 1138"/>
                <a:gd name="T1" fmla="*/ 625 h 1042"/>
                <a:gd name="T2" fmla="*/ 1138 w 1138"/>
                <a:gd name="T3" fmla="*/ 1442 h 1042"/>
                <a:gd name="T4" fmla="*/ 1138 w 1138"/>
                <a:gd name="T5" fmla="*/ 828 h 1042"/>
                <a:gd name="T6" fmla="*/ 0 w 1138"/>
                <a:gd name="T7" fmla="*/ 0 h 1042"/>
                <a:gd name="T8" fmla="*/ 8 w 1138"/>
                <a:gd name="T9" fmla="*/ 625 h 1042"/>
                <a:gd name="T10" fmla="*/ 0 60000 65536"/>
                <a:gd name="T11" fmla="*/ 0 60000 65536"/>
                <a:gd name="T12" fmla="*/ 0 60000 65536"/>
                <a:gd name="T13" fmla="*/ 0 60000 65536"/>
                <a:gd name="T14" fmla="*/ 0 60000 65536"/>
                <a:gd name="T15" fmla="*/ 0 w 1138"/>
                <a:gd name="T16" fmla="*/ 0 h 1042"/>
                <a:gd name="T17" fmla="*/ 1138 w 1138"/>
                <a:gd name="T18" fmla="*/ 1042 h 1042"/>
              </a:gdLst>
              <a:ahLst/>
              <a:cxnLst>
                <a:cxn ang="T10">
                  <a:pos x="T0" y="T1"/>
                </a:cxn>
                <a:cxn ang="T11">
                  <a:pos x="T2" y="T3"/>
                </a:cxn>
                <a:cxn ang="T12">
                  <a:pos x="T4" y="T5"/>
                </a:cxn>
                <a:cxn ang="T13">
                  <a:pos x="T6" y="T7"/>
                </a:cxn>
                <a:cxn ang="T14">
                  <a:pos x="T8" y="T9"/>
                </a:cxn>
              </a:cxnLst>
              <a:rect l="T15" t="T16" r="T17" b="T18"/>
              <a:pathLst>
                <a:path w="1138" h="1042">
                  <a:moveTo>
                    <a:pt x="8" y="452"/>
                  </a:moveTo>
                  <a:lnTo>
                    <a:pt x="1138" y="1042"/>
                  </a:lnTo>
                  <a:lnTo>
                    <a:pt x="1138" y="598"/>
                  </a:lnTo>
                  <a:lnTo>
                    <a:pt x="0" y="0"/>
                  </a:lnTo>
                  <a:lnTo>
                    <a:pt x="8" y="452"/>
                  </a:lnTo>
                  <a:close/>
                </a:path>
              </a:pathLst>
            </a:custGeom>
            <a:solidFill>
              <a:srgbClr val="C0C0C0"/>
            </a:solidFill>
            <a:ln>
              <a:noFill/>
            </a:ln>
            <a:extLst>
              <a:ext uri="{91240B29-F687-4F45-9708-019B960494DF}">
                <a14:hiddenLine xmlns:a14="http://schemas.microsoft.com/office/drawing/2010/main" w="25400">
                  <a:solidFill>
                    <a:srgbClr val="000000"/>
                  </a:solidFill>
                  <a:round/>
                  <a:headEnd/>
                  <a:tailEnd type="none" w="lg" len="lg"/>
                </a14:hiddenLine>
              </a:ext>
            </a:extLst>
          </p:spPr>
          <p:txBody>
            <a:bodyPr wrap="none" lIns="90000" tIns="118800" rIns="90000" bIns="118800" anchor="ctr" anchorCtr="1"/>
            <a:lstStyle/>
            <a:p>
              <a:endParaRPr lang="es-ES"/>
            </a:p>
          </p:txBody>
        </p:sp>
        <p:sp>
          <p:nvSpPr>
            <p:cNvPr id="9286" name="Freeform 12"/>
            <p:cNvSpPr>
              <a:spLocks/>
            </p:cNvSpPr>
            <p:nvPr/>
          </p:nvSpPr>
          <p:spPr bwMode="auto">
            <a:xfrm>
              <a:off x="4746" y="3068"/>
              <a:ext cx="1138" cy="1060"/>
            </a:xfrm>
            <a:custGeom>
              <a:avLst/>
              <a:gdLst>
                <a:gd name="T0" fmla="*/ 8 w 1138"/>
                <a:gd name="T1" fmla="*/ 625 h 1042"/>
                <a:gd name="T2" fmla="*/ 1138 w 1138"/>
                <a:gd name="T3" fmla="*/ 1442 h 1042"/>
                <a:gd name="T4" fmla="*/ 1138 w 1138"/>
                <a:gd name="T5" fmla="*/ 828 h 1042"/>
                <a:gd name="T6" fmla="*/ 0 w 1138"/>
                <a:gd name="T7" fmla="*/ 0 h 1042"/>
                <a:gd name="T8" fmla="*/ 8 w 1138"/>
                <a:gd name="T9" fmla="*/ 625 h 1042"/>
                <a:gd name="T10" fmla="*/ 0 60000 65536"/>
                <a:gd name="T11" fmla="*/ 0 60000 65536"/>
                <a:gd name="T12" fmla="*/ 0 60000 65536"/>
                <a:gd name="T13" fmla="*/ 0 60000 65536"/>
                <a:gd name="T14" fmla="*/ 0 60000 65536"/>
                <a:gd name="T15" fmla="*/ 0 w 1138"/>
                <a:gd name="T16" fmla="*/ 0 h 1042"/>
                <a:gd name="T17" fmla="*/ 1138 w 1138"/>
                <a:gd name="T18" fmla="*/ 1042 h 1042"/>
              </a:gdLst>
              <a:ahLst/>
              <a:cxnLst>
                <a:cxn ang="T10">
                  <a:pos x="T0" y="T1"/>
                </a:cxn>
                <a:cxn ang="T11">
                  <a:pos x="T2" y="T3"/>
                </a:cxn>
                <a:cxn ang="T12">
                  <a:pos x="T4" y="T5"/>
                </a:cxn>
                <a:cxn ang="T13">
                  <a:pos x="T6" y="T7"/>
                </a:cxn>
                <a:cxn ang="T14">
                  <a:pos x="T8" y="T9"/>
                </a:cxn>
              </a:cxnLst>
              <a:rect l="T15" t="T16" r="T17" b="T18"/>
              <a:pathLst>
                <a:path w="1138" h="1042">
                  <a:moveTo>
                    <a:pt x="8" y="452"/>
                  </a:moveTo>
                  <a:lnTo>
                    <a:pt x="1138" y="1042"/>
                  </a:lnTo>
                  <a:lnTo>
                    <a:pt x="1138" y="598"/>
                  </a:lnTo>
                  <a:lnTo>
                    <a:pt x="0" y="0"/>
                  </a:lnTo>
                  <a:lnTo>
                    <a:pt x="8" y="452"/>
                  </a:lnTo>
                  <a:close/>
                </a:path>
              </a:pathLst>
            </a:custGeom>
            <a:solidFill>
              <a:srgbClr val="33CC33"/>
            </a:solidFill>
            <a:ln>
              <a:noFill/>
            </a:ln>
            <a:extLst>
              <a:ext uri="{91240B29-F687-4F45-9708-019B960494DF}">
                <a14:hiddenLine xmlns:a14="http://schemas.microsoft.com/office/drawing/2010/main" w="25400">
                  <a:solidFill>
                    <a:srgbClr val="000000"/>
                  </a:solidFill>
                  <a:round/>
                  <a:headEnd/>
                  <a:tailEnd type="none" w="lg" len="lg"/>
                </a14:hiddenLine>
              </a:ext>
            </a:extLst>
          </p:spPr>
          <p:txBody>
            <a:bodyPr wrap="none" lIns="90000" tIns="118800" rIns="90000" bIns="118800" anchor="ctr" anchorCtr="1"/>
            <a:lstStyle/>
            <a:p>
              <a:endParaRPr lang="es-ES"/>
            </a:p>
          </p:txBody>
        </p:sp>
      </p:grpSp>
      <p:grpSp>
        <p:nvGrpSpPr>
          <p:cNvPr id="9" name="Grupo 8"/>
          <p:cNvGrpSpPr/>
          <p:nvPr/>
        </p:nvGrpSpPr>
        <p:grpSpPr>
          <a:xfrm>
            <a:off x="6399614" y="4109943"/>
            <a:ext cx="2143124" cy="1308078"/>
            <a:chOff x="9807574" y="2245596"/>
            <a:chExt cx="2143124" cy="1308078"/>
          </a:xfrm>
        </p:grpSpPr>
        <p:sp>
          <p:nvSpPr>
            <p:cNvPr id="9255" name="Line 49"/>
            <p:cNvSpPr>
              <a:spLocks noChangeShapeType="1"/>
            </p:cNvSpPr>
            <p:nvPr/>
          </p:nvSpPr>
          <p:spPr bwMode="auto">
            <a:xfrm rot="16200000" flipH="1">
              <a:off x="10587039" y="2756798"/>
              <a:ext cx="171447"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nvGrpSpPr>
            <p:cNvPr id="7" name="Grupo 6"/>
            <p:cNvGrpSpPr/>
            <p:nvPr/>
          </p:nvGrpSpPr>
          <p:grpSpPr>
            <a:xfrm>
              <a:off x="9807574" y="2245596"/>
              <a:ext cx="2143124" cy="1308078"/>
              <a:chOff x="9823450" y="2250394"/>
              <a:chExt cx="2143124" cy="1308078"/>
            </a:xfrm>
          </p:grpSpPr>
          <p:grpSp>
            <p:nvGrpSpPr>
              <p:cNvPr id="9247" name="Group 31"/>
              <p:cNvGrpSpPr>
                <a:grpSpLocks/>
              </p:cNvGrpSpPr>
              <p:nvPr/>
            </p:nvGrpSpPr>
            <p:grpSpPr bwMode="auto">
              <a:xfrm>
                <a:off x="9823450" y="2258331"/>
                <a:ext cx="265112" cy="544503"/>
                <a:chOff x="3022" y="2769"/>
                <a:chExt cx="167" cy="337"/>
              </a:xfrm>
            </p:grpSpPr>
            <p:sp>
              <p:nvSpPr>
                <p:cNvPr id="9279" name="Oval 32"/>
                <p:cNvSpPr>
                  <a:spLocks noChangeArrowheads="1"/>
                </p:cNvSpPr>
                <p:nvPr/>
              </p:nvSpPr>
              <p:spPr bwMode="auto">
                <a:xfrm>
                  <a:off x="3070" y="2924"/>
                  <a:ext cx="68" cy="68"/>
                </a:xfrm>
                <a:prstGeom prst="ellipse">
                  <a:avLst/>
                </a:prstGeom>
                <a:solidFill>
                  <a:srgbClr val="33CC33"/>
                </a:solidFill>
                <a:ln w="25400" algn="ctr">
                  <a:solidFill>
                    <a:srgbClr val="33CC33"/>
                  </a:solidFill>
                  <a:round/>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9280" name="Text Box 33"/>
                <p:cNvSpPr txBox="1">
                  <a:spLocks noChangeArrowheads="1"/>
                </p:cNvSpPr>
                <p:nvPr/>
              </p:nvSpPr>
              <p:spPr bwMode="auto">
                <a:xfrm>
                  <a:off x="3022" y="2769"/>
                  <a:ext cx="167"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a:t>
                  </a:r>
                </a:p>
              </p:txBody>
            </p:sp>
          </p:grpSp>
          <p:sp>
            <p:nvSpPr>
              <p:cNvPr id="9248" name="Line 34"/>
              <p:cNvSpPr>
                <a:spLocks noChangeShapeType="1"/>
              </p:cNvSpPr>
              <p:nvPr/>
            </p:nvSpPr>
            <p:spPr bwMode="auto">
              <a:xfrm>
                <a:off x="10112375" y="2547251"/>
                <a:ext cx="412750"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nvGrpSpPr>
              <p:cNvPr id="9249" name="Group 35"/>
              <p:cNvGrpSpPr>
                <a:grpSpLocks/>
              </p:cNvGrpSpPr>
              <p:nvPr/>
            </p:nvGrpSpPr>
            <p:grpSpPr bwMode="auto">
              <a:xfrm>
                <a:off x="10547350" y="2250394"/>
                <a:ext cx="265112" cy="542916"/>
                <a:chOff x="3022" y="2773"/>
                <a:chExt cx="167" cy="337"/>
              </a:xfrm>
            </p:grpSpPr>
            <p:sp>
              <p:nvSpPr>
                <p:cNvPr id="9277" name="Oval 36"/>
                <p:cNvSpPr>
                  <a:spLocks noChangeArrowheads="1"/>
                </p:cNvSpPr>
                <p:nvPr/>
              </p:nvSpPr>
              <p:spPr bwMode="auto">
                <a:xfrm>
                  <a:off x="3070" y="2924"/>
                  <a:ext cx="68" cy="68"/>
                </a:xfrm>
                <a:prstGeom prst="ellipse">
                  <a:avLst/>
                </a:prstGeom>
                <a:solidFill>
                  <a:srgbClr val="33CC33"/>
                </a:solidFill>
                <a:ln w="25400" algn="ctr">
                  <a:solidFill>
                    <a:srgbClr val="33CC33"/>
                  </a:solidFill>
                  <a:round/>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9278" name="Text Box 37"/>
                <p:cNvSpPr txBox="1">
                  <a:spLocks noChangeArrowheads="1"/>
                </p:cNvSpPr>
                <p:nvPr/>
              </p:nvSpPr>
              <p:spPr bwMode="auto">
                <a:xfrm>
                  <a:off x="3022" y="2773"/>
                  <a:ext cx="167"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a:t>
                  </a:r>
                </a:p>
              </p:txBody>
            </p:sp>
          </p:grpSp>
          <p:grpSp>
            <p:nvGrpSpPr>
              <p:cNvPr id="9250" name="Group 38"/>
              <p:cNvGrpSpPr>
                <a:grpSpLocks/>
              </p:cNvGrpSpPr>
              <p:nvPr/>
            </p:nvGrpSpPr>
            <p:grpSpPr bwMode="auto">
              <a:xfrm>
                <a:off x="10541000" y="2644087"/>
                <a:ext cx="265112" cy="544503"/>
                <a:chOff x="3022" y="2773"/>
                <a:chExt cx="167" cy="337"/>
              </a:xfrm>
            </p:grpSpPr>
            <p:sp>
              <p:nvSpPr>
                <p:cNvPr id="9275" name="Oval 39"/>
                <p:cNvSpPr>
                  <a:spLocks noChangeArrowheads="1"/>
                </p:cNvSpPr>
                <p:nvPr/>
              </p:nvSpPr>
              <p:spPr bwMode="auto">
                <a:xfrm>
                  <a:off x="3070" y="2924"/>
                  <a:ext cx="68" cy="68"/>
                </a:xfrm>
                <a:prstGeom prst="ellipse">
                  <a:avLst/>
                </a:prstGeom>
                <a:solidFill>
                  <a:srgbClr val="33CC33"/>
                </a:solidFill>
                <a:ln w="25400" algn="ctr">
                  <a:solidFill>
                    <a:srgbClr val="33CC33"/>
                  </a:solidFill>
                  <a:round/>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9276" name="Text Box 40"/>
                <p:cNvSpPr txBox="1">
                  <a:spLocks noChangeArrowheads="1"/>
                </p:cNvSpPr>
                <p:nvPr/>
              </p:nvSpPr>
              <p:spPr bwMode="auto">
                <a:xfrm>
                  <a:off x="3022" y="2773"/>
                  <a:ext cx="167"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a:t>
                  </a:r>
                </a:p>
              </p:txBody>
            </p:sp>
          </p:grpSp>
          <p:sp>
            <p:nvSpPr>
              <p:cNvPr id="9251" name="Line 41"/>
              <p:cNvSpPr>
                <a:spLocks noChangeShapeType="1"/>
              </p:cNvSpPr>
              <p:nvPr/>
            </p:nvSpPr>
            <p:spPr bwMode="auto">
              <a:xfrm>
                <a:off x="10829924" y="2926658"/>
                <a:ext cx="412750"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nvGrpSpPr>
              <p:cNvPr id="9252" name="Group 42"/>
              <p:cNvGrpSpPr>
                <a:grpSpLocks/>
              </p:cNvGrpSpPr>
              <p:nvPr/>
            </p:nvGrpSpPr>
            <p:grpSpPr bwMode="auto">
              <a:xfrm>
                <a:off x="11264899" y="2640912"/>
                <a:ext cx="265112" cy="544503"/>
                <a:chOff x="3022" y="2773"/>
                <a:chExt cx="167" cy="337"/>
              </a:xfrm>
            </p:grpSpPr>
            <p:sp>
              <p:nvSpPr>
                <p:cNvPr id="9273" name="Oval 43"/>
                <p:cNvSpPr>
                  <a:spLocks noChangeArrowheads="1"/>
                </p:cNvSpPr>
                <p:nvPr/>
              </p:nvSpPr>
              <p:spPr bwMode="auto">
                <a:xfrm>
                  <a:off x="3070" y="2924"/>
                  <a:ext cx="68" cy="68"/>
                </a:xfrm>
                <a:prstGeom prst="ellipse">
                  <a:avLst/>
                </a:prstGeom>
                <a:solidFill>
                  <a:srgbClr val="33CC33"/>
                </a:solidFill>
                <a:ln w="25400" algn="ctr">
                  <a:solidFill>
                    <a:srgbClr val="33CC33"/>
                  </a:solidFill>
                  <a:round/>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9274" name="Text Box 44"/>
                <p:cNvSpPr txBox="1">
                  <a:spLocks noChangeArrowheads="1"/>
                </p:cNvSpPr>
                <p:nvPr/>
              </p:nvSpPr>
              <p:spPr bwMode="auto">
                <a:xfrm>
                  <a:off x="3022" y="2773"/>
                  <a:ext cx="167"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a:t>
                  </a:r>
                </a:p>
              </p:txBody>
            </p:sp>
          </p:grpSp>
          <p:grpSp>
            <p:nvGrpSpPr>
              <p:cNvPr id="9253" name="Group 45"/>
              <p:cNvGrpSpPr>
                <a:grpSpLocks/>
              </p:cNvGrpSpPr>
              <p:nvPr/>
            </p:nvGrpSpPr>
            <p:grpSpPr bwMode="auto">
              <a:xfrm>
                <a:off x="11266487" y="3013969"/>
                <a:ext cx="265112" cy="544503"/>
                <a:chOff x="3022" y="2773"/>
                <a:chExt cx="167" cy="337"/>
              </a:xfrm>
            </p:grpSpPr>
            <p:sp>
              <p:nvSpPr>
                <p:cNvPr id="9271" name="Oval 46"/>
                <p:cNvSpPr>
                  <a:spLocks noChangeArrowheads="1"/>
                </p:cNvSpPr>
                <p:nvPr/>
              </p:nvSpPr>
              <p:spPr bwMode="auto">
                <a:xfrm>
                  <a:off x="3070" y="2924"/>
                  <a:ext cx="68" cy="68"/>
                </a:xfrm>
                <a:prstGeom prst="ellipse">
                  <a:avLst/>
                </a:prstGeom>
                <a:solidFill>
                  <a:srgbClr val="33CC33"/>
                </a:solidFill>
                <a:ln w="25400" algn="ctr">
                  <a:solidFill>
                    <a:srgbClr val="33CC33"/>
                  </a:solidFill>
                  <a:round/>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9272" name="Text Box 47"/>
                <p:cNvSpPr txBox="1">
                  <a:spLocks noChangeArrowheads="1"/>
                </p:cNvSpPr>
                <p:nvPr/>
              </p:nvSpPr>
              <p:spPr bwMode="auto">
                <a:xfrm>
                  <a:off x="3022" y="2773"/>
                  <a:ext cx="167"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000000"/>
                      </a:solidFill>
                      <a:latin typeface="Arial" panose="020B0604020202020204" pitchFamily="34" charset="0"/>
                    </a:rPr>
                    <a:t>-</a:t>
                  </a:r>
                </a:p>
              </p:txBody>
            </p:sp>
          </p:grpSp>
          <p:sp>
            <p:nvSpPr>
              <p:cNvPr id="9254" name="Line 48"/>
              <p:cNvSpPr>
                <a:spLocks noChangeShapeType="1"/>
              </p:cNvSpPr>
              <p:nvPr/>
            </p:nvSpPr>
            <p:spPr bwMode="auto">
              <a:xfrm>
                <a:off x="11553824" y="3294951"/>
                <a:ext cx="412750"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9256" name="Line 50"/>
              <p:cNvSpPr>
                <a:spLocks noChangeShapeType="1"/>
              </p:cNvSpPr>
              <p:nvPr/>
            </p:nvSpPr>
            <p:spPr bwMode="auto">
              <a:xfrm rot="16200000" flipH="1">
                <a:off x="11301413" y="3134617"/>
                <a:ext cx="171447" cy="0"/>
              </a:xfrm>
              <a:prstGeom prst="line">
                <a:avLst/>
              </a:prstGeom>
              <a:noFill/>
              <a:ln w="25400">
                <a:solidFill>
                  <a:srgbClr val="0000FF"/>
                </a:solidFill>
                <a:round/>
                <a:headEnd/>
                <a:tailEnd type="triangle" w="med"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grpSp>
      <p:grpSp>
        <p:nvGrpSpPr>
          <p:cNvPr id="11" name="Grupo 10"/>
          <p:cNvGrpSpPr/>
          <p:nvPr/>
        </p:nvGrpSpPr>
        <p:grpSpPr>
          <a:xfrm>
            <a:off x="6415489" y="4935155"/>
            <a:ext cx="2127249" cy="1273154"/>
            <a:chOff x="9636125" y="2902845"/>
            <a:chExt cx="2127249" cy="1273154"/>
          </a:xfrm>
        </p:grpSpPr>
        <p:grpSp>
          <p:nvGrpSpPr>
            <p:cNvPr id="9257" name="Group 51"/>
            <p:cNvGrpSpPr>
              <a:grpSpLocks/>
            </p:cNvGrpSpPr>
            <p:nvPr/>
          </p:nvGrpSpPr>
          <p:grpSpPr bwMode="auto">
            <a:xfrm>
              <a:off x="10029825" y="2902845"/>
              <a:ext cx="314325" cy="514341"/>
              <a:chOff x="3006" y="2789"/>
              <a:chExt cx="198" cy="318"/>
            </a:xfrm>
          </p:grpSpPr>
          <p:sp>
            <p:nvSpPr>
              <p:cNvPr id="9269" name="Oval 52"/>
              <p:cNvSpPr>
                <a:spLocks noChangeArrowheads="1"/>
              </p:cNvSpPr>
              <p:nvPr/>
            </p:nvSpPr>
            <p:spPr bwMode="auto">
              <a:xfrm>
                <a:off x="3070" y="2924"/>
                <a:ext cx="68" cy="68"/>
              </a:xfrm>
              <a:prstGeom prst="ellipse">
                <a:avLst/>
              </a:prstGeom>
              <a:solidFill>
                <a:srgbClr val="FFFFFF"/>
              </a:solidFill>
              <a:ln w="25400" algn="ctr">
                <a:solidFill>
                  <a:srgbClr val="FFFFFF"/>
                </a:solidFill>
                <a:round/>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9270" name="Text Box 53"/>
              <p:cNvSpPr txBox="1">
                <a:spLocks noChangeArrowheads="1"/>
              </p:cNvSpPr>
              <p:nvPr/>
            </p:nvSpPr>
            <p:spPr bwMode="auto">
              <a:xfrm>
                <a:off x="3006" y="2789"/>
                <a:ext cx="19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a:t>
                </a:r>
              </a:p>
            </p:txBody>
          </p:sp>
        </p:grpSp>
        <p:sp>
          <p:nvSpPr>
            <p:cNvPr id="9258" name="Line 54"/>
            <p:cNvSpPr>
              <a:spLocks noChangeShapeType="1"/>
            </p:cNvSpPr>
            <p:nvPr/>
          </p:nvSpPr>
          <p:spPr bwMode="auto">
            <a:xfrm>
              <a:off x="9636125" y="3171128"/>
              <a:ext cx="412750" cy="0"/>
            </a:xfrm>
            <a:prstGeom prst="line">
              <a:avLst/>
            </a:prstGeom>
            <a:noFill/>
            <a:ln w="25400">
              <a:solidFill>
                <a:srgbClr val="0000FF"/>
              </a:solidFill>
              <a:round/>
              <a:headEnd type="triangle" w="med" len="lg"/>
              <a:tailEnd type="none" w="med"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9259" name="Line 55"/>
            <p:cNvSpPr>
              <a:spLocks noChangeShapeType="1"/>
            </p:cNvSpPr>
            <p:nvPr/>
          </p:nvSpPr>
          <p:spPr bwMode="auto">
            <a:xfrm>
              <a:off x="10353675" y="3539422"/>
              <a:ext cx="412750" cy="0"/>
            </a:xfrm>
            <a:prstGeom prst="line">
              <a:avLst/>
            </a:prstGeom>
            <a:noFill/>
            <a:ln w="25400">
              <a:solidFill>
                <a:srgbClr val="0000FF"/>
              </a:solidFill>
              <a:round/>
              <a:headEnd type="triangle" w="med" len="lg"/>
              <a:tailEnd type="none" w="med"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9260" name="Line 56"/>
            <p:cNvSpPr>
              <a:spLocks noChangeShapeType="1"/>
            </p:cNvSpPr>
            <p:nvPr/>
          </p:nvSpPr>
          <p:spPr bwMode="auto">
            <a:xfrm>
              <a:off x="11077574" y="3907716"/>
              <a:ext cx="412750" cy="0"/>
            </a:xfrm>
            <a:prstGeom prst="line">
              <a:avLst/>
            </a:prstGeom>
            <a:noFill/>
            <a:ln w="25400">
              <a:solidFill>
                <a:srgbClr val="0000FF"/>
              </a:solidFill>
              <a:round/>
              <a:headEnd type="triangle" w="med" len="lg"/>
              <a:tailEnd type="none" w="med"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9261" name="Line 57"/>
            <p:cNvSpPr>
              <a:spLocks noChangeShapeType="1"/>
            </p:cNvSpPr>
            <p:nvPr/>
          </p:nvSpPr>
          <p:spPr bwMode="auto">
            <a:xfrm rot="16200000" flipH="1">
              <a:off x="10110789" y="3369563"/>
              <a:ext cx="171447" cy="0"/>
            </a:xfrm>
            <a:prstGeom prst="line">
              <a:avLst/>
            </a:prstGeom>
            <a:noFill/>
            <a:ln w="25400">
              <a:solidFill>
                <a:srgbClr val="0000FF"/>
              </a:solidFill>
              <a:round/>
              <a:headEnd type="triangle" w="med" len="lg"/>
              <a:tailEnd type="none" w="med"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9262" name="Line 58"/>
            <p:cNvSpPr>
              <a:spLocks noChangeShapeType="1"/>
            </p:cNvSpPr>
            <p:nvPr/>
          </p:nvSpPr>
          <p:spPr bwMode="auto">
            <a:xfrm rot="16200000" flipH="1">
              <a:off x="10825163" y="3747381"/>
              <a:ext cx="171447" cy="0"/>
            </a:xfrm>
            <a:prstGeom prst="line">
              <a:avLst/>
            </a:prstGeom>
            <a:noFill/>
            <a:ln w="25400">
              <a:solidFill>
                <a:srgbClr val="0000FF"/>
              </a:solidFill>
              <a:round/>
              <a:headEnd type="triangle" w="med" len="lg"/>
              <a:tailEnd type="none" w="med"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nvGrpSpPr>
            <p:cNvPr id="9263" name="Group 59"/>
            <p:cNvGrpSpPr>
              <a:grpSpLocks/>
            </p:cNvGrpSpPr>
            <p:nvPr/>
          </p:nvGrpSpPr>
          <p:grpSpPr bwMode="auto">
            <a:xfrm>
              <a:off x="10034587" y="3280664"/>
              <a:ext cx="314325" cy="514341"/>
              <a:chOff x="3006" y="2789"/>
              <a:chExt cx="198" cy="318"/>
            </a:xfrm>
          </p:grpSpPr>
          <p:sp>
            <p:nvSpPr>
              <p:cNvPr id="9267" name="Oval 60"/>
              <p:cNvSpPr>
                <a:spLocks noChangeArrowheads="1"/>
              </p:cNvSpPr>
              <p:nvPr/>
            </p:nvSpPr>
            <p:spPr bwMode="auto">
              <a:xfrm>
                <a:off x="3070" y="2924"/>
                <a:ext cx="68" cy="68"/>
              </a:xfrm>
              <a:prstGeom prst="ellipse">
                <a:avLst/>
              </a:prstGeom>
              <a:solidFill>
                <a:srgbClr val="FFFFFF"/>
              </a:solidFill>
              <a:ln w="25400" algn="ctr">
                <a:solidFill>
                  <a:srgbClr val="FFFFFF"/>
                </a:solidFill>
                <a:round/>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9268" name="Text Box 61"/>
              <p:cNvSpPr txBox="1">
                <a:spLocks noChangeArrowheads="1"/>
              </p:cNvSpPr>
              <p:nvPr/>
            </p:nvSpPr>
            <p:spPr bwMode="auto">
              <a:xfrm>
                <a:off x="3006" y="2789"/>
                <a:ext cx="19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a:t>
                </a:r>
              </a:p>
            </p:txBody>
          </p:sp>
        </p:grpSp>
        <p:grpSp>
          <p:nvGrpSpPr>
            <p:cNvPr id="9264" name="Group 62"/>
            <p:cNvGrpSpPr>
              <a:grpSpLocks/>
            </p:cNvGrpSpPr>
            <p:nvPr/>
          </p:nvGrpSpPr>
          <p:grpSpPr bwMode="auto">
            <a:xfrm>
              <a:off x="10739437" y="3274314"/>
              <a:ext cx="314325" cy="514341"/>
              <a:chOff x="3006" y="2789"/>
              <a:chExt cx="198" cy="318"/>
            </a:xfrm>
          </p:grpSpPr>
          <p:sp>
            <p:nvSpPr>
              <p:cNvPr id="9265" name="Oval 63"/>
              <p:cNvSpPr>
                <a:spLocks noChangeArrowheads="1"/>
              </p:cNvSpPr>
              <p:nvPr/>
            </p:nvSpPr>
            <p:spPr bwMode="auto">
              <a:xfrm>
                <a:off x="3070" y="2924"/>
                <a:ext cx="68" cy="68"/>
              </a:xfrm>
              <a:prstGeom prst="ellipse">
                <a:avLst/>
              </a:prstGeom>
              <a:solidFill>
                <a:srgbClr val="FFFFFF"/>
              </a:solidFill>
              <a:ln w="25400" algn="ctr">
                <a:solidFill>
                  <a:srgbClr val="FFFFFF"/>
                </a:solidFill>
                <a:round/>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9266" name="Text Box 64"/>
              <p:cNvSpPr txBox="1">
                <a:spLocks noChangeArrowheads="1"/>
              </p:cNvSpPr>
              <p:nvPr/>
            </p:nvSpPr>
            <p:spPr bwMode="auto">
              <a:xfrm>
                <a:off x="3006" y="2789"/>
                <a:ext cx="19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a:t>
                </a:r>
              </a:p>
            </p:txBody>
          </p:sp>
        </p:grpSp>
        <p:sp>
          <p:nvSpPr>
            <p:cNvPr id="9245" name="Oval 66"/>
            <p:cNvSpPr>
              <a:spLocks noChangeArrowheads="1"/>
            </p:cNvSpPr>
            <p:nvPr/>
          </p:nvSpPr>
          <p:spPr bwMode="auto">
            <a:xfrm>
              <a:off x="10868025" y="3881610"/>
              <a:ext cx="107950" cy="109991"/>
            </a:xfrm>
            <a:prstGeom prst="ellipse">
              <a:avLst/>
            </a:prstGeom>
            <a:solidFill>
              <a:srgbClr val="FFFFFF"/>
            </a:solidFill>
            <a:ln w="25400" algn="ctr">
              <a:solidFill>
                <a:srgbClr val="FFFFFF"/>
              </a:solidFill>
              <a:round/>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9246" name="Text Box 67"/>
            <p:cNvSpPr txBox="1">
              <a:spLocks noChangeArrowheads="1"/>
            </p:cNvSpPr>
            <p:nvPr/>
          </p:nvSpPr>
          <p:spPr bwMode="auto">
            <a:xfrm>
              <a:off x="10766425" y="3663245"/>
              <a:ext cx="314325" cy="512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a:solidFill>
                    <a:srgbClr val="000000"/>
                  </a:solidFill>
                  <a:latin typeface="Arial" panose="020B0604020202020204" pitchFamily="34" charset="0"/>
                </a:rPr>
                <a:t>+</a:t>
              </a:r>
            </a:p>
          </p:txBody>
        </p:sp>
        <p:sp>
          <p:nvSpPr>
            <p:cNvPr id="9243" name="Oval 69"/>
            <p:cNvSpPr>
              <a:spLocks noChangeArrowheads="1"/>
            </p:cNvSpPr>
            <p:nvPr/>
          </p:nvSpPr>
          <p:spPr bwMode="auto">
            <a:xfrm>
              <a:off x="11550649" y="3875247"/>
              <a:ext cx="107950" cy="109985"/>
            </a:xfrm>
            <a:prstGeom prst="ellipse">
              <a:avLst/>
            </a:prstGeom>
            <a:solidFill>
              <a:srgbClr val="FFFFFF"/>
            </a:solidFill>
            <a:ln w="25400" algn="ctr">
              <a:solidFill>
                <a:srgbClr val="FFFFFF"/>
              </a:solidFill>
              <a:round/>
              <a:headEnd/>
              <a:tailEnd type="none" w="lg" len="lg"/>
            </a:ln>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sp>
          <p:nvSpPr>
            <p:cNvPr id="9244" name="Text Box 70"/>
            <p:cNvSpPr txBox="1">
              <a:spLocks noChangeArrowheads="1"/>
            </p:cNvSpPr>
            <p:nvPr/>
          </p:nvSpPr>
          <p:spPr bwMode="auto">
            <a:xfrm>
              <a:off x="11449049" y="3656895"/>
              <a:ext cx="314325" cy="51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1800" dirty="0">
                  <a:solidFill>
                    <a:srgbClr val="000000"/>
                  </a:solidFill>
                  <a:latin typeface="Arial" panose="020B0604020202020204" pitchFamily="34" charset="0"/>
                </a:rPr>
                <a:t>+</a:t>
              </a:r>
            </a:p>
          </p:txBody>
        </p:sp>
      </p:grpSp>
      <p:sp>
        <p:nvSpPr>
          <p:cNvPr id="9236" name="Text Box 73"/>
          <p:cNvSpPr txBox="1">
            <a:spLocks noChangeArrowheads="1"/>
          </p:cNvSpPr>
          <p:nvPr/>
        </p:nvSpPr>
        <p:spPr bwMode="auto">
          <a:xfrm>
            <a:off x="7830838" y="4030536"/>
            <a:ext cx="1620837" cy="63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ct val="40000"/>
              </a:lnSpc>
              <a:spcBef>
                <a:spcPct val="50000"/>
              </a:spcBef>
              <a:buFontTx/>
              <a:buNone/>
            </a:pPr>
            <a:r>
              <a:rPr lang="es-ES" sz="2000">
                <a:solidFill>
                  <a:srgbClr val="3333FF"/>
                </a:solidFill>
                <a:latin typeface="Arial" panose="020B0604020202020204" pitchFamily="34" charset="0"/>
              </a:rPr>
              <a:t>Rozamiento:</a:t>
            </a:r>
          </a:p>
          <a:p>
            <a:pPr eaLnBrk="1" hangingPunct="1">
              <a:lnSpc>
                <a:spcPct val="40000"/>
              </a:lnSpc>
              <a:spcBef>
                <a:spcPct val="50000"/>
              </a:spcBef>
              <a:buFontTx/>
              <a:buNone/>
            </a:pPr>
            <a:r>
              <a:rPr lang="es-ES" sz="2000">
                <a:solidFill>
                  <a:srgbClr val="3333FF"/>
                </a:solidFill>
                <a:latin typeface="Arial" panose="020B0604020202020204" pitchFamily="34" charset="0"/>
              </a:rPr>
              <a:t>     E</a:t>
            </a:r>
            <a:r>
              <a:rPr lang="es-ES" sz="2000" baseline="-25000">
                <a:solidFill>
                  <a:srgbClr val="3333FF"/>
                </a:solidFill>
                <a:latin typeface="Arial" panose="020B0604020202020204" pitchFamily="34" charset="0"/>
              </a:rPr>
              <a:t>c</a:t>
            </a:r>
            <a:r>
              <a:rPr lang="es-ES" sz="2000">
                <a:solidFill>
                  <a:srgbClr val="3333FF"/>
                </a:solidFill>
                <a:latin typeface="Arial" panose="020B0604020202020204" pitchFamily="34" charset="0"/>
              </a:rPr>
              <a:t>  </a:t>
            </a:r>
            <a:r>
              <a:rPr lang="es-ES" sz="2000">
                <a:solidFill>
                  <a:srgbClr val="3333FF"/>
                </a:solidFill>
                <a:latin typeface="Arial" panose="020B0604020202020204" pitchFamily="34" charset="0"/>
                <a:sym typeface="Symbol" panose="05050102010706020507" pitchFamily="18" charset="2"/>
              </a:rPr>
              <a:t> E</a:t>
            </a:r>
            <a:r>
              <a:rPr lang="es-ES" sz="2000" baseline="-25000">
                <a:solidFill>
                  <a:srgbClr val="3333FF"/>
                </a:solidFill>
                <a:latin typeface="Arial" panose="020B0604020202020204" pitchFamily="34" charset="0"/>
                <a:sym typeface="Symbol" panose="05050102010706020507" pitchFamily="18" charset="2"/>
              </a:rPr>
              <a:t>T</a:t>
            </a:r>
          </a:p>
        </p:txBody>
      </p:sp>
      <p:sp>
        <p:nvSpPr>
          <p:cNvPr id="9237" name="Line 74"/>
          <p:cNvSpPr>
            <a:spLocks noChangeShapeType="1"/>
          </p:cNvSpPr>
          <p:nvPr/>
        </p:nvSpPr>
        <p:spPr bwMode="auto">
          <a:xfrm flipV="1">
            <a:off x="7432375" y="4248019"/>
            <a:ext cx="415925" cy="27622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sp>
        <p:nvSpPr>
          <p:cNvPr id="9238" name="Text Box 75"/>
          <p:cNvSpPr txBox="1">
            <a:spLocks noChangeArrowheads="1"/>
          </p:cNvSpPr>
          <p:nvPr/>
        </p:nvSpPr>
        <p:spPr bwMode="auto">
          <a:xfrm>
            <a:off x="7214888" y="3547944"/>
            <a:ext cx="2147887" cy="54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dirty="0">
                <a:solidFill>
                  <a:srgbClr val="3333FF"/>
                </a:solidFill>
                <a:latin typeface="Arial" panose="020B0604020202020204" pitchFamily="34" charset="0"/>
              </a:rPr>
              <a:t>Campo: E</a:t>
            </a:r>
            <a:r>
              <a:rPr lang="es-ES" sz="2000" baseline="-25000" dirty="0">
                <a:solidFill>
                  <a:srgbClr val="3333FF"/>
                </a:solidFill>
                <a:latin typeface="Arial" panose="020B0604020202020204" pitchFamily="34" charset="0"/>
              </a:rPr>
              <a:t>P</a:t>
            </a:r>
            <a:r>
              <a:rPr lang="es-ES" sz="2000" dirty="0">
                <a:solidFill>
                  <a:srgbClr val="3333FF"/>
                </a:solidFill>
                <a:latin typeface="Arial" panose="020B0604020202020204" pitchFamily="34" charset="0"/>
              </a:rPr>
              <a:t> </a:t>
            </a:r>
            <a:r>
              <a:rPr lang="es-ES" sz="2000" dirty="0">
                <a:solidFill>
                  <a:srgbClr val="3333FF"/>
                </a:solidFill>
                <a:latin typeface="Arial" panose="020B0604020202020204" pitchFamily="34" charset="0"/>
                <a:sym typeface="Symbol" panose="05050102010706020507" pitchFamily="18" charset="2"/>
              </a:rPr>
              <a:t> </a:t>
            </a:r>
            <a:r>
              <a:rPr lang="es-ES" sz="2000" dirty="0" err="1">
                <a:solidFill>
                  <a:srgbClr val="3333FF"/>
                </a:solidFill>
                <a:latin typeface="Arial" panose="020B0604020202020204" pitchFamily="34" charset="0"/>
                <a:sym typeface="Symbol" panose="05050102010706020507" pitchFamily="18" charset="2"/>
              </a:rPr>
              <a:t>E</a:t>
            </a:r>
            <a:r>
              <a:rPr lang="es-ES" sz="2000" baseline="-25000" dirty="0" err="1">
                <a:solidFill>
                  <a:srgbClr val="3333FF"/>
                </a:solidFill>
                <a:latin typeface="Arial" panose="020B0604020202020204" pitchFamily="34" charset="0"/>
                <a:sym typeface="Symbol" panose="05050102010706020507" pitchFamily="18" charset="2"/>
              </a:rPr>
              <a:t>c</a:t>
            </a:r>
            <a:endParaRPr lang="es-ES" sz="2000" baseline="-25000" dirty="0">
              <a:solidFill>
                <a:srgbClr val="3333FF"/>
              </a:solidFill>
              <a:latin typeface="Arial" panose="020B0604020202020204" pitchFamily="34" charset="0"/>
              <a:sym typeface="Symbol" panose="05050102010706020507" pitchFamily="18" charset="2"/>
            </a:endParaRPr>
          </a:p>
        </p:txBody>
      </p:sp>
      <p:sp>
        <p:nvSpPr>
          <p:cNvPr id="9239" name="Line 76"/>
          <p:cNvSpPr>
            <a:spLocks noChangeShapeType="1"/>
          </p:cNvSpPr>
          <p:nvPr/>
        </p:nvSpPr>
        <p:spPr bwMode="auto">
          <a:xfrm flipV="1">
            <a:off x="6906913" y="3941637"/>
            <a:ext cx="346075" cy="26352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nvGrpSpPr>
          <p:cNvPr id="6" name="Grupo 5"/>
          <p:cNvGrpSpPr/>
          <p:nvPr/>
        </p:nvGrpSpPr>
        <p:grpSpPr>
          <a:xfrm>
            <a:off x="6339267" y="6053210"/>
            <a:ext cx="883993" cy="400103"/>
            <a:chOff x="7018707" y="3734212"/>
            <a:chExt cx="883993" cy="400103"/>
          </a:xfrm>
        </p:grpSpPr>
        <p:sp>
          <p:nvSpPr>
            <p:cNvPr id="9233" name="CuadroTexto 10"/>
            <p:cNvSpPr txBox="1">
              <a:spLocks noChangeArrowheads="1"/>
            </p:cNvSpPr>
            <p:nvPr/>
          </p:nvSpPr>
          <p:spPr bwMode="auto">
            <a:xfrm>
              <a:off x="7546512" y="3734212"/>
              <a:ext cx="356188" cy="400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b="1">
                  <a:solidFill>
                    <a:srgbClr val="FF0000"/>
                  </a:solidFill>
                </a:rPr>
                <a:t>E</a:t>
              </a:r>
            </a:p>
          </p:txBody>
        </p:sp>
        <p:cxnSp>
          <p:nvCxnSpPr>
            <p:cNvPr id="3" name="Conector recto de flecha 12"/>
            <p:cNvCxnSpPr>
              <a:cxnSpLocks noChangeShapeType="1"/>
            </p:cNvCxnSpPr>
            <p:nvPr/>
          </p:nvCxnSpPr>
          <p:spPr bwMode="auto">
            <a:xfrm flipH="1">
              <a:off x="7018707" y="3934263"/>
              <a:ext cx="527805" cy="0"/>
            </a:xfrm>
            <a:prstGeom prst="straightConnector1">
              <a:avLst/>
            </a:prstGeom>
            <a:noFill/>
            <a:ln w="25400" algn="ctr">
              <a:solidFill>
                <a:srgbClr val="FF0000"/>
              </a:solidFill>
              <a:round/>
              <a:headEnd/>
              <a:tailEnd type="triangle" w="lg" len="lg"/>
            </a:ln>
            <a:extLst>
              <a:ext uri="{909E8E84-426E-40DD-AFC4-6F175D3DCCD1}">
                <a14:hiddenFill xmlns:a14="http://schemas.microsoft.com/office/drawing/2010/main">
                  <a:noFill/>
                </a14:hiddenFill>
              </a:ext>
            </a:extLst>
          </p:spPr>
        </p:cxnSp>
        <p:sp>
          <p:nvSpPr>
            <p:cNvPr id="9235" name="Line 19"/>
            <p:cNvSpPr>
              <a:spLocks noChangeShapeType="1"/>
            </p:cNvSpPr>
            <p:nvPr/>
          </p:nvSpPr>
          <p:spPr bwMode="auto">
            <a:xfrm flipV="1">
              <a:off x="7646563" y="3766279"/>
              <a:ext cx="179387" cy="0"/>
            </a:xfrm>
            <a:prstGeom prst="line">
              <a:avLst/>
            </a:prstGeom>
            <a:noFill/>
            <a:ln w="25400">
              <a:solidFill>
                <a:srgbClr val="FF0000"/>
              </a:solidFill>
              <a:round/>
              <a:headEnd/>
              <a:tailEnd type="stealth" w="med" len="med"/>
            </a:ln>
            <a:extLst>
              <a:ext uri="{909E8E84-426E-40DD-AFC4-6F175D3DCCD1}">
                <a14:hiddenFill xmlns:a14="http://schemas.microsoft.com/office/drawing/2010/main">
                  <a:noFill/>
                </a14:hiddenFill>
              </a:ext>
            </a:extLst>
          </p:spPr>
          <p:txBody>
            <a:bodyPr wrap="none" lIns="90000" tIns="118800" rIns="90000" bIns="118800" anchor="ctr" anchorCtr="1"/>
            <a:lstStyle/>
            <a:p>
              <a:endParaRPr lang="es-ES"/>
            </a:p>
          </p:txBody>
        </p:sp>
      </p:grpSp>
      <p:sp>
        <p:nvSpPr>
          <p:cNvPr id="4" name="CuadroTexto 3"/>
          <p:cNvSpPr txBox="1">
            <a:spLocks noChangeArrowheads="1"/>
          </p:cNvSpPr>
          <p:nvPr/>
        </p:nvSpPr>
        <p:spPr bwMode="auto">
          <a:xfrm>
            <a:off x="8082001" y="6035275"/>
            <a:ext cx="173419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dirty="0">
                <a:solidFill>
                  <a:srgbClr val="3333FF"/>
                </a:solidFill>
              </a:rPr>
              <a:t>h como e</a:t>
            </a:r>
            <a:r>
              <a:rPr lang="es-ES" baseline="30000" dirty="0">
                <a:solidFill>
                  <a:srgbClr val="3333FF"/>
                </a:solidFill>
              </a:rPr>
              <a:t>-</a:t>
            </a:r>
            <a:r>
              <a:rPr lang="es-ES" dirty="0">
                <a:solidFill>
                  <a:srgbClr val="3333FF"/>
                </a:solidFill>
              </a:rPr>
              <a:t>, pero al revés</a:t>
            </a:r>
          </a:p>
        </p:txBody>
      </p:sp>
      <p:sp>
        <p:nvSpPr>
          <p:cNvPr id="75" name="CuadroTexto 2"/>
          <p:cNvSpPr txBox="1">
            <a:spLocks noChangeArrowheads="1"/>
          </p:cNvSpPr>
          <p:nvPr/>
        </p:nvSpPr>
        <p:spPr bwMode="auto">
          <a:xfrm>
            <a:off x="2331795" y="2173511"/>
            <a:ext cx="6857895" cy="956773"/>
          </a:xfrm>
          <a:prstGeom prst="rect">
            <a:avLst/>
          </a:prstGeom>
          <a:solidFill>
            <a:schemeClr val="accent1">
              <a:lumMod val="60000"/>
              <a:lumOff val="40000"/>
            </a:schemeClr>
          </a:solidFill>
          <a:ln>
            <a:noFill/>
          </a:ln>
        </p:spPr>
        <p:txBody>
          <a:bodyPr wrap="square" lIns="108000" tIns="108000" rIns="108000" bIns="1080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t>En semiconductores el </a:t>
            </a:r>
            <a:r>
              <a:rPr lang="es-ES" sz="2400" b="1" dirty="0" err="1">
                <a:solidFill>
                  <a:srgbClr val="008000"/>
                </a:solidFill>
              </a:rPr>
              <a:t>V</a:t>
            </a:r>
            <a:r>
              <a:rPr lang="es-ES" sz="2400" b="1" baseline="-25000" dirty="0" err="1">
                <a:solidFill>
                  <a:srgbClr val="008000"/>
                </a:solidFill>
              </a:rPr>
              <a:t>Hall</a:t>
            </a:r>
            <a:r>
              <a:rPr lang="es-ES" sz="2400" dirty="0">
                <a:solidFill>
                  <a:srgbClr val="008000"/>
                </a:solidFill>
              </a:rPr>
              <a:t> </a:t>
            </a:r>
            <a:r>
              <a:rPr lang="es-ES" sz="2400" dirty="0"/>
              <a:t>(su valor y sentido) depende de n, p y las movilidades</a:t>
            </a:r>
          </a:p>
        </p:txBody>
      </p:sp>
      <p:sp>
        <p:nvSpPr>
          <p:cNvPr id="72" name="CuadroTexto 14">
            <a:extLst>
              <a:ext uri="{FF2B5EF4-FFF2-40B4-BE49-F238E27FC236}">
                <a16:creationId xmlns:a16="http://schemas.microsoft.com/office/drawing/2014/main" id="{2220919C-31D2-4313-87BF-16026A31C2B1}"/>
              </a:ext>
            </a:extLst>
          </p:cNvPr>
          <p:cNvSpPr txBox="1">
            <a:spLocks noChangeArrowheads="1"/>
          </p:cNvSpPr>
          <p:nvPr/>
        </p:nvSpPr>
        <p:spPr bwMode="auto">
          <a:xfrm>
            <a:off x="6474797" y="1532831"/>
            <a:ext cx="37031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a:solidFill>
                  <a:srgbClr val="FF0000"/>
                </a:solidFill>
              </a:rPr>
              <a:t>(tiene 2 </a:t>
            </a:r>
            <a:r>
              <a:rPr lang="es-ES" sz="2400" dirty="0">
                <a:solidFill>
                  <a:srgbClr val="FF0000"/>
                </a:solidFill>
              </a:rPr>
              <a:t>contribuciones)</a:t>
            </a:r>
          </a:p>
        </p:txBody>
      </p:sp>
      <p:grpSp>
        <p:nvGrpSpPr>
          <p:cNvPr id="77" name="Group 86">
            <a:extLst>
              <a:ext uri="{FF2B5EF4-FFF2-40B4-BE49-F238E27FC236}">
                <a16:creationId xmlns:a16="http://schemas.microsoft.com/office/drawing/2014/main" id="{3BE7CC83-7AA9-41E8-8E5F-43DCCEE90144}"/>
              </a:ext>
            </a:extLst>
          </p:cNvPr>
          <p:cNvGrpSpPr>
            <a:grpSpLocks/>
          </p:cNvGrpSpPr>
          <p:nvPr/>
        </p:nvGrpSpPr>
        <p:grpSpPr bwMode="auto">
          <a:xfrm>
            <a:off x="1939183" y="715734"/>
            <a:ext cx="2963863" cy="977899"/>
            <a:chOff x="4800" y="1762"/>
            <a:chExt cx="1867" cy="616"/>
          </a:xfrm>
        </p:grpSpPr>
        <p:sp>
          <p:nvSpPr>
            <p:cNvPr id="78" name="Rectangle 21">
              <a:extLst>
                <a:ext uri="{FF2B5EF4-FFF2-40B4-BE49-F238E27FC236}">
                  <a16:creationId xmlns:a16="http://schemas.microsoft.com/office/drawing/2014/main" id="{F7A86063-9A90-4205-ADCB-A686336087BB}"/>
                </a:ext>
              </a:extLst>
            </p:cNvPr>
            <p:cNvSpPr>
              <a:spLocks noChangeArrowheads="1"/>
            </p:cNvSpPr>
            <p:nvPr/>
          </p:nvSpPr>
          <p:spPr bwMode="auto">
            <a:xfrm>
              <a:off x="4800" y="1762"/>
              <a:ext cx="1867" cy="616"/>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wrap="none" lIns="90000" tIns="118800" rIns="90000" bIns="118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graphicFrame>
          <p:nvGraphicFramePr>
            <p:cNvPr id="79" name="Object 22">
              <a:extLst>
                <a:ext uri="{FF2B5EF4-FFF2-40B4-BE49-F238E27FC236}">
                  <a16:creationId xmlns:a16="http://schemas.microsoft.com/office/drawing/2014/main" id="{C4310BEF-6F9A-4058-AB10-963D9BB50A53}"/>
                </a:ext>
              </a:extLst>
            </p:cNvPr>
            <p:cNvGraphicFramePr>
              <a:graphicFrameLocks noChangeAspect="1"/>
            </p:cNvGraphicFramePr>
            <p:nvPr>
              <p:extLst>
                <p:ext uri="{D42A27DB-BD31-4B8C-83A1-F6EECF244321}">
                  <p14:modId xmlns:p14="http://schemas.microsoft.com/office/powerpoint/2010/main" val="1294528970"/>
                </p:ext>
              </p:extLst>
            </p:nvPr>
          </p:nvGraphicFramePr>
          <p:xfrm>
            <a:off x="4964" y="1890"/>
            <a:ext cx="1536" cy="339"/>
          </p:xfrm>
          <a:graphic>
            <a:graphicData uri="http://schemas.openxmlformats.org/presentationml/2006/ole">
              <mc:AlternateContent xmlns:mc="http://schemas.openxmlformats.org/markup-compatibility/2006">
                <mc:Choice xmlns:v="urn:schemas-microsoft-com:vml" Requires="v">
                  <p:oleObj name="Ecuación" r:id="rId3" imgW="1091726" imgH="241195" progId="Equation.3">
                    <p:embed/>
                  </p:oleObj>
                </mc:Choice>
                <mc:Fallback>
                  <p:oleObj name="Ecuación" r:id="rId3" imgW="1091726" imgH="241195" progId="Equation.3">
                    <p:embed/>
                    <p:pic>
                      <p:nvPicPr>
                        <p:cNvPr id="929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4" y="1890"/>
                          <a:ext cx="153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0" name="CuadroTexto 2">
            <a:extLst>
              <a:ext uri="{FF2B5EF4-FFF2-40B4-BE49-F238E27FC236}">
                <a16:creationId xmlns:a16="http://schemas.microsoft.com/office/drawing/2014/main" id="{13AA284B-DB76-4657-9CF0-1DD8C5D81EBD}"/>
              </a:ext>
            </a:extLst>
          </p:cNvPr>
          <p:cNvSpPr txBox="1">
            <a:spLocks noChangeArrowheads="1"/>
          </p:cNvSpPr>
          <p:nvPr/>
        </p:nvSpPr>
        <p:spPr bwMode="auto">
          <a:xfrm>
            <a:off x="1547009" y="4009327"/>
            <a:ext cx="3852756" cy="2064769"/>
          </a:xfrm>
          <a:prstGeom prst="rect">
            <a:avLst/>
          </a:prstGeom>
          <a:solidFill>
            <a:schemeClr val="bg2">
              <a:lumMod val="60000"/>
              <a:lumOff val="40000"/>
            </a:schemeClr>
          </a:solidFill>
          <a:ln>
            <a:noFill/>
          </a:ln>
        </p:spPr>
        <p:txBody>
          <a:bodyPr wrap="square" lIns="108000" tIns="108000" rIns="108000" bIns="1080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a:t>Representación de las corrientes de electrones y de huecos considerando el esquema de bandas de energía de un solido</a:t>
            </a:r>
            <a:endParaRPr lang="es-ES" sz="2400" dirty="0"/>
          </a:p>
        </p:txBody>
      </p:sp>
    </p:spTree>
    <p:extLst>
      <p:ext uri="{BB962C8B-B14F-4D97-AF65-F5344CB8AC3E}">
        <p14:creationId xmlns:p14="http://schemas.microsoft.com/office/powerpoint/2010/main" val="4235322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strVal val="2/3*#ppt_w"/>
                                          </p:val>
                                        </p:tav>
                                        <p:tav tm="100000">
                                          <p:val>
                                            <p:strVal val="#ppt_w"/>
                                          </p:val>
                                        </p:tav>
                                      </p:tavLst>
                                    </p:anim>
                                    <p:anim calcmode="lin" valueType="num">
                                      <p:cBhvr>
                                        <p:cTn id="8" dur="500" fill="hold"/>
                                        <p:tgtEl>
                                          <p:spTgt spid="66"/>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p:tgtEl>
                                          <p:spTgt spid="72"/>
                                        </p:tgtEl>
                                        <p:attrNameLst>
                                          <p:attrName>ppt_y</p:attrName>
                                        </p:attrNameLst>
                                      </p:cBhvr>
                                      <p:tavLst>
                                        <p:tav tm="0">
                                          <p:val>
                                            <p:strVal val="#ppt_y+#ppt_h*1.125000"/>
                                          </p:val>
                                        </p:tav>
                                        <p:tav tm="100000">
                                          <p:val>
                                            <p:strVal val="#ppt_y"/>
                                          </p:val>
                                        </p:tav>
                                      </p:tavLst>
                                    </p:anim>
                                    <p:animEffect transition="in" filter="wipe(up)">
                                      <p:cBhvr>
                                        <p:cTn id="14" dur="500"/>
                                        <p:tgtEl>
                                          <p:spTgt spid="7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283"/>
                                        </p:tgtEl>
                                        <p:attrNameLst>
                                          <p:attrName>style.visibility</p:attrName>
                                        </p:attrNameLst>
                                      </p:cBhvr>
                                      <p:to>
                                        <p:strVal val="visible"/>
                                      </p:to>
                                    </p:set>
                                    <p:animEffect transition="in" filter="wipe(left)">
                                      <p:cBhvr>
                                        <p:cTn id="19" dur="500"/>
                                        <p:tgtEl>
                                          <p:spTgt spid="928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wipe(up)">
                                      <p:cBhvr>
                                        <p:cTn id="29" dur="500"/>
                                        <p:tgtEl>
                                          <p:spTgt spid="8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9230"/>
                                        </p:tgtEl>
                                        <p:attrNameLst>
                                          <p:attrName>style.visibility</p:attrName>
                                        </p:attrNameLst>
                                      </p:cBhvr>
                                      <p:to>
                                        <p:strVal val="visible"/>
                                      </p:to>
                                    </p:set>
                                    <p:animEffect transition="in" filter="dissolve">
                                      <p:cBhvr>
                                        <p:cTn id="34" dur="500"/>
                                        <p:tgtEl>
                                          <p:spTgt spid="9230"/>
                                        </p:tgtEl>
                                      </p:cBhvr>
                                    </p:animEffect>
                                  </p:childTnLst>
                                </p:cTn>
                              </p:par>
                              <p:par>
                                <p:cTn id="35" presetID="9"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239"/>
                                        </p:tgtEl>
                                        <p:attrNameLst>
                                          <p:attrName>style.visibility</p:attrName>
                                        </p:attrNameLst>
                                      </p:cBhvr>
                                      <p:to>
                                        <p:strVal val="visible"/>
                                      </p:to>
                                    </p:set>
                                    <p:animEffect transition="in" filter="wipe(left)">
                                      <p:cBhvr>
                                        <p:cTn id="47" dur="500"/>
                                        <p:tgtEl>
                                          <p:spTgt spid="9239"/>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9238"/>
                                        </p:tgtEl>
                                        <p:attrNameLst>
                                          <p:attrName>style.visibility</p:attrName>
                                        </p:attrNameLst>
                                      </p:cBhvr>
                                      <p:to>
                                        <p:strVal val="visible"/>
                                      </p:to>
                                    </p:set>
                                    <p:animEffect transition="in" filter="wipe(left)">
                                      <p:cBhvr>
                                        <p:cTn id="51" dur="500"/>
                                        <p:tgtEl>
                                          <p:spTgt spid="923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9237"/>
                                        </p:tgtEl>
                                        <p:attrNameLst>
                                          <p:attrName>style.visibility</p:attrName>
                                        </p:attrNameLst>
                                      </p:cBhvr>
                                      <p:to>
                                        <p:strVal val="visible"/>
                                      </p:to>
                                    </p:set>
                                    <p:animEffect transition="in" filter="wipe(left)">
                                      <p:cBhvr>
                                        <p:cTn id="56" dur="500"/>
                                        <p:tgtEl>
                                          <p:spTgt spid="9237"/>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9236"/>
                                        </p:tgtEl>
                                        <p:attrNameLst>
                                          <p:attrName>style.visibility</p:attrName>
                                        </p:attrNameLst>
                                      </p:cBhvr>
                                      <p:to>
                                        <p:strVal val="visible"/>
                                      </p:to>
                                    </p:set>
                                    <p:animEffect transition="in" filter="wipe(left)">
                                      <p:cBhvr>
                                        <p:cTn id="60" dur="500"/>
                                        <p:tgtEl>
                                          <p:spTgt spid="923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wipe(up)">
                                      <p:cBhvr>
                                        <p:cTn id="65" dur="500"/>
                                        <p:tgtEl>
                                          <p:spTgt spid="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right)">
                                      <p:cBhvr>
                                        <p:cTn id="7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9283" grpId="0" animBg="1"/>
      <p:bldP spid="9236" grpId="0"/>
      <p:bldP spid="9237" grpId="0" animBg="1"/>
      <p:bldP spid="9238" grpId="0"/>
      <p:bldP spid="9239" grpId="0" animBg="1"/>
      <p:bldP spid="4" grpId="0"/>
      <p:bldP spid="75" grpId="0" animBg="1"/>
      <p:bldP spid="72" grpId="0"/>
      <p:bldP spid="8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2" name="Text Box 4"/>
          <p:cNvSpPr txBox="1">
            <a:spLocks noChangeArrowheads="1"/>
          </p:cNvSpPr>
          <p:nvPr/>
        </p:nvSpPr>
        <p:spPr bwMode="auto">
          <a:xfrm>
            <a:off x="1533149" y="1362361"/>
            <a:ext cx="7908232"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sym typeface="Symbol" panose="05050102010706020507" pitchFamily="18" charset="2"/>
              </a:rPr>
              <a:t> </a:t>
            </a:r>
            <a:r>
              <a:rPr lang="es-ES" sz="2400">
                <a:latin typeface="Arial" panose="020B0604020202020204" pitchFamily="34" charset="0"/>
              </a:rPr>
              <a:t>Es debida </a:t>
            </a:r>
            <a:r>
              <a:rPr lang="es-ES" sz="2400" dirty="0">
                <a:latin typeface="Arial" panose="020B0604020202020204" pitchFamily="34" charset="0"/>
              </a:rPr>
              <a:t>a una </a:t>
            </a:r>
            <a:r>
              <a:rPr lang="es-ES" sz="2400" dirty="0">
                <a:solidFill>
                  <a:srgbClr val="FF0000"/>
                </a:solidFill>
                <a:latin typeface="Arial" panose="020B0604020202020204" pitchFamily="34" charset="0"/>
              </a:rPr>
              <a:t>diferencia de concentración</a:t>
            </a:r>
            <a:r>
              <a:rPr lang="es-ES" sz="2400" dirty="0">
                <a:solidFill>
                  <a:srgbClr val="3333FF"/>
                </a:solidFill>
                <a:latin typeface="Arial" panose="020B0604020202020204" pitchFamily="34" charset="0"/>
              </a:rPr>
              <a:t> </a:t>
            </a:r>
            <a:r>
              <a:rPr lang="es-ES" sz="2400" dirty="0">
                <a:latin typeface="Arial" panose="020B0604020202020204" pitchFamily="34" charset="0"/>
              </a:rPr>
              <a:t>de e</a:t>
            </a:r>
            <a:r>
              <a:rPr lang="es-ES" sz="2400" baseline="30000" dirty="0">
                <a:latin typeface="Arial" panose="020B0604020202020204" pitchFamily="34" charset="0"/>
              </a:rPr>
              <a:t>-</a:t>
            </a:r>
            <a:r>
              <a:rPr lang="es-ES" sz="2400" dirty="0">
                <a:latin typeface="Arial" panose="020B0604020202020204" pitchFamily="34" charset="0"/>
              </a:rPr>
              <a:t> </a:t>
            </a:r>
            <a:r>
              <a:rPr lang="es-ES" sz="2400">
                <a:latin typeface="Arial" panose="020B0604020202020204" pitchFamily="34" charset="0"/>
              </a:rPr>
              <a:t>o h</a:t>
            </a:r>
            <a:endParaRPr lang="es-ES" sz="2400" dirty="0">
              <a:latin typeface="Arial" panose="020B0604020202020204" pitchFamily="34" charset="0"/>
            </a:endParaRPr>
          </a:p>
        </p:txBody>
      </p:sp>
      <p:sp>
        <p:nvSpPr>
          <p:cNvPr id="990213" name="Text Box 5"/>
          <p:cNvSpPr txBox="1">
            <a:spLocks noChangeArrowheads="1"/>
          </p:cNvSpPr>
          <p:nvPr/>
        </p:nvSpPr>
        <p:spPr bwMode="auto">
          <a:xfrm>
            <a:off x="1552298" y="1972605"/>
            <a:ext cx="8258451" cy="134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 El movimiento de e</a:t>
            </a:r>
            <a:r>
              <a:rPr lang="es-ES" sz="2400" baseline="30000" dirty="0">
                <a:latin typeface="Arial" panose="020B0604020202020204" pitchFamily="34" charset="0"/>
                <a:sym typeface="Symbol" panose="05050102010706020507" pitchFamily="18" charset="2"/>
              </a:rPr>
              <a:t>-</a:t>
            </a:r>
            <a:r>
              <a:rPr lang="es-ES" sz="2400" dirty="0">
                <a:latin typeface="Arial" panose="020B0604020202020204" pitchFamily="34" charset="0"/>
                <a:sym typeface="Symbol" panose="05050102010706020507" pitchFamily="18" charset="2"/>
              </a:rPr>
              <a:t> o h</a:t>
            </a:r>
            <a:r>
              <a:rPr lang="es-ES" sz="2400">
                <a:latin typeface="Arial" panose="020B0604020202020204" pitchFamily="34" charset="0"/>
                <a:sym typeface="Symbol" panose="05050102010706020507" pitchFamily="18" charset="2"/>
              </a:rPr>
              <a:t>, según el caso, y </a:t>
            </a:r>
            <a:r>
              <a:rPr lang="es-ES" sz="2400" dirty="0">
                <a:latin typeface="Arial" panose="020B0604020202020204" pitchFamily="34" charset="0"/>
                <a:sym typeface="Symbol" panose="05050102010706020507" pitchFamily="18" charset="2"/>
              </a:rPr>
              <a:t>la agitación térmica, tienden </a:t>
            </a:r>
            <a:r>
              <a:rPr lang="es-ES" sz="2400">
                <a:latin typeface="Arial" panose="020B0604020202020204" pitchFamily="34" charset="0"/>
                <a:sym typeface="Symbol" panose="05050102010706020507" pitchFamily="18" charset="2"/>
              </a:rPr>
              <a:t>a igualar la concentración de e</a:t>
            </a:r>
            <a:r>
              <a:rPr lang="es-ES" sz="2400" baseline="30000">
                <a:latin typeface="Arial" panose="020B0604020202020204" pitchFamily="34" charset="0"/>
                <a:sym typeface="Symbol" panose="05050102010706020507" pitchFamily="18" charset="2"/>
              </a:rPr>
              <a:t>-</a:t>
            </a:r>
            <a:r>
              <a:rPr lang="es-ES" sz="2400">
                <a:latin typeface="Arial" panose="020B0604020202020204" pitchFamily="34" charset="0"/>
                <a:sym typeface="Symbol" panose="05050102010706020507" pitchFamily="18" charset="2"/>
              </a:rPr>
              <a:t> o la de h, respectivamente, en el semiconductor</a:t>
            </a:r>
            <a:endParaRPr lang="es-ES" sz="2400" dirty="0">
              <a:latin typeface="Arial" panose="020B0604020202020204" pitchFamily="34" charset="0"/>
              <a:sym typeface="Symbol" panose="05050102010706020507" pitchFamily="18" charset="2"/>
            </a:endParaRPr>
          </a:p>
        </p:txBody>
      </p:sp>
      <p:sp>
        <p:nvSpPr>
          <p:cNvPr id="990215" name="Text Box 7"/>
          <p:cNvSpPr txBox="1">
            <a:spLocks noChangeArrowheads="1"/>
          </p:cNvSpPr>
          <p:nvPr/>
        </p:nvSpPr>
        <p:spPr bwMode="auto">
          <a:xfrm>
            <a:off x="1581859" y="3334324"/>
            <a:ext cx="7726733" cy="134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Char char="·"/>
            </a:pPr>
            <a:r>
              <a:rPr lang="es-ES" sz="2400" dirty="0">
                <a:latin typeface="Arial" panose="020B0604020202020204" pitchFamily="34" charset="0"/>
                <a:sym typeface="Symbol" panose="05050102010706020507" pitchFamily="18" charset="2"/>
              </a:rPr>
              <a:t> El proceso se puede ver como una mezcla</a:t>
            </a:r>
            <a:r>
              <a:rPr lang="es-ES" sz="2400" dirty="0">
                <a:solidFill>
                  <a:srgbClr val="3333FF"/>
                </a:solidFill>
                <a:latin typeface="Arial" panose="020B0604020202020204" pitchFamily="34" charset="0"/>
                <a:sym typeface="Symbol" panose="05050102010706020507" pitchFamily="18" charset="2"/>
              </a:rPr>
              <a:t> </a:t>
            </a:r>
            <a:r>
              <a:rPr lang="es-ES" sz="2400" dirty="0">
                <a:latin typeface="Arial" panose="020B0604020202020204" pitchFamily="34" charset="0"/>
                <a:sym typeface="Symbol" panose="05050102010706020507" pitchFamily="18" charset="2"/>
              </a:rPr>
              <a:t>de e</a:t>
            </a:r>
            <a:r>
              <a:rPr lang="es-ES" sz="2400" baseline="30000" dirty="0">
                <a:latin typeface="Arial" panose="020B0604020202020204" pitchFamily="34" charset="0"/>
                <a:sym typeface="Symbol" panose="05050102010706020507" pitchFamily="18" charset="2"/>
              </a:rPr>
              <a:t>-</a:t>
            </a:r>
            <a:r>
              <a:rPr lang="es-ES" sz="2400" dirty="0">
                <a:latin typeface="Arial" panose="020B0604020202020204" pitchFamily="34" charset="0"/>
                <a:sym typeface="Symbol" panose="05050102010706020507" pitchFamily="18" charset="2"/>
              </a:rPr>
              <a:t> o h de zonas con diferente concentración extendida a todo </a:t>
            </a:r>
            <a:r>
              <a:rPr lang="es-ES" sz="2400">
                <a:latin typeface="Arial" panose="020B0604020202020204" pitchFamily="34" charset="0"/>
                <a:sym typeface="Symbol" panose="05050102010706020507" pitchFamily="18" charset="2"/>
              </a:rPr>
              <a:t>el semiconductor</a:t>
            </a:r>
            <a:endParaRPr lang="es-ES" sz="2400" dirty="0">
              <a:latin typeface="Arial" panose="020B0604020202020204" pitchFamily="34" charset="0"/>
              <a:sym typeface="Symbol" panose="05050102010706020507" pitchFamily="18" charset="2"/>
            </a:endParaRPr>
          </a:p>
        </p:txBody>
      </p:sp>
      <p:sp>
        <p:nvSpPr>
          <p:cNvPr id="16" name="Rectángulo 15">
            <a:extLst>
              <a:ext uri="{FF2B5EF4-FFF2-40B4-BE49-F238E27FC236}">
                <a16:creationId xmlns:a16="http://schemas.microsoft.com/office/drawing/2014/main" id="{FED48B5D-B9CD-4941-934E-8900E91A6AA1}"/>
              </a:ext>
            </a:extLst>
          </p:cNvPr>
          <p:cNvSpPr>
            <a:spLocks noChangeArrowheads="1"/>
          </p:cNvSpPr>
          <p:nvPr/>
        </p:nvSpPr>
        <p:spPr bwMode="auto">
          <a:xfrm>
            <a:off x="5065507" y="777559"/>
            <a:ext cx="1548656" cy="423862"/>
          </a:xfrm>
          <a:prstGeom prst="rect">
            <a:avLst/>
          </a:prstGeom>
          <a:solidFill>
            <a:srgbClr val="FFFF00"/>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tIns="118800" bIns="118800"/>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ct val="50000"/>
              </a:spcBef>
            </a:pPr>
            <a:endParaRPr lang="es-ES"/>
          </a:p>
        </p:txBody>
      </p:sp>
      <p:sp>
        <p:nvSpPr>
          <p:cNvPr id="17" name="Rectangle 14">
            <a:extLst>
              <a:ext uri="{FF2B5EF4-FFF2-40B4-BE49-F238E27FC236}">
                <a16:creationId xmlns:a16="http://schemas.microsoft.com/office/drawing/2014/main" id="{88F7C0EA-6B56-4FD6-8C54-6BC2EC810ED5}"/>
              </a:ext>
            </a:extLst>
          </p:cNvPr>
          <p:cNvSpPr>
            <a:spLocks noChangeArrowheads="1"/>
          </p:cNvSpPr>
          <p:nvPr/>
        </p:nvSpPr>
        <p:spPr bwMode="auto">
          <a:xfrm>
            <a:off x="1314450" y="473722"/>
            <a:ext cx="90360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lnSpc>
                <a:spcPct val="60000"/>
              </a:lnSpc>
              <a:spcBef>
                <a:spcPct val="50000"/>
              </a:spcBef>
              <a:buFontTx/>
              <a:buNone/>
            </a:pPr>
            <a:r>
              <a:rPr lang="es-ES" sz="2400" b="1">
                <a:solidFill>
                  <a:srgbClr val="CC0000"/>
                </a:solidFill>
                <a:latin typeface="Arial" panose="020B0604020202020204" pitchFamily="34" charset="0"/>
              </a:rPr>
              <a:t>9.4 CORRIENTES EN UN SEMICONDUCTOR:</a:t>
            </a:r>
          </a:p>
          <a:p>
            <a:pPr eaLnBrk="1" hangingPunct="1">
              <a:lnSpc>
                <a:spcPct val="60000"/>
              </a:lnSpc>
              <a:spcBef>
                <a:spcPct val="50000"/>
              </a:spcBef>
              <a:buFontTx/>
              <a:buNone/>
            </a:pPr>
            <a:r>
              <a:rPr lang="es-ES" sz="2400" b="1">
                <a:solidFill>
                  <a:srgbClr val="CC0000"/>
                </a:solidFill>
                <a:latin typeface="Arial" panose="020B0604020202020204" pitchFamily="34" charset="0"/>
              </a:rPr>
              <a:t>      DESPLAZAMIENTO Y DIFUSIÓN</a:t>
            </a:r>
          </a:p>
        </p:txBody>
      </p:sp>
      <p:sp>
        <p:nvSpPr>
          <p:cNvPr id="18" name="Text Box 7">
            <a:extLst>
              <a:ext uri="{FF2B5EF4-FFF2-40B4-BE49-F238E27FC236}">
                <a16:creationId xmlns:a16="http://schemas.microsoft.com/office/drawing/2014/main" id="{7CB270E1-7E6C-4323-893A-2C8FED073BAB}"/>
              </a:ext>
            </a:extLst>
          </p:cNvPr>
          <p:cNvSpPr txBox="1">
            <a:spLocks noChangeArrowheads="1"/>
          </p:cNvSpPr>
          <p:nvPr/>
        </p:nvSpPr>
        <p:spPr bwMode="auto">
          <a:xfrm>
            <a:off x="1533117" y="4715617"/>
            <a:ext cx="7726733" cy="134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Char char="·"/>
            </a:pPr>
            <a:r>
              <a:rPr lang="es-ES" sz="2400">
                <a:latin typeface="Arial" panose="020B0604020202020204" pitchFamily="34" charset="0"/>
                <a:sym typeface="Symbol" panose="05050102010706020507" pitchFamily="18" charset="2"/>
              </a:rPr>
              <a:t> Y </a:t>
            </a:r>
            <a:r>
              <a:rPr lang="es-ES" sz="2400" dirty="0">
                <a:latin typeface="Arial" panose="020B0604020202020204" pitchFamily="34" charset="0"/>
                <a:sym typeface="Symbol" panose="05050102010706020507" pitchFamily="18" charset="2"/>
              </a:rPr>
              <a:t>cada mezcla, a su vez</a:t>
            </a:r>
            <a:r>
              <a:rPr lang="es-ES" sz="2400">
                <a:latin typeface="Arial" panose="020B0604020202020204" pitchFamily="34" charset="0"/>
                <a:sym typeface="Symbol" panose="05050102010706020507" pitchFamily="18" charset="2"/>
              </a:rPr>
              <a:t>, se puede entender como </a:t>
            </a:r>
            <a:r>
              <a:rPr lang="es-ES" sz="2400" dirty="0">
                <a:latin typeface="Arial" panose="020B0604020202020204" pitchFamily="34" charset="0"/>
                <a:sym typeface="Symbol" panose="05050102010706020507" pitchFamily="18" charset="2"/>
              </a:rPr>
              <a:t>una </a:t>
            </a:r>
            <a:r>
              <a:rPr lang="es-ES" sz="2400">
                <a:solidFill>
                  <a:srgbClr val="3333FF"/>
                </a:solidFill>
                <a:latin typeface="Arial" panose="020B0604020202020204" pitchFamily="34" charset="0"/>
                <a:sym typeface="Symbol" panose="05050102010706020507" pitchFamily="18" charset="2"/>
              </a:rPr>
              <a:t>corriente neta</a:t>
            </a:r>
            <a:r>
              <a:rPr lang="es-ES" sz="2400">
                <a:latin typeface="Arial" panose="020B0604020202020204" pitchFamily="34" charset="0"/>
                <a:sym typeface="Symbol" panose="05050102010706020507" pitchFamily="18" charset="2"/>
              </a:rPr>
              <a:t> (una corriente mayor hacia menor concentración menos una menor en sentido contrario)</a:t>
            </a:r>
            <a:endParaRPr lang="es-ES" sz="2400" dirty="0">
              <a:latin typeface="Arial" panose="020B0604020202020204" pitchFamily="34" charset="0"/>
              <a:sym typeface="Symbol" panose="05050102010706020507" pitchFamily="18" charset="2"/>
            </a:endParaRPr>
          </a:p>
        </p:txBody>
      </p:sp>
      <p:sp>
        <p:nvSpPr>
          <p:cNvPr id="19" name="Text Box 7">
            <a:extLst>
              <a:ext uri="{FF2B5EF4-FFF2-40B4-BE49-F238E27FC236}">
                <a16:creationId xmlns:a16="http://schemas.microsoft.com/office/drawing/2014/main" id="{8132556B-2295-4B39-9FA4-059B08402CD8}"/>
              </a:ext>
            </a:extLst>
          </p:cNvPr>
          <p:cNvSpPr txBox="1">
            <a:spLocks noChangeArrowheads="1"/>
          </p:cNvSpPr>
          <p:nvPr/>
        </p:nvSpPr>
        <p:spPr bwMode="auto">
          <a:xfrm>
            <a:off x="1308931" y="6054814"/>
            <a:ext cx="8036237"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 typeface="Symbol" panose="05050102010706020507" pitchFamily="18" charset="2"/>
              <a:buChar char="·"/>
            </a:pPr>
            <a:r>
              <a:rPr lang="es-ES" sz="2400" dirty="0">
                <a:latin typeface="Arial" panose="020B0604020202020204" pitchFamily="34" charset="0"/>
                <a:sym typeface="Symbol" panose="05050102010706020507" pitchFamily="18" charset="2"/>
              </a:rPr>
              <a:t> La corriente total sería la suma de la de e- y la </a:t>
            </a:r>
            <a:r>
              <a:rPr lang="es-ES" sz="2400">
                <a:latin typeface="Arial" panose="020B0604020202020204" pitchFamily="34" charset="0"/>
                <a:sym typeface="Symbol" panose="05050102010706020507" pitchFamily="18" charset="2"/>
              </a:rPr>
              <a:t>de h</a:t>
            </a:r>
            <a:endParaRPr lang="es-ES" sz="2400" dirty="0">
              <a:latin typeface="Arial" panose="020B0604020202020204" pitchFamily="34" charset="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90212"/>
                                        </p:tgtEl>
                                        <p:attrNameLst>
                                          <p:attrName>style.visibility</p:attrName>
                                        </p:attrNameLst>
                                      </p:cBhvr>
                                      <p:to>
                                        <p:strVal val="visible"/>
                                      </p:to>
                                    </p:set>
                                    <p:anim calcmode="lin" valueType="num">
                                      <p:cBhvr additive="base">
                                        <p:cTn id="12" dur="500"/>
                                        <p:tgtEl>
                                          <p:spTgt spid="990212"/>
                                        </p:tgtEl>
                                        <p:attrNameLst>
                                          <p:attrName>ppt_y</p:attrName>
                                        </p:attrNameLst>
                                      </p:cBhvr>
                                      <p:tavLst>
                                        <p:tav tm="0">
                                          <p:val>
                                            <p:strVal val="#ppt_y+#ppt_h*1.125000"/>
                                          </p:val>
                                        </p:tav>
                                        <p:tav tm="100000">
                                          <p:val>
                                            <p:strVal val="#ppt_y"/>
                                          </p:val>
                                        </p:tav>
                                      </p:tavLst>
                                    </p:anim>
                                    <p:animEffect transition="in" filter="wipe(up)">
                                      <p:cBhvr>
                                        <p:cTn id="13" dur="500"/>
                                        <p:tgtEl>
                                          <p:spTgt spid="9902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990213"/>
                                        </p:tgtEl>
                                        <p:attrNameLst>
                                          <p:attrName>style.visibility</p:attrName>
                                        </p:attrNameLst>
                                      </p:cBhvr>
                                      <p:to>
                                        <p:strVal val="visible"/>
                                      </p:to>
                                    </p:set>
                                    <p:animEffect transition="in" filter="wipe(up)">
                                      <p:cBhvr>
                                        <p:cTn id="18" dur="500"/>
                                        <p:tgtEl>
                                          <p:spTgt spid="9902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90215"/>
                                        </p:tgtEl>
                                        <p:attrNameLst>
                                          <p:attrName>style.visibility</p:attrName>
                                        </p:attrNameLst>
                                      </p:cBhvr>
                                      <p:to>
                                        <p:strVal val="visible"/>
                                      </p:to>
                                    </p:set>
                                    <p:animEffect transition="in" filter="wipe(up)">
                                      <p:cBhvr>
                                        <p:cTn id="23" dur="500"/>
                                        <p:tgtEl>
                                          <p:spTgt spid="9902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212" grpId="0"/>
      <p:bldP spid="990213" grpId="0"/>
      <p:bldP spid="990215" grpId="0"/>
      <p:bldP spid="16" grpId="0" animBg="1"/>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4116572" y="2484990"/>
            <a:ext cx="3287713" cy="800100"/>
            <a:chOff x="1402" y="3397"/>
            <a:chExt cx="2071" cy="504"/>
          </a:xfrm>
        </p:grpSpPr>
        <p:sp>
          <p:nvSpPr>
            <p:cNvPr id="11282" name="Rectangle 10"/>
            <p:cNvSpPr>
              <a:spLocks noChangeArrowheads="1"/>
            </p:cNvSpPr>
            <p:nvPr/>
          </p:nvSpPr>
          <p:spPr bwMode="auto">
            <a:xfrm>
              <a:off x="1402" y="3397"/>
              <a:ext cx="2071" cy="504"/>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type="none" w="lg" len="lg"/>
                </a14:hiddenLine>
              </a:ext>
            </a:extLst>
          </p:spPr>
          <p:txBody>
            <a:bodyPr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endParaRPr lang="es-ES" sz="2000">
                <a:solidFill>
                  <a:srgbClr val="000000"/>
                </a:solidFill>
                <a:latin typeface="Arial" panose="020B0604020202020204" pitchFamily="34" charset="0"/>
              </a:endParaRPr>
            </a:p>
          </p:txBody>
        </p:sp>
        <p:graphicFrame>
          <p:nvGraphicFramePr>
            <p:cNvPr id="11283" name="Object 11"/>
            <p:cNvGraphicFramePr>
              <a:graphicFrameLocks noChangeAspect="1"/>
            </p:cNvGraphicFramePr>
            <p:nvPr/>
          </p:nvGraphicFramePr>
          <p:xfrm>
            <a:off x="1533" y="3477"/>
            <a:ext cx="1799" cy="336"/>
          </p:xfrm>
          <a:graphic>
            <a:graphicData uri="http://schemas.openxmlformats.org/presentationml/2006/ole">
              <mc:AlternateContent xmlns:mc="http://schemas.openxmlformats.org/markup-compatibility/2006">
                <mc:Choice xmlns:v="urn:schemas-microsoft-com:vml" Requires="v">
                  <p:oleObj name="Ecuación" r:id="rId3" imgW="1358310" imgH="253890" progId="Equation.3">
                    <p:embed/>
                  </p:oleObj>
                </mc:Choice>
                <mc:Fallback>
                  <p:oleObj name="Ecuación" r:id="rId3" imgW="1358310" imgH="253890" progId="Equation.3">
                    <p:embed/>
                    <p:pic>
                      <p:nvPicPr>
                        <p:cNvPr id="11283"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 y="3477"/>
                          <a:ext cx="1799"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90220" name="Text Box 12"/>
          <p:cNvSpPr txBox="1">
            <a:spLocks noChangeArrowheads="1"/>
          </p:cNvSpPr>
          <p:nvPr/>
        </p:nvSpPr>
        <p:spPr bwMode="auto">
          <a:xfrm>
            <a:off x="3833108" y="4352938"/>
            <a:ext cx="3888151" cy="60925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118800" rIns="90000" bIns="118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Arial" panose="020B0604020202020204" pitchFamily="34" charset="0"/>
              </a:rPr>
              <a:t>D</a:t>
            </a:r>
            <a:r>
              <a:rPr lang="es-ES" sz="2400" dirty="0">
                <a:solidFill>
                  <a:srgbClr val="000000"/>
                </a:solidFill>
                <a:latin typeface="Arial" panose="020B0604020202020204" pitchFamily="34" charset="0"/>
              </a:rPr>
              <a:t>:</a:t>
            </a:r>
            <a:r>
              <a:rPr lang="es-ES" sz="2400" dirty="0">
                <a:solidFill>
                  <a:srgbClr val="008000"/>
                </a:solidFill>
                <a:latin typeface="Arial" panose="020B0604020202020204" pitchFamily="34" charset="0"/>
              </a:rPr>
              <a:t> </a:t>
            </a:r>
            <a:r>
              <a:rPr lang="es-ES" sz="2400" dirty="0">
                <a:latin typeface="Arial" panose="020B0604020202020204" pitchFamily="34" charset="0"/>
              </a:rPr>
              <a:t>Coeficiente de Difusión</a:t>
            </a:r>
          </a:p>
        </p:txBody>
      </p:sp>
      <p:sp>
        <p:nvSpPr>
          <p:cNvPr id="5" name="CuadroTexto 4"/>
          <p:cNvSpPr txBox="1">
            <a:spLocks noChangeArrowheads="1"/>
          </p:cNvSpPr>
          <p:nvPr/>
        </p:nvSpPr>
        <p:spPr bwMode="auto">
          <a:xfrm>
            <a:off x="2002536" y="5346335"/>
            <a:ext cx="7507224" cy="830997"/>
          </a:xfrm>
          <a:prstGeom prst="rect">
            <a:avLst/>
          </a:prstGeom>
          <a:solidFill>
            <a:srgbClr val="CCFFCC"/>
          </a:solidFill>
          <a:ln>
            <a:noFill/>
          </a:ln>
        </p:spPr>
        <p:txBody>
          <a:bodyPr wrap="square" lIns="18000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r>
              <a:rPr lang="es-ES" sz="2400" dirty="0">
                <a:solidFill>
                  <a:schemeClr val="tx1"/>
                </a:solidFill>
              </a:rPr>
              <a:t>Da cuenta de como de fácil es la difusión (como </a:t>
            </a:r>
            <a:r>
              <a:rPr lang="es-ES" sz="2400" b="1" dirty="0">
                <a:solidFill>
                  <a:schemeClr val="tx1"/>
                </a:solidFill>
                <a:sym typeface="Symbol" panose="05050102010706020507" pitchFamily="18" charset="2"/>
              </a:rPr>
              <a:t></a:t>
            </a:r>
            <a:r>
              <a:rPr lang="es-ES" sz="2400" dirty="0">
                <a:solidFill>
                  <a:schemeClr val="tx1"/>
                </a:solidFill>
                <a:sym typeface="Symbol" panose="05050102010706020507" pitchFamily="18" charset="2"/>
              </a:rPr>
              <a:t> en la conducción), depende del material y </a:t>
            </a:r>
            <a:r>
              <a:rPr lang="es-ES" sz="2400" dirty="0">
                <a:solidFill>
                  <a:srgbClr val="3333FF"/>
                </a:solidFill>
                <a:sym typeface="Symbol" panose="05050102010706020507" pitchFamily="18" charset="2"/>
              </a:rPr>
              <a:t>crece con T</a:t>
            </a:r>
            <a:endParaRPr lang="es-ES" sz="2400" dirty="0">
              <a:solidFill>
                <a:srgbClr val="3333FF"/>
              </a:solidFill>
            </a:endParaRPr>
          </a:p>
        </p:txBody>
      </p:sp>
      <p:sp>
        <p:nvSpPr>
          <p:cNvPr id="13" name="Text Box 7"/>
          <p:cNvSpPr txBox="1">
            <a:spLocks noChangeArrowheads="1"/>
          </p:cNvSpPr>
          <p:nvPr/>
        </p:nvSpPr>
        <p:spPr bwMode="auto">
          <a:xfrm>
            <a:off x="3787388" y="3292160"/>
            <a:ext cx="3888151"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None/>
            </a:pPr>
            <a:r>
              <a:rPr lang="es-ES" sz="2400" dirty="0">
                <a:solidFill>
                  <a:srgbClr val="FF0000"/>
                </a:solidFill>
                <a:latin typeface="Arial" panose="020B0604020202020204" pitchFamily="34" charset="0"/>
                <a:sym typeface="Symbol" panose="05050102010706020507" pitchFamily="18" charset="2"/>
              </a:rPr>
              <a:t>(el “+” por considerar Q</a:t>
            </a:r>
            <a:r>
              <a:rPr lang="es-ES" sz="2400" baseline="30000" dirty="0">
                <a:solidFill>
                  <a:srgbClr val="FF0000"/>
                </a:solidFill>
                <a:latin typeface="Arial" panose="020B0604020202020204" pitchFamily="34" charset="0"/>
                <a:sym typeface="Symbol" panose="05050102010706020507" pitchFamily="18" charset="2"/>
              </a:rPr>
              <a:t>+</a:t>
            </a:r>
            <a:r>
              <a:rPr lang="es-ES" sz="2400" dirty="0">
                <a:solidFill>
                  <a:srgbClr val="FF0000"/>
                </a:solidFill>
                <a:latin typeface="Arial" panose="020B0604020202020204" pitchFamily="34" charset="0"/>
                <a:sym typeface="Symbol" panose="05050102010706020507" pitchFamily="18" charset="2"/>
              </a:rPr>
              <a:t>)</a:t>
            </a:r>
          </a:p>
        </p:txBody>
      </p:sp>
      <p:sp>
        <p:nvSpPr>
          <p:cNvPr id="15" name="Text Box 10">
            <a:extLst>
              <a:ext uri="{FF2B5EF4-FFF2-40B4-BE49-F238E27FC236}">
                <a16:creationId xmlns:a16="http://schemas.microsoft.com/office/drawing/2014/main" id="{CA8C96FC-C5BF-4431-85DB-317214679A91}"/>
              </a:ext>
            </a:extLst>
          </p:cNvPr>
          <p:cNvSpPr txBox="1">
            <a:spLocks noChangeArrowheads="1"/>
          </p:cNvSpPr>
          <p:nvPr/>
        </p:nvSpPr>
        <p:spPr bwMode="auto">
          <a:xfrm>
            <a:off x="1814632" y="2535641"/>
            <a:ext cx="1886079" cy="710804"/>
          </a:xfrm>
          <a:prstGeom prst="rect">
            <a:avLst/>
          </a:prstGeom>
          <a:solidFill>
            <a:schemeClr val="accent1">
              <a:lumMod val="60000"/>
              <a:lumOff val="40000"/>
            </a:schemeClr>
          </a:solidFill>
          <a:ln>
            <a:noFill/>
          </a:ln>
        </p:spPr>
        <p:txBody>
          <a:bodyPr wrap="square" lIns="90000" tIns="144000" rIns="90000" bIns="720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latin typeface="Arial" panose="020B0604020202020204" pitchFamily="34" charset="0"/>
              </a:rPr>
              <a:t>Ley de Fick</a:t>
            </a:r>
          </a:p>
        </p:txBody>
      </p:sp>
      <p:sp>
        <p:nvSpPr>
          <p:cNvPr id="18" name="Text Box 7">
            <a:extLst>
              <a:ext uri="{FF2B5EF4-FFF2-40B4-BE49-F238E27FC236}">
                <a16:creationId xmlns:a16="http://schemas.microsoft.com/office/drawing/2014/main" id="{A5EFCCCF-467E-4763-BE41-075FDC37F8FD}"/>
              </a:ext>
            </a:extLst>
          </p:cNvPr>
          <p:cNvSpPr txBox="1">
            <a:spLocks noChangeArrowheads="1"/>
          </p:cNvSpPr>
          <p:nvPr/>
        </p:nvSpPr>
        <p:spPr bwMode="auto">
          <a:xfrm>
            <a:off x="1653355" y="734682"/>
            <a:ext cx="8085005" cy="134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pPr>
            <a:r>
              <a:rPr lang="es-ES" sz="2400">
                <a:latin typeface="Arial" panose="020B0604020202020204" pitchFamily="34" charset="0"/>
                <a:sym typeface="Symbol" panose="05050102010706020507" pitchFamily="18" charset="2"/>
              </a:rPr>
              <a:t> Ambas corrientes tienden </a:t>
            </a:r>
            <a:r>
              <a:rPr lang="es-ES" sz="2400" dirty="0">
                <a:latin typeface="Arial" panose="020B0604020202020204" pitchFamily="34" charset="0"/>
                <a:sym typeface="Symbol" panose="05050102010706020507" pitchFamily="18" charset="2"/>
              </a:rPr>
              <a:t>a igualar las </a:t>
            </a:r>
            <a:r>
              <a:rPr lang="es-ES" sz="2400">
                <a:latin typeface="Arial" panose="020B0604020202020204" pitchFamily="34" charset="0"/>
                <a:sym typeface="Symbol" panose="05050102010706020507" pitchFamily="18" charset="2"/>
              </a:rPr>
              <a:t>concentraciones,</a:t>
            </a:r>
          </a:p>
          <a:p>
            <a:pPr eaLnBrk="1" hangingPunct="1">
              <a:spcBef>
                <a:spcPts val="0"/>
              </a:spcBef>
              <a:buNone/>
            </a:pPr>
            <a:r>
              <a:rPr lang="es-ES" sz="2400">
                <a:latin typeface="Arial" panose="020B0604020202020204" pitchFamily="34" charset="0"/>
                <a:sym typeface="Symbol" panose="05050102010706020507" pitchFamily="18" charset="2"/>
              </a:rPr>
              <a:t>son </a:t>
            </a:r>
            <a:r>
              <a:rPr lang="es-ES" sz="2400" dirty="0">
                <a:latin typeface="Arial" panose="020B0604020202020204" pitchFamily="34" charset="0"/>
                <a:sym typeface="Symbol" panose="05050102010706020507" pitchFamily="18" charset="2"/>
              </a:rPr>
              <a:t>proporcionales al gradiente de </a:t>
            </a:r>
            <a:r>
              <a:rPr lang="es-ES" sz="2400">
                <a:latin typeface="Arial" panose="020B0604020202020204" pitchFamily="34" charset="0"/>
                <a:sym typeface="Symbol" panose="05050102010706020507" pitchFamily="18" charset="2"/>
              </a:rPr>
              <a:t>su concentración </a:t>
            </a:r>
            <a:r>
              <a:rPr lang="es-ES" sz="2400" dirty="0">
                <a:latin typeface="Arial" panose="020B0604020202020204" pitchFamily="34" charset="0"/>
                <a:sym typeface="Symbol" panose="05050102010706020507" pitchFamily="18" charset="2"/>
              </a:rPr>
              <a:t>y ocurren en sentido contrario a él</a:t>
            </a:r>
          </a:p>
        </p:txBody>
      </p:sp>
    </p:spTree>
    <p:extLst>
      <p:ext uri="{BB962C8B-B14F-4D97-AF65-F5344CB8AC3E}">
        <p14:creationId xmlns:p14="http://schemas.microsoft.com/office/powerpoint/2010/main" val="34802930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ppt_y</p:attrName>
                                        </p:attrNameLst>
                                      </p:cBhvr>
                                      <p:tavLst>
                                        <p:tav tm="0">
                                          <p:val>
                                            <p:strVal val="#ppt_y-#ppt_h*1.125000"/>
                                          </p:val>
                                        </p:tav>
                                        <p:tav tm="100000">
                                          <p:val>
                                            <p:strVal val="#ppt_y"/>
                                          </p:val>
                                        </p:tav>
                                      </p:tavLst>
                                    </p:anim>
                                    <p:animEffect transition="in" filter="wipe(dow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272"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strVal val="2/3*#ppt_w"/>
                                          </p:val>
                                        </p:tav>
                                        <p:tav tm="100000">
                                          <p:val>
                                            <p:strVal val="#ppt_w"/>
                                          </p:val>
                                        </p:tav>
                                      </p:tavLst>
                                    </p:anim>
                                    <p:anim calcmode="lin" valueType="num">
                                      <p:cBhvr>
                                        <p:cTn id="24" dur="500" fill="hold"/>
                                        <p:tgtEl>
                                          <p:spTgt spid="15"/>
                                        </p:tgtEl>
                                        <p:attrNameLst>
                                          <p:attrName>ppt_h</p:attrName>
                                        </p:attrNameLst>
                                      </p:cBhvr>
                                      <p:tavLst>
                                        <p:tav tm="0">
                                          <p:val>
                                            <p:strVal val="2/3*#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90220"/>
                                        </p:tgtEl>
                                        <p:attrNameLst>
                                          <p:attrName>style.visibility</p:attrName>
                                        </p:attrNameLst>
                                      </p:cBhvr>
                                      <p:to>
                                        <p:strVal val="visible"/>
                                      </p:to>
                                    </p:set>
                                    <p:animEffect transition="in" filter="wipe(up)">
                                      <p:cBhvr>
                                        <p:cTn id="29" dur="500"/>
                                        <p:tgtEl>
                                          <p:spTgt spid="99022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220" grpId="0" animBg="1"/>
      <p:bldP spid="5" grpId="0" animBg="1"/>
      <p:bldP spid="13" grpId="0"/>
      <p:bldP spid="15" grpId="0" animBg="1"/>
      <p:bldP spid="18" grpId="0"/>
    </p:bldLst>
  </p:timing>
</p:sld>
</file>

<file path=ppt/theme/theme1.xml><?xml version="1.0" encoding="utf-8"?>
<a:theme xmlns:a="http://schemas.openxmlformats.org/drawingml/2006/main" name="FNT_2012_TEMA1_1">
  <a:themeElements>
    <a:clrScheme name="FNT_2012_TEMA1_1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FNT_2012_TEMA1_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none" lIns="90000" tIns="118800" rIns="90000" bIns="11880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s-ES" sz="20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none" lIns="90000" tIns="118800" rIns="90000" bIns="11880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s-ES" sz="2000" b="0" i="0" u="none" strike="noStrike" cap="none" normalizeH="0" baseline="0" smtClean="0">
            <a:ln>
              <a:noFill/>
            </a:ln>
            <a:solidFill>
              <a:srgbClr val="000000"/>
            </a:solidFill>
            <a:effectLst/>
            <a:latin typeface="Arial" charset="0"/>
          </a:defRPr>
        </a:defPPr>
      </a:lstStyle>
    </a:lnDef>
  </a:objectDefaults>
  <a:extraClrSchemeLst>
    <a:extraClrScheme>
      <a:clrScheme name="FNT_2012_TEMA1_1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FNT_2012_TEMA1_1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FNT_2012_TEMA1_1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FNT_2012_TEMA1_1</Template>
  <TotalTime>20666</TotalTime>
  <Words>4294</Words>
  <Application>Microsoft Office PowerPoint</Application>
  <PresentationFormat>Personalizado</PresentationFormat>
  <Paragraphs>744</Paragraphs>
  <Slides>35</Slides>
  <Notes>34</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35</vt:i4>
      </vt:variant>
    </vt:vector>
  </HeadingPairs>
  <TitlesOfParts>
    <vt:vector size="43" baseType="lpstr">
      <vt:lpstr>Arial</vt:lpstr>
      <vt:lpstr>Cambria Math</vt:lpstr>
      <vt:lpstr>Comic Sans MS</vt:lpstr>
      <vt:lpstr>Symbol</vt:lpstr>
      <vt:lpstr>Times New Roman</vt:lpstr>
      <vt:lpstr>Trebuchet MS</vt:lpstr>
      <vt:lpstr>FNT_2012_TEMA1_1</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FÍSICA</dc:creator>
  <cp:lastModifiedBy>Jose Enrique Martin Dominguez</cp:lastModifiedBy>
  <cp:revision>2892</cp:revision>
  <dcterms:created xsi:type="dcterms:W3CDTF">2012-02-20T13:06:36Z</dcterms:created>
  <dcterms:modified xsi:type="dcterms:W3CDTF">2021-01-20T11:58:38Z</dcterms:modified>
</cp:coreProperties>
</file>