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5" r:id="rId4"/>
    <p:sldId id="278" r:id="rId5"/>
    <p:sldId id="276" r:id="rId6"/>
    <p:sldId id="27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2" r:id="rId24"/>
    <p:sldId id="303" r:id="rId25"/>
    <p:sldId id="305" r:id="rId26"/>
    <p:sldId id="306" r:id="rId27"/>
    <p:sldId id="315" r:id="rId28"/>
    <p:sldId id="307" r:id="rId29"/>
    <p:sldId id="308" r:id="rId30"/>
    <p:sldId id="310" r:id="rId31"/>
    <p:sldId id="311" r:id="rId32"/>
    <p:sldId id="312" r:id="rId33"/>
    <p:sldId id="314" r:id="rId34"/>
    <p:sldId id="31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" initials="A" lastIdx="1" clrIdx="0">
    <p:extLst>
      <p:ext uri="{19B8F6BF-5375-455C-9EA6-DF929625EA0E}">
        <p15:presenceInfo xmlns:p15="http://schemas.microsoft.com/office/powerpoint/2012/main" userId="Ang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64BC8-3EF6-4228-AABB-BAE4BA794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92" y="42332"/>
            <a:ext cx="10112421" cy="2971801"/>
          </a:xfrm>
        </p:spPr>
        <p:txBody>
          <a:bodyPr>
            <a:normAutofit/>
          </a:bodyPr>
          <a:lstStyle/>
          <a:p>
            <a:r>
              <a:rPr lang="es-ES" b="1" dirty="0"/>
              <a:t>PROYECTO INFRAESTRUCTURA </a:t>
            </a:r>
            <a:r>
              <a:rPr lang="es-ES" sz="4400" b="1" dirty="0"/>
              <a:t>COMÚN DE TELECOMUNICACIONES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20F2B-8DF8-4302-80F4-4AF8CFDDB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Juan Manuel Ruiz Pérez</a:t>
            </a:r>
          </a:p>
          <a:p>
            <a:r>
              <a:rPr lang="es-ES" b="1" dirty="0"/>
              <a:t>Ángel Barroso Romero</a:t>
            </a:r>
          </a:p>
          <a:p>
            <a:endParaRPr lang="es-ES" b="1" dirty="0"/>
          </a:p>
          <a:p>
            <a:r>
              <a:rPr lang="es-ES" b="1" dirty="0"/>
              <a:t>3º INGENIERÍA INFORMÁTICA UHU</a:t>
            </a:r>
          </a:p>
        </p:txBody>
      </p:sp>
    </p:spTree>
    <p:extLst>
      <p:ext uri="{BB962C8B-B14F-4D97-AF65-F5344CB8AC3E}">
        <p14:creationId xmlns:p14="http://schemas.microsoft.com/office/powerpoint/2010/main" val="379784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CC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A00975-02B9-4882-8FEE-9896EE3F2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61168"/>
              </p:ext>
            </p:extLst>
          </p:nvPr>
        </p:nvGraphicFramePr>
        <p:xfrm>
          <a:off x="1395663" y="2139665"/>
          <a:ext cx="4588042" cy="1289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911">
                  <a:extLst>
                    <a:ext uri="{9D8B030D-6E8A-4147-A177-3AD203B41FA5}">
                      <a16:colId xmlns:a16="http://schemas.microsoft.com/office/drawing/2014/main" val="3839724302"/>
                    </a:ext>
                  </a:extLst>
                </a:gridCol>
                <a:gridCol w="1290764">
                  <a:extLst>
                    <a:ext uri="{9D8B030D-6E8A-4147-A177-3AD203B41FA5}">
                      <a16:colId xmlns:a16="http://schemas.microsoft.com/office/drawing/2014/main" val="3729745811"/>
                    </a:ext>
                  </a:extLst>
                </a:gridCol>
                <a:gridCol w="1978367">
                  <a:extLst>
                    <a:ext uri="{9D8B030D-6E8A-4147-A177-3AD203B41FA5}">
                      <a16:colId xmlns:a16="http://schemas.microsoft.com/office/drawing/2014/main" val="4173122377"/>
                    </a:ext>
                  </a:extLst>
                </a:gridCol>
              </a:tblGrid>
              <a:tr h="612519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PAUs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cables coaxiales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293438"/>
                  </a:ext>
                </a:extLst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Viviendas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2604266"/>
                  </a:ext>
                </a:extLst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Local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77318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CF7F607-7869-4D42-AF56-70FB58A6BA37}"/>
              </a:ext>
            </a:extLst>
          </p:cNvPr>
          <p:cNvSpPr txBox="1"/>
          <p:nvPr/>
        </p:nvSpPr>
        <p:spPr>
          <a:xfrm>
            <a:off x="585536" y="1611114"/>
            <a:ext cx="62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de coaxiales necesarios: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39E837-8301-49CF-B58F-9EAAB274F695}"/>
              </a:ext>
            </a:extLst>
          </p:cNvPr>
          <p:cNvSpPr txBox="1"/>
          <p:nvPr/>
        </p:nvSpPr>
        <p:spPr>
          <a:xfrm>
            <a:off x="2991852" y="3588219"/>
            <a:ext cx="62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TOTAL DE COAXIALES: 7</a:t>
            </a:r>
          </a:p>
        </p:txBody>
      </p:sp>
    </p:spTree>
    <p:extLst>
      <p:ext uri="{BB962C8B-B14F-4D97-AF65-F5344CB8AC3E}">
        <p14:creationId xmlns:p14="http://schemas.microsoft.com/office/powerpoint/2010/main" val="423889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CC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0350C3-F2CB-45B5-8FB3-1ED9E8C78D71}"/>
              </a:ext>
            </a:extLst>
          </p:cNvPr>
          <p:cNvSpPr txBox="1"/>
          <p:nvPr/>
        </p:nvSpPr>
        <p:spPr>
          <a:xfrm>
            <a:off x="737936" y="1668378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Nº</a:t>
            </a:r>
            <a:r>
              <a:rPr lang="es-ES" dirty="0"/>
              <a:t> de </a:t>
            </a:r>
            <a:r>
              <a:rPr lang="es-ES" dirty="0" err="1"/>
              <a:t>PAUs</a:t>
            </a:r>
            <a:r>
              <a:rPr lang="es-ES" dirty="0"/>
              <a:t> &lt; 20 </a:t>
            </a:r>
            <a:r>
              <a:rPr lang="es-ES" dirty="0">
                <a:sym typeface="Wingdings" panose="05000000000000000000" pitchFamily="2" charset="2"/>
              </a:rPr>
              <a:t> Usamos distribución en estrella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Desde el RITI salen 7 acometidas dispuestas en conectores F macho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El RS se utiliza como registro de paso ya que usamos dicha distribución.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En el RTR, la toma llega a un repartidor de 2 salidas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Cada salida envía un cable directo a la toma.</a:t>
            </a:r>
          </a:p>
        </p:txBody>
      </p:sp>
    </p:spTree>
    <p:extLst>
      <p:ext uri="{BB962C8B-B14F-4D97-AF65-F5344CB8AC3E}">
        <p14:creationId xmlns:p14="http://schemas.microsoft.com/office/powerpoint/2010/main" val="392424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FO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7E22064-9B1A-4706-A581-6FF6DDFE4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05599"/>
              </p:ext>
            </p:extLst>
          </p:nvPr>
        </p:nvGraphicFramePr>
        <p:xfrm>
          <a:off x="965535" y="2076377"/>
          <a:ext cx="5130465" cy="1418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840">
                  <a:extLst>
                    <a:ext uri="{9D8B030D-6E8A-4147-A177-3AD203B41FA5}">
                      <a16:colId xmlns:a16="http://schemas.microsoft.com/office/drawing/2014/main" val="3466418563"/>
                    </a:ext>
                  </a:extLst>
                </a:gridCol>
                <a:gridCol w="1443365">
                  <a:extLst>
                    <a:ext uri="{9D8B030D-6E8A-4147-A177-3AD203B41FA5}">
                      <a16:colId xmlns:a16="http://schemas.microsoft.com/office/drawing/2014/main" val="3443101063"/>
                    </a:ext>
                  </a:extLst>
                </a:gridCol>
                <a:gridCol w="2212260">
                  <a:extLst>
                    <a:ext uri="{9D8B030D-6E8A-4147-A177-3AD203B41FA5}">
                      <a16:colId xmlns:a16="http://schemas.microsoft.com/office/drawing/2014/main" val="2122561"/>
                    </a:ext>
                  </a:extLst>
                </a:gridCol>
              </a:tblGrid>
              <a:tr h="673939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PAUs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Nº de acometidas de FO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46145"/>
                  </a:ext>
                </a:extLst>
              </a:tr>
              <a:tr h="3723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Viviendas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1068957"/>
                  </a:ext>
                </a:extLst>
              </a:tr>
              <a:tr h="3723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Local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79101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C8EE853-2712-4298-A2CD-B6C0E649FB2A}"/>
              </a:ext>
            </a:extLst>
          </p:cNvPr>
          <p:cNvSpPr txBox="1"/>
          <p:nvPr/>
        </p:nvSpPr>
        <p:spPr>
          <a:xfrm>
            <a:off x="965535" y="1566830"/>
            <a:ext cx="449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acometidas necesarias: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7F6429-1C92-4367-B2F5-1966C45BBA42}"/>
              </a:ext>
            </a:extLst>
          </p:cNvPr>
          <p:cNvSpPr txBox="1"/>
          <p:nvPr/>
        </p:nvSpPr>
        <p:spPr>
          <a:xfrm>
            <a:off x="3212633" y="3635215"/>
            <a:ext cx="564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de acometidas: 12 acometidas, 24 cables</a:t>
            </a:r>
          </a:p>
        </p:txBody>
      </p:sp>
    </p:spTree>
    <p:extLst>
      <p:ext uri="{BB962C8B-B14F-4D97-AF65-F5344CB8AC3E}">
        <p14:creationId xmlns:p14="http://schemas.microsoft.com/office/powerpoint/2010/main" val="125297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FO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0350C3-F2CB-45B5-8FB3-1ED9E8C78D71}"/>
              </a:ext>
            </a:extLst>
          </p:cNvPr>
          <p:cNvSpPr txBox="1"/>
          <p:nvPr/>
        </p:nvSpPr>
        <p:spPr>
          <a:xfrm>
            <a:off x="737936" y="1668378"/>
            <a:ext cx="8917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Nº</a:t>
            </a:r>
            <a:r>
              <a:rPr lang="es-ES" dirty="0"/>
              <a:t> de </a:t>
            </a:r>
            <a:r>
              <a:rPr lang="es-ES" dirty="0" err="1"/>
              <a:t>PAUs</a:t>
            </a:r>
            <a:r>
              <a:rPr lang="es-ES" dirty="0"/>
              <a:t> &lt; 20 </a:t>
            </a:r>
            <a:r>
              <a:rPr lang="es-ES" dirty="0">
                <a:sym typeface="Wingdings" panose="05000000000000000000" pitchFamily="2" charset="2"/>
              </a:rPr>
              <a:t> Usamos distribución en estrella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Desde el RITI salen 12 acometidas dispuestas en conectores F macho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El RS se utiliza como registro de paso ya que usamos dicha distribución.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En el RTR, la toma llega a un PAU de fibra 2 entradas/2 salidas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con conectores SC/APC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Cada salida envía un cable directo a la toma.</a:t>
            </a:r>
          </a:p>
        </p:txBody>
      </p:sp>
    </p:spTree>
    <p:extLst>
      <p:ext uri="{BB962C8B-B14F-4D97-AF65-F5344CB8AC3E}">
        <p14:creationId xmlns:p14="http://schemas.microsoft.com/office/powerpoint/2010/main" val="124333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308714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RECINTOS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480675" y="2442544"/>
            <a:ext cx="855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Consiste en un armario modular donde se ubicará el cuadro de protección eléctrica y los Registros Principales de todos los cables. Además, se reserva espacio para regletas y paneles por si en un futuro los operadores quieren prestar sus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Dimensiones: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Anchura: 2000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Altura: 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Profundidad: 1000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EQUIPAMIENTO: Registros principales de cable de par trenzado y coaxial, con paneles y regletas de salida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632BA0-0C29-4A6D-B2BA-5AA4DB8EB45B}"/>
              </a:ext>
            </a:extLst>
          </p:cNvPr>
          <p:cNvSpPr txBox="1"/>
          <p:nvPr/>
        </p:nvSpPr>
        <p:spPr>
          <a:xfrm>
            <a:off x="352338" y="1522358"/>
            <a:ext cx="3833768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/>
              <a:t>RECINTO INFERIOR</a:t>
            </a:r>
          </a:p>
        </p:txBody>
      </p:sp>
    </p:spTree>
    <p:extLst>
      <p:ext uri="{BB962C8B-B14F-4D97-AF65-F5344CB8AC3E}">
        <p14:creationId xmlns:p14="http://schemas.microsoft.com/office/powerpoint/2010/main" val="98798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308714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RECINTOS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480675" y="2442544"/>
            <a:ext cx="8556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Dimensiones: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Anchura: 2000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Altura: 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Profundidad: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EQUIPAMIENTO: Equipo amplificador para FM, TDT y radio DAB y mezclador de señales terrestre y satélite</a:t>
            </a:r>
          </a:p>
          <a:p>
            <a:pPr lvl="1"/>
            <a:r>
              <a:rPr lang="es-ES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632BA0-0C29-4A6D-B2BA-5AA4DB8EB45B}"/>
              </a:ext>
            </a:extLst>
          </p:cNvPr>
          <p:cNvSpPr txBox="1"/>
          <p:nvPr/>
        </p:nvSpPr>
        <p:spPr>
          <a:xfrm>
            <a:off x="352338" y="1522358"/>
            <a:ext cx="3833768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/>
              <a:t>RECINTO SUPERIOR</a:t>
            </a:r>
          </a:p>
        </p:txBody>
      </p:sp>
    </p:spTree>
    <p:extLst>
      <p:ext uri="{BB962C8B-B14F-4D97-AF65-F5344CB8AC3E}">
        <p14:creationId xmlns:p14="http://schemas.microsoft.com/office/powerpoint/2010/main" val="2874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55351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352338" y="2733452"/>
            <a:ext cx="8556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canalización principal estará formada por 4 tubos usando 111 metros de PVC blindado 50mm</a:t>
            </a:r>
          </a:p>
          <a:p>
            <a:pPr lvl="1"/>
            <a:endParaRPr lang="es-ES" b="1" u="sng" dirty="0"/>
          </a:p>
          <a:p>
            <a:pPr lvl="1"/>
            <a:r>
              <a:rPr lang="es-ES" b="1" u="sng" dirty="0"/>
              <a:t>REGISTROS SECUNDARIOS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Son armarios  que ayudan a segregar en la misma todos los servicios en numero suficiente para los usuarios de esa planta.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8342483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CANALIZACIÓN PRINCIPAL</a:t>
            </a:r>
          </a:p>
        </p:txBody>
      </p:sp>
    </p:spTree>
    <p:extLst>
      <p:ext uri="{BB962C8B-B14F-4D97-AF65-F5344CB8AC3E}">
        <p14:creationId xmlns:p14="http://schemas.microsoft.com/office/powerpoint/2010/main" val="2521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55351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352338" y="2733452"/>
            <a:ext cx="8556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canalización secundaria estará formada por 4 tubos usando 60 metros de PVC corrugado 25mm</a:t>
            </a:r>
          </a:p>
          <a:p>
            <a:pPr lvl="1"/>
            <a:endParaRPr lang="es-ES" b="1" u="sng" dirty="0"/>
          </a:p>
          <a:p>
            <a:pPr lvl="1"/>
            <a:r>
              <a:rPr lang="es-ES" b="1" u="sng" dirty="0"/>
              <a:t>REGISTROS DE PASO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 utilizan en las canalizaciones secundarias cuando hay cambio de dirección o esta es mayor de 15 metros. Ya que desde el RS hasta el RTR no hay 15 metros de distancia, no son necesarios</a:t>
            </a:r>
          </a:p>
          <a:p>
            <a:pPr lvl="1"/>
            <a:endParaRPr lang="es-ES" dirty="0"/>
          </a:p>
          <a:p>
            <a:pPr lvl="1"/>
            <a:r>
              <a:rPr lang="es-ES" b="1" u="sng" dirty="0"/>
              <a:t>REGISTROS DE TERMINACIÓN DE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Conectan la red de dispersión con la red interior de usuario. En estos, se alojan los </a:t>
            </a:r>
            <a:r>
              <a:rPr lang="es-ES" dirty="0" err="1"/>
              <a:t>PAUs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8871873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 SECUNDARIA</a:t>
            </a:r>
          </a:p>
        </p:txBody>
      </p:sp>
    </p:spTree>
    <p:extLst>
      <p:ext uri="{BB962C8B-B14F-4D97-AF65-F5344CB8AC3E}">
        <p14:creationId xmlns:p14="http://schemas.microsoft.com/office/powerpoint/2010/main" val="185028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55351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352338" y="2733452"/>
            <a:ext cx="855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canalización interior estará formada por 3 tubos usando 462 metros de PVC corrugado 25mm</a:t>
            </a:r>
          </a:p>
          <a:p>
            <a:pPr lvl="1"/>
            <a:endParaRPr lang="es-ES" b="1" u="sng" dirty="0"/>
          </a:p>
          <a:p>
            <a:pPr lvl="1"/>
            <a:r>
              <a:rPr lang="es-ES" b="1" u="sng" dirty="0"/>
              <a:t>REGISTROS DE  TOMA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 las viviendas, se instalarán en el salón 1 de cable coaxial, 1 de cable coaxial RTV, 2 de cables par trenzado y 1 de FO.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 los dos dormitorios, 1 de cable par trenzado y 1 de cable coaxial RTV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 el dormitorio principal, 1 de cable coaxial, 2 de cables par trenzado y 1 de cable coaxial RTV.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 la cocina, 1 de cable coaxial RTV y 1 de cable par trenzado.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76687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 INTERIOR</a:t>
            </a:r>
          </a:p>
        </p:txBody>
      </p:sp>
    </p:spTree>
    <p:extLst>
      <p:ext uri="{BB962C8B-B14F-4D97-AF65-F5344CB8AC3E}">
        <p14:creationId xmlns:p14="http://schemas.microsoft.com/office/powerpoint/2010/main" val="108209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41863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522634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 VIVIENDA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77769D-6D87-4BC1-BCD5-4459171F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" y="2424711"/>
            <a:ext cx="5752199" cy="4149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17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7" y="419449"/>
            <a:ext cx="1022617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DOCUMENTACIÓN PROYECTO ICT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738E72-AEBC-4DBA-BAC2-9D98ED1B4115}"/>
              </a:ext>
            </a:extLst>
          </p:cNvPr>
          <p:cNvSpPr txBox="1"/>
          <p:nvPr/>
        </p:nvSpPr>
        <p:spPr>
          <a:xfrm flipH="1">
            <a:off x="448389" y="1795244"/>
            <a:ext cx="789026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s-ES" altLang="es-ES" sz="2800" dirty="0"/>
              <a:t>1. Memoria técnica:</a:t>
            </a:r>
          </a:p>
          <a:p>
            <a:pPr lvl="1" algn="just">
              <a:lnSpc>
                <a:spcPct val="80000"/>
              </a:lnSpc>
            </a:pPr>
            <a:r>
              <a:rPr lang="es-ES" altLang="es-ES" sz="2800" dirty="0"/>
              <a:t>1.1 Datos generales de la vivienda</a:t>
            </a:r>
          </a:p>
          <a:p>
            <a:pPr lvl="1" algn="just">
              <a:lnSpc>
                <a:spcPct val="80000"/>
              </a:lnSpc>
            </a:pPr>
            <a:r>
              <a:rPr lang="es-ES" altLang="es-ES" sz="2800" dirty="0"/>
              <a:t>1.2 Elementos que componen la ICT</a:t>
            </a:r>
          </a:p>
          <a:p>
            <a:pPr algn="just">
              <a:lnSpc>
                <a:spcPct val="80000"/>
              </a:lnSpc>
            </a:pPr>
            <a:r>
              <a:rPr lang="es-ES" altLang="es-ES" sz="2800" dirty="0"/>
              <a:t>2. Planos y esquemas de la instalación ICT</a:t>
            </a:r>
          </a:p>
          <a:p>
            <a:pPr algn="just">
              <a:lnSpc>
                <a:spcPct val="80000"/>
              </a:lnSpc>
            </a:pPr>
            <a:r>
              <a:rPr lang="es-ES" altLang="es-ES" sz="2800" dirty="0"/>
              <a:t>3. Pliego de condiciones</a:t>
            </a:r>
          </a:p>
          <a:p>
            <a:pPr algn="just">
              <a:lnSpc>
                <a:spcPct val="80000"/>
              </a:lnSpc>
            </a:pPr>
            <a:r>
              <a:rPr lang="es-ES" altLang="es-ES" sz="2800" dirty="0"/>
              <a:t>4. Presupuesto</a:t>
            </a:r>
          </a:p>
        </p:txBody>
      </p:sp>
    </p:spTree>
    <p:extLst>
      <p:ext uri="{BB962C8B-B14F-4D97-AF65-F5344CB8AC3E}">
        <p14:creationId xmlns:p14="http://schemas.microsoft.com/office/powerpoint/2010/main" val="9289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55351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RED RTV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D4E6C3-5F74-4299-A96B-16715375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49" y="163813"/>
            <a:ext cx="2610214" cy="61444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475BDC-C210-4897-A1A8-FAE879D1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859" y="163813"/>
            <a:ext cx="2303671" cy="61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1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545284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RED CC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432968-C381-4F93-8AD4-EB7956D8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072" y="233313"/>
            <a:ext cx="4588778" cy="63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1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669441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RED CP/CPT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B7AB57-C1D6-4E6F-B847-6DD0DC26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20" y="419449"/>
            <a:ext cx="4513211" cy="62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5343787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RED FO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E1156B-FCB2-4D5C-918A-AC7964FE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514" y="408963"/>
            <a:ext cx="4590539" cy="63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1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9" y="1422080"/>
            <a:ext cx="432033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RITS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065F3B-9434-4309-94A1-8F878E544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3" y="188422"/>
            <a:ext cx="4756557" cy="64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1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9" y="1422080"/>
            <a:ext cx="432033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RITI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93138-DC2E-4D31-AD16-159AB690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03" y="192948"/>
            <a:ext cx="4846988" cy="63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9" y="1422080"/>
            <a:ext cx="432033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RTR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C742F4-35E5-407A-9AB1-0736F389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11" y="1937857"/>
            <a:ext cx="7094630" cy="47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3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7784983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PLIEGO DE CONDICIONES</a:t>
            </a:r>
          </a:p>
        </p:txBody>
      </p:sp>
    </p:spTree>
    <p:extLst>
      <p:ext uri="{BB962C8B-B14F-4D97-AF65-F5344CB8AC3E}">
        <p14:creationId xmlns:p14="http://schemas.microsoft.com/office/powerpoint/2010/main" val="4090312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440421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PRESUPUESTOS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6971251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/>
              <a:t>RECINTOS Y CANALIZACIONES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37DB887-2ABA-4763-8ADE-F7AD4F6D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25027"/>
              </p:ext>
            </p:extLst>
          </p:nvPr>
        </p:nvGraphicFramePr>
        <p:xfrm>
          <a:off x="489357" y="2364938"/>
          <a:ext cx="10357608" cy="3322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057">
                  <a:extLst>
                    <a:ext uri="{9D8B030D-6E8A-4147-A177-3AD203B41FA5}">
                      <a16:colId xmlns:a16="http://schemas.microsoft.com/office/drawing/2014/main" val="3740069148"/>
                    </a:ext>
                  </a:extLst>
                </a:gridCol>
                <a:gridCol w="909339">
                  <a:extLst>
                    <a:ext uri="{9D8B030D-6E8A-4147-A177-3AD203B41FA5}">
                      <a16:colId xmlns:a16="http://schemas.microsoft.com/office/drawing/2014/main" val="443057912"/>
                    </a:ext>
                  </a:extLst>
                </a:gridCol>
                <a:gridCol w="4857209">
                  <a:extLst>
                    <a:ext uri="{9D8B030D-6E8A-4147-A177-3AD203B41FA5}">
                      <a16:colId xmlns:a16="http://schemas.microsoft.com/office/drawing/2014/main" val="2547226426"/>
                    </a:ext>
                  </a:extLst>
                </a:gridCol>
                <a:gridCol w="964788">
                  <a:extLst>
                    <a:ext uri="{9D8B030D-6E8A-4147-A177-3AD203B41FA5}">
                      <a16:colId xmlns:a16="http://schemas.microsoft.com/office/drawing/2014/main" val="4099891430"/>
                    </a:ext>
                  </a:extLst>
                </a:gridCol>
                <a:gridCol w="1186578">
                  <a:extLst>
                    <a:ext uri="{9D8B030D-6E8A-4147-A177-3AD203B41FA5}">
                      <a16:colId xmlns:a16="http://schemas.microsoft.com/office/drawing/2014/main" val="2773493685"/>
                    </a:ext>
                  </a:extLst>
                </a:gridCol>
                <a:gridCol w="1441637">
                  <a:extLst>
                    <a:ext uri="{9D8B030D-6E8A-4147-A177-3AD203B41FA5}">
                      <a16:colId xmlns:a16="http://schemas.microsoft.com/office/drawing/2014/main" val="2199086551"/>
                    </a:ext>
                  </a:extLst>
                </a:gridCol>
              </a:tblGrid>
              <a:tr h="30345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Recinto y canalizaciones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05294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Referencia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Proveedor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Descripción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Precio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Cantidad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Subtotal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368831149"/>
                  </a:ext>
                </a:extLst>
              </a:tr>
              <a:tr h="3641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118953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Roiri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Armario para RITS y RITI de 2000x1000x500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931,40 €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1.862,80 €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2282049404"/>
                  </a:ext>
                </a:extLst>
              </a:tr>
              <a:tr h="39448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125776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Roiri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Registro Secundario empotrado 450x450x150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102,80 €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616,80 €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2237034920"/>
                  </a:ext>
                </a:extLst>
              </a:tr>
              <a:tr h="30345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124003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Roiri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Registro Terminación de Red empotrado 600X500X80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77,70 €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466,20 €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760968865"/>
                  </a:ext>
                </a:extLst>
              </a:tr>
              <a:tr h="30345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T10125N3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Tubos Revi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PVC Corrugado negro R4 25mm</a:t>
                      </a:r>
                      <a:endParaRPr lang="pt-BR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40,00 €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5,25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210,00 €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1016401252"/>
                  </a:ext>
                </a:extLst>
              </a:tr>
              <a:tr h="3186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T20450G6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Tubos Revi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PVC blindado gris R5 roscado 50mm</a:t>
                      </a:r>
                      <a:endParaRPr lang="pt-BR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511,00 €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1,2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613,20 €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2742444509"/>
                  </a:ext>
                </a:extLst>
              </a:tr>
              <a:tr h="318624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3.769,00 €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179938541"/>
                  </a:ext>
                </a:extLst>
              </a:tr>
              <a:tr h="318624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IVA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791,49 €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3562231261"/>
                  </a:ext>
                </a:extLst>
              </a:tr>
              <a:tr h="318624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4.560,49 €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19492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71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440421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PRESUPUESTOS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9" y="1422080"/>
            <a:ext cx="2776756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/>
              <a:t>RED CP/CPT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006FA0E-95F9-4AB4-95DF-148B4B2FC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55919"/>
              </p:ext>
            </p:extLst>
          </p:nvPr>
        </p:nvGraphicFramePr>
        <p:xfrm>
          <a:off x="352338" y="2412147"/>
          <a:ext cx="10419125" cy="3720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985">
                  <a:extLst>
                    <a:ext uri="{9D8B030D-6E8A-4147-A177-3AD203B41FA5}">
                      <a16:colId xmlns:a16="http://schemas.microsoft.com/office/drawing/2014/main" val="1572333918"/>
                    </a:ext>
                  </a:extLst>
                </a:gridCol>
                <a:gridCol w="914740">
                  <a:extLst>
                    <a:ext uri="{9D8B030D-6E8A-4147-A177-3AD203B41FA5}">
                      <a16:colId xmlns:a16="http://schemas.microsoft.com/office/drawing/2014/main" val="1986857607"/>
                    </a:ext>
                  </a:extLst>
                </a:gridCol>
                <a:gridCol w="4886058">
                  <a:extLst>
                    <a:ext uri="{9D8B030D-6E8A-4147-A177-3AD203B41FA5}">
                      <a16:colId xmlns:a16="http://schemas.microsoft.com/office/drawing/2014/main" val="3347198651"/>
                    </a:ext>
                  </a:extLst>
                </a:gridCol>
                <a:gridCol w="970518">
                  <a:extLst>
                    <a:ext uri="{9D8B030D-6E8A-4147-A177-3AD203B41FA5}">
                      <a16:colId xmlns:a16="http://schemas.microsoft.com/office/drawing/2014/main" val="442271258"/>
                    </a:ext>
                  </a:extLst>
                </a:gridCol>
                <a:gridCol w="1193625">
                  <a:extLst>
                    <a:ext uri="{9D8B030D-6E8A-4147-A177-3AD203B41FA5}">
                      <a16:colId xmlns:a16="http://schemas.microsoft.com/office/drawing/2014/main" val="4077732778"/>
                    </a:ext>
                  </a:extLst>
                </a:gridCol>
                <a:gridCol w="1450199">
                  <a:extLst>
                    <a:ext uri="{9D8B030D-6E8A-4147-A177-3AD203B41FA5}">
                      <a16:colId xmlns:a16="http://schemas.microsoft.com/office/drawing/2014/main" val="376771816"/>
                    </a:ext>
                  </a:extLst>
                </a:gridCol>
              </a:tblGrid>
              <a:tr h="23557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Red CP/CPT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17267"/>
                  </a:ext>
                </a:extLst>
              </a:tr>
              <a:tr h="23557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Referencia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Proveedor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Descripción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Precio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Cantidad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Subtotal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123223931"/>
                  </a:ext>
                </a:extLst>
              </a:tr>
              <a:tr h="42371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546610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Panel Principal Abierto para Datos/Coaxial (Hasta 24 conexiones) 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51,31 €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51,31 €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3728607459"/>
                  </a:ext>
                </a:extLst>
              </a:tr>
              <a:tr h="42371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546620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Soporte Adaptador “F” Hembra - “F” Hembra, para Coaxial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2,48 €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44,64 €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1066444271"/>
                  </a:ext>
                </a:extLst>
              </a:tr>
              <a:tr h="42371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124003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 Registro Principal Cerrado para Datos/Coaxial (Hasta 48 conexiones)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225,11 €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225,11 €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1785067447"/>
                  </a:ext>
                </a:extLst>
              </a:tr>
              <a:tr h="42371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546501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 Multiplexor Pasivo “RJ45” 1Macho-9Hembras con Latiguillo LSFH 0,2m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49,06 €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294,36 €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1183494824"/>
                  </a:ext>
                </a:extLst>
              </a:tr>
              <a:tr h="42371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209910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 Caja Terminal para Datos con 1 Conector RJ45 Cat.-6 Hembra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7,50 €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43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322,50 €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1317759137"/>
                  </a:ext>
                </a:extLst>
              </a:tr>
              <a:tr h="42371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217702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Cable Telefonía Básica Multipar 50 + 1 Par Piloto Ø 21mm LSFH  Blanco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6,20 €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540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3.348,00 €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1211189043"/>
                  </a:ext>
                </a:extLst>
              </a:tr>
              <a:tr h="235578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4.285,92 €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3622207468"/>
                  </a:ext>
                </a:extLst>
              </a:tr>
              <a:tr h="235578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IVA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900,04 €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1080349832"/>
                  </a:ext>
                </a:extLst>
              </a:tr>
              <a:tr h="235578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5.185,96 €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2775392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09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775981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1. MEMORIA TÉCNICA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A43D1D-1DCB-4E3A-ADB8-3F876F5CBB1B}"/>
              </a:ext>
            </a:extLst>
          </p:cNvPr>
          <p:cNvSpPr txBox="1"/>
          <p:nvPr/>
        </p:nvSpPr>
        <p:spPr>
          <a:xfrm>
            <a:off x="352338" y="1602297"/>
            <a:ext cx="6123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chemeClr val="hlink"/>
                </a:solidFill>
              </a:rPr>
              <a:t>Datos generales de la vivienda: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altLang="es-ES" dirty="0"/>
              <a:t>Edificio con: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es-ES" dirty="0"/>
              <a:t>Portales: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es-ES" dirty="0"/>
              <a:t>Plantas: 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es-ES" dirty="0"/>
              <a:t>Viviendas/Planta: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es-ES" dirty="0"/>
              <a:t>Locales comerciales: 1 en Planta baja</a:t>
            </a:r>
          </a:p>
          <a:p>
            <a:pPr lvl="1"/>
            <a:r>
              <a:rPr lang="es-ES" altLang="es-ES" dirty="0"/>
              <a:t>Total: 6 viviendas y 1 local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7F3DE9-79B7-4CC2-AC0E-455B84A62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8" y="3876326"/>
            <a:ext cx="53911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BD1792-0F21-46AE-8C55-27C7903EF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12" y="3876325"/>
            <a:ext cx="5391150" cy="256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46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440421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PRESUPUESTOS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9" y="1422080"/>
            <a:ext cx="2004967" cy="6500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/>
              <a:t>RED RTV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A41AC53-0B7A-4A35-90F4-D1F421D69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11598"/>
              </p:ext>
            </p:extLst>
          </p:nvPr>
        </p:nvGraphicFramePr>
        <p:xfrm>
          <a:off x="452569" y="2317779"/>
          <a:ext cx="8733376" cy="4120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804">
                  <a:extLst>
                    <a:ext uri="{9D8B030D-6E8A-4147-A177-3AD203B41FA5}">
                      <a16:colId xmlns:a16="http://schemas.microsoft.com/office/drawing/2014/main" val="3542971066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4292919025"/>
                    </a:ext>
                  </a:extLst>
                </a:gridCol>
                <a:gridCol w="4069356">
                  <a:extLst>
                    <a:ext uri="{9D8B030D-6E8A-4147-A177-3AD203B41FA5}">
                      <a16:colId xmlns:a16="http://schemas.microsoft.com/office/drawing/2014/main" val="3498761467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1579177219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2662280325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2686043510"/>
                    </a:ext>
                  </a:extLst>
                </a:gridCol>
              </a:tblGrid>
              <a:tr h="1628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Red RTV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88379"/>
                  </a:ext>
                </a:extLst>
              </a:tr>
              <a:tr h="20359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Referencia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Proveedor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Descripción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Precio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Cantidad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Subtotal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712637281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1201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ANT.TERREST. FM 88...108MHz CIRCULAR G1dBi</a:t>
                      </a:r>
                      <a:endParaRPr lang="pt-BR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25,50 €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25,50 €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929806193"/>
                  </a:ext>
                </a:extLst>
              </a:tr>
              <a:tr h="2117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1050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</a:rPr>
                        <a:t>ANT.TERREST. DAB 190...232MHz 3 ELEM. G8dB</a:t>
                      </a:r>
                      <a:endParaRPr lang="de-DE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37,39 €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37,39 €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627065116"/>
                  </a:ext>
                </a:extLst>
              </a:tr>
              <a:tr h="1628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149021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>
                          <a:effectLst/>
                        </a:rPr>
                        <a:t>ANT. V UHF G15dBi IND.</a:t>
                      </a:r>
                      <a:endParaRPr lang="da-DK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39,12 €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39,12 €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96665772"/>
                  </a:ext>
                </a:extLst>
              </a:tr>
              <a:tr h="1628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790101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PARÁBOLA OFFSET 800 AC G39dB BLA. 1U 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40,00 €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80,00 €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745431334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301002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Mástil galvanizado 3000x45x2 mm.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45,54 €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136,62 €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816000063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508212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Amplificador Monocanal FM 88...108MHz G 35dB 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68,55 €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68,55 €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453400110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509912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 Amplificador Monocanal DAB 195..232MHz G 45dB 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76,49 €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76,49 €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189034829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508612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 AMP. TDT 470..862MHz G50dB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87,31 €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87,31 €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472975648"/>
                  </a:ext>
                </a:extLst>
              </a:tr>
              <a:tr h="1628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508012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 Amplificador FI 950...2150MHz G 35...50dB 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108,50 €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217,00 €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252247036"/>
                  </a:ext>
                </a:extLst>
              </a:tr>
              <a:tr h="1628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5301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Anillo Rack 19” 5U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90,36 €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90,36 €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646280989"/>
                  </a:ext>
                </a:extLst>
              </a:tr>
              <a:tr h="1628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7407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MEZCL.REP. MATV+2FI 5..862/950..2400MHz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30,27 €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30,27 €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274349471"/>
                  </a:ext>
                </a:extLst>
              </a:tr>
              <a:tr h="1628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4061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Carga Terminal “F” 75Ohm con Bloqueo DC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2,95 €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17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50,15 €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009059979"/>
                  </a:ext>
                </a:extLst>
              </a:tr>
              <a:tr h="1628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4563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Derivador 5...1000MHz “F” 2D 14dB Interior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5,36 €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10,72 €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862221744"/>
                  </a:ext>
                </a:extLst>
              </a:tr>
              <a:tr h="1628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4564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Derivador 5...1000MHz “F” 2D 17dB Interior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5,36 €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4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21,44 €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485861527"/>
                  </a:ext>
                </a:extLst>
              </a:tr>
              <a:tr h="1628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4565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Derivador 5...1000MHz “F” 2D 20dB Interior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5,36 €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6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32,16 €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712809014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4566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Derivador 5...1000MHz “F” 2D 23dB Interior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5,36 €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10,72 €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503942488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5454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PAU REP. 5...2400MHz “EasyF” 5D 11/13dB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16,01 €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6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96,06 €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870634195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5226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Toma Terminal 5-862/950.2150MHz, TV/FM-SAT 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6,02 €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31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186,62 €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714778887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2155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TELEVES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Cable Coaxial T-100 Cu/Cu Ø 1,13/4,8/6,6mm PE Negro </a:t>
                      </a:r>
                      <a:endParaRPr lang="fr-FR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0,89 €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267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>
                          <a:effectLst/>
                        </a:rPr>
                        <a:t>237,63 €</a:t>
                      </a:r>
                      <a:endParaRPr lang="es-ES" sz="8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43774233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 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Subtotal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1.534,11 €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916570302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IVA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322,16 €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786937453"/>
                  </a:ext>
                </a:extLst>
              </a:tr>
              <a:tr h="171020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Total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1.856,27 €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269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8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440421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PRESUPUESTOS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9" y="1422080"/>
            <a:ext cx="2004967" cy="6500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/>
              <a:t>RED CC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384FCF8-C5DD-436C-A9C6-16A20B96F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24565"/>
              </p:ext>
            </p:extLst>
          </p:nvPr>
        </p:nvGraphicFramePr>
        <p:xfrm>
          <a:off x="352338" y="2461259"/>
          <a:ext cx="9446004" cy="2974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919">
                  <a:extLst>
                    <a:ext uri="{9D8B030D-6E8A-4147-A177-3AD203B41FA5}">
                      <a16:colId xmlns:a16="http://schemas.microsoft.com/office/drawing/2014/main" val="3870459871"/>
                    </a:ext>
                  </a:extLst>
                </a:gridCol>
                <a:gridCol w="1008919">
                  <a:extLst>
                    <a:ext uri="{9D8B030D-6E8A-4147-A177-3AD203B41FA5}">
                      <a16:colId xmlns:a16="http://schemas.microsoft.com/office/drawing/2014/main" val="1018375305"/>
                    </a:ext>
                  </a:extLst>
                </a:gridCol>
                <a:gridCol w="4401409">
                  <a:extLst>
                    <a:ext uri="{9D8B030D-6E8A-4147-A177-3AD203B41FA5}">
                      <a16:colId xmlns:a16="http://schemas.microsoft.com/office/drawing/2014/main" val="1931884746"/>
                    </a:ext>
                  </a:extLst>
                </a:gridCol>
                <a:gridCol w="1008919">
                  <a:extLst>
                    <a:ext uri="{9D8B030D-6E8A-4147-A177-3AD203B41FA5}">
                      <a16:colId xmlns:a16="http://schemas.microsoft.com/office/drawing/2014/main" val="3369035182"/>
                    </a:ext>
                  </a:extLst>
                </a:gridCol>
                <a:gridCol w="1008919">
                  <a:extLst>
                    <a:ext uri="{9D8B030D-6E8A-4147-A177-3AD203B41FA5}">
                      <a16:colId xmlns:a16="http://schemas.microsoft.com/office/drawing/2014/main" val="314237980"/>
                    </a:ext>
                  </a:extLst>
                </a:gridCol>
                <a:gridCol w="1008919">
                  <a:extLst>
                    <a:ext uri="{9D8B030D-6E8A-4147-A177-3AD203B41FA5}">
                      <a16:colId xmlns:a16="http://schemas.microsoft.com/office/drawing/2014/main" val="4182056626"/>
                    </a:ext>
                  </a:extLst>
                </a:gridCol>
              </a:tblGrid>
              <a:tr h="30742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Red CC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93667"/>
                  </a:ext>
                </a:extLst>
              </a:tr>
              <a:tr h="3074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Referencia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Proveedor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Descripción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Precio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Cantidad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Subtotal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332946"/>
                  </a:ext>
                </a:extLst>
              </a:tr>
              <a:tr h="3074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4171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Conector “F” roscado C/junta (COAX.T100</a:t>
                      </a:r>
                      <a:endParaRPr lang="pt-BR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0,52 €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3,64 €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480579"/>
                  </a:ext>
                </a:extLst>
              </a:tr>
              <a:tr h="30742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5150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Repartidor 5...2400MHz “F” 2D 4/5dB Interior 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5,16 €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30,96 €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0280328"/>
                  </a:ext>
                </a:extLst>
              </a:tr>
              <a:tr h="2927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5232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Toma terminal 5...1000MHz TV-FM 0,5-3dB</a:t>
                      </a:r>
                      <a:endParaRPr lang="pt-BR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6,77 €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88,01 €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5185380"/>
                  </a:ext>
                </a:extLst>
              </a:tr>
              <a:tr h="5299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2155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Cable Coaxial T-100 Cu/Cu Ø 1,13/4,8/6,6mm PE Negro </a:t>
                      </a:r>
                      <a:endParaRPr lang="fr-FR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0,89 €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150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133,50 €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2095290"/>
                  </a:ext>
                </a:extLst>
              </a:tr>
              <a:tr h="307421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256,11 €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761710"/>
                  </a:ext>
                </a:extLst>
              </a:tr>
              <a:tr h="307421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IVA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53,78 €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4780730"/>
                  </a:ext>
                </a:extLst>
              </a:tr>
              <a:tr h="307421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309,89 €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81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867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440421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PRESUPUESTOS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77"/>
            <a:ext cx="2004967" cy="6500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/>
              <a:t>RED FO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F090A2B-2A72-4DB8-A34D-2EF2678FD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00535"/>
              </p:ext>
            </p:extLst>
          </p:nvPr>
        </p:nvGraphicFramePr>
        <p:xfrm>
          <a:off x="352338" y="2428109"/>
          <a:ext cx="9706062" cy="3268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275">
                  <a:extLst>
                    <a:ext uri="{9D8B030D-6E8A-4147-A177-3AD203B41FA5}">
                      <a16:colId xmlns:a16="http://schemas.microsoft.com/office/drawing/2014/main" val="832089136"/>
                    </a:ext>
                  </a:extLst>
                </a:gridCol>
                <a:gridCol w="852137">
                  <a:extLst>
                    <a:ext uri="{9D8B030D-6E8A-4147-A177-3AD203B41FA5}">
                      <a16:colId xmlns:a16="http://schemas.microsoft.com/office/drawing/2014/main" val="3208752527"/>
                    </a:ext>
                  </a:extLst>
                </a:gridCol>
                <a:gridCol w="4551667">
                  <a:extLst>
                    <a:ext uri="{9D8B030D-6E8A-4147-A177-3AD203B41FA5}">
                      <a16:colId xmlns:a16="http://schemas.microsoft.com/office/drawing/2014/main" val="2907365607"/>
                    </a:ext>
                  </a:extLst>
                </a:gridCol>
                <a:gridCol w="904097">
                  <a:extLst>
                    <a:ext uri="{9D8B030D-6E8A-4147-A177-3AD203B41FA5}">
                      <a16:colId xmlns:a16="http://schemas.microsoft.com/office/drawing/2014/main" val="280759638"/>
                    </a:ext>
                  </a:extLst>
                </a:gridCol>
                <a:gridCol w="1111936">
                  <a:extLst>
                    <a:ext uri="{9D8B030D-6E8A-4147-A177-3AD203B41FA5}">
                      <a16:colId xmlns:a16="http://schemas.microsoft.com/office/drawing/2014/main" val="3587618435"/>
                    </a:ext>
                  </a:extLst>
                </a:gridCol>
                <a:gridCol w="1350950">
                  <a:extLst>
                    <a:ext uri="{9D8B030D-6E8A-4147-A177-3AD203B41FA5}">
                      <a16:colId xmlns:a16="http://schemas.microsoft.com/office/drawing/2014/main" val="2047941227"/>
                    </a:ext>
                  </a:extLst>
                </a:gridCol>
              </a:tblGrid>
              <a:tr h="29771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Red FO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5999"/>
                  </a:ext>
                </a:extLst>
              </a:tr>
              <a:tr h="2977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Referencia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Proveedor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Descripción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Precio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Cantidad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Subtotal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2477797766"/>
                  </a:ext>
                </a:extLst>
              </a:tr>
              <a:tr h="56224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233001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Registro Principal para F.O. de Interior (Hasta 48 Conectores “SC/APC”) 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245,86 €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245,86 €</a:t>
                      </a:r>
                      <a:endParaRPr lang="es-ES" sz="1100" b="0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1330294501"/>
                  </a:ext>
                </a:extLst>
              </a:tr>
              <a:tr h="2977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233202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Adaptador  “SC/APC”   HEMBRA-HEMBRA  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2,06 €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2,06 €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2700161110"/>
                  </a:ext>
                </a:extLst>
              </a:tr>
              <a:tr h="56224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2315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PAU  de F.O. 2 Salidas y 2 Adaptadores(Hasta 2 Adaptadores “SC/APC”H - H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15,04 €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15,04 €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107943944"/>
                  </a:ext>
                </a:extLst>
              </a:tr>
              <a:tr h="31259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231901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TELEVES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CABLE 2FIB.MONO.INT.LSFH 300m(ITU-T G657A2) 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0,58 €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216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25,52 €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ctr"/>
                </a:tc>
                <a:extLst>
                  <a:ext uri="{0D108BD9-81ED-4DB2-BD59-A6C34878D82A}">
                    <a16:rowId xmlns:a16="http://schemas.microsoft.com/office/drawing/2014/main" val="3662984893"/>
                  </a:ext>
                </a:extLst>
              </a:tr>
              <a:tr h="312597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Subtotal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288,48 €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1885948243"/>
                  </a:ext>
                </a:extLst>
              </a:tr>
              <a:tr h="312597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IVA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60,58 €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3599197147"/>
                  </a:ext>
                </a:extLst>
              </a:tr>
              <a:tr h="312597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349,06 €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5578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245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440421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PRESUPUESTOS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77"/>
            <a:ext cx="1560352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/>
              <a:t>TOTAL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4DE440-908C-4214-883F-4A6EEEC3F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17310"/>
              </p:ext>
            </p:extLst>
          </p:nvPr>
        </p:nvGraphicFramePr>
        <p:xfrm>
          <a:off x="352338" y="2411486"/>
          <a:ext cx="3298558" cy="3326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9645">
                  <a:extLst>
                    <a:ext uri="{9D8B030D-6E8A-4147-A177-3AD203B41FA5}">
                      <a16:colId xmlns:a16="http://schemas.microsoft.com/office/drawing/2014/main" val="1217532478"/>
                    </a:ext>
                  </a:extLst>
                </a:gridCol>
                <a:gridCol w="1358913">
                  <a:extLst>
                    <a:ext uri="{9D8B030D-6E8A-4147-A177-3AD203B41FA5}">
                      <a16:colId xmlns:a16="http://schemas.microsoft.com/office/drawing/2014/main" val="3492143845"/>
                    </a:ext>
                  </a:extLst>
                </a:gridCol>
              </a:tblGrid>
              <a:tr h="3102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PRESUPUESTO 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7930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Nombre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Precio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4675203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Recinto y canalizaciones</a:t>
                      </a:r>
                      <a:endParaRPr lang="es-ES" sz="11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3.769,00 €</a:t>
                      </a:r>
                      <a:endParaRPr lang="es-ES" sz="1100" b="0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5548980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Red RTV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1.534,11 €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738219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Red CC</a:t>
                      </a:r>
                      <a:endParaRPr lang="es-ES" sz="11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256,11 €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515416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Red CP/CPT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4.282,95 €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810244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Red FO</a:t>
                      </a:r>
                      <a:endParaRPr lang="es-ES" sz="11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288,48 €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645502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Subtotal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10.130,65 €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3579136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IVA</a:t>
                      </a:r>
                      <a:endParaRPr lang="es-ES" sz="1100" b="1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2.127,44 €</a:t>
                      </a:r>
                      <a:endParaRPr lang="es-ES" sz="1100" b="0" i="0" u="none" strike="noStrike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464376"/>
                  </a:ext>
                </a:extLst>
              </a:tr>
              <a:tr h="3102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12.258,09 €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216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594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112412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FIN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B74A9B-215B-4424-9BCB-66979FD7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17" y="2373560"/>
            <a:ext cx="6463718" cy="40398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F9FA7BE-FFE8-49EA-A02E-AA5B06E5729E}"/>
              </a:ext>
            </a:extLst>
          </p:cNvPr>
          <p:cNvSpPr txBox="1"/>
          <p:nvPr/>
        </p:nvSpPr>
        <p:spPr>
          <a:xfrm>
            <a:off x="3152163" y="1607653"/>
            <a:ext cx="562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1602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775981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1. MEMORIA TÉCNICA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F49585F-806E-4B79-A176-0FCAC45E2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56755"/>
              </p:ext>
            </p:extLst>
          </p:nvPr>
        </p:nvGraphicFramePr>
        <p:xfrm>
          <a:off x="571208" y="1539239"/>
          <a:ext cx="4252462" cy="4324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852">
                  <a:extLst>
                    <a:ext uri="{9D8B030D-6E8A-4147-A177-3AD203B41FA5}">
                      <a16:colId xmlns:a16="http://schemas.microsoft.com/office/drawing/2014/main" val="490904580"/>
                    </a:ext>
                  </a:extLst>
                </a:gridCol>
                <a:gridCol w="2916610">
                  <a:extLst>
                    <a:ext uri="{9D8B030D-6E8A-4147-A177-3AD203B41FA5}">
                      <a16:colId xmlns:a16="http://schemas.microsoft.com/office/drawing/2014/main" val="383996406"/>
                    </a:ext>
                  </a:extLst>
                </a:gridCol>
              </a:tblGrid>
              <a:tr h="7890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effectLst/>
                        </a:rPr>
                        <a:t>Nº</a:t>
                      </a:r>
                      <a:r>
                        <a:rPr lang="es-ES" sz="1100" u="none" strike="noStrike" dirty="0">
                          <a:effectLst/>
                        </a:rPr>
                        <a:t> de estancias/vivienda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8722226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6º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3487756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5º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363870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4º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48159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3º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981133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2º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789880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1º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189549"/>
                  </a:ext>
                </a:extLst>
              </a:tr>
              <a:tr h="7890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baja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 local de 120m</a:t>
                      </a:r>
                      <a:r>
                        <a:rPr lang="es-ES" sz="1100" u="none" strike="noStrike" baseline="30000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13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7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266769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RTV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652A22-F185-4845-8E70-F06E9EB64737}"/>
              </a:ext>
            </a:extLst>
          </p:cNvPr>
          <p:cNvSpPr txBox="1"/>
          <p:nvPr/>
        </p:nvSpPr>
        <p:spPr>
          <a:xfrm>
            <a:off x="822122" y="1593908"/>
            <a:ext cx="73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colocan 5 antenas: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A3585C-A5C9-46AD-9C1C-9F122252E603}"/>
              </a:ext>
            </a:extLst>
          </p:cNvPr>
          <p:cNvSpPr txBox="1"/>
          <p:nvPr/>
        </p:nvSpPr>
        <p:spPr>
          <a:xfrm>
            <a:off x="822122" y="3927446"/>
            <a:ext cx="739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colocan 2 antenas para RTV satélite: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Astra e Hispasat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incorpora un mezclador en la cabecera para mezclar las señales TERR y SAT.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coloca un derivador con dos salidas en cada planta.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B32A76C-2360-4363-BB5F-34249B10D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92382"/>
              </p:ext>
            </p:extLst>
          </p:nvPr>
        </p:nvGraphicFramePr>
        <p:xfrm>
          <a:off x="1127387" y="2034590"/>
          <a:ext cx="3947952" cy="175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597287167"/>
                    </a:ext>
                  </a:extLst>
                </a:gridCol>
                <a:gridCol w="868028">
                  <a:extLst>
                    <a:ext uri="{9D8B030D-6E8A-4147-A177-3AD203B41FA5}">
                      <a16:colId xmlns:a16="http://schemas.microsoft.com/office/drawing/2014/main" val="1611578051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1105110829"/>
                    </a:ext>
                  </a:extLst>
                </a:gridCol>
                <a:gridCol w="950752">
                  <a:extLst>
                    <a:ext uri="{9D8B030D-6E8A-4147-A177-3AD203B41FA5}">
                      <a16:colId xmlns:a16="http://schemas.microsoft.com/office/drawing/2014/main" val="232777240"/>
                    </a:ext>
                  </a:extLst>
                </a:gridCol>
              </a:tblGrid>
              <a:tr h="54558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Servicio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FM-radio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COFDM-TV (UHF)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DAB (VHF)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183065"/>
                  </a:ext>
                </a:extLst>
              </a:tr>
              <a:tr h="31650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Tipo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Circular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Directiva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947947"/>
                  </a:ext>
                </a:extLst>
              </a:tr>
              <a:tr h="34664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Ganancia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&gt;17 dB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dB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594700"/>
                  </a:ext>
                </a:extLst>
              </a:tr>
              <a:tr h="54558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Carga al viento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&lt;40 newton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165 newton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60 newton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029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3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266769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RTV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EA0ED68-BDBE-48B3-BEF9-37F63439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1287"/>
              </p:ext>
            </p:extLst>
          </p:nvPr>
        </p:nvGraphicFramePr>
        <p:xfrm>
          <a:off x="520117" y="1599107"/>
          <a:ext cx="4496500" cy="3862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119">
                  <a:extLst>
                    <a:ext uri="{9D8B030D-6E8A-4147-A177-3AD203B41FA5}">
                      <a16:colId xmlns:a16="http://schemas.microsoft.com/office/drawing/2014/main" val="2777463805"/>
                    </a:ext>
                  </a:extLst>
                </a:gridCol>
                <a:gridCol w="1695401">
                  <a:extLst>
                    <a:ext uri="{9D8B030D-6E8A-4147-A177-3AD203B41FA5}">
                      <a16:colId xmlns:a16="http://schemas.microsoft.com/office/drawing/2014/main" val="2405778694"/>
                    </a:ext>
                  </a:extLst>
                </a:gridCol>
                <a:gridCol w="1289980">
                  <a:extLst>
                    <a:ext uri="{9D8B030D-6E8A-4147-A177-3AD203B41FA5}">
                      <a16:colId xmlns:a16="http://schemas.microsoft.com/office/drawing/2014/main" val="2775942446"/>
                    </a:ext>
                  </a:extLst>
                </a:gridCol>
              </a:tblGrid>
              <a:tr h="454368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estancias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tomas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1479719"/>
                  </a:ext>
                </a:extLst>
              </a:tr>
              <a:tr h="4543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6ª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565029"/>
                  </a:ext>
                </a:extLst>
              </a:tr>
              <a:tr h="4543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5ª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9572"/>
                  </a:ext>
                </a:extLst>
              </a:tr>
              <a:tr h="4543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4ª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2628"/>
                  </a:ext>
                </a:extLst>
              </a:tr>
              <a:tr h="47708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3ª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7504415"/>
                  </a:ext>
                </a:extLst>
              </a:tr>
              <a:tr h="52252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2ª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341163"/>
                  </a:ext>
                </a:extLst>
              </a:tr>
              <a:tr h="52252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1ª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237027"/>
                  </a:ext>
                </a:extLst>
              </a:tr>
              <a:tr h="52252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Baja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 local de 120m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734790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0A5781C-2688-4E7E-9E05-485C793BA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09005"/>
              </p:ext>
            </p:extLst>
          </p:nvPr>
        </p:nvGraphicFramePr>
        <p:xfrm>
          <a:off x="5602914" y="4804009"/>
          <a:ext cx="4111538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622">
                  <a:extLst>
                    <a:ext uri="{9D8B030D-6E8A-4147-A177-3AD203B41FA5}">
                      <a16:colId xmlns:a16="http://schemas.microsoft.com/office/drawing/2014/main" val="1696899234"/>
                    </a:ext>
                  </a:extLst>
                </a:gridCol>
                <a:gridCol w="1300916">
                  <a:extLst>
                    <a:ext uri="{9D8B030D-6E8A-4147-A177-3AD203B41FA5}">
                      <a16:colId xmlns:a16="http://schemas.microsoft.com/office/drawing/2014/main" val="327625381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tomas en Viviendas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7923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tomas en locales comerciales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6479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de tomas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42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266769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RTV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6E2160-E475-4F18-A576-9F77E35E28D3}"/>
              </a:ext>
            </a:extLst>
          </p:cNvPr>
          <p:cNvSpPr txBox="1"/>
          <p:nvPr/>
        </p:nvSpPr>
        <p:spPr>
          <a:xfrm>
            <a:off x="352338" y="1595825"/>
            <a:ext cx="93691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redes de distribución y dispersión tendrán una estructura en estrella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RITS, cada señal pasa a un amplificador </a:t>
            </a:r>
            <a:r>
              <a:rPr lang="es-ES" dirty="0" err="1"/>
              <a:t>monocanal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Todos los amplificadores se montan en un anillo rack de 19 pulgadas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salidas: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UHF y parabólicas </a:t>
            </a:r>
            <a:r>
              <a:rPr lang="es-ES" dirty="0">
                <a:sym typeface="Wingdings" panose="05000000000000000000" pitchFamily="2" charset="2"/>
              </a:rPr>
              <a:t> Mezclador repartidor 3 entradas y 3 salidas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	Cada salida manda la señal formada entre la señal TDT y parabólica.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	Otras 2 se conectan a un cable coaxial,  y la otra a una carga de 75ohm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los RS, las salidas se recogen en derivadores de 1 entrada y 3 salidas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1 salida hacia el RTR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1 salida verticalmente hacia abajo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1 salida tapada con carga de 75ohm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1 salida al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Distintos derivadores en las plantas: 6º; 5º y 4º; 3º, 2º y 1º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RTR, las dos salidas se recogen en mezclador de 2 entradas y 5 salidas. Cada salida estará conectada a un cable coaxial dirigidos a las tomas RTV</a:t>
            </a:r>
          </a:p>
        </p:txBody>
      </p:sp>
    </p:spTree>
    <p:extLst>
      <p:ext uri="{BB962C8B-B14F-4D97-AF65-F5344CB8AC3E}">
        <p14:creationId xmlns:p14="http://schemas.microsoft.com/office/powerpoint/2010/main" val="258651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CP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034C24-6BCF-421B-904F-9020AAFBEAAE}"/>
              </a:ext>
            </a:extLst>
          </p:cNvPr>
          <p:cNvSpPr txBox="1"/>
          <p:nvPr/>
        </p:nvSpPr>
        <p:spPr>
          <a:xfrm flipH="1">
            <a:off x="687402" y="1588168"/>
            <a:ext cx="51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de pares trenzados necesarios: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DFB2C0A-AD4B-4401-B755-CC5504216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89501"/>
              </p:ext>
            </p:extLst>
          </p:nvPr>
        </p:nvGraphicFramePr>
        <p:xfrm>
          <a:off x="1058780" y="2232255"/>
          <a:ext cx="4804276" cy="1497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141">
                  <a:extLst>
                    <a:ext uri="{9D8B030D-6E8A-4147-A177-3AD203B41FA5}">
                      <a16:colId xmlns:a16="http://schemas.microsoft.com/office/drawing/2014/main" val="1887795029"/>
                    </a:ext>
                  </a:extLst>
                </a:gridCol>
                <a:gridCol w="1641572">
                  <a:extLst>
                    <a:ext uri="{9D8B030D-6E8A-4147-A177-3AD203B41FA5}">
                      <a16:colId xmlns:a16="http://schemas.microsoft.com/office/drawing/2014/main" val="1521563311"/>
                    </a:ext>
                  </a:extLst>
                </a:gridCol>
                <a:gridCol w="1699563">
                  <a:extLst>
                    <a:ext uri="{9D8B030D-6E8A-4147-A177-3AD203B41FA5}">
                      <a16:colId xmlns:a16="http://schemas.microsoft.com/office/drawing/2014/main" val="3840994042"/>
                    </a:ext>
                  </a:extLst>
                </a:gridCol>
              </a:tblGrid>
              <a:tr h="711474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Número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Pares por Vivienda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74602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Viviendas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1069501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Local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9717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9D75550B-427E-4031-9044-3CC76A0E4D91}"/>
              </a:ext>
            </a:extLst>
          </p:cNvPr>
          <p:cNvSpPr txBox="1"/>
          <p:nvPr/>
        </p:nvSpPr>
        <p:spPr>
          <a:xfrm flipH="1">
            <a:off x="2315676" y="3819978"/>
            <a:ext cx="46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DE PARES TRENZADOS: 20</a:t>
            </a:r>
          </a:p>
        </p:txBody>
      </p:sp>
    </p:spTree>
    <p:extLst>
      <p:ext uri="{BB962C8B-B14F-4D97-AF65-F5344CB8AC3E}">
        <p14:creationId xmlns:p14="http://schemas.microsoft.com/office/powerpoint/2010/main" val="192850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CP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250916-4A8A-456F-B4D8-199E9BF808C2}"/>
              </a:ext>
            </a:extLst>
          </p:cNvPr>
          <p:cNvSpPr txBox="1"/>
          <p:nvPr/>
        </p:nvSpPr>
        <p:spPr>
          <a:xfrm>
            <a:off x="770022" y="1604210"/>
            <a:ext cx="7844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Puesto que la distancia entre el RITI y el PAU es inferior a 100 metros, podemos usar par trenzado.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RITI,  tenemos la red en un panel con adaptadores F hembra, dentro de un registro cerrado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RS, se usa como registro de paso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RTR, se recoge el cable en un multiplexor pasivo de 9 salidas: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7 salidas a las conexiones de cada vivienda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4 en tomas dobles RJ45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3 en tomas simples	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03345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566</TotalTime>
  <Words>1891</Words>
  <Application>Microsoft Office PowerPoint</Application>
  <PresentationFormat>Panorámica</PresentationFormat>
  <Paragraphs>549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Wingdings</vt:lpstr>
      <vt:lpstr>Wingdings 3</vt:lpstr>
      <vt:lpstr>Sector</vt:lpstr>
      <vt:lpstr>PROYECTO INFRAESTRUCTURA COMÚN DE TELECOMUNICACIONES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INFRAESTRUCTURA COMÚN DE TELECOMUNICACIONES</dc:title>
  <dc:creator>Angel</dc:creator>
  <cp:lastModifiedBy>Angel Barroso Romero</cp:lastModifiedBy>
  <cp:revision>4</cp:revision>
  <dcterms:created xsi:type="dcterms:W3CDTF">2022-01-17T17:28:10Z</dcterms:created>
  <dcterms:modified xsi:type="dcterms:W3CDTF">2022-01-18T12:26:31Z</dcterms:modified>
</cp:coreProperties>
</file>