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5" r:id="rId4"/>
    <p:sldId id="278" r:id="rId5"/>
    <p:sldId id="276" r:id="rId6"/>
    <p:sldId id="27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" initials="A" lastIdx="1" clrIdx="0">
    <p:extLst>
      <p:ext uri="{19B8F6BF-5375-455C-9EA6-DF929625EA0E}">
        <p15:presenceInfo xmlns:p15="http://schemas.microsoft.com/office/powerpoint/2012/main" userId="Ang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4BC8-3EF6-4228-AABB-BAE4BA794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92" y="42332"/>
            <a:ext cx="10112421" cy="2971801"/>
          </a:xfrm>
        </p:spPr>
        <p:txBody>
          <a:bodyPr>
            <a:normAutofit/>
          </a:bodyPr>
          <a:lstStyle/>
          <a:p>
            <a:r>
              <a:rPr lang="es-ES" b="1" dirty="0"/>
              <a:t>PROYECTO INFRAESTRUCTURA </a:t>
            </a:r>
            <a:r>
              <a:rPr lang="es-ES" sz="4400" b="1" dirty="0"/>
              <a:t>COMÚN DE TELECOMUNICACIONES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20F2B-8DF8-4302-80F4-4AF8CFDDB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Juan Manuel Ruiz Pérez</a:t>
            </a:r>
          </a:p>
          <a:p>
            <a:r>
              <a:rPr lang="es-ES" b="1" dirty="0"/>
              <a:t>Ángel Barroso Romero</a:t>
            </a:r>
          </a:p>
          <a:p>
            <a:endParaRPr lang="es-ES" b="1" dirty="0"/>
          </a:p>
          <a:p>
            <a:r>
              <a:rPr lang="es-ES" b="1" dirty="0"/>
              <a:t>3º INGENIERÍA INFORMÁTICA UHU</a:t>
            </a:r>
          </a:p>
        </p:txBody>
      </p:sp>
    </p:spTree>
    <p:extLst>
      <p:ext uri="{BB962C8B-B14F-4D97-AF65-F5344CB8AC3E}">
        <p14:creationId xmlns:p14="http://schemas.microsoft.com/office/powerpoint/2010/main" val="379784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CC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A00975-02B9-4882-8FEE-9896EE3F2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81843"/>
              </p:ext>
            </p:extLst>
          </p:nvPr>
        </p:nvGraphicFramePr>
        <p:xfrm>
          <a:off x="1395663" y="2139665"/>
          <a:ext cx="4588042" cy="1289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911">
                  <a:extLst>
                    <a:ext uri="{9D8B030D-6E8A-4147-A177-3AD203B41FA5}">
                      <a16:colId xmlns:a16="http://schemas.microsoft.com/office/drawing/2014/main" val="3839724302"/>
                    </a:ext>
                  </a:extLst>
                </a:gridCol>
                <a:gridCol w="1290764">
                  <a:extLst>
                    <a:ext uri="{9D8B030D-6E8A-4147-A177-3AD203B41FA5}">
                      <a16:colId xmlns:a16="http://schemas.microsoft.com/office/drawing/2014/main" val="3729745811"/>
                    </a:ext>
                  </a:extLst>
                </a:gridCol>
                <a:gridCol w="1978367">
                  <a:extLst>
                    <a:ext uri="{9D8B030D-6E8A-4147-A177-3AD203B41FA5}">
                      <a16:colId xmlns:a16="http://schemas.microsoft.com/office/drawing/2014/main" val="4173122377"/>
                    </a:ext>
                  </a:extLst>
                </a:gridCol>
              </a:tblGrid>
              <a:tr h="612519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PAUs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cables coaxiales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293438"/>
                  </a:ext>
                </a:extLst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2604266"/>
                  </a:ext>
                </a:extLst>
              </a:tr>
              <a:tr h="33840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Local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77318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CF7F607-7869-4D42-AF56-70FB58A6BA37}"/>
              </a:ext>
            </a:extLst>
          </p:cNvPr>
          <p:cNvSpPr txBox="1"/>
          <p:nvPr/>
        </p:nvSpPr>
        <p:spPr>
          <a:xfrm>
            <a:off x="585536" y="1611114"/>
            <a:ext cx="62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de coaxiales necesarios: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39E837-8301-49CF-B58F-9EAAB274F695}"/>
              </a:ext>
            </a:extLst>
          </p:cNvPr>
          <p:cNvSpPr txBox="1"/>
          <p:nvPr/>
        </p:nvSpPr>
        <p:spPr>
          <a:xfrm>
            <a:off x="2991852" y="3588219"/>
            <a:ext cx="62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TOTAL DE COAXIALES: 13</a:t>
            </a:r>
          </a:p>
        </p:txBody>
      </p:sp>
    </p:spTree>
    <p:extLst>
      <p:ext uri="{BB962C8B-B14F-4D97-AF65-F5344CB8AC3E}">
        <p14:creationId xmlns:p14="http://schemas.microsoft.com/office/powerpoint/2010/main" val="423889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0350C3-F2CB-45B5-8FB3-1ED9E8C78D71}"/>
              </a:ext>
            </a:extLst>
          </p:cNvPr>
          <p:cNvSpPr txBox="1"/>
          <p:nvPr/>
        </p:nvSpPr>
        <p:spPr>
          <a:xfrm>
            <a:off x="737936" y="1668378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Nº</a:t>
            </a:r>
            <a:r>
              <a:rPr lang="es-ES" dirty="0"/>
              <a:t> de </a:t>
            </a:r>
            <a:r>
              <a:rPr lang="es-ES" dirty="0" err="1"/>
              <a:t>PAUs</a:t>
            </a:r>
            <a:r>
              <a:rPr lang="es-ES" dirty="0"/>
              <a:t> &lt; 20 </a:t>
            </a:r>
            <a:r>
              <a:rPr lang="es-ES" dirty="0">
                <a:sym typeface="Wingdings" panose="05000000000000000000" pitchFamily="2" charset="2"/>
              </a:rPr>
              <a:t> Usamos distribución en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Desde el RITI salen 7 acometidas dispuestas en conectores F macho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El RS se utiliza como registro de paso ya que usamos dicha distribución.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En el RTR, la toma llega a un repartidor de 2 salidas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Cada salida envía un cable directo a la toma.</a:t>
            </a:r>
          </a:p>
        </p:txBody>
      </p:sp>
    </p:spTree>
    <p:extLst>
      <p:ext uri="{BB962C8B-B14F-4D97-AF65-F5344CB8AC3E}">
        <p14:creationId xmlns:p14="http://schemas.microsoft.com/office/powerpoint/2010/main" val="392424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FO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7E22064-9B1A-4706-A581-6FF6DDFE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71253"/>
              </p:ext>
            </p:extLst>
          </p:nvPr>
        </p:nvGraphicFramePr>
        <p:xfrm>
          <a:off x="965535" y="2252546"/>
          <a:ext cx="5130465" cy="1418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840">
                  <a:extLst>
                    <a:ext uri="{9D8B030D-6E8A-4147-A177-3AD203B41FA5}">
                      <a16:colId xmlns:a16="http://schemas.microsoft.com/office/drawing/2014/main" val="3466418563"/>
                    </a:ext>
                  </a:extLst>
                </a:gridCol>
                <a:gridCol w="1443365">
                  <a:extLst>
                    <a:ext uri="{9D8B030D-6E8A-4147-A177-3AD203B41FA5}">
                      <a16:colId xmlns:a16="http://schemas.microsoft.com/office/drawing/2014/main" val="3443101063"/>
                    </a:ext>
                  </a:extLst>
                </a:gridCol>
                <a:gridCol w="2212260">
                  <a:extLst>
                    <a:ext uri="{9D8B030D-6E8A-4147-A177-3AD203B41FA5}">
                      <a16:colId xmlns:a16="http://schemas.microsoft.com/office/drawing/2014/main" val="2122561"/>
                    </a:ext>
                  </a:extLst>
                </a:gridCol>
              </a:tblGrid>
              <a:tr h="673939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PAUs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Nº de acometidas de FO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46145"/>
                  </a:ext>
                </a:extLst>
              </a:tr>
              <a:tr h="3723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1068957"/>
                  </a:ext>
                </a:extLst>
              </a:tr>
              <a:tr h="37234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Local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79101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C8EE853-2712-4298-A2CD-B6C0E649FB2A}"/>
              </a:ext>
            </a:extLst>
          </p:cNvPr>
          <p:cNvSpPr txBox="1"/>
          <p:nvPr/>
        </p:nvSpPr>
        <p:spPr>
          <a:xfrm>
            <a:off x="965535" y="1566830"/>
            <a:ext cx="44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acometidas necesarias: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7F6429-1C92-4367-B2F5-1966C45BBA42}"/>
              </a:ext>
            </a:extLst>
          </p:cNvPr>
          <p:cNvSpPr txBox="1"/>
          <p:nvPr/>
        </p:nvSpPr>
        <p:spPr>
          <a:xfrm>
            <a:off x="3212633" y="3802887"/>
            <a:ext cx="44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de acometidas: 12</a:t>
            </a:r>
          </a:p>
        </p:txBody>
      </p:sp>
    </p:spTree>
    <p:extLst>
      <p:ext uri="{BB962C8B-B14F-4D97-AF65-F5344CB8AC3E}">
        <p14:creationId xmlns:p14="http://schemas.microsoft.com/office/powerpoint/2010/main" val="125297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FO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0350C3-F2CB-45B5-8FB3-1ED9E8C78D71}"/>
              </a:ext>
            </a:extLst>
          </p:cNvPr>
          <p:cNvSpPr txBox="1"/>
          <p:nvPr/>
        </p:nvSpPr>
        <p:spPr>
          <a:xfrm>
            <a:off x="737936" y="1668378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Nº</a:t>
            </a:r>
            <a:r>
              <a:rPr lang="es-ES" dirty="0"/>
              <a:t> de </a:t>
            </a:r>
            <a:r>
              <a:rPr lang="es-ES" dirty="0" err="1"/>
              <a:t>PAUs</a:t>
            </a:r>
            <a:r>
              <a:rPr lang="es-ES" dirty="0"/>
              <a:t> &lt; 20 </a:t>
            </a:r>
            <a:r>
              <a:rPr lang="es-ES" dirty="0">
                <a:sym typeface="Wingdings" panose="05000000000000000000" pitchFamily="2" charset="2"/>
              </a:rPr>
              <a:t> Usamos distribución en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Desde el RITI salen 7 acometidas dispuestas en conectores F macho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El RS se utiliza como registro de paso ya que usamos dicha distribución.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En el RTR, la toma llega a un repartidor de 2 salidas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Cada salida envía un cable directo a la toma.</a:t>
            </a:r>
          </a:p>
        </p:txBody>
      </p:sp>
    </p:spTree>
    <p:extLst>
      <p:ext uri="{BB962C8B-B14F-4D97-AF65-F5344CB8AC3E}">
        <p14:creationId xmlns:p14="http://schemas.microsoft.com/office/powerpoint/2010/main" val="124333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30871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RECINTOS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480675" y="2442544"/>
            <a:ext cx="855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Consiste en un armario modular donde se ubicará el cuadro de protección eléctrica y los Registros Principales de todos los cables. Además, se reserva espacio para regletas y paneles por si en un futuro los operadores quieren prestar sus 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Dimensiones: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Anchura: 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Altura: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Profundidad: 1000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EQUIPAMIENTO: Registros principales de cable de par trenzado y coaxial, con paneles y regletas de salida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632BA0-0C29-4A6D-B2BA-5AA4DB8EB45B}"/>
              </a:ext>
            </a:extLst>
          </p:cNvPr>
          <p:cNvSpPr txBox="1"/>
          <p:nvPr/>
        </p:nvSpPr>
        <p:spPr>
          <a:xfrm>
            <a:off x="352338" y="1522358"/>
            <a:ext cx="383376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/>
              <a:t>RECINTO INFERIOR</a:t>
            </a:r>
          </a:p>
        </p:txBody>
      </p:sp>
    </p:spTree>
    <p:extLst>
      <p:ext uri="{BB962C8B-B14F-4D97-AF65-F5344CB8AC3E}">
        <p14:creationId xmlns:p14="http://schemas.microsoft.com/office/powerpoint/2010/main" val="98798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30871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RECINTOS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480675" y="2442544"/>
            <a:ext cx="8556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Dimensiones: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Anchura: 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Altura: 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Profundidad: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EQUIPAMIENTO: Equipo amplificador para FM, TDT y radio DAB y mezclador de señales terrestre y satélite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632BA0-0C29-4A6D-B2BA-5AA4DB8EB45B}"/>
              </a:ext>
            </a:extLst>
          </p:cNvPr>
          <p:cNvSpPr txBox="1"/>
          <p:nvPr/>
        </p:nvSpPr>
        <p:spPr>
          <a:xfrm>
            <a:off x="352338" y="1522358"/>
            <a:ext cx="383376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b="1" dirty="0"/>
              <a:t>RECINTO SUPERIOR</a:t>
            </a:r>
          </a:p>
        </p:txBody>
      </p:sp>
    </p:spTree>
    <p:extLst>
      <p:ext uri="{BB962C8B-B14F-4D97-AF65-F5344CB8AC3E}">
        <p14:creationId xmlns:p14="http://schemas.microsoft.com/office/powerpoint/2010/main" val="2874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352338" y="2733452"/>
            <a:ext cx="8556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principal estará formada por 4 tubos usando 111 metros de PVC blindado 50mm</a:t>
            </a:r>
          </a:p>
          <a:p>
            <a:pPr lvl="1"/>
            <a:endParaRPr lang="es-ES" b="1" u="sng" dirty="0"/>
          </a:p>
          <a:p>
            <a:pPr lvl="1"/>
            <a:r>
              <a:rPr lang="es-ES" b="1" u="sng" dirty="0"/>
              <a:t>REGISTROS SECUNDARIOS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Son armarios  que ayudan a segregar en la misma todos los servicios en numero suficiente para los usuarios de esa planta.</a:t>
            </a:r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secundaria estará formada por 4 tubos usando 60 metros de PVC corrugado 25mm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interior estará formada por 3 tubos usando 462 metros de PVC corrugado 25mm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834248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 PRINCIPAL</a:t>
            </a:r>
          </a:p>
        </p:txBody>
      </p:sp>
    </p:spTree>
    <p:extLst>
      <p:ext uri="{BB962C8B-B14F-4D97-AF65-F5344CB8AC3E}">
        <p14:creationId xmlns:p14="http://schemas.microsoft.com/office/powerpoint/2010/main" val="2521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352338" y="2733452"/>
            <a:ext cx="8556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secundaria estará formada por 4 tubos usando 60 metros de PVC corrugado 25mm</a:t>
            </a:r>
          </a:p>
          <a:p>
            <a:pPr lvl="1"/>
            <a:endParaRPr lang="es-ES" b="1" u="sng" dirty="0"/>
          </a:p>
          <a:p>
            <a:pPr lvl="1"/>
            <a:r>
              <a:rPr lang="es-ES" b="1" u="sng" dirty="0"/>
              <a:t>REGISTROS DE PASO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 utilizan en las canalizaciones secundarias cuando hay cambio de dirección o esta es mayor de 15 metros. Ya que desde el RS hasta el RTR no hay 15 metros de distancia, no son necesarios</a:t>
            </a:r>
          </a:p>
          <a:p>
            <a:pPr lvl="1"/>
            <a:endParaRPr lang="es-ES" dirty="0"/>
          </a:p>
          <a:p>
            <a:pPr lvl="1"/>
            <a:r>
              <a:rPr lang="es-ES" b="1" u="sng" dirty="0"/>
              <a:t>REGISTROS DE TERMINACIÓN DE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Conectan la red de dispersión con la red interior de usuario. En estos, se alojan los </a:t>
            </a:r>
            <a:r>
              <a:rPr lang="es-ES" dirty="0" err="1"/>
              <a:t>PAUs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887187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 SECUNDARIA</a:t>
            </a:r>
          </a:p>
        </p:txBody>
      </p:sp>
    </p:spTree>
    <p:extLst>
      <p:ext uri="{BB962C8B-B14F-4D97-AF65-F5344CB8AC3E}">
        <p14:creationId xmlns:p14="http://schemas.microsoft.com/office/powerpoint/2010/main" val="185028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B3308E-2C3D-4C6E-BAE9-02F558472660}"/>
              </a:ext>
            </a:extLst>
          </p:cNvPr>
          <p:cNvSpPr txBox="1"/>
          <p:nvPr/>
        </p:nvSpPr>
        <p:spPr>
          <a:xfrm>
            <a:off x="352338" y="2733452"/>
            <a:ext cx="8556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canalización interior estará formada por 3 tubos usando 462 metros de PVC corrugado 25mm</a:t>
            </a:r>
          </a:p>
          <a:p>
            <a:pPr lvl="1"/>
            <a:endParaRPr lang="es-ES" b="1" u="sng" dirty="0"/>
          </a:p>
          <a:p>
            <a:pPr lvl="1"/>
            <a:r>
              <a:rPr lang="es-ES" b="1" u="sng" dirty="0"/>
              <a:t>REGISTROS DE  TOMA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las viviendas, se instalarán en el salón 1 de cable coaxial, 1 de cable coaxial RTV, 2 de cables par trenzado y 1 de FO.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los dos dormitorios, 1 de cable par trenzado y 1 de cable coaxial RTV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el dormitorio principal, 1 de cable coaxial, 2 de cables par trenzado y 1 de cable coaxial RTV.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 la cocina, 1 de cable coaxial RTV y 1 de cable par trenzado.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76687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CANALIZACION INTERIOR</a:t>
            </a:r>
          </a:p>
        </p:txBody>
      </p:sp>
    </p:spTree>
    <p:extLst>
      <p:ext uri="{BB962C8B-B14F-4D97-AF65-F5344CB8AC3E}">
        <p14:creationId xmlns:p14="http://schemas.microsoft.com/office/powerpoint/2010/main" val="1082092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41863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22634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 VIVIENDA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77769D-6D87-4BC1-BCD5-4459171F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" y="2424711"/>
            <a:ext cx="5752199" cy="4149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1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7" y="419449"/>
            <a:ext cx="1022617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DOCUMENTACIÓN PROYECTO ICT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738E72-AEBC-4DBA-BAC2-9D98ED1B4115}"/>
              </a:ext>
            </a:extLst>
          </p:cNvPr>
          <p:cNvSpPr txBox="1"/>
          <p:nvPr/>
        </p:nvSpPr>
        <p:spPr>
          <a:xfrm flipH="1">
            <a:off x="448389" y="1795244"/>
            <a:ext cx="789026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s-ES" altLang="es-ES" sz="2800" dirty="0"/>
              <a:t>1. Memoria técnica:</a:t>
            </a:r>
          </a:p>
          <a:p>
            <a:pPr lvl="1" algn="just">
              <a:lnSpc>
                <a:spcPct val="80000"/>
              </a:lnSpc>
            </a:pPr>
            <a:r>
              <a:rPr lang="es-ES" altLang="es-ES" sz="2800" dirty="0"/>
              <a:t>1.1 Datos generales de la vivienda</a:t>
            </a:r>
          </a:p>
          <a:p>
            <a:pPr lvl="1" algn="just">
              <a:lnSpc>
                <a:spcPct val="80000"/>
              </a:lnSpc>
            </a:pPr>
            <a:r>
              <a:rPr lang="es-ES" altLang="es-ES" sz="2800" dirty="0"/>
              <a:t>1.2 Elementos que componen la ICT</a:t>
            </a:r>
          </a:p>
          <a:p>
            <a:pPr algn="just">
              <a:lnSpc>
                <a:spcPct val="80000"/>
              </a:lnSpc>
            </a:pPr>
            <a:r>
              <a:rPr lang="es-ES" altLang="es-ES" sz="2800" dirty="0"/>
              <a:t>2. Planos y esquemas de la instalación ICT</a:t>
            </a:r>
          </a:p>
          <a:p>
            <a:pPr algn="just">
              <a:lnSpc>
                <a:spcPct val="80000"/>
              </a:lnSpc>
            </a:pPr>
            <a:r>
              <a:rPr lang="es-ES" altLang="es-ES" sz="2800" dirty="0"/>
              <a:t>3. Pliego de condiciones</a:t>
            </a:r>
          </a:p>
          <a:p>
            <a:pPr algn="just">
              <a:lnSpc>
                <a:spcPct val="80000"/>
              </a:lnSpc>
            </a:pPr>
            <a:r>
              <a:rPr lang="es-ES" altLang="es-ES" sz="2800" dirty="0"/>
              <a:t>4. Presupuesto</a:t>
            </a:r>
          </a:p>
        </p:txBody>
      </p:sp>
    </p:spTree>
    <p:extLst>
      <p:ext uri="{BB962C8B-B14F-4D97-AF65-F5344CB8AC3E}">
        <p14:creationId xmlns:p14="http://schemas.microsoft.com/office/powerpoint/2010/main" val="9289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53511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RTV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4E6C3-5F74-4299-A96B-16715375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49" y="163813"/>
            <a:ext cx="2610214" cy="61444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475BDC-C210-4897-A1A8-FAE879D1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59" y="163813"/>
            <a:ext cx="2303671" cy="61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1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45284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CC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432968-C381-4F93-8AD4-EB7956D8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72" y="233313"/>
            <a:ext cx="4588778" cy="63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1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669441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CP/CPT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B7AB57-C1D6-4E6F-B847-6DD0DC26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420" y="419449"/>
            <a:ext cx="4513211" cy="62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8" y="1422080"/>
            <a:ext cx="5343787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RED FO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E1156B-FCB2-4D5C-918A-AC7964FE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514" y="408963"/>
            <a:ext cx="4590539" cy="63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1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432033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RITS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065F3B-9434-4309-94A1-8F878E544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3" y="188422"/>
            <a:ext cx="4756557" cy="64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1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52508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PLANOS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74C56E-81CF-4EBF-BE5D-6392F85D27DB}"/>
              </a:ext>
            </a:extLst>
          </p:cNvPr>
          <p:cNvSpPr txBox="1"/>
          <p:nvPr/>
        </p:nvSpPr>
        <p:spPr>
          <a:xfrm>
            <a:off x="352339" y="1422080"/>
            <a:ext cx="432033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ESQUEMA RITI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93138-DC2E-4D31-AD16-159AB690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03" y="234893"/>
            <a:ext cx="4846988" cy="63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775981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1. MEMORIA TÉCNICA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A43D1D-1DCB-4E3A-ADB8-3F876F5CBB1B}"/>
              </a:ext>
            </a:extLst>
          </p:cNvPr>
          <p:cNvSpPr txBox="1"/>
          <p:nvPr/>
        </p:nvSpPr>
        <p:spPr>
          <a:xfrm>
            <a:off x="352338" y="1602297"/>
            <a:ext cx="6123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b="1" dirty="0">
                <a:solidFill>
                  <a:schemeClr val="hlink"/>
                </a:solidFill>
              </a:rPr>
              <a:t>Datos generales de la vivienda: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altLang="es-ES" dirty="0"/>
              <a:t>Edificio con: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Portales: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Plantas: 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Viviendas/Planta: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altLang="es-ES" dirty="0"/>
              <a:t>Locales comerciales: 1 en Planta baja</a:t>
            </a:r>
          </a:p>
          <a:p>
            <a:pPr lvl="1"/>
            <a:r>
              <a:rPr lang="es-ES" altLang="es-ES" dirty="0"/>
              <a:t>Total: 6 viviendas y 1 local</a:t>
            </a:r>
          </a:p>
        </p:txBody>
      </p:sp>
    </p:spTree>
    <p:extLst>
      <p:ext uri="{BB962C8B-B14F-4D97-AF65-F5344CB8AC3E}">
        <p14:creationId xmlns:p14="http://schemas.microsoft.com/office/powerpoint/2010/main" val="380146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775981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1. MEMORIA TÉCNICA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F49585F-806E-4B79-A176-0FCAC45E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12933"/>
              </p:ext>
            </p:extLst>
          </p:nvPr>
        </p:nvGraphicFramePr>
        <p:xfrm>
          <a:off x="571208" y="1539239"/>
          <a:ext cx="4252462" cy="4324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852">
                  <a:extLst>
                    <a:ext uri="{9D8B030D-6E8A-4147-A177-3AD203B41FA5}">
                      <a16:colId xmlns:a16="http://schemas.microsoft.com/office/drawing/2014/main" val="490904580"/>
                    </a:ext>
                  </a:extLst>
                </a:gridCol>
                <a:gridCol w="2916610">
                  <a:extLst>
                    <a:ext uri="{9D8B030D-6E8A-4147-A177-3AD203B41FA5}">
                      <a16:colId xmlns:a16="http://schemas.microsoft.com/office/drawing/2014/main" val="383996406"/>
                    </a:ext>
                  </a:extLst>
                </a:gridCol>
              </a:tblGrid>
              <a:tr h="7890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Nº</a:t>
                      </a:r>
                      <a:r>
                        <a:rPr lang="es-ES" sz="1100" u="none" strike="noStrike" dirty="0">
                          <a:effectLst/>
                        </a:rPr>
                        <a:t> de estancias/vivienda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8722226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6º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3487756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5º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363870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4º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48159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3º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981133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2º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789880"/>
                  </a:ext>
                </a:extLst>
              </a:tr>
              <a:tr h="4577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1º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89549"/>
                  </a:ext>
                </a:extLst>
              </a:tr>
              <a:tr h="7890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baja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 local de 120m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13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266769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RTV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652A22-F185-4845-8E70-F06E9EB64737}"/>
              </a:ext>
            </a:extLst>
          </p:cNvPr>
          <p:cNvSpPr txBox="1"/>
          <p:nvPr/>
        </p:nvSpPr>
        <p:spPr>
          <a:xfrm>
            <a:off x="822122" y="1593908"/>
            <a:ext cx="73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colocan 5 antenas: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A3585C-A5C9-46AD-9C1C-9F122252E603}"/>
              </a:ext>
            </a:extLst>
          </p:cNvPr>
          <p:cNvSpPr txBox="1"/>
          <p:nvPr/>
        </p:nvSpPr>
        <p:spPr>
          <a:xfrm>
            <a:off x="822122" y="3927446"/>
            <a:ext cx="739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colocan 2 antenas para RTV satélite: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Astra e Hispasat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incorpora un mezclador en la cabecera para mezclar las señales TERR y SAT.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coloca un derivador con dos salidas en cada planta.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B32A76C-2360-4363-BB5F-34249B10D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10390"/>
              </p:ext>
            </p:extLst>
          </p:nvPr>
        </p:nvGraphicFramePr>
        <p:xfrm>
          <a:off x="1127387" y="2034590"/>
          <a:ext cx="5994400" cy="175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5972871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1157805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051108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277724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4899097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839045011"/>
                    </a:ext>
                  </a:extLst>
                </a:gridCol>
              </a:tblGrid>
              <a:tr h="54558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Servicio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FM-radio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COFDM-TV (UHF)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DAB (VHF)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Parabola (Astra)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Parabola (Hispasat)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183065"/>
                  </a:ext>
                </a:extLst>
              </a:tr>
              <a:tr h="31650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Tipo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Circular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947947"/>
                  </a:ext>
                </a:extLst>
              </a:tr>
              <a:tr h="34664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Ganancia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594700"/>
                  </a:ext>
                </a:extLst>
              </a:tr>
              <a:tr h="54558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Carga al viento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29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3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266769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RTV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EA0ED68-BDBE-48B3-BEF9-37F63439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1287"/>
              </p:ext>
            </p:extLst>
          </p:nvPr>
        </p:nvGraphicFramePr>
        <p:xfrm>
          <a:off x="520117" y="1599107"/>
          <a:ext cx="4496500" cy="3862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119">
                  <a:extLst>
                    <a:ext uri="{9D8B030D-6E8A-4147-A177-3AD203B41FA5}">
                      <a16:colId xmlns:a16="http://schemas.microsoft.com/office/drawing/2014/main" val="2777463805"/>
                    </a:ext>
                  </a:extLst>
                </a:gridCol>
                <a:gridCol w="1695401">
                  <a:extLst>
                    <a:ext uri="{9D8B030D-6E8A-4147-A177-3AD203B41FA5}">
                      <a16:colId xmlns:a16="http://schemas.microsoft.com/office/drawing/2014/main" val="2405778694"/>
                    </a:ext>
                  </a:extLst>
                </a:gridCol>
                <a:gridCol w="1289980">
                  <a:extLst>
                    <a:ext uri="{9D8B030D-6E8A-4147-A177-3AD203B41FA5}">
                      <a16:colId xmlns:a16="http://schemas.microsoft.com/office/drawing/2014/main" val="2775942446"/>
                    </a:ext>
                  </a:extLst>
                </a:gridCol>
              </a:tblGrid>
              <a:tr h="454368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estancias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Nº de tomas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1479719"/>
                  </a:ext>
                </a:extLst>
              </a:tr>
              <a:tr h="4543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6ª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565029"/>
                  </a:ext>
                </a:extLst>
              </a:tr>
              <a:tr h="4543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5ª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09572"/>
                  </a:ext>
                </a:extLst>
              </a:tr>
              <a:tr h="4543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4ª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2628"/>
                  </a:ext>
                </a:extLst>
              </a:tr>
              <a:tr h="47708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3ª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7504415"/>
                  </a:ext>
                </a:extLst>
              </a:tr>
              <a:tr h="5225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2ª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341163"/>
                  </a:ext>
                </a:extLst>
              </a:tr>
              <a:tr h="5225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1ª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237027"/>
                  </a:ext>
                </a:extLst>
              </a:tr>
              <a:tr h="52252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Planta Baja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 local de 120m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734790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0A5781C-2688-4E7E-9E05-485C793BA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09005"/>
              </p:ext>
            </p:extLst>
          </p:nvPr>
        </p:nvGraphicFramePr>
        <p:xfrm>
          <a:off x="5602914" y="4804009"/>
          <a:ext cx="4111538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622">
                  <a:extLst>
                    <a:ext uri="{9D8B030D-6E8A-4147-A177-3AD203B41FA5}">
                      <a16:colId xmlns:a16="http://schemas.microsoft.com/office/drawing/2014/main" val="1696899234"/>
                    </a:ext>
                  </a:extLst>
                </a:gridCol>
                <a:gridCol w="1300916">
                  <a:extLst>
                    <a:ext uri="{9D8B030D-6E8A-4147-A177-3AD203B41FA5}">
                      <a16:colId xmlns:a16="http://schemas.microsoft.com/office/drawing/2014/main" val="327625381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tomas en 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7923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tomas en locales comerciales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6479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de tomas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31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42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8" y="419449"/>
            <a:ext cx="266769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RTV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6E2160-E475-4F18-A576-9F77E35E28D3}"/>
              </a:ext>
            </a:extLst>
          </p:cNvPr>
          <p:cNvSpPr txBox="1"/>
          <p:nvPr/>
        </p:nvSpPr>
        <p:spPr>
          <a:xfrm>
            <a:off x="352338" y="1595825"/>
            <a:ext cx="93691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redes de distribución y dispersión tendrán una estructura en estrella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RITS, cada señal pasa a un amplificador </a:t>
            </a:r>
            <a:r>
              <a:rPr lang="es-ES" dirty="0" err="1"/>
              <a:t>monocanal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Todos los amplificadores se montan en un anillo rack de 19 pulgadas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salidas: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UHF y parabólicas </a:t>
            </a:r>
            <a:r>
              <a:rPr lang="es-ES" dirty="0">
                <a:sym typeface="Wingdings" panose="05000000000000000000" pitchFamily="2" charset="2"/>
              </a:rPr>
              <a:t> Mezclador repartidor 3 entradas y 3 salidas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	Cada salida manda la señal formada entre la señal TDT y parabólica.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	Otras 2 se conectan a un cable coaxial,  y la otra a una carga de 75ohm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los RS, las salidas se recogen en derivadores de 1 entrada y 3 salidas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hacia el RTR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verticalmente hacia abajo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tapada con carga de 75ohm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1 salida al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Distintos derivadores en las plantas: 6º; 5º y 4º; 3º, 2º y 1º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RTR, las dos salidas se recogen en mezclador de 2 entradas y 5 salidas. Cada salida estará conectada a un cable coaxial dirigidos a las tomas RTV</a:t>
            </a:r>
          </a:p>
        </p:txBody>
      </p:sp>
    </p:spTree>
    <p:extLst>
      <p:ext uri="{BB962C8B-B14F-4D97-AF65-F5344CB8AC3E}">
        <p14:creationId xmlns:p14="http://schemas.microsoft.com/office/powerpoint/2010/main" val="258651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034C24-6BCF-421B-904F-9020AAFBEAAE}"/>
              </a:ext>
            </a:extLst>
          </p:cNvPr>
          <p:cNvSpPr txBox="1"/>
          <p:nvPr/>
        </p:nvSpPr>
        <p:spPr>
          <a:xfrm flipH="1">
            <a:off x="687402" y="1588168"/>
            <a:ext cx="51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de pares trenzados necesarios: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FB2C0A-AD4B-4401-B755-CC550421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9314"/>
              </p:ext>
            </p:extLst>
          </p:nvPr>
        </p:nvGraphicFramePr>
        <p:xfrm>
          <a:off x="1058780" y="2232255"/>
          <a:ext cx="4804276" cy="1497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141">
                  <a:extLst>
                    <a:ext uri="{9D8B030D-6E8A-4147-A177-3AD203B41FA5}">
                      <a16:colId xmlns:a16="http://schemas.microsoft.com/office/drawing/2014/main" val="1887795029"/>
                    </a:ext>
                  </a:extLst>
                </a:gridCol>
                <a:gridCol w="1641572">
                  <a:extLst>
                    <a:ext uri="{9D8B030D-6E8A-4147-A177-3AD203B41FA5}">
                      <a16:colId xmlns:a16="http://schemas.microsoft.com/office/drawing/2014/main" val="1521563311"/>
                    </a:ext>
                  </a:extLst>
                </a:gridCol>
                <a:gridCol w="1699563">
                  <a:extLst>
                    <a:ext uri="{9D8B030D-6E8A-4147-A177-3AD203B41FA5}">
                      <a16:colId xmlns:a16="http://schemas.microsoft.com/office/drawing/2014/main" val="3840994042"/>
                    </a:ext>
                  </a:extLst>
                </a:gridCol>
              </a:tblGrid>
              <a:tr h="711474">
                <a:tc>
                  <a:txBody>
                    <a:bodyPr/>
                    <a:lstStyle/>
                    <a:p>
                      <a:pPr algn="ctr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Número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Pares por Vivienda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74602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Viviendas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069501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Local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9717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D75550B-427E-4031-9044-3CC76A0E4D91}"/>
              </a:ext>
            </a:extLst>
          </p:cNvPr>
          <p:cNvSpPr txBox="1"/>
          <p:nvPr/>
        </p:nvSpPr>
        <p:spPr>
          <a:xfrm flipH="1">
            <a:off x="2315676" y="3819978"/>
            <a:ext cx="465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DE PARES TRENZADOS: 43</a:t>
            </a:r>
          </a:p>
        </p:txBody>
      </p:sp>
    </p:spTree>
    <p:extLst>
      <p:ext uri="{BB962C8B-B14F-4D97-AF65-F5344CB8AC3E}">
        <p14:creationId xmlns:p14="http://schemas.microsoft.com/office/powerpoint/2010/main" val="192850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A3BC96-C2CD-4F1D-B11B-EA75014954EB}"/>
              </a:ext>
            </a:extLst>
          </p:cNvPr>
          <p:cNvSpPr txBox="1"/>
          <p:nvPr/>
        </p:nvSpPr>
        <p:spPr>
          <a:xfrm>
            <a:off x="352339" y="419449"/>
            <a:ext cx="2422946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4800" b="1" dirty="0"/>
              <a:t>RED CP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250916-4A8A-456F-B4D8-199E9BF808C2}"/>
              </a:ext>
            </a:extLst>
          </p:cNvPr>
          <p:cNvSpPr txBox="1"/>
          <p:nvPr/>
        </p:nvSpPr>
        <p:spPr>
          <a:xfrm>
            <a:off x="770022" y="1604210"/>
            <a:ext cx="7844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Puesto que la distancia entre el RITI y el PAU es inferior a 100 metros, podemos usar par trenzado.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RITI,  tenemos la red en un panel con adaptadores F hembra, dentro de un registro cerrado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RS, se usa como registro de paso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RTR, se recoge el cable en un multiplexor pasivo de 9 salidas: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7 salidas a las conexiones de cada vivienda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4 en tomas dobles RJ45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3 en tomas simples	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03345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378</TotalTime>
  <Words>1092</Words>
  <Application>Microsoft Office PowerPoint</Application>
  <PresentationFormat>Panorámica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Sector</vt:lpstr>
      <vt:lpstr>PROYECTO INFRAESTRUCTURA COMÚN DE TELECOMUNICACIONES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INFRAESTRUCTURA COMÚN DE TELECOMUNICACIONES</dc:title>
  <dc:creator>Angel</dc:creator>
  <cp:lastModifiedBy>Angel</cp:lastModifiedBy>
  <cp:revision>3</cp:revision>
  <dcterms:created xsi:type="dcterms:W3CDTF">2022-01-17T17:28:10Z</dcterms:created>
  <dcterms:modified xsi:type="dcterms:W3CDTF">2022-01-18T00:40:42Z</dcterms:modified>
</cp:coreProperties>
</file>