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9" r:id="rId3"/>
    <p:sldId id="275" r:id="rId4"/>
    <p:sldId id="278" r:id="rId5"/>
    <p:sldId id="279" r:id="rId6"/>
    <p:sldId id="284" r:id="rId7"/>
    <p:sldId id="285" r:id="rId8"/>
    <p:sldId id="287" r:id="rId9"/>
    <p:sldId id="288" r:id="rId10"/>
    <p:sldId id="289" r:id="rId11"/>
    <p:sldId id="290" r:id="rId12"/>
    <p:sldId id="292" r:id="rId13"/>
    <p:sldId id="294" r:id="rId14"/>
    <p:sldId id="320" r:id="rId15"/>
    <p:sldId id="317" r:id="rId16"/>
    <p:sldId id="321" r:id="rId17"/>
    <p:sldId id="297" r:id="rId18"/>
    <p:sldId id="322" r:id="rId19"/>
    <p:sldId id="298" r:id="rId20"/>
    <p:sldId id="316" r:id="rId21"/>
    <p:sldId id="300" r:id="rId22"/>
    <p:sldId id="301" r:id="rId23"/>
    <p:sldId id="302" r:id="rId24"/>
    <p:sldId id="305" r:id="rId25"/>
    <p:sldId id="306" r:id="rId26"/>
    <p:sldId id="315" r:id="rId27"/>
    <p:sldId id="318" r:id="rId28"/>
    <p:sldId id="319" r:id="rId29"/>
    <p:sldId id="308" r:id="rId30"/>
    <p:sldId id="310" r:id="rId31"/>
    <p:sldId id="311" r:id="rId32"/>
    <p:sldId id="312" r:id="rId33"/>
    <p:sldId id="314" r:id="rId34"/>
    <p:sldId id="31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el" initials="A" lastIdx="1" clrIdx="0">
    <p:extLst>
      <p:ext uri="{19B8F6BF-5375-455C-9EA6-DF929625EA0E}">
        <p15:presenceInfo xmlns:p15="http://schemas.microsoft.com/office/powerpoint/2012/main" userId="Ang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91" autoAdjust="0"/>
  </p:normalViewPr>
  <p:slideViewPr>
    <p:cSldViewPr snapToGrid="0">
      <p:cViewPr varScale="1">
        <p:scale>
          <a:sx n="68" d="100"/>
          <a:sy n="68" d="100"/>
        </p:scale>
        <p:origin x="780" y="72"/>
      </p:cViewPr>
      <p:guideLst/>
    </p:cSldViewPr>
  </p:slideViewPr>
  <p:notesTextViewPr>
    <p:cViewPr>
      <p:scale>
        <a:sx n="1" d="1"/>
        <a:sy n="1" d="1"/>
      </p:scale>
      <p:origin x="0" y="0"/>
    </p:cViewPr>
  </p:notesTextViewPr>
  <p:sorterViewPr>
    <p:cViewPr>
      <p:scale>
        <a:sx n="100" d="100"/>
        <a:sy n="100" d="100"/>
      </p:scale>
      <p:origin x="0" y="-89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63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9846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64031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35455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48918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9912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01696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48051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654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2702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0019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6513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65439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7550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091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3048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154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1/10/2023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2466690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64BC8-3EF6-4228-AABB-BAE4BA794569}"/>
              </a:ext>
            </a:extLst>
          </p:cNvPr>
          <p:cNvSpPr>
            <a:spLocks noGrp="1"/>
          </p:cNvSpPr>
          <p:nvPr>
            <p:ph type="ctrTitle"/>
          </p:nvPr>
        </p:nvSpPr>
        <p:spPr>
          <a:xfrm>
            <a:off x="239592" y="42332"/>
            <a:ext cx="10112421" cy="2971801"/>
          </a:xfrm>
        </p:spPr>
        <p:txBody>
          <a:bodyPr>
            <a:normAutofit/>
          </a:bodyPr>
          <a:lstStyle/>
          <a:p>
            <a:r>
              <a:rPr lang="es-ES" b="1" dirty="0"/>
              <a:t>PROYECTO DE INFRAESTRUCTURA </a:t>
            </a:r>
            <a:r>
              <a:rPr lang="es-ES" sz="4400" b="1" dirty="0"/>
              <a:t>COMÚN DE TELECOMUNICACIONES</a:t>
            </a:r>
            <a:br>
              <a:rPr lang="es-ES" dirty="0"/>
            </a:br>
            <a:endParaRPr lang="es-ES" dirty="0"/>
          </a:p>
        </p:txBody>
      </p:sp>
      <p:sp>
        <p:nvSpPr>
          <p:cNvPr id="3" name="Subtítulo 2">
            <a:extLst>
              <a:ext uri="{FF2B5EF4-FFF2-40B4-BE49-F238E27FC236}">
                <a16:creationId xmlns:a16="http://schemas.microsoft.com/office/drawing/2014/main" id="{79F20F2B-8DF8-4302-80F4-4AF8CFDDB1F2}"/>
              </a:ext>
            </a:extLst>
          </p:cNvPr>
          <p:cNvSpPr>
            <a:spLocks noGrp="1"/>
          </p:cNvSpPr>
          <p:nvPr>
            <p:ph type="subTitle" idx="1"/>
          </p:nvPr>
        </p:nvSpPr>
        <p:spPr/>
        <p:txBody>
          <a:bodyPr>
            <a:normAutofit/>
          </a:bodyPr>
          <a:lstStyle/>
          <a:p>
            <a:r>
              <a:rPr lang="es-ES" b="1" dirty="0"/>
              <a:t>Raúl Jiménez Suárez</a:t>
            </a:r>
          </a:p>
          <a:p>
            <a:r>
              <a:rPr lang="es-ES" b="1" dirty="0"/>
              <a:t>Felipe Gómez Vilar</a:t>
            </a:r>
          </a:p>
          <a:p>
            <a:endParaRPr lang="es-ES" b="1" dirty="0"/>
          </a:p>
          <a:p>
            <a:r>
              <a:rPr lang="es-ES" b="1" dirty="0"/>
              <a:t>3º INGENIERÍA INFORMÁTICA UHU</a:t>
            </a:r>
          </a:p>
        </p:txBody>
      </p:sp>
      <p:pic>
        <p:nvPicPr>
          <p:cNvPr id="4" name="Imagen 3">
            <a:extLst>
              <a:ext uri="{FF2B5EF4-FFF2-40B4-BE49-F238E27FC236}">
                <a16:creationId xmlns:a16="http://schemas.microsoft.com/office/drawing/2014/main" id="{A2FB4197-4EE1-7410-989C-0E6EBD1BA721}"/>
              </a:ext>
            </a:extLst>
          </p:cNvPr>
          <p:cNvPicPr>
            <a:picLocks noChangeAspect="1"/>
          </p:cNvPicPr>
          <p:nvPr/>
        </p:nvPicPr>
        <p:blipFill>
          <a:blip r:embed="rId2"/>
          <a:stretch>
            <a:fillRect/>
          </a:stretch>
        </p:blipFill>
        <p:spPr>
          <a:xfrm>
            <a:off x="8470626" y="5381120"/>
            <a:ext cx="3456331" cy="1244967"/>
          </a:xfrm>
          <a:prstGeom prst="rect">
            <a:avLst/>
          </a:prstGeom>
        </p:spPr>
      </p:pic>
    </p:spTree>
    <p:extLst>
      <p:ext uri="{BB962C8B-B14F-4D97-AF65-F5344CB8AC3E}">
        <p14:creationId xmlns:p14="http://schemas.microsoft.com/office/powerpoint/2010/main" val="379784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42294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RED FO</a:t>
            </a:r>
          </a:p>
        </p:txBody>
      </p:sp>
      <p:graphicFrame>
        <p:nvGraphicFramePr>
          <p:cNvPr id="3" name="Tabla 2">
            <a:extLst>
              <a:ext uri="{FF2B5EF4-FFF2-40B4-BE49-F238E27FC236}">
                <a16:creationId xmlns:a16="http://schemas.microsoft.com/office/drawing/2014/main" id="{37E22064-9B1A-4706-A581-6FF6DDFE4D7E}"/>
              </a:ext>
            </a:extLst>
          </p:cNvPr>
          <p:cNvGraphicFramePr>
            <a:graphicFrameLocks noGrp="1"/>
          </p:cNvGraphicFramePr>
          <p:nvPr>
            <p:extLst>
              <p:ext uri="{D42A27DB-BD31-4B8C-83A1-F6EECF244321}">
                <p14:modId xmlns:p14="http://schemas.microsoft.com/office/powerpoint/2010/main" val="1219621676"/>
              </p:ext>
            </p:extLst>
          </p:nvPr>
        </p:nvGraphicFramePr>
        <p:xfrm>
          <a:off x="965535" y="2076377"/>
          <a:ext cx="5130465" cy="1418623"/>
        </p:xfrm>
        <a:graphic>
          <a:graphicData uri="http://schemas.openxmlformats.org/drawingml/2006/table">
            <a:tbl>
              <a:tblPr>
                <a:tableStyleId>{5C22544A-7EE6-4342-B048-85BDC9FD1C3A}</a:tableStyleId>
              </a:tblPr>
              <a:tblGrid>
                <a:gridCol w="1474840">
                  <a:extLst>
                    <a:ext uri="{9D8B030D-6E8A-4147-A177-3AD203B41FA5}">
                      <a16:colId xmlns:a16="http://schemas.microsoft.com/office/drawing/2014/main" val="3466418563"/>
                    </a:ext>
                  </a:extLst>
                </a:gridCol>
                <a:gridCol w="1443365">
                  <a:extLst>
                    <a:ext uri="{9D8B030D-6E8A-4147-A177-3AD203B41FA5}">
                      <a16:colId xmlns:a16="http://schemas.microsoft.com/office/drawing/2014/main" val="3443101063"/>
                    </a:ext>
                  </a:extLst>
                </a:gridCol>
                <a:gridCol w="2212260">
                  <a:extLst>
                    <a:ext uri="{9D8B030D-6E8A-4147-A177-3AD203B41FA5}">
                      <a16:colId xmlns:a16="http://schemas.microsoft.com/office/drawing/2014/main" val="2122561"/>
                    </a:ext>
                  </a:extLst>
                </a:gridCol>
              </a:tblGrid>
              <a:tr h="673939">
                <a:tc>
                  <a:txBody>
                    <a:bodyPr/>
                    <a:lstStyle/>
                    <a:p>
                      <a:pPr algn="ctr" fontAlgn="ctr"/>
                      <a:endParaRPr lang="es-E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a:effectLst/>
                        </a:rPr>
                        <a:t>Nº de PAUs</a:t>
                      </a:r>
                      <a:endParaRPr lang="es-E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1100" u="none" strike="noStrike">
                          <a:effectLst/>
                        </a:rPr>
                        <a:t>Nº de acometidas de FO</a:t>
                      </a:r>
                      <a:endParaRPr lang="pt-BR"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0546145"/>
                  </a:ext>
                </a:extLst>
              </a:tr>
              <a:tr h="372342">
                <a:tc>
                  <a:txBody>
                    <a:bodyPr/>
                    <a:lstStyle/>
                    <a:p>
                      <a:pPr algn="ctr" fontAlgn="ctr"/>
                      <a:r>
                        <a:rPr lang="es-ES" sz="1100" u="none" strike="noStrike">
                          <a:effectLst/>
                        </a:rPr>
                        <a:t>Viviendas</a:t>
                      </a:r>
                      <a:endParaRPr lang="es-E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2621068957"/>
                  </a:ext>
                </a:extLst>
              </a:tr>
              <a:tr h="372342">
                <a:tc>
                  <a:txBody>
                    <a:bodyPr/>
                    <a:lstStyle/>
                    <a:p>
                      <a:pPr algn="ctr" fontAlgn="ctr"/>
                      <a:r>
                        <a:rPr lang="es-ES" sz="1100" u="none" strike="noStrike">
                          <a:effectLst/>
                        </a:rPr>
                        <a:t>Local</a:t>
                      </a:r>
                      <a:endParaRPr lang="es-E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118791012"/>
                  </a:ext>
                </a:extLst>
              </a:tr>
            </a:tbl>
          </a:graphicData>
        </a:graphic>
      </p:graphicFrame>
      <p:sp>
        <p:nvSpPr>
          <p:cNvPr id="5" name="CuadroTexto 4">
            <a:extLst>
              <a:ext uri="{FF2B5EF4-FFF2-40B4-BE49-F238E27FC236}">
                <a16:creationId xmlns:a16="http://schemas.microsoft.com/office/drawing/2014/main" id="{BC8EE853-2712-4298-A2CD-B6C0E649FB2A}"/>
              </a:ext>
            </a:extLst>
          </p:cNvPr>
          <p:cNvSpPr txBox="1"/>
          <p:nvPr/>
        </p:nvSpPr>
        <p:spPr>
          <a:xfrm>
            <a:off x="965535" y="1566830"/>
            <a:ext cx="4494197" cy="369332"/>
          </a:xfrm>
          <a:prstGeom prst="rect">
            <a:avLst/>
          </a:prstGeom>
          <a:noFill/>
        </p:spPr>
        <p:txBody>
          <a:bodyPr wrap="square" rtlCol="0">
            <a:spAutoFit/>
          </a:bodyPr>
          <a:lstStyle/>
          <a:p>
            <a:r>
              <a:rPr lang="es-ES" dirty="0"/>
              <a:t>Número de acometidas necesarias:</a:t>
            </a:r>
          </a:p>
        </p:txBody>
      </p:sp>
      <p:sp>
        <p:nvSpPr>
          <p:cNvPr id="6" name="CuadroTexto 5">
            <a:extLst>
              <a:ext uri="{FF2B5EF4-FFF2-40B4-BE49-F238E27FC236}">
                <a16:creationId xmlns:a16="http://schemas.microsoft.com/office/drawing/2014/main" id="{087F6429-1C92-4367-B2F5-1966C45BBA42}"/>
              </a:ext>
            </a:extLst>
          </p:cNvPr>
          <p:cNvSpPr txBox="1"/>
          <p:nvPr/>
        </p:nvSpPr>
        <p:spPr>
          <a:xfrm>
            <a:off x="3212633" y="3635215"/>
            <a:ext cx="5646141" cy="646331"/>
          </a:xfrm>
          <a:prstGeom prst="rect">
            <a:avLst/>
          </a:prstGeom>
          <a:noFill/>
        </p:spPr>
        <p:txBody>
          <a:bodyPr wrap="square" rtlCol="0">
            <a:spAutoFit/>
          </a:bodyPr>
          <a:lstStyle/>
          <a:p>
            <a:r>
              <a:rPr lang="es-ES" dirty="0"/>
              <a:t>Total de acometidas: 22 acometidas, 44 cables y 53 (con reserva del 20%)</a:t>
            </a:r>
          </a:p>
        </p:txBody>
      </p:sp>
    </p:spTree>
    <p:extLst>
      <p:ext uri="{BB962C8B-B14F-4D97-AF65-F5344CB8AC3E}">
        <p14:creationId xmlns:p14="http://schemas.microsoft.com/office/powerpoint/2010/main" val="1252975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42294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RED FO</a:t>
            </a:r>
          </a:p>
        </p:txBody>
      </p:sp>
      <p:sp>
        <p:nvSpPr>
          <p:cNvPr id="4" name="CuadroTexto 3">
            <a:extLst>
              <a:ext uri="{FF2B5EF4-FFF2-40B4-BE49-F238E27FC236}">
                <a16:creationId xmlns:a16="http://schemas.microsoft.com/office/drawing/2014/main" id="{140350C3-F2CB-45B5-8FB3-1ED9E8C78D71}"/>
              </a:ext>
            </a:extLst>
          </p:cNvPr>
          <p:cNvSpPr txBox="1"/>
          <p:nvPr/>
        </p:nvSpPr>
        <p:spPr>
          <a:xfrm>
            <a:off x="1201762" y="2551837"/>
            <a:ext cx="8917792" cy="1754326"/>
          </a:xfrm>
          <a:prstGeom prst="rect">
            <a:avLst/>
          </a:prstGeom>
          <a:noFill/>
        </p:spPr>
        <p:txBody>
          <a:bodyPr wrap="square" rtlCol="0">
            <a:spAutoFit/>
          </a:bodyPr>
          <a:lstStyle/>
          <a:p>
            <a:r>
              <a:rPr lang="es-ES"/>
              <a:t>La red FO usa un esquema similar al de las dos anteriores, yendo desde el registro principal del RITU hasta el PAU de cada vivienda, mediante cables de fibra óptica en este caso, pero a diferencia de las anteriores, esta red no va más allá del PAU, terminando en una roseta con dos conectores ópticos SC/APC. En este caso particular, la red tendrá forma de estrella, porque el número de PAUs es inferior a 15</a:t>
            </a:r>
            <a:endParaRPr lang="es-ES" dirty="0">
              <a:sym typeface="Wingdings" panose="05000000000000000000" pitchFamily="2" charset="2"/>
            </a:endParaRPr>
          </a:p>
        </p:txBody>
      </p:sp>
    </p:spTree>
    <p:extLst>
      <p:ext uri="{BB962C8B-B14F-4D97-AF65-F5344CB8AC3E}">
        <p14:creationId xmlns:p14="http://schemas.microsoft.com/office/powerpoint/2010/main" val="124333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3087148"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RECINTOS</a:t>
            </a:r>
          </a:p>
        </p:txBody>
      </p:sp>
      <p:sp>
        <p:nvSpPr>
          <p:cNvPr id="6" name="CuadroTexto 5">
            <a:extLst>
              <a:ext uri="{FF2B5EF4-FFF2-40B4-BE49-F238E27FC236}">
                <a16:creationId xmlns:a16="http://schemas.microsoft.com/office/drawing/2014/main" id="{E59C6C12-8179-53A6-DAF5-F73B4885223A}"/>
              </a:ext>
            </a:extLst>
          </p:cNvPr>
          <p:cNvSpPr txBox="1"/>
          <p:nvPr/>
        </p:nvSpPr>
        <p:spPr>
          <a:xfrm>
            <a:off x="1895913" y="2836974"/>
            <a:ext cx="7749209" cy="923330"/>
          </a:xfrm>
          <a:prstGeom prst="rect">
            <a:avLst/>
          </a:prstGeom>
          <a:noFill/>
        </p:spPr>
        <p:txBody>
          <a:bodyPr wrap="square">
            <a:spAutoFit/>
          </a:bodyPr>
          <a:lstStyle/>
          <a:p>
            <a:r>
              <a:rPr lang="es-ES" dirty="0"/>
              <a:t>Disponemos de una arqueta, un registro de instalación de telecomunicaciones único, un registro de enlace, múltiples registros secundarios, y un registro de terminación de red en cada hogar</a:t>
            </a:r>
          </a:p>
        </p:txBody>
      </p:sp>
    </p:spTree>
    <p:extLst>
      <p:ext uri="{BB962C8B-B14F-4D97-AF65-F5344CB8AC3E}">
        <p14:creationId xmlns:p14="http://schemas.microsoft.com/office/powerpoint/2010/main" val="98798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8" y="419449"/>
            <a:ext cx="5535115"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CANALIZACIONES</a:t>
            </a:r>
          </a:p>
        </p:txBody>
      </p:sp>
      <p:sp>
        <p:nvSpPr>
          <p:cNvPr id="3" name="CuadroTexto 2">
            <a:extLst>
              <a:ext uri="{FF2B5EF4-FFF2-40B4-BE49-F238E27FC236}">
                <a16:creationId xmlns:a16="http://schemas.microsoft.com/office/drawing/2014/main" id="{9BB3308E-2C3D-4C6E-BAE9-02F558472660}"/>
              </a:ext>
            </a:extLst>
          </p:cNvPr>
          <p:cNvSpPr txBox="1"/>
          <p:nvPr/>
        </p:nvSpPr>
        <p:spPr>
          <a:xfrm>
            <a:off x="537868" y="2057591"/>
            <a:ext cx="9388010" cy="3693319"/>
          </a:xfrm>
          <a:prstGeom prst="rect">
            <a:avLst/>
          </a:prstGeom>
          <a:noFill/>
        </p:spPr>
        <p:txBody>
          <a:bodyPr wrap="square" rtlCol="0">
            <a:spAutoFit/>
          </a:bodyPr>
          <a:lstStyle/>
          <a:p>
            <a:pPr marL="742950" lvl="1" indent="-285750">
              <a:buFont typeface="Arial" panose="020B0604020202020204" pitchFamily="34" charset="0"/>
              <a:buChar char="•"/>
            </a:pPr>
            <a:r>
              <a:rPr lang="es-ES" dirty="0"/>
              <a:t>La canalización principal estará formada por tubos de tipo </a:t>
            </a:r>
            <a:r>
              <a:rPr lang="es-ES" dirty="0" err="1"/>
              <a:t>ecoprecor</a:t>
            </a:r>
            <a:r>
              <a:rPr lang="es-ES" dirty="0"/>
              <a:t> para la </a:t>
            </a:r>
            <a:r>
              <a:rPr lang="es-ES" b="1" dirty="0"/>
              <a:t>canalización principal</a:t>
            </a:r>
            <a:r>
              <a:rPr lang="es-ES" dirty="0"/>
              <a:t>, la cual constituye la red de distribución de la ICT del inmueble, conectando el RITU con los registros secundarios..</a:t>
            </a:r>
          </a:p>
          <a:p>
            <a:pPr lvl="1"/>
            <a:endParaRPr lang="es-ES" dirty="0"/>
          </a:p>
          <a:p>
            <a:pPr marL="742950" lvl="1" indent="-285750">
              <a:buFont typeface="Arial" panose="020B0604020202020204" pitchFamily="34" charset="0"/>
              <a:buChar char="•"/>
            </a:pPr>
            <a:r>
              <a:rPr lang="es-ES" dirty="0"/>
              <a:t> Contamos con tubos CS para la </a:t>
            </a:r>
            <a:r>
              <a:rPr lang="es-ES" b="1" dirty="0"/>
              <a:t>canalización externa </a:t>
            </a:r>
            <a:r>
              <a:rPr lang="es-ES" dirty="0"/>
              <a:t>la cual tiene como objetivo introducir en las viviendas las redes de alimentación de los servicios de telecomunicación de los diferentes operadores.</a:t>
            </a:r>
          </a:p>
          <a:p>
            <a:pPr lvl="1"/>
            <a:endParaRPr lang="es-ES" dirty="0"/>
          </a:p>
          <a:p>
            <a:pPr marL="742950" lvl="1" indent="-285750">
              <a:buFont typeface="Arial" panose="020B0604020202020204" pitchFamily="34" charset="0"/>
              <a:buChar char="•"/>
            </a:pPr>
            <a:r>
              <a:rPr lang="es-ES" dirty="0"/>
              <a:t>Finalmente, tubos de alimentación para la </a:t>
            </a:r>
            <a:r>
              <a:rPr lang="es-ES" b="1" dirty="0"/>
              <a:t>canalización de enlace</a:t>
            </a:r>
            <a:r>
              <a:rPr lang="es-ES" dirty="0"/>
              <a:t>, la cual sustenta los cables de la red de alimentación de los servicios de telecomunicación desde el punto de entrada general hasta los registros principales situados en el RITU</a:t>
            </a:r>
          </a:p>
          <a:p>
            <a:pPr lvl="1"/>
            <a:endParaRPr lang="es-ES" b="1" u="sng" dirty="0"/>
          </a:p>
        </p:txBody>
      </p:sp>
    </p:spTree>
    <p:extLst>
      <p:ext uri="{BB962C8B-B14F-4D97-AF65-F5344CB8AC3E}">
        <p14:creationId xmlns:p14="http://schemas.microsoft.com/office/powerpoint/2010/main" val="2521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A2BA7F6-6CFA-3664-F02A-4DD1B8963EE4}"/>
              </a:ext>
            </a:extLst>
          </p:cNvPr>
          <p:cNvSpPr txBox="1"/>
          <p:nvPr/>
        </p:nvSpPr>
        <p:spPr>
          <a:xfrm>
            <a:off x="352338" y="419449"/>
            <a:ext cx="5535115"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CANALIZACIONES</a:t>
            </a:r>
          </a:p>
        </p:txBody>
      </p:sp>
      <p:sp>
        <p:nvSpPr>
          <p:cNvPr id="3" name="CuadroTexto 2">
            <a:extLst>
              <a:ext uri="{FF2B5EF4-FFF2-40B4-BE49-F238E27FC236}">
                <a16:creationId xmlns:a16="http://schemas.microsoft.com/office/drawing/2014/main" id="{C89F2EB8-1E61-003D-1A6C-D06A012B892F}"/>
              </a:ext>
            </a:extLst>
          </p:cNvPr>
          <p:cNvSpPr txBox="1"/>
          <p:nvPr/>
        </p:nvSpPr>
        <p:spPr>
          <a:xfrm>
            <a:off x="1128649" y="1997839"/>
            <a:ext cx="8556476" cy="2862322"/>
          </a:xfrm>
          <a:prstGeom prst="rect">
            <a:avLst/>
          </a:prstGeom>
          <a:noFill/>
        </p:spPr>
        <p:txBody>
          <a:bodyPr wrap="square" rtlCol="0">
            <a:spAutoFit/>
          </a:bodyPr>
          <a:lstStyle/>
          <a:p>
            <a:pPr lvl="1"/>
            <a:endParaRPr lang="es-ES" dirty="0"/>
          </a:p>
          <a:p>
            <a:pPr lvl="1"/>
            <a:endParaRPr lang="es-ES" b="1" u="sng" dirty="0"/>
          </a:p>
          <a:p>
            <a:pPr lvl="1"/>
            <a:r>
              <a:rPr lang="es-ES" b="1" u="sng" dirty="0"/>
              <a:t>REGISTROS DE  TOMA</a:t>
            </a:r>
          </a:p>
          <a:p>
            <a:pPr marL="742950" lvl="1" indent="-285750">
              <a:buFont typeface="Arial" panose="020B0604020202020204" pitchFamily="34" charset="0"/>
              <a:buChar char="•"/>
            </a:pPr>
            <a:r>
              <a:rPr lang="es-ES" dirty="0"/>
              <a:t>En las viviendas, se instalarán en el salón 1 de cable coaxial, 1 de cable coaxial RTV, 2 de cables par trenzado y 1 de FO.</a:t>
            </a:r>
          </a:p>
          <a:p>
            <a:pPr marL="742950" lvl="1" indent="-285750">
              <a:buFont typeface="Arial" panose="020B0604020202020204" pitchFamily="34" charset="0"/>
              <a:buChar char="•"/>
            </a:pPr>
            <a:r>
              <a:rPr lang="es-ES" dirty="0"/>
              <a:t>En los dos dormitorios, 1 de cable par trenzado y 1 de cable coaxial RTV</a:t>
            </a:r>
          </a:p>
          <a:p>
            <a:pPr marL="742950" lvl="1" indent="-285750">
              <a:buFont typeface="Arial" panose="020B0604020202020204" pitchFamily="34" charset="0"/>
              <a:buChar char="•"/>
            </a:pPr>
            <a:r>
              <a:rPr lang="es-ES" dirty="0"/>
              <a:t>En el dormitorio principal, 1 de cable coaxial, 2 de cables par trenzado y 1 de cable coaxial RTV.</a:t>
            </a:r>
          </a:p>
          <a:p>
            <a:pPr marL="742950" lvl="1" indent="-285750">
              <a:buFont typeface="Arial" panose="020B0604020202020204" pitchFamily="34" charset="0"/>
              <a:buChar char="•"/>
            </a:pPr>
            <a:r>
              <a:rPr lang="es-ES" dirty="0"/>
              <a:t>En la cocina, 1 de cable coaxial RTV y 1 de cable par trenzado.</a:t>
            </a:r>
          </a:p>
        </p:txBody>
      </p:sp>
    </p:spTree>
    <p:extLst>
      <p:ext uri="{BB962C8B-B14F-4D97-AF65-F5344CB8AC3E}">
        <p14:creationId xmlns:p14="http://schemas.microsoft.com/office/powerpoint/2010/main" val="1108028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6AAAF32-579A-404E-4B92-DCC1BDBC93CB}"/>
              </a:ext>
            </a:extLst>
          </p:cNvPr>
          <p:cNvSpPr txBox="1"/>
          <p:nvPr/>
        </p:nvSpPr>
        <p:spPr>
          <a:xfrm>
            <a:off x="2363111" y="1859340"/>
            <a:ext cx="7465777" cy="156966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2. PLANOS Y ESQUEMAS DE LA INSTALACIÓN ICT</a:t>
            </a:r>
          </a:p>
        </p:txBody>
      </p:sp>
    </p:spTree>
    <p:extLst>
      <p:ext uri="{BB962C8B-B14F-4D97-AF65-F5344CB8AC3E}">
        <p14:creationId xmlns:p14="http://schemas.microsoft.com/office/powerpoint/2010/main" val="355198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541863"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7" y="1422080"/>
            <a:ext cx="10296905"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 2D CON CANALIZACIONES</a:t>
            </a:r>
          </a:p>
        </p:txBody>
      </p:sp>
      <p:pic>
        <p:nvPicPr>
          <p:cNvPr id="5" name="Imagen 4">
            <a:extLst>
              <a:ext uri="{FF2B5EF4-FFF2-40B4-BE49-F238E27FC236}">
                <a16:creationId xmlns:a16="http://schemas.microsoft.com/office/drawing/2014/main" id="{D8F0D475-86A9-8857-5912-16779A57A2D7}"/>
              </a:ext>
            </a:extLst>
          </p:cNvPr>
          <p:cNvPicPr>
            <a:picLocks noChangeAspect="1"/>
          </p:cNvPicPr>
          <p:nvPr/>
        </p:nvPicPr>
        <p:blipFill>
          <a:blip r:embed="rId2"/>
          <a:stretch>
            <a:fillRect/>
          </a:stretch>
        </p:blipFill>
        <p:spPr>
          <a:xfrm>
            <a:off x="927966" y="2685368"/>
            <a:ext cx="10336067" cy="3839111"/>
          </a:xfrm>
          <a:prstGeom prst="rect">
            <a:avLst/>
          </a:prstGeom>
        </p:spPr>
      </p:pic>
    </p:spTree>
    <p:extLst>
      <p:ext uri="{BB962C8B-B14F-4D97-AF65-F5344CB8AC3E}">
        <p14:creationId xmlns:p14="http://schemas.microsoft.com/office/powerpoint/2010/main" val="3789327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541863"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8" y="1422080"/>
            <a:ext cx="5226341"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 VIVIENDA</a:t>
            </a:r>
          </a:p>
        </p:txBody>
      </p:sp>
      <p:pic>
        <p:nvPicPr>
          <p:cNvPr id="4" name="Imagen 3">
            <a:extLst>
              <a:ext uri="{FF2B5EF4-FFF2-40B4-BE49-F238E27FC236}">
                <a16:creationId xmlns:a16="http://schemas.microsoft.com/office/drawing/2014/main" id="{FF7CED7B-785C-4154-9278-0ECD3A258A76}"/>
              </a:ext>
            </a:extLst>
          </p:cNvPr>
          <p:cNvPicPr>
            <a:picLocks noChangeAspect="1"/>
          </p:cNvPicPr>
          <p:nvPr/>
        </p:nvPicPr>
        <p:blipFill>
          <a:blip r:embed="rId2"/>
          <a:stretch>
            <a:fillRect/>
          </a:stretch>
        </p:blipFill>
        <p:spPr>
          <a:xfrm>
            <a:off x="2111095" y="2424711"/>
            <a:ext cx="6935168" cy="4134427"/>
          </a:xfrm>
          <a:prstGeom prst="rect">
            <a:avLst/>
          </a:prstGeom>
        </p:spPr>
      </p:pic>
    </p:spTree>
    <p:extLst>
      <p:ext uri="{BB962C8B-B14F-4D97-AF65-F5344CB8AC3E}">
        <p14:creationId xmlns:p14="http://schemas.microsoft.com/office/powerpoint/2010/main" val="4041170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541863"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8" y="1422080"/>
            <a:ext cx="5302874"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 VIVIENDA </a:t>
            </a:r>
          </a:p>
        </p:txBody>
      </p:sp>
      <p:pic>
        <p:nvPicPr>
          <p:cNvPr id="5" name="Imagen 4">
            <a:extLst>
              <a:ext uri="{FF2B5EF4-FFF2-40B4-BE49-F238E27FC236}">
                <a16:creationId xmlns:a16="http://schemas.microsoft.com/office/drawing/2014/main" id="{348CB0B3-41B3-D456-2718-0E009C41AD8B}"/>
              </a:ext>
            </a:extLst>
          </p:cNvPr>
          <p:cNvPicPr>
            <a:picLocks noChangeAspect="1"/>
          </p:cNvPicPr>
          <p:nvPr/>
        </p:nvPicPr>
        <p:blipFill>
          <a:blip r:embed="rId2"/>
          <a:stretch>
            <a:fillRect/>
          </a:stretch>
        </p:blipFill>
        <p:spPr>
          <a:xfrm>
            <a:off x="2294667" y="2424711"/>
            <a:ext cx="7039957" cy="4210638"/>
          </a:xfrm>
          <a:prstGeom prst="rect">
            <a:avLst/>
          </a:prstGeom>
        </p:spPr>
      </p:pic>
    </p:spTree>
    <p:extLst>
      <p:ext uri="{BB962C8B-B14F-4D97-AF65-F5344CB8AC3E}">
        <p14:creationId xmlns:p14="http://schemas.microsoft.com/office/powerpoint/2010/main" val="56414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52508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8" y="1422080"/>
            <a:ext cx="5535115"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ESQUEMA RED RTV</a:t>
            </a:r>
          </a:p>
        </p:txBody>
      </p:sp>
      <p:pic>
        <p:nvPicPr>
          <p:cNvPr id="5" name="Imagen 4">
            <a:extLst>
              <a:ext uri="{FF2B5EF4-FFF2-40B4-BE49-F238E27FC236}">
                <a16:creationId xmlns:a16="http://schemas.microsoft.com/office/drawing/2014/main" id="{FECF1564-0B38-FDF2-BBD5-A2215CF01110}"/>
              </a:ext>
            </a:extLst>
          </p:cNvPr>
          <p:cNvPicPr>
            <a:picLocks noChangeAspect="1"/>
          </p:cNvPicPr>
          <p:nvPr/>
        </p:nvPicPr>
        <p:blipFill>
          <a:blip r:embed="rId2"/>
          <a:stretch>
            <a:fillRect/>
          </a:stretch>
        </p:blipFill>
        <p:spPr>
          <a:xfrm>
            <a:off x="7023651" y="628259"/>
            <a:ext cx="3896139" cy="5601482"/>
          </a:xfrm>
          <a:prstGeom prst="rect">
            <a:avLst/>
          </a:prstGeom>
        </p:spPr>
      </p:pic>
    </p:spTree>
    <p:extLst>
      <p:ext uri="{BB962C8B-B14F-4D97-AF65-F5344CB8AC3E}">
        <p14:creationId xmlns:p14="http://schemas.microsoft.com/office/powerpoint/2010/main" val="277391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7" y="419449"/>
            <a:ext cx="10226179"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DOCUMENTACIÓN PROYECTO ICT</a:t>
            </a:r>
          </a:p>
        </p:txBody>
      </p:sp>
      <p:sp>
        <p:nvSpPr>
          <p:cNvPr id="3" name="CuadroTexto 2">
            <a:extLst>
              <a:ext uri="{FF2B5EF4-FFF2-40B4-BE49-F238E27FC236}">
                <a16:creationId xmlns:a16="http://schemas.microsoft.com/office/drawing/2014/main" id="{D6738E72-AEBC-4DBA-BAC2-9D98ED1B4115}"/>
              </a:ext>
            </a:extLst>
          </p:cNvPr>
          <p:cNvSpPr txBox="1"/>
          <p:nvPr/>
        </p:nvSpPr>
        <p:spPr>
          <a:xfrm flipH="1">
            <a:off x="448389" y="1795244"/>
            <a:ext cx="7890267" cy="3884140"/>
          </a:xfrm>
          <a:prstGeom prst="rect">
            <a:avLst/>
          </a:prstGeom>
          <a:noFill/>
        </p:spPr>
        <p:txBody>
          <a:bodyPr wrap="square" rtlCol="0">
            <a:spAutoFit/>
          </a:bodyPr>
          <a:lstStyle/>
          <a:p>
            <a:pPr algn="just">
              <a:lnSpc>
                <a:spcPct val="80000"/>
              </a:lnSpc>
            </a:pPr>
            <a:r>
              <a:rPr lang="es-ES" altLang="es-ES" sz="2800" dirty="0"/>
              <a:t>1. Memoria técnica:</a:t>
            </a:r>
          </a:p>
          <a:p>
            <a:pPr lvl="1" algn="just">
              <a:lnSpc>
                <a:spcPct val="80000"/>
              </a:lnSpc>
            </a:pPr>
            <a:endParaRPr lang="es-ES" altLang="es-ES" sz="2800" dirty="0"/>
          </a:p>
          <a:p>
            <a:pPr lvl="1" algn="just">
              <a:lnSpc>
                <a:spcPct val="80000"/>
              </a:lnSpc>
            </a:pPr>
            <a:r>
              <a:rPr lang="es-ES" altLang="es-ES" sz="2800" dirty="0"/>
              <a:t>1.1 Datos generales de la vivienda</a:t>
            </a:r>
          </a:p>
          <a:p>
            <a:pPr lvl="1" algn="just">
              <a:lnSpc>
                <a:spcPct val="80000"/>
              </a:lnSpc>
            </a:pPr>
            <a:endParaRPr lang="es-ES" altLang="es-ES" sz="2800" dirty="0"/>
          </a:p>
          <a:p>
            <a:pPr lvl="1" algn="just">
              <a:lnSpc>
                <a:spcPct val="80000"/>
              </a:lnSpc>
            </a:pPr>
            <a:r>
              <a:rPr lang="es-ES" altLang="es-ES" sz="2800" dirty="0"/>
              <a:t>1.2 Elementos que componen la ICT</a:t>
            </a:r>
          </a:p>
          <a:p>
            <a:pPr algn="just">
              <a:lnSpc>
                <a:spcPct val="80000"/>
              </a:lnSpc>
            </a:pPr>
            <a:endParaRPr lang="es-ES" altLang="es-ES" sz="2800" dirty="0"/>
          </a:p>
          <a:p>
            <a:pPr algn="just">
              <a:lnSpc>
                <a:spcPct val="80000"/>
              </a:lnSpc>
            </a:pPr>
            <a:r>
              <a:rPr lang="es-ES" altLang="es-ES" sz="2800" dirty="0"/>
              <a:t>2. Planos y esquemas de la instalación ICT</a:t>
            </a:r>
          </a:p>
          <a:p>
            <a:pPr algn="just">
              <a:lnSpc>
                <a:spcPct val="80000"/>
              </a:lnSpc>
            </a:pPr>
            <a:endParaRPr lang="es-ES" altLang="es-ES" sz="2800" dirty="0"/>
          </a:p>
          <a:p>
            <a:pPr algn="just">
              <a:lnSpc>
                <a:spcPct val="80000"/>
              </a:lnSpc>
            </a:pPr>
            <a:r>
              <a:rPr lang="es-ES" altLang="es-ES" sz="2800" dirty="0"/>
              <a:t>3. Pliego de condiciones</a:t>
            </a:r>
          </a:p>
          <a:p>
            <a:pPr algn="just">
              <a:lnSpc>
                <a:spcPct val="80000"/>
              </a:lnSpc>
            </a:pPr>
            <a:endParaRPr lang="es-ES" altLang="es-ES" sz="2800" dirty="0"/>
          </a:p>
          <a:p>
            <a:pPr algn="just">
              <a:lnSpc>
                <a:spcPct val="80000"/>
              </a:lnSpc>
            </a:pPr>
            <a:r>
              <a:rPr lang="es-ES" altLang="es-ES" sz="2800" dirty="0"/>
              <a:t>4. Presupuesto</a:t>
            </a:r>
          </a:p>
        </p:txBody>
      </p:sp>
    </p:spTree>
    <p:extLst>
      <p:ext uri="{BB962C8B-B14F-4D97-AF65-F5344CB8AC3E}">
        <p14:creationId xmlns:p14="http://schemas.microsoft.com/office/powerpoint/2010/main" val="9289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CB62BC2-1633-E079-C1AF-A64C6234ED2B}"/>
              </a:ext>
            </a:extLst>
          </p:cNvPr>
          <p:cNvPicPr>
            <a:picLocks noChangeAspect="1"/>
          </p:cNvPicPr>
          <p:nvPr/>
        </p:nvPicPr>
        <p:blipFill>
          <a:blip r:embed="rId2"/>
          <a:stretch>
            <a:fillRect/>
          </a:stretch>
        </p:blipFill>
        <p:spPr>
          <a:xfrm>
            <a:off x="1317192" y="278295"/>
            <a:ext cx="4010180" cy="5449060"/>
          </a:xfrm>
          <a:prstGeom prst="rect">
            <a:avLst/>
          </a:prstGeom>
        </p:spPr>
      </p:pic>
      <p:pic>
        <p:nvPicPr>
          <p:cNvPr id="5" name="Imagen 4">
            <a:extLst>
              <a:ext uri="{FF2B5EF4-FFF2-40B4-BE49-F238E27FC236}">
                <a16:creationId xmlns:a16="http://schemas.microsoft.com/office/drawing/2014/main" id="{DD77F725-4BA4-A9A9-C156-43873ACE0755}"/>
              </a:ext>
            </a:extLst>
          </p:cNvPr>
          <p:cNvPicPr>
            <a:picLocks noChangeAspect="1"/>
          </p:cNvPicPr>
          <p:nvPr/>
        </p:nvPicPr>
        <p:blipFill>
          <a:blip r:embed="rId3"/>
          <a:stretch>
            <a:fillRect/>
          </a:stretch>
        </p:blipFill>
        <p:spPr>
          <a:xfrm>
            <a:off x="6864629" y="1088784"/>
            <a:ext cx="4048285" cy="5449059"/>
          </a:xfrm>
          <a:prstGeom prst="rect">
            <a:avLst/>
          </a:prstGeom>
        </p:spPr>
      </p:pic>
    </p:spTree>
    <p:extLst>
      <p:ext uri="{BB962C8B-B14F-4D97-AF65-F5344CB8AC3E}">
        <p14:creationId xmlns:p14="http://schemas.microsoft.com/office/powerpoint/2010/main" val="343142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52508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8" y="1422080"/>
            <a:ext cx="5452844"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ESQUEMA RED CC</a:t>
            </a:r>
          </a:p>
        </p:txBody>
      </p:sp>
      <p:pic>
        <p:nvPicPr>
          <p:cNvPr id="5" name="Imagen 4">
            <a:extLst>
              <a:ext uri="{FF2B5EF4-FFF2-40B4-BE49-F238E27FC236}">
                <a16:creationId xmlns:a16="http://schemas.microsoft.com/office/drawing/2014/main" id="{416A81D4-B7FA-6E61-1C35-60637BF5413C}"/>
              </a:ext>
            </a:extLst>
          </p:cNvPr>
          <p:cNvPicPr>
            <a:picLocks noChangeAspect="1"/>
          </p:cNvPicPr>
          <p:nvPr/>
        </p:nvPicPr>
        <p:blipFill>
          <a:blip r:embed="rId2"/>
          <a:stretch>
            <a:fillRect/>
          </a:stretch>
        </p:blipFill>
        <p:spPr>
          <a:xfrm>
            <a:off x="6542173" y="162099"/>
            <a:ext cx="4288160" cy="6533802"/>
          </a:xfrm>
          <a:prstGeom prst="rect">
            <a:avLst/>
          </a:prstGeom>
        </p:spPr>
      </p:pic>
    </p:spTree>
    <p:extLst>
      <p:ext uri="{BB962C8B-B14F-4D97-AF65-F5344CB8AC3E}">
        <p14:creationId xmlns:p14="http://schemas.microsoft.com/office/powerpoint/2010/main" val="2775215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52508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8" y="1422080"/>
            <a:ext cx="6694414"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ESQUEMA RED CP/CPT</a:t>
            </a:r>
          </a:p>
        </p:txBody>
      </p:sp>
      <p:pic>
        <p:nvPicPr>
          <p:cNvPr id="5" name="Imagen 4">
            <a:extLst>
              <a:ext uri="{FF2B5EF4-FFF2-40B4-BE49-F238E27FC236}">
                <a16:creationId xmlns:a16="http://schemas.microsoft.com/office/drawing/2014/main" id="{A6C45172-E8C5-05C3-93E7-CC42FAAA394C}"/>
              </a:ext>
            </a:extLst>
          </p:cNvPr>
          <p:cNvPicPr>
            <a:picLocks noChangeAspect="1"/>
          </p:cNvPicPr>
          <p:nvPr/>
        </p:nvPicPr>
        <p:blipFill>
          <a:blip r:embed="rId2"/>
          <a:stretch>
            <a:fillRect/>
          </a:stretch>
        </p:blipFill>
        <p:spPr>
          <a:xfrm>
            <a:off x="7169827" y="56471"/>
            <a:ext cx="3855982" cy="6745057"/>
          </a:xfrm>
          <a:prstGeom prst="rect">
            <a:avLst/>
          </a:prstGeom>
        </p:spPr>
      </p:pic>
    </p:spTree>
    <p:extLst>
      <p:ext uri="{BB962C8B-B14F-4D97-AF65-F5344CB8AC3E}">
        <p14:creationId xmlns:p14="http://schemas.microsoft.com/office/powerpoint/2010/main" val="357126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52508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8" y="1422080"/>
            <a:ext cx="5343787"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ESQUEMA RED FO</a:t>
            </a:r>
          </a:p>
        </p:txBody>
      </p:sp>
      <p:pic>
        <p:nvPicPr>
          <p:cNvPr id="4" name="Imagen 3">
            <a:extLst>
              <a:ext uri="{FF2B5EF4-FFF2-40B4-BE49-F238E27FC236}">
                <a16:creationId xmlns:a16="http://schemas.microsoft.com/office/drawing/2014/main" id="{3D2CF67A-6515-7CD7-8DBF-7625A6C18307}"/>
              </a:ext>
            </a:extLst>
          </p:cNvPr>
          <p:cNvPicPr>
            <a:picLocks noChangeAspect="1"/>
          </p:cNvPicPr>
          <p:nvPr/>
        </p:nvPicPr>
        <p:blipFill>
          <a:blip r:embed="rId2"/>
          <a:stretch>
            <a:fillRect/>
          </a:stretch>
        </p:blipFill>
        <p:spPr>
          <a:xfrm>
            <a:off x="6873282" y="395580"/>
            <a:ext cx="4139273" cy="6066839"/>
          </a:xfrm>
          <a:prstGeom prst="rect">
            <a:avLst/>
          </a:prstGeom>
        </p:spPr>
      </p:pic>
    </p:spTree>
    <p:extLst>
      <p:ext uri="{BB962C8B-B14F-4D97-AF65-F5344CB8AC3E}">
        <p14:creationId xmlns:p14="http://schemas.microsoft.com/office/powerpoint/2010/main" val="2379919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52508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9" y="1422080"/>
            <a:ext cx="4444948"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ESQUEMA RITU </a:t>
            </a:r>
          </a:p>
        </p:txBody>
      </p:sp>
      <p:pic>
        <p:nvPicPr>
          <p:cNvPr id="4" name="Imagen 3">
            <a:extLst>
              <a:ext uri="{FF2B5EF4-FFF2-40B4-BE49-F238E27FC236}">
                <a16:creationId xmlns:a16="http://schemas.microsoft.com/office/drawing/2014/main" id="{057C30D0-2A0A-8A22-56E1-C6A415C2D574}"/>
              </a:ext>
            </a:extLst>
          </p:cNvPr>
          <p:cNvPicPr>
            <a:picLocks noChangeAspect="1"/>
          </p:cNvPicPr>
          <p:nvPr/>
        </p:nvPicPr>
        <p:blipFill>
          <a:blip r:embed="rId2"/>
          <a:stretch>
            <a:fillRect/>
          </a:stretch>
        </p:blipFill>
        <p:spPr>
          <a:xfrm>
            <a:off x="509857" y="2424711"/>
            <a:ext cx="3190559" cy="4267891"/>
          </a:xfrm>
          <a:prstGeom prst="rect">
            <a:avLst/>
          </a:prstGeom>
        </p:spPr>
      </p:pic>
      <p:pic>
        <p:nvPicPr>
          <p:cNvPr id="7" name="Imagen 6">
            <a:extLst>
              <a:ext uri="{FF2B5EF4-FFF2-40B4-BE49-F238E27FC236}">
                <a16:creationId xmlns:a16="http://schemas.microsoft.com/office/drawing/2014/main" id="{24D1643E-E32A-FEE2-7647-FED20D4664DF}"/>
              </a:ext>
            </a:extLst>
          </p:cNvPr>
          <p:cNvPicPr>
            <a:picLocks noChangeAspect="1"/>
          </p:cNvPicPr>
          <p:nvPr/>
        </p:nvPicPr>
        <p:blipFill>
          <a:blip r:embed="rId3"/>
          <a:stretch>
            <a:fillRect/>
          </a:stretch>
        </p:blipFill>
        <p:spPr>
          <a:xfrm>
            <a:off x="4251206" y="2424711"/>
            <a:ext cx="3689588" cy="4267891"/>
          </a:xfrm>
          <a:prstGeom prst="rect">
            <a:avLst/>
          </a:prstGeom>
        </p:spPr>
      </p:pic>
      <p:pic>
        <p:nvPicPr>
          <p:cNvPr id="9" name="Imagen 8">
            <a:extLst>
              <a:ext uri="{FF2B5EF4-FFF2-40B4-BE49-F238E27FC236}">
                <a16:creationId xmlns:a16="http://schemas.microsoft.com/office/drawing/2014/main" id="{8E32B035-1439-30AD-AD00-28DBE8CB88F2}"/>
              </a:ext>
            </a:extLst>
          </p:cNvPr>
          <p:cNvPicPr>
            <a:picLocks noChangeAspect="1"/>
          </p:cNvPicPr>
          <p:nvPr/>
        </p:nvPicPr>
        <p:blipFill>
          <a:blip r:embed="rId4"/>
          <a:stretch>
            <a:fillRect/>
          </a:stretch>
        </p:blipFill>
        <p:spPr>
          <a:xfrm>
            <a:off x="8574732" y="2424711"/>
            <a:ext cx="3273707" cy="4267892"/>
          </a:xfrm>
          <a:prstGeom prst="rect">
            <a:avLst/>
          </a:prstGeom>
        </p:spPr>
      </p:pic>
    </p:spTree>
    <p:extLst>
      <p:ext uri="{BB962C8B-B14F-4D97-AF65-F5344CB8AC3E}">
        <p14:creationId xmlns:p14="http://schemas.microsoft.com/office/powerpoint/2010/main" val="719789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52508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PLANOS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9" y="1422080"/>
            <a:ext cx="4320330"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ESQUEMA RTR </a:t>
            </a:r>
          </a:p>
        </p:txBody>
      </p:sp>
      <p:pic>
        <p:nvPicPr>
          <p:cNvPr id="5" name="Imagen 4">
            <a:extLst>
              <a:ext uri="{FF2B5EF4-FFF2-40B4-BE49-F238E27FC236}">
                <a16:creationId xmlns:a16="http://schemas.microsoft.com/office/drawing/2014/main" id="{AEC742F4-35E5-407A-9AB1-0736F3895BE5}"/>
              </a:ext>
            </a:extLst>
          </p:cNvPr>
          <p:cNvPicPr>
            <a:picLocks noChangeAspect="1"/>
          </p:cNvPicPr>
          <p:nvPr/>
        </p:nvPicPr>
        <p:blipFill>
          <a:blip r:embed="rId2"/>
          <a:stretch>
            <a:fillRect/>
          </a:stretch>
        </p:blipFill>
        <p:spPr>
          <a:xfrm>
            <a:off x="4919611" y="1937857"/>
            <a:ext cx="7094630" cy="4743872"/>
          </a:xfrm>
          <a:prstGeom prst="rect">
            <a:avLst/>
          </a:prstGeom>
        </p:spPr>
      </p:pic>
    </p:spTree>
    <p:extLst>
      <p:ext uri="{BB962C8B-B14F-4D97-AF65-F5344CB8AC3E}">
        <p14:creationId xmlns:p14="http://schemas.microsoft.com/office/powerpoint/2010/main" val="567635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1903510" y="2598003"/>
            <a:ext cx="8384979"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3. PLIEGO DE CONDICIONES</a:t>
            </a:r>
          </a:p>
        </p:txBody>
      </p:sp>
    </p:spTree>
    <p:extLst>
      <p:ext uri="{BB962C8B-B14F-4D97-AF65-F5344CB8AC3E}">
        <p14:creationId xmlns:p14="http://schemas.microsoft.com/office/powerpoint/2010/main" val="409031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53845A7-EEAE-CB8E-E12F-9547B5DA398C}"/>
              </a:ext>
            </a:extLst>
          </p:cNvPr>
          <p:cNvSpPr txBox="1"/>
          <p:nvPr/>
        </p:nvSpPr>
        <p:spPr>
          <a:xfrm>
            <a:off x="352338" y="396494"/>
            <a:ext cx="4404219"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PRESUPUESTOS</a:t>
            </a:r>
          </a:p>
        </p:txBody>
      </p:sp>
      <p:sp>
        <p:nvSpPr>
          <p:cNvPr id="5" name="CuadroTexto 4">
            <a:extLst>
              <a:ext uri="{FF2B5EF4-FFF2-40B4-BE49-F238E27FC236}">
                <a16:creationId xmlns:a16="http://schemas.microsoft.com/office/drawing/2014/main" id="{659E8EFA-DFAD-5ED1-AA87-9ED96922A1FB}"/>
              </a:ext>
            </a:extLst>
          </p:cNvPr>
          <p:cNvSpPr txBox="1"/>
          <p:nvPr/>
        </p:nvSpPr>
        <p:spPr>
          <a:xfrm>
            <a:off x="352338" y="1422077"/>
            <a:ext cx="4670236" cy="64633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3600" b="1" dirty="0"/>
              <a:t>RED ALIMENTACIÓN</a:t>
            </a:r>
          </a:p>
        </p:txBody>
      </p:sp>
      <p:graphicFrame>
        <p:nvGraphicFramePr>
          <p:cNvPr id="6" name="Tabla 5">
            <a:extLst>
              <a:ext uri="{FF2B5EF4-FFF2-40B4-BE49-F238E27FC236}">
                <a16:creationId xmlns:a16="http://schemas.microsoft.com/office/drawing/2014/main" id="{63A242E7-8809-7845-AEF9-8994F4708A14}"/>
              </a:ext>
            </a:extLst>
          </p:cNvPr>
          <p:cNvGraphicFramePr>
            <a:graphicFrameLocks noGrp="1"/>
          </p:cNvGraphicFramePr>
          <p:nvPr>
            <p:extLst>
              <p:ext uri="{D42A27DB-BD31-4B8C-83A1-F6EECF244321}">
                <p14:modId xmlns:p14="http://schemas.microsoft.com/office/powerpoint/2010/main" val="244151716"/>
              </p:ext>
            </p:extLst>
          </p:nvPr>
        </p:nvGraphicFramePr>
        <p:xfrm>
          <a:off x="1870894" y="2385819"/>
          <a:ext cx="8450212" cy="3646714"/>
        </p:xfrm>
        <a:graphic>
          <a:graphicData uri="http://schemas.openxmlformats.org/drawingml/2006/table">
            <a:tbl>
              <a:tblPr>
                <a:tableStyleId>{5C22544A-7EE6-4342-B048-85BDC9FD1C3A}</a:tableStyleId>
              </a:tblPr>
              <a:tblGrid>
                <a:gridCol w="4857209">
                  <a:extLst>
                    <a:ext uri="{9D8B030D-6E8A-4147-A177-3AD203B41FA5}">
                      <a16:colId xmlns:a16="http://schemas.microsoft.com/office/drawing/2014/main" val="2547226426"/>
                    </a:ext>
                  </a:extLst>
                </a:gridCol>
                <a:gridCol w="964788">
                  <a:extLst>
                    <a:ext uri="{9D8B030D-6E8A-4147-A177-3AD203B41FA5}">
                      <a16:colId xmlns:a16="http://schemas.microsoft.com/office/drawing/2014/main" val="4099891430"/>
                    </a:ext>
                  </a:extLst>
                </a:gridCol>
                <a:gridCol w="1186578">
                  <a:extLst>
                    <a:ext uri="{9D8B030D-6E8A-4147-A177-3AD203B41FA5}">
                      <a16:colId xmlns:a16="http://schemas.microsoft.com/office/drawing/2014/main" val="2773493685"/>
                    </a:ext>
                  </a:extLst>
                </a:gridCol>
                <a:gridCol w="1441637">
                  <a:extLst>
                    <a:ext uri="{9D8B030D-6E8A-4147-A177-3AD203B41FA5}">
                      <a16:colId xmlns:a16="http://schemas.microsoft.com/office/drawing/2014/main" val="2199086551"/>
                    </a:ext>
                  </a:extLst>
                </a:gridCol>
              </a:tblGrid>
              <a:tr h="305640">
                <a:tc gridSpan="4">
                  <a:txBody>
                    <a:bodyPr/>
                    <a:lstStyle/>
                    <a:p>
                      <a:endParaRPr lang="es-ES" dirty="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72105294"/>
                  </a:ext>
                </a:extLst>
              </a:tr>
              <a:tr h="374485">
                <a:tc>
                  <a:txBody>
                    <a:bodyPr/>
                    <a:lstStyle/>
                    <a:p>
                      <a:pPr algn="ctr" fontAlgn="ctr"/>
                      <a:r>
                        <a:rPr lang="es-ES" sz="1100" u="none" strike="noStrike" dirty="0">
                          <a:effectLst/>
                        </a:rPr>
                        <a:t>Descripción</a:t>
                      </a:r>
                      <a:endParaRPr lang="es-ES" sz="1100" b="1" i="0" u="none" strike="noStrike" dirty="0">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Precio</a:t>
                      </a:r>
                      <a:endParaRPr lang="es-ES" sz="1100" b="1" i="0" u="none" strike="noStrike">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Cantidad</a:t>
                      </a:r>
                      <a:endParaRPr lang="es-ES" sz="1100" b="1" i="0" u="none" strike="noStrike">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Subtotal</a:t>
                      </a:r>
                      <a:endParaRPr lang="es-ES" sz="1100" b="1" i="0" u="none" strike="noStrike">
                        <a:solidFill>
                          <a:srgbClr val="000000"/>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368831149"/>
                  </a:ext>
                </a:extLst>
              </a:tr>
              <a:tr h="359506">
                <a:tc>
                  <a:txBody>
                    <a:bodyPr/>
                    <a:lstStyle/>
                    <a:p>
                      <a:pPr algn="ctr" fontAlgn="ctr"/>
                      <a:r>
                        <a:rPr lang="es-ES" sz="1100" dirty="0"/>
                        <a:t>Arqueta de hormigón con tapa de acero fundido</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dirty="0"/>
                        <a:t>75 €</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1</a:t>
                      </a:r>
                    </a:p>
                  </a:txBody>
                  <a:tcPr marL="9118" marR="9118" marT="9118" marB="0" anchor="ctr"/>
                </a:tc>
                <a:tc>
                  <a:txBody>
                    <a:bodyPr/>
                    <a:lstStyle/>
                    <a:p>
                      <a:pPr algn="ctr" fontAlgn="ctr"/>
                      <a:r>
                        <a:rPr lang="es-ES" sz="1100" dirty="0"/>
                        <a:t>75 €</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2282049404"/>
                  </a:ext>
                </a:extLst>
              </a:tr>
              <a:tr h="389466">
                <a:tc>
                  <a:txBody>
                    <a:bodyPr/>
                    <a:lstStyle/>
                    <a:p>
                      <a:pPr algn="ctr" fontAlgn="ctr"/>
                      <a:r>
                        <a:rPr lang="es-ES" sz="1100" dirty="0"/>
                        <a:t>TUBO DOBLE PARED -N- ROJO Y VERDE Barras (Normal)</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dirty="0"/>
                        <a:t>1428€</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4</a:t>
                      </a:r>
                    </a:p>
                  </a:txBody>
                  <a:tcPr marL="9118" marR="9118" marT="9118" marB="0" anchor="ctr"/>
                </a:tc>
                <a:tc>
                  <a:txBody>
                    <a:bodyPr/>
                    <a:lstStyle/>
                    <a:p>
                      <a:pPr algn="ctr" fontAlgn="ctr"/>
                      <a:r>
                        <a:rPr lang="es-ES" sz="1100" u="none" strike="noStrike" dirty="0">
                          <a:effectLst/>
                        </a:rPr>
                        <a:t>5712 €</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2237034920"/>
                  </a:ext>
                </a:extLst>
              </a:tr>
              <a:tr h="299588">
                <a:tc>
                  <a:txBody>
                    <a:bodyPr/>
                    <a:lstStyle/>
                    <a:p>
                      <a:pPr algn="ctr" fontAlgn="ctr"/>
                      <a:r>
                        <a:rPr lang="es-ES" sz="1100" dirty="0"/>
                        <a:t>ARMARIO RIT.</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dirty="0"/>
                        <a:t>1771,4 €</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1</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dirty="0"/>
                        <a:t>1771,4 €</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760968865"/>
                  </a:ext>
                </a:extLst>
              </a:tr>
              <a:tr h="299588">
                <a:tc>
                  <a:txBody>
                    <a:bodyPr/>
                    <a:lstStyle/>
                    <a:p>
                      <a:pPr algn="ctr" fontAlgn="ctr"/>
                      <a:r>
                        <a:rPr lang="es-ES" sz="1100" dirty="0"/>
                        <a:t>REGISTROS SECUNDARIOS (RS) EMPOTRADOS.</a:t>
                      </a:r>
                      <a:endParaRPr lang="pt-BR"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dirty="0"/>
                        <a:t>650 €</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5</a:t>
                      </a:r>
                    </a:p>
                  </a:txBody>
                  <a:tcPr marL="9118" marR="9118" marT="9118" marB="0" anchor="ctr"/>
                </a:tc>
                <a:tc>
                  <a:txBody>
                    <a:bodyPr/>
                    <a:lstStyle/>
                    <a:p>
                      <a:pPr algn="ctr" fontAlgn="ctr"/>
                      <a:r>
                        <a:rPr lang="es-ES" sz="1100" u="none" strike="noStrike" dirty="0">
                          <a:effectLst/>
                        </a:rPr>
                        <a:t>7150 €</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1016401252"/>
                  </a:ext>
                </a:extLst>
              </a:tr>
              <a:tr h="314566">
                <a:tc>
                  <a:txBody>
                    <a:bodyPr/>
                    <a:lstStyle/>
                    <a:p>
                      <a:pPr algn="ctr" fontAlgn="ctr"/>
                      <a:r>
                        <a:rPr lang="es-ES" sz="1100" dirty="0"/>
                        <a:t>REGISTROS DE ENLACE (RE)</a:t>
                      </a:r>
                      <a:endParaRPr lang="pt-BR"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dirty="0"/>
                        <a:t>25 €</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1</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dirty="0"/>
                        <a:t>25 €</a:t>
                      </a:r>
                      <a:endParaRPr lang="es-ES" sz="1100" u="none" strike="noStrike" dirty="0">
                        <a:effectLst/>
                      </a:endParaRPr>
                    </a:p>
                  </a:txBody>
                  <a:tcPr marL="9118" marR="9118" marT="9118" marB="0" anchor="ctr"/>
                </a:tc>
                <a:extLst>
                  <a:ext uri="{0D108BD9-81ED-4DB2-BD59-A6C34878D82A}">
                    <a16:rowId xmlns:a16="http://schemas.microsoft.com/office/drawing/2014/main" val="2742444509"/>
                  </a:ext>
                </a:extLst>
              </a:tr>
              <a:tr h="300057">
                <a:tc>
                  <a:txBody>
                    <a:bodyPr/>
                    <a:lstStyle/>
                    <a:p>
                      <a:pPr algn="l" fontAlgn="b"/>
                      <a:r>
                        <a:rPr lang="es-ES" sz="1100" dirty="0"/>
                        <a:t>                TUBO DOBLE PARED -L- ROJO Y VERDE Rollos (Ligero)</a:t>
                      </a:r>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r>
                        <a:rPr lang="es-ES" sz="1100" u="none" strike="noStrike" dirty="0">
                          <a:effectLst/>
                        </a:rPr>
                        <a:t>          </a:t>
                      </a:r>
                      <a:r>
                        <a:rPr lang="es-ES" sz="1100" dirty="0"/>
                        <a:t>278 €</a:t>
                      </a:r>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r>
                        <a:rPr lang="es-ES" sz="1100" b="0" i="0" u="none" strike="noStrike" dirty="0">
                          <a:solidFill>
                            <a:srgbClr val="000000"/>
                          </a:solidFill>
                          <a:effectLst/>
                          <a:latin typeface="Calibri" panose="020F0502020204030204" pitchFamily="34" charset="0"/>
                        </a:rPr>
                        <a:t>                 7</a:t>
                      </a:r>
                    </a:p>
                  </a:txBody>
                  <a:tcPr marL="9118" marR="9118" marT="9118" marB="0" anchor="b"/>
                </a:tc>
                <a:tc>
                  <a:txBody>
                    <a:bodyPr/>
                    <a:lstStyle/>
                    <a:p>
                      <a:pPr algn="r" fontAlgn="b"/>
                      <a:r>
                        <a:rPr lang="es-ES" sz="1100" dirty="0"/>
                        <a:t>1946 €</a:t>
                      </a:r>
                      <a:endParaRPr lang="es-ES" sz="1100" b="0" i="0" u="none" strike="noStrike" dirty="0">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179938541"/>
                  </a:ext>
                </a:extLst>
              </a:tr>
              <a:tr h="314566">
                <a:tc>
                  <a:txBody>
                    <a:bodyPr/>
                    <a:lstStyle/>
                    <a:p>
                      <a:pPr algn="l" fontAlgn="b"/>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s-ES" sz="1100" u="none" strike="noStrike" dirty="0">
                          <a:effectLst/>
                        </a:rPr>
                        <a:t>Subtotal</a:t>
                      </a:r>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r" fontAlgn="b"/>
                      <a:r>
                        <a:rPr lang="es-ES" sz="1100" u="none" strike="noStrike" dirty="0">
                          <a:effectLst/>
                        </a:rPr>
                        <a:t>16679,4€</a:t>
                      </a:r>
                      <a:endParaRPr lang="es-ES" sz="1100" b="0" i="0" u="none" strike="noStrike" dirty="0">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3562231261"/>
                  </a:ext>
                </a:extLst>
              </a:tr>
              <a:tr h="314566">
                <a:tc>
                  <a:txBody>
                    <a:bodyPr/>
                    <a:lstStyle/>
                    <a:p>
                      <a:pPr algn="l" fontAlgn="b"/>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s-ES" sz="1100" u="none" strike="noStrike" dirty="0">
                          <a:effectLst/>
                        </a:rPr>
                        <a:t>IVA</a:t>
                      </a:r>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r" fontAlgn="b"/>
                      <a:r>
                        <a:rPr lang="es-ES" sz="1100" u="none" strike="noStrike" dirty="0">
                          <a:effectLst/>
                        </a:rPr>
                        <a:t>352,67€</a:t>
                      </a:r>
                      <a:endParaRPr lang="es-ES" sz="1100" b="0" i="0" u="none" strike="noStrike" dirty="0">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194923271"/>
                  </a:ext>
                </a:extLst>
              </a:tr>
              <a:tr h="314566">
                <a:tc>
                  <a:txBody>
                    <a:bodyPr/>
                    <a:lstStyle/>
                    <a:p>
                      <a:pPr algn="l" fontAlgn="b"/>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s-ES" sz="1100" u="none" strike="noStrike" dirty="0">
                          <a:effectLst/>
                        </a:rPr>
                        <a:t>Total</a:t>
                      </a:r>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r" fontAlgn="b"/>
                      <a:r>
                        <a:rPr lang="es-ES" sz="1100" b="0" i="0" u="none" strike="noStrike" dirty="0">
                          <a:solidFill>
                            <a:srgbClr val="000000"/>
                          </a:solidFill>
                          <a:effectLst/>
                          <a:latin typeface="Calibri" panose="020F0502020204030204" pitchFamily="34" charset="0"/>
                        </a:rPr>
                        <a:t>16932,074</a:t>
                      </a:r>
                    </a:p>
                  </a:txBody>
                  <a:tcPr marL="9118" marR="9118" marT="9118" marB="0" anchor="b"/>
                </a:tc>
                <a:extLst>
                  <a:ext uri="{0D108BD9-81ED-4DB2-BD59-A6C34878D82A}">
                    <a16:rowId xmlns:a16="http://schemas.microsoft.com/office/drawing/2014/main" val="1434972644"/>
                  </a:ext>
                </a:extLst>
              </a:tr>
            </a:tbl>
          </a:graphicData>
        </a:graphic>
      </p:graphicFrame>
    </p:spTree>
    <p:extLst>
      <p:ext uri="{BB962C8B-B14F-4D97-AF65-F5344CB8AC3E}">
        <p14:creationId xmlns:p14="http://schemas.microsoft.com/office/powerpoint/2010/main" val="2970227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2044F49-DEFD-01CE-64DF-0E64B7A9B48F}"/>
              </a:ext>
            </a:extLst>
          </p:cNvPr>
          <p:cNvSpPr txBox="1"/>
          <p:nvPr/>
        </p:nvSpPr>
        <p:spPr>
          <a:xfrm>
            <a:off x="352338" y="419449"/>
            <a:ext cx="4404219"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PRESUPUESTOS</a:t>
            </a:r>
          </a:p>
        </p:txBody>
      </p:sp>
      <p:sp>
        <p:nvSpPr>
          <p:cNvPr id="3" name="CuadroTexto 2">
            <a:extLst>
              <a:ext uri="{FF2B5EF4-FFF2-40B4-BE49-F238E27FC236}">
                <a16:creationId xmlns:a16="http://schemas.microsoft.com/office/drawing/2014/main" id="{58307899-EAAE-3B06-533C-D88078120328}"/>
              </a:ext>
            </a:extLst>
          </p:cNvPr>
          <p:cNvSpPr txBox="1"/>
          <p:nvPr/>
        </p:nvSpPr>
        <p:spPr>
          <a:xfrm>
            <a:off x="352338" y="1422077"/>
            <a:ext cx="6220740" cy="64633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3600" b="1" dirty="0"/>
              <a:t>RED INTERIOR DEL USUARIO</a:t>
            </a:r>
          </a:p>
        </p:txBody>
      </p:sp>
      <p:graphicFrame>
        <p:nvGraphicFramePr>
          <p:cNvPr id="4" name="Tabla 3">
            <a:extLst>
              <a:ext uri="{FF2B5EF4-FFF2-40B4-BE49-F238E27FC236}">
                <a16:creationId xmlns:a16="http://schemas.microsoft.com/office/drawing/2014/main" id="{6AB77D79-639F-3193-12B1-85630F1CB599}"/>
              </a:ext>
            </a:extLst>
          </p:cNvPr>
          <p:cNvGraphicFramePr>
            <a:graphicFrameLocks noGrp="1"/>
          </p:cNvGraphicFramePr>
          <p:nvPr>
            <p:extLst>
              <p:ext uri="{D42A27DB-BD31-4B8C-83A1-F6EECF244321}">
                <p14:modId xmlns:p14="http://schemas.microsoft.com/office/powerpoint/2010/main" val="3599527314"/>
              </p:ext>
            </p:extLst>
          </p:nvPr>
        </p:nvGraphicFramePr>
        <p:xfrm>
          <a:off x="1870894" y="2385819"/>
          <a:ext cx="8450212" cy="3091755"/>
        </p:xfrm>
        <a:graphic>
          <a:graphicData uri="http://schemas.openxmlformats.org/drawingml/2006/table">
            <a:tbl>
              <a:tblPr>
                <a:tableStyleId>{5C22544A-7EE6-4342-B048-85BDC9FD1C3A}</a:tableStyleId>
              </a:tblPr>
              <a:tblGrid>
                <a:gridCol w="4857209">
                  <a:extLst>
                    <a:ext uri="{9D8B030D-6E8A-4147-A177-3AD203B41FA5}">
                      <a16:colId xmlns:a16="http://schemas.microsoft.com/office/drawing/2014/main" val="2547226426"/>
                    </a:ext>
                  </a:extLst>
                </a:gridCol>
                <a:gridCol w="964788">
                  <a:extLst>
                    <a:ext uri="{9D8B030D-6E8A-4147-A177-3AD203B41FA5}">
                      <a16:colId xmlns:a16="http://schemas.microsoft.com/office/drawing/2014/main" val="4099891430"/>
                    </a:ext>
                  </a:extLst>
                </a:gridCol>
                <a:gridCol w="1186578">
                  <a:extLst>
                    <a:ext uri="{9D8B030D-6E8A-4147-A177-3AD203B41FA5}">
                      <a16:colId xmlns:a16="http://schemas.microsoft.com/office/drawing/2014/main" val="2773493685"/>
                    </a:ext>
                  </a:extLst>
                </a:gridCol>
                <a:gridCol w="1441637">
                  <a:extLst>
                    <a:ext uri="{9D8B030D-6E8A-4147-A177-3AD203B41FA5}">
                      <a16:colId xmlns:a16="http://schemas.microsoft.com/office/drawing/2014/main" val="2199086551"/>
                    </a:ext>
                  </a:extLst>
                </a:gridCol>
              </a:tblGrid>
              <a:tr h="305640">
                <a:tc gridSpan="4">
                  <a:txBody>
                    <a:bodyPr/>
                    <a:lstStyle/>
                    <a:p>
                      <a:endParaRPr lang="es-ES" dirty="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72105294"/>
                  </a:ext>
                </a:extLst>
              </a:tr>
              <a:tr h="374485">
                <a:tc>
                  <a:txBody>
                    <a:bodyPr/>
                    <a:lstStyle/>
                    <a:p>
                      <a:pPr algn="ctr" fontAlgn="ctr"/>
                      <a:r>
                        <a:rPr lang="es-ES" sz="1100" u="none" strike="noStrike" dirty="0">
                          <a:effectLst/>
                        </a:rPr>
                        <a:t>Descripción</a:t>
                      </a:r>
                      <a:endParaRPr lang="es-ES" sz="1100" b="1" i="0" u="none" strike="noStrike" dirty="0">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Precio</a:t>
                      </a:r>
                      <a:endParaRPr lang="es-ES" sz="1100" b="1" i="0" u="none" strike="noStrike">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Cantidad</a:t>
                      </a:r>
                      <a:endParaRPr lang="es-ES" sz="1100" b="1" i="0" u="none" strike="noStrike">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Subtotal</a:t>
                      </a:r>
                      <a:endParaRPr lang="es-ES" sz="1100" b="1" i="0" u="none" strike="noStrike">
                        <a:solidFill>
                          <a:srgbClr val="000000"/>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368831149"/>
                  </a:ext>
                </a:extLst>
              </a:tr>
              <a:tr h="359506">
                <a:tc>
                  <a:txBody>
                    <a:bodyPr/>
                    <a:lstStyle/>
                    <a:p>
                      <a:pPr algn="ctr" fontAlgn="ctr"/>
                      <a:r>
                        <a:rPr lang="es-ES" sz="1100" dirty="0"/>
                        <a:t>REGISTROS TERMINACIÓN DE RED (RTR)</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83,4 €</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1</a:t>
                      </a:r>
                    </a:p>
                  </a:txBody>
                  <a:tcPr marL="9118" marR="9118" marT="9118" marB="0" anchor="ctr"/>
                </a:tc>
                <a:tc>
                  <a:txBody>
                    <a:bodyPr/>
                    <a:lstStyle/>
                    <a:p>
                      <a:pPr algn="ctr" fontAlgn="ctr"/>
                      <a:r>
                        <a:rPr lang="es-ES" sz="1100" u="none" strike="noStrike" dirty="0">
                          <a:effectLst/>
                        </a:rPr>
                        <a:t>83,4 €</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2282049404"/>
                  </a:ext>
                </a:extLst>
              </a:tr>
              <a:tr h="389466">
                <a:tc>
                  <a:txBody>
                    <a:bodyPr/>
                    <a:lstStyle/>
                    <a:p>
                      <a:pPr algn="ctr" fontAlgn="ctr"/>
                      <a:r>
                        <a:rPr lang="es-ES" sz="1100" dirty="0"/>
                        <a:t>ECOPRECOR 20 COAXIAL GRIS</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201 €</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4</a:t>
                      </a:r>
                    </a:p>
                  </a:txBody>
                  <a:tcPr marL="9118" marR="9118" marT="9118" marB="0" anchor="ctr"/>
                </a:tc>
                <a:tc>
                  <a:txBody>
                    <a:bodyPr/>
                    <a:lstStyle/>
                    <a:p>
                      <a:pPr algn="ctr" fontAlgn="ctr"/>
                      <a:r>
                        <a:rPr lang="es-ES" sz="1100" u="none" strike="noStrike" dirty="0">
                          <a:effectLst/>
                        </a:rPr>
                        <a:t>804 €</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2237034920"/>
                  </a:ext>
                </a:extLst>
              </a:tr>
              <a:tr h="299588">
                <a:tc>
                  <a:txBody>
                    <a:bodyPr/>
                    <a:lstStyle/>
                    <a:p>
                      <a:pPr algn="ctr" fontAlgn="ctr"/>
                      <a:r>
                        <a:rPr lang="es-ES" sz="1100" dirty="0"/>
                        <a:t>ECOPRECOR PLUS 3G2.5</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277,8 €</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7</a:t>
                      </a:r>
                    </a:p>
                  </a:txBody>
                  <a:tcPr marL="9118" marR="9118" marT="9118" marB="0" anchor="ctr"/>
                </a:tc>
                <a:tc>
                  <a:txBody>
                    <a:bodyPr/>
                    <a:lstStyle/>
                    <a:p>
                      <a:pPr algn="ctr" fontAlgn="ctr"/>
                      <a:r>
                        <a:rPr lang="es-ES" sz="1100" u="none" strike="noStrike" dirty="0">
                          <a:effectLst/>
                        </a:rPr>
                        <a:t>1944,6 €</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760968865"/>
                  </a:ext>
                </a:extLst>
              </a:tr>
              <a:tr h="299588">
                <a:tc>
                  <a:txBody>
                    <a:bodyPr/>
                    <a:lstStyle/>
                    <a:p>
                      <a:pPr algn="ctr" fontAlgn="ctr"/>
                      <a:r>
                        <a:rPr lang="fr-FR" sz="1100" dirty="0"/>
                        <a:t>ECOPRECOR 20 TF 2 PAR GRIS</a:t>
                      </a:r>
                      <a:endParaRPr lang="pt-BR"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76,63 €</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7</a:t>
                      </a:r>
                    </a:p>
                  </a:txBody>
                  <a:tcPr marL="9118" marR="9118" marT="9118" marB="0" anchor="ctr"/>
                </a:tc>
                <a:tc>
                  <a:txBody>
                    <a:bodyPr/>
                    <a:lstStyle/>
                    <a:p>
                      <a:pPr algn="ctr" fontAlgn="ctr"/>
                      <a:r>
                        <a:rPr lang="es-ES" sz="1100" u="none" strike="noStrike" dirty="0">
                          <a:effectLst/>
                        </a:rPr>
                        <a:t>536,41 €</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1016401252"/>
                  </a:ext>
                </a:extLst>
              </a:tr>
              <a:tr h="314566">
                <a:tc>
                  <a:txBody>
                    <a:bodyPr/>
                    <a:lstStyle/>
                    <a:p>
                      <a:pPr algn="ctr" fontAlgn="ctr"/>
                      <a:endParaRPr lang="pt-BR"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Subtotal</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           3368,41 €</a:t>
                      </a:r>
                    </a:p>
                  </a:txBody>
                  <a:tcPr marL="9118" marR="9118" marT="9118" marB="0" anchor="ctr"/>
                </a:tc>
                <a:extLst>
                  <a:ext uri="{0D108BD9-81ED-4DB2-BD59-A6C34878D82A}">
                    <a16:rowId xmlns:a16="http://schemas.microsoft.com/office/drawing/2014/main" val="2742444509"/>
                  </a:ext>
                </a:extLst>
              </a:tr>
              <a:tr h="314566">
                <a:tc>
                  <a:txBody>
                    <a:bodyPr/>
                    <a:lstStyle/>
                    <a:p>
                      <a:pPr algn="l" fontAlgn="b"/>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r>
                        <a:rPr lang="es-ES" sz="1100" u="none" strike="noStrike" dirty="0">
                          <a:effectLst/>
                        </a:rPr>
                        <a:t> </a:t>
                      </a:r>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s-ES" sz="1100" u="none" strike="noStrike" dirty="0">
                          <a:effectLst/>
                        </a:rPr>
                        <a:t>          IVA</a:t>
                      </a:r>
                      <a:endParaRPr lang="es-ES" sz="1100" b="0" i="0" u="none" strike="noStrike" dirty="0">
                        <a:solidFill>
                          <a:srgbClr val="000000"/>
                        </a:solidFill>
                        <a:effectLst/>
                        <a:latin typeface="Calibri" panose="020F0502020204030204" pitchFamily="34" charset="0"/>
                      </a:endParaRPr>
                    </a:p>
                    <a:p>
                      <a:pPr algn="l" fontAlgn="b"/>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r" fontAlgn="b"/>
                      <a:r>
                        <a:rPr lang="es-ES" sz="1100" u="none" strike="noStrike" dirty="0">
                          <a:effectLst/>
                        </a:rPr>
                        <a:t>707,36€</a:t>
                      </a:r>
                      <a:endParaRPr lang="es-ES" sz="1100" b="0" i="0" u="none" strike="noStrike" dirty="0">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179938541"/>
                  </a:ext>
                </a:extLst>
              </a:tr>
              <a:tr h="314566">
                <a:tc>
                  <a:txBody>
                    <a:bodyPr/>
                    <a:lstStyle/>
                    <a:p>
                      <a:pPr algn="l" fontAlgn="b"/>
                      <a:endParaRPr lang="es-ES" sz="1100" b="0" i="0" u="none" strike="noStrike">
                        <a:solidFill>
                          <a:srgbClr val="000000"/>
                        </a:solidFill>
                        <a:effectLst/>
                        <a:latin typeface="Calibri" panose="020F0502020204030204" pitchFamily="34" charset="0"/>
                      </a:endParaRPr>
                    </a:p>
                  </a:txBody>
                  <a:tcPr marL="9118" marR="9118" marT="9118"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118" marR="9118" marT="9118"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s-ES" sz="1100" u="none" strike="noStrike" dirty="0">
                          <a:effectLst/>
                        </a:rPr>
                        <a:t>         Total</a:t>
                      </a:r>
                      <a:endParaRPr lang="es-ES" sz="1100" b="0" i="0" u="none" strike="noStrike" dirty="0">
                        <a:solidFill>
                          <a:srgbClr val="000000"/>
                        </a:solidFill>
                        <a:effectLst/>
                        <a:latin typeface="Calibri" panose="020F0502020204030204" pitchFamily="34" charset="0"/>
                      </a:endParaRPr>
                    </a:p>
                    <a:p>
                      <a:pPr algn="l" fontAlgn="b"/>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r" fontAlgn="b"/>
                      <a:r>
                        <a:rPr lang="es-ES" sz="1100" u="none" strike="noStrike" dirty="0">
                          <a:effectLst/>
                        </a:rPr>
                        <a:t>4075,77€</a:t>
                      </a:r>
                      <a:endParaRPr lang="es-ES" sz="1100" b="0" i="0" u="none" strike="noStrike" dirty="0">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3562231261"/>
                  </a:ext>
                </a:extLst>
              </a:tr>
            </a:tbl>
          </a:graphicData>
        </a:graphic>
      </p:graphicFrame>
    </p:spTree>
    <p:extLst>
      <p:ext uri="{BB962C8B-B14F-4D97-AF65-F5344CB8AC3E}">
        <p14:creationId xmlns:p14="http://schemas.microsoft.com/office/powerpoint/2010/main" val="1412820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8" y="419449"/>
            <a:ext cx="4404219"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PRESUPUESTOS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9" y="1422080"/>
            <a:ext cx="2776756" cy="64633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3600" b="1" dirty="0"/>
              <a:t>RED CP/CPT</a:t>
            </a:r>
          </a:p>
        </p:txBody>
      </p:sp>
      <p:graphicFrame>
        <p:nvGraphicFramePr>
          <p:cNvPr id="4" name="Tabla 3">
            <a:extLst>
              <a:ext uri="{FF2B5EF4-FFF2-40B4-BE49-F238E27FC236}">
                <a16:creationId xmlns:a16="http://schemas.microsoft.com/office/drawing/2014/main" id="{5006FA0E-95F9-4AB4-95DF-148B4B2FC46D}"/>
              </a:ext>
            </a:extLst>
          </p:cNvPr>
          <p:cNvGraphicFramePr>
            <a:graphicFrameLocks noGrp="1"/>
          </p:cNvGraphicFramePr>
          <p:nvPr>
            <p:extLst>
              <p:ext uri="{D42A27DB-BD31-4B8C-83A1-F6EECF244321}">
                <p14:modId xmlns:p14="http://schemas.microsoft.com/office/powerpoint/2010/main" val="2554651871"/>
              </p:ext>
            </p:extLst>
          </p:nvPr>
        </p:nvGraphicFramePr>
        <p:xfrm>
          <a:off x="1845800" y="2715987"/>
          <a:ext cx="8500400" cy="3991090"/>
        </p:xfrm>
        <a:graphic>
          <a:graphicData uri="http://schemas.openxmlformats.org/drawingml/2006/table">
            <a:tbl>
              <a:tblPr>
                <a:tableStyleId>{5C22544A-7EE6-4342-B048-85BDC9FD1C3A}</a:tableStyleId>
              </a:tblPr>
              <a:tblGrid>
                <a:gridCol w="4886058">
                  <a:extLst>
                    <a:ext uri="{9D8B030D-6E8A-4147-A177-3AD203B41FA5}">
                      <a16:colId xmlns:a16="http://schemas.microsoft.com/office/drawing/2014/main" val="3347198651"/>
                    </a:ext>
                  </a:extLst>
                </a:gridCol>
                <a:gridCol w="970518">
                  <a:extLst>
                    <a:ext uri="{9D8B030D-6E8A-4147-A177-3AD203B41FA5}">
                      <a16:colId xmlns:a16="http://schemas.microsoft.com/office/drawing/2014/main" val="442271258"/>
                    </a:ext>
                  </a:extLst>
                </a:gridCol>
                <a:gridCol w="1193625">
                  <a:extLst>
                    <a:ext uri="{9D8B030D-6E8A-4147-A177-3AD203B41FA5}">
                      <a16:colId xmlns:a16="http://schemas.microsoft.com/office/drawing/2014/main" val="4077732778"/>
                    </a:ext>
                  </a:extLst>
                </a:gridCol>
                <a:gridCol w="1450199">
                  <a:extLst>
                    <a:ext uri="{9D8B030D-6E8A-4147-A177-3AD203B41FA5}">
                      <a16:colId xmlns:a16="http://schemas.microsoft.com/office/drawing/2014/main" val="376771816"/>
                    </a:ext>
                  </a:extLst>
                </a:gridCol>
              </a:tblGrid>
              <a:tr h="235578">
                <a:tc gridSpan="4">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841317267"/>
                  </a:ext>
                </a:extLst>
              </a:tr>
              <a:tr h="235578">
                <a:tc>
                  <a:txBody>
                    <a:bodyPr/>
                    <a:lstStyle/>
                    <a:p>
                      <a:pPr algn="ctr" fontAlgn="ctr"/>
                      <a:r>
                        <a:rPr lang="es-ES" sz="1100" u="none" strike="noStrike">
                          <a:effectLst/>
                        </a:rPr>
                        <a:t>Descripción</a:t>
                      </a:r>
                      <a:endParaRPr lang="es-ES" sz="1100" b="1" i="0" u="none" strike="noStrike">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Precio</a:t>
                      </a:r>
                      <a:endParaRPr lang="es-ES" sz="1100" b="1" i="0" u="none" strike="noStrike">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Cantidad</a:t>
                      </a:r>
                      <a:endParaRPr lang="es-ES" sz="1100" b="1" i="0" u="none" strike="noStrike">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Subtotal</a:t>
                      </a:r>
                      <a:endParaRPr lang="es-ES" sz="1100" b="1" i="0" u="none" strike="noStrike">
                        <a:solidFill>
                          <a:srgbClr val="000000"/>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123223931"/>
                  </a:ext>
                </a:extLst>
              </a:tr>
              <a:tr h="423719">
                <a:tc>
                  <a:txBody>
                    <a:bodyPr/>
                    <a:lstStyle/>
                    <a:p>
                      <a:pPr algn="ctr" fontAlgn="ctr"/>
                      <a:r>
                        <a:rPr lang="es-ES" sz="1100" dirty="0"/>
                        <a:t>Registro Principal Cerrado para Datos/Coaxial .</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225,11 €</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1</a:t>
                      </a:r>
                      <a:endParaRPr lang="es-ES" sz="1100" b="0" i="0" u="none" strike="noStrike">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225,11 €</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3728607459"/>
                  </a:ext>
                </a:extLst>
              </a:tr>
              <a:tr h="423719">
                <a:tc>
                  <a:txBody>
                    <a:bodyPr/>
                    <a:lstStyle/>
                    <a:p>
                      <a:pPr algn="ctr" fontAlgn="ctr"/>
                      <a:r>
                        <a:rPr lang="es-ES" sz="1100" dirty="0"/>
                        <a:t>Cable de Datos U/UTP Cat.-6 Ø 6,2mm LSFH Violeta.</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98,82 €</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1</a:t>
                      </a:r>
                    </a:p>
                  </a:txBody>
                  <a:tcPr marL="9118" marR="9118" marT="9118" marB="0" anchor="ctr"/>
                </a:tc>
                <a:tc>
                  <a:txBody>
                    <a:bodyPr/>
                    <a:lstStyle/>
                    <a:p>
                      <a:pPr algn="ctr" fontAlgn="ctr"/>
                      <a:r>
                        <a:rPr lang="es-ES" sz="1100" u="none" strike="noStrike" dirty="0">
                          <a:effectLst/>
                        </a:rPr>
                        <a:t>98,82 €</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1066444271"/>
                  </a:ext>
                </a:extLst>
              </a:tr>
              <a:tr h="423719">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s-ES" sz="1100" u="none" strike="noStrike" dirty="0">
                          <a:effectLst/>
                        </a:rPr>
                        <a:t>Soporte Adaptador “F” Hembra - “F” Hembra, para Coaxial</a:t>
                      </a:r>
                      <a:endParaRPr lang="es-ES" sz="1100" b="0" i="0" u="none" strike="noStrike" dirty="0">
                        <a:solidFill>
                          <a:srgbClr val="0D0D0D"/>
                        </a:solidFill>
                        <a:effectLst/>
                        <a:latin typeface="Calibri" panose="020F0502020204030204" pitchFamily="34" charset="0"/>
                      </a:endParaRPr>
                    </a:p>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2,48</a:t>
                      </a:r>
                      <a:r>
                        <a:rPr lang="es-ES" sz="1100" u="none" strike="noStrike" dirty="0">
                          <a:effectLst/>
                        </a:rPr>
                        <a:t>€</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38</a:t>
                      </a:r>
                    </a:p>
                  </a:txBody>
                  <a:tcPr marL="9118" marR="9118" marT="9118" marB="0" anchor="ctr"/>
                </a:tc>
                <a:tc>
                  <a:txBody>
                    <a:bodyPr/>
                    <a:lstStyle/>
                    <a:p>
                      <a:pPr algn="ctr" fontAlgn="ctr"/>
                      <a:r>
                        <a:rPr lang="es-ES" sz="1100" u="none" strike="noStrike" dirty="0">
                          <a:effectLst/>
                        </a:rPr>
                        <a:t>94,24€</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1785067447"/>
                  </a:ext>
                </a:extLst>
              </a:tr>
              <a:tr h="423719">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s-ES" sz="1100" u="none" strike="noStrike" dirty="0">
                          <a:effectLst/>
                        </a:rPr>
                        <a:t> Multiplexor Pasivo “RJ45” 1Macho-9Hembras con Latiguillo LSFH 0,2m</a:t>
                      </a:r>
                      <a:endParaRPr lang="es-ES" sz="1100" b="0" i="0" u="none" strike="noStrike" dirty="0">
                        <a:solidFill>
                          <a:srgbClr val="0D0D0D"/>
                        </a:solidFill>
                        <a:effectLst/>
                        <a:latin typeface="Calibri" panose="020F0502020204030204" pitchFamily="34" charset="0"/>
                      </a:endParaRPr>
                    </a:p>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49,06</a:t>
                      </a:r>
                      <a:r>
                        <a:rPr lang="es-ES" sz="1100" u="none" strike="noStrike" dirty="0">
                          <a:effectLst/>
                        </a:rPr>
                        <a:t>€</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7</a:t>
                      </a:r>
                    </a:p>
                  </a:txBody>
                  <a:tcPr marL="9118" marR="9118" marT="9118" marB="0" anchor="ctr"/>
                </a:tc>
                <a:tc>
                  <a:txBody>
                    <a:bodyPr/>
                    <a:lstStyle/>
                    <a:p>
                      <a:pPr algn="ctr" fontAlgn="ctr"/>
                      <a:r>
                        <a:rPr lang="es-ES" sz="1100" u="none" strike="noStrike" dirty="0">
                          <a:effectLst/>
                        </a:rPr>
                        <a:t>343,42€</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1183494824"/>
                  </a:ext>
                </a:extLst>
              </a:tr>
              <a:tr h="423719">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s-ES" sz="1100" u="none" strike="noStrike" dirty="0">
                          <a:effectLst/>
                        </a:rPr>
                        <a:t>Panel Principal Abierto para Datos/Coaxial (Hasta 24 conexiones) </a:t>
                      </a:r>
                      <a:endParaRPr lang="es-ES" sz="1100" b="0" i="0" u="none" strike="noStrike" dirty="0">
                        <a:solidFill>
                          <a:srgbClr val="0D0D0D"/>
                        </a:solidFill>
                        <a:effectLst/>
                        <a:latin typeface="Calibri" panose="020F0502020204030204" pitchFamily="34" charset="0"/>
                      </a:endParaRPr>
                    </a:p>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51,31</a:t>
                      </a:r>
                      <a:r>
                        <a:rPr lang="es-ES" sz="1100" u="none" strike="noStrike" dirty="0">
                          <a:effectLst/>
                        </a:rPr>
                        <a:t>€</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1</a:t>
                      </a: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51,31</a:t>
                      </a:r>
                      <a:r>
                        <a:rPr lang="es-ES" sz="1100" u="none" strike="noStrike" dirty="0">
                          <a:effectLst/>
                        </a:rPr>
                        <a:t>€</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1317759137"/>
                  </a:ext>
                </a:extLst>
              </a:tr>
              <a:tr h="423719">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SUBTOTAL</a:t>
                      </a: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812,91</a:t>
                      </a:r>
                    </a:p>
                  </a:txBody>
                  <a:tcPr marL="9118" marR="9118" marT="9118" marB="0" anchor="ctr"/>
                </a:tc>
                <a:extLst>
                  <a:ext uri="{0D108BD9-81ED-4DB2-BD59-A6C34878D82A}">
                    <a16:rowId xmlns:a16="http://schemas.microsoft.com/office/drawing/2014/main" val="1554505228"/>
                  </a:ext>
                </a:extLst>
              </a:tr>
              <a:tr h="423719">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IVA</a:t>
                      </a: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170,60</a:t>
                      </a:r>
                    </a:p>
                  </a:txBody>
                  <a:tcPr marL="9118" marR="9118" marT="9118" marB="0" anchor="ctr"/>
                </a:tc>
                <a:extLst>
                  <a:ext uri="{0D108BD9-81ED-4DB2-BD59-A6C34878D82A}">
                    <a16:rowId xmlns:a16="http://schemas.microsoft.com/office/drawing/2014/main" val="2446418060"/>
                  </a:ext>
                </a:extLst>
              </a:tr>
              <a:tr h="423719">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s-ES" sz="1100" b="0" i="0" u="none" strike="noStrike" dirty="0">
                          <a:solidFill>
                            <a:srgbClr val="0D0D0D"/>
                          </a:solidFill>
                          <a:effectLst/>
                          <a:latin typeface="Calibri" panose="020F0502020204030204" pitchFamily="34" charset="0"/>
                        </a:rPr>
                        <a:t>TOTAL</a:t>
                      </a:r>
                    </a:p>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b="0" i="0" u="none" strike="noStrike" dirty="0">
                          <a:solidFill>
                            <a:srgbClr val="0D0D0D"/>
                          </a:solidFill>
                          <a:effectLst/>
                          <a:latin typeface="Calibri" panose="020F0502020204030204" pitchFamily="34" charset="0"/>
                        </a:rPr>
                        <a:t>983,62</a:t>
                      </a:r>
                    </a:p>
                  </a:txBody>
                  <a:tcPr marL="9118" marR="9118" marT="9118" marB="0" anchor="ctr"/>
                </a:tc>
                <a:extLst>
                  <a:ext uri="{0D108BD9-81ED-4DB2-BD59-A6C34878D82A}">
                    <a16:rowId xmlns:a16="http://schemas.microsoft.com/office/drawing/2014/main" val="4152428646"/>
                  </a:ext>
                </a:extLst>
              </a:tr>
            </a:tbl>
          </a:graphicData>
        </a:graphic>
      </p:graphicFrame>
    </p:spTree>
    <p:extLst>
      <p:ext uri="{BB962C8B-B14F-4D97-AF65-F5344CB8AC3E}">
        <p14:creationId xmlns:p14="http://schemas.microsoft.com/office/powerpoint/2010/main" val="124709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8" y="419449"/>
            <a:ext cx="775981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1. MEMORIA TÉCNICA</a:t>
            </a:r>
          </a:p>
        </p:txBody>
      </p:sp>
      <p:sp>
        <p:nvSpPr>
          <p:cNvPr id="3" name="CuadroTexto 2">
            <a:extLst>
              <a:ext uri="{FF2B5EF4-FFF2-40B4-BE49-F238E27FC236}">
                <a16:creationId xmlns:a16="http://schemas.microsoft.com/office/drawing/2014/main" id="{86A43D1D-1DCB-4E3A-ADB8-3F876F5CBB1B}"/>
              </a:ext>
            </a:extLst>
          </p:cNvPr>
          <p:cNvSpPr txBox="1"/>
          <p:nvPr/>
        </p:nvSpPr>
        <p:spPr>
          <a:xfrm>
            <a:off x="352338" y="1602297"/>
            <a:ext cx="6123963" cy="2585323"/>
          </a:xfrm>
          <a:prstGeom prst="rect">
            <a:avLst/>
          </a:prstGeom>
          <a:noFill/>
        </p:spPr>
        <p:txBody>
          <a:bodyPr wrap="square" rtlCol="0">
            <a:spAutoFit/>
          </a:bodyPr>
          <a:lstStyle/>
          <a:p>
            <a:pPr marL="285750" indent="-285750">
              <a:buFont typeface="Arial" panose="020B0604020202020204" pitchFamily="34" charset="0"/>
              <a:buChar char="•"/>
            </a:pPr>
            <a:r>
              <a:rPr lang="es-ES" altLang="es-ES" b="1" dirty="0">
                <a:solidFill>
                  <a:schemeClr val="hlink"/>
                </a:solidFill>
              </a:rPr>
              <a:t>Datos generales de la vivienda:</a:t>
            </a:r>
          </a:p>
          <a:p>
            <a:endParaRPr lang="es-ES" altLang="es-ES" b="1" dirty="0">
              <a:solidFill>
                <a:schemeClr val="hlink"/>
              </a:solidFill>
            </a:endParaRPr>
          </a:p>
          <a:p>
            <a:pPr marL="742950" lvl="1" indent="-285750">
              <a:buFont typeface="Wingdings" panose="05000000000000000000" pitchFamily="2" charset="2"/>
              <a:buChar char="§"/>
            </a:pPr>
            <a:r>
              <a:rPr lang="es-ES" altLang="es-ES" dirty="0"/>
              <a:t>Red de viviendas unifamiliares con:</a:t>
            </a:r>
          </a:p>
          <a:p>
            <a:pPr lvl="1"/>
            <a:endParaRPr lang="es-ES" altLang="es-ES" dirty="0"/>
          </a:p>
          <a:p>
            <a:pPr marL="1200150" lvl="2" indent="-285750">
              <a:buFont typeface="Arial" panose="020B0604020202020204" pitchFamily="34" charset="0"/>
              <a:buChar char="•"/>
            </a:pPr>
            <a:r>
              <a:rPr lang="es-ES" altLang="es-ES" dirty="0"/>
              <a:t>Plantas: 1</a:t>
            </a:r>
          </a:p>
          <a:p>
            <a:pPr marL="1200150" lvl="2" indent="-285750">
              <a:buFont typeface="Arial" panose="020B0604020202020204" pitchFamily="34" charset="0"/>
              <a:buChar char="•"/>
            </a:pPr>
            <a:r>
              <a:rPr lang="es-ES" altLang="es-ES" dirty="0"/>
              <a:t>Viviendas: 7</a:t>
            </a:r>
          </a:p>
          <a:p>
            <a:pPr marL="1200150" lvl="2" indent="-285750">
              <a:buFont typeface="Arial" panose="020B0604020202020204" pitchFamily="34" charset="0"/>
              <a:buChar char="•"/>
            </a:pPr>
            <a:r>
              <a:rPr lang="es-ES" altLang="es-ES" dirty="0"/>
              <a:t>Locales: 3</a:t>
            </a:r>
          </a:p>
          <a:p>
            <a:pPr lvl="2"/>
            <a:endParaRPr lang="es-ES" altLang="es-ES" dirty="0"/>
          </a:p>
          <a:p>
            <a:pPr lvl="1"/>
            <a:r>
              <a:rPr lang="es-ES" altLang="es-ES" dirty="0"/>
              <a:t>Total: 7 viviendas y 3 locales</a:t>
            </a:r>
          </a:p>
        </p:txBody>
      </p:sp>
      <p:pic>
        <p:nvPicPr>
          <p:cNvPr id="7" name="Imagen 6">
            <a:extLst>
              <a:ext uri="{FF2B5EF4-FFF2-40B4-BE49-F238E27FC236}">
                <a16:creationId xmlns:a16="http://schemas.microsoft.com/office/drawing/2014/main" id="{BF7D0549-1EDA-811D-CB41-10348B7E242D}"/>
              </a:ext>
            </a:extLst>
          </p:cNvPr>
          <p:cNvPicPr>
            <a:picLocks noChangeAspect="1"/>
          </p:cNvPicPr>
          <p:nvPr/>
        </p:nvPicPr>
        <p:blipFill>
          <a:blip r:embed="rId2"/>
          <a:stretch>
            <a:fillRect/>
          </a:stretch>
        </p:blipFill>
        <p:spPr>
          <a:xfrm>
            <a:off x="5642820" y="2455759"/>
            <a:ext cx="6233383" cy="3982791"/>
          </a:xfrm>
          <a:prstGeom prst="rect">
            <a:avLst/>
          </a:prstGeom>
        </p:spPr>
      </p:pic>
    </p:spTree>
    <p:extLst>
      <p:ext uri="{BB962C8B-B14F-4D97-AF65-F5344CB8AC3E}">
        <p14:creationId xmlns:p14="http://schemas.microsoft.com/office/powerpoint/2010/main" val="380146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8" y="419449"/>
            <a:ext cx="4404219"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PRESUPUESTOS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9" y="1422080"/>
            <a:ext cx="2004967" cy="65000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3600" b="1" dirty="0"/>
              <a:t>RED RTV</a:t>
            </a:r>
          </a:p>
        </p:txBody>
      </p:sp>
      <p:graphicFrame>
        <p:nvGraphicFramePr>
          <p:cNvPr id="3" name="Tabla 2">
            <a:extLst>
              <a:ext uri="{FF2B5EF4-FFF2-40B4-BE49-F238E27FC236}">
                <a16:creationId xmlns:a16="http://schemas.microsoft.com/office/drawing/2014/main" id="{9A41AC53-0B7A-4A35-90F4-D1F421D69CC9}"/>
              </a:ext>
            </a:extLst>
          </p:cNvPr>
          <p:cNvGraphicFramePr>
            <a:graphicFrameLocks noGrp="1"/>
          </p:cNvGraphicFramePr>
          <p:nvPr>
            <p:extLst>
              <p:ext uri="{D42A27DB-BD31-4B8C-83A1-F6EECF244321}">
                <p14:modId xmlns:p14="http://schemas.microsoft.com/office/powerpoint/2010/main" val="2945993298"/>
              </p:ext>
            </p:extLst>
          </p:nvPr>
        </p:nvGraphicFramePr>
        <p:xfrm>
          <a:off x="1803222" y="2243715"/>
          <a:ext cx="8585556" cy="4222636"/>
        </p:xfrm>
        <a:graphic>
          <a:graphicData uri="http://schemas.openxmlformats.org/drawingml/2006/table">
            <a:tbl>
              <a:tblPr>
                <a:tableStyleId>{5C22544A-7EE6-4342-B048-85BDC9FD1C3A}</a:tableStyleId>
              </a:tblPr>
              <a:tblGrid>
                <a:gridCol w="5087196">
                  <a:extLst>
                    <a:ext uri="{9D8B030D-6E8A-4147-A177-3AD203B41FA5}">
                      <a16:colId xmlns:a16="http://schemas.microsoft.com/office/drawing/2014/main" val="3498761467"/>
                    </a:ext>
                  </a:extLst>
                </a:gridCol>
                <a:gridCol w="1166120">
                  <a:extLst>
                    <a:ext uri="{9D8B030D-6E8A-4147-A177-3AD203B41FA5}">
                      <a16:colId xmlns:a16="http://schemas.microsoft.com/office/drawing/2014/main" val="1579177219"/>
                    </a:ext>
                  </a:extLst>
                </a:gridCol>
                <a:gridCol w="1166120">
                  <a:extLst>
                    <a:ext uri="{9D8B030D-6E8A-4147-A177-3AD203B41FA5}">
                      <a16:colId xmlns:a16="http://schemas.microsoft.com/office/drawing/2014/main" val="2662280325"/>
                    </a:ext>
                  </a:extLst>
                </a:gridCol>
                <a:gridCol w="1166120">
                  <a:extLst>
                    <a:ext uri="{9D8B030D-6E8A-4147-A177-3AD203B41FA5}">
                      <a16:colId xmlns:a16="http://schemas.microsoft.com/office/drawing/2014/main" val="2686043510"/>
                    </a:ext>
                  </a:extLst>
                </a:gridCol>
              </a:tblGrid>
              <a:tr h="320072">
                <a:tc gridSpan="4">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441688379"/>
                  </a:ext>
                </a:extLst>
              </a:tr>
              <a:tr h="400092">
                <a:tc>
                  <a:txBody>
                    <a:bodyPr/>
                    <a:lstStyle/>
                    <a:p>
                      <a:pPr algn="ctr" fontAlgn="ctr"/>
                      <a:r>
                        <a:rPr lang="es-ES" sz="800" u="none" strike="noStrike">
                          <a:effectLst/>
                        </a:rPr>
                        <a:t>Descripción</a:t>
                      </a:r>
                      <a:endParaRPr lang="es-ES" sz="800" b="1" i="0" u="none" strike="noStrike">
                        <a:solidFill>
                          <a:srgbClr val="000000"/>
                        </a:solidFill>
                        <a:effectLst/>
                        <a:latin typeface="Calibri" panose="020F0502020204030204" pitchFamily="34" charset="0"/>
                      </a:endParaRPr>
                    </a:p>
                  </a:txBody>
                  <a:tcPr marL="7144" marR="7144" marT="7144" marB="0" anchor="ctr"/>
                </a:tc>
                <a:tc>
                  <a:txBody>
                    <a:bodyPr/>
                    <a:lstStyle/>
                    <a:p>
                      <a:pPr algn="ctr" fontAlgn="ctr"/>
                      <a:r>
                        <a:rPr lang="es-ES" sz="800" u="none" strike="noStrike">
                          <a:effectLst/>
                        </a:rPr>
                        <a:t>Precio</a:t>
                      </a:r>
                      <a:endParaRPr lang="es-ES" sz="800" b="1" i="0" u="none" strike="noStrike">
                        <a:solidFill>
                          <a:srgbClr val="000000"/>
                        </a:solidFill>
                        <a:effectLst/>
                        <a:latin typeface="Calibri" panose="020F0502020204030204" pitchFamily="34" charset="0"/>
                      </a:endParaRPr>
                    </a:p>
                  </a:txBody>
                  <a:tcPr marL="7144" marR="7144" marT="7144" marB="0" anchor="ctr"/>
                </a:tc>
                <a:tc>
                  <a:txBody>
                    <a:bodyPr/>
                    <a:lstStyle/>
                    <a:p>
                      <a:pPr algn="ctr" fontAlgn="ctr"/>
                      <a:r>
                        <a:rPr lang="es-ES" sz="800" u="none" strike="noStrike">
                          <a:effectLst/>
                        </a:rPr>
                        <a:t>Cantidad</a:t>
                      </a:r>
                      <a:endParaRPr lang="es-ES" sz="800" b="1" i="0" u="none" strike="noStrike">
                        <a:solidFill>
                          <a:srgbClr val="000000"/>
                        </a:solidFill>
                        <a:effectLst/>
                        <a:latin typeface="Calibri" panose="020F0502020204030204" pitchFamily="34" charset="0"/>
                      </a:endParaRPr>
                    </a:p>
                  </a:txBody>
                  <a:tcPr marL="7144" marR="7144" marT="7144" marB="0" anchor="ctr"/>
                </a:tc>
                <a:tc>
                  <a:txBody>
                    <a:bodyPr/>
                    <a:lstStyle/>
                    <a:p>
                      <a:pPr algn="ctr" fontAlgn="ctr"/>
                      <a:r>
                        <a:rPr lang="es-ES" sz="800" u="none" strike="noStrike">
                          <a:effectLst/>
                        </a:rPr>
                        <a:t>Subtotal</a:t>
                      </a:r>
                      <a:endParaRPr lang="es-ES" sz="800" b="1"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712637281"/>
                  </a:ext>
                </a:extLst>
              </a:tr>
              <a:tr h="384087">
                <a:tc>
                  <a:txBody>
                    <a:bodyPr/>
                    <a:lstStyle/>
                    <a:p>
                      <a:pPr algn="ctr" fontAlgn="ctr"/>
                      <a:r>
                        <a:rPr lang="es-ES" sz="800" dirty="0"/>
                        <a:t>Kit Torre Q1500 Acero Inoxidable</a:t>
                      </a:r>
                      <a:endParaRPr lang="pt-BR"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3.845,40 €</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u="none" strike="noStrike">
                          <a:effectLst/>
                        </a:rPr>
                        <a:t>1</a:t>
                      </a:r>
                      <a:endParaRPr lang="es-ES" sz="800" b="0" i="0" u="none" strike="noStrike">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3.845,40 €</a:t>
                      </a:r>
                      <a:endParaRPr lang="es-ES" sz="800" b="0" i="0" u="none" strike="noStrike" dirty="0">
                        <a:solidFill>
                          <a:srgbClr val="0D0D0D"/>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929806193"/>
                  </a:ext>
                </a:extLst>
              </a:tr>
              <a:tr h="416097">
                <a:tc>
                  <a:txBody>
                    <a:bodyPr/>
                    <a:lstStyle/>
                    <a:p>
                      <a:pPr algn="ctr" fontAlgn="ctr"/>
                      <a:r>
                        <a:rPr lang="es-ES" sz="800" dirty="0"/>
                        <a:t>Antena Terrestre V ZENIT G 15dBi</a:t>
                      </a:r>
                      <a:endParaRPr lang="de-DE"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 40,29 €</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u="none" strike="noStrike">
                          <a:effectLst/>
                        </a:rPr>
                        <a:t>1</a:t>
                      </a:r>
                      <a:endParaRPr lang="es-ES" sz="800" b="0" i="0" u="none" strike="noStrike">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 40,29 €</a:t>
                      </a:r>
                      <a:endParaRPr lang="es-ES" sz="800" b="0" i="0" u="none" strike="noStrike" dirty="0">
                        <a:solidFill>
                          <a:srgbClr val="0D0D0D"/>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627065116"/>
                  </a:ext>
                </a:extLst>
              </a:tr>
              <a:tr h="320072">
                <a:tc>
                  <a:txBody>
                    <a:bodyPr/>
                    <a:lstStyle/>
                    <a:p>
                      <a:pPr algn="ctr" fontAlgn="ctr"/>
                      <a:r>
                        <a:rPr lang="pt-BR" sz="800" dirty="0"/>
                        <a:t>Antena Terrestre DAB 190...232MHz 3 Elementos G 8dBi</a:t>
                      </a:r>
                      <a:endParaRPr lang="da-DK"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37,39 €</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u="none" strike="noStrike">
                          <a:effectLst/>
                        </a:rPr>
                        <a:t>1</a:t>
                      </a:r>
                      <a:endParaRPr lang="es-ES" sz="800" b="0" i="0" u="none" strike="noStrike">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37,39 €</a:t>
                      </a:r>
                      <a:endParaRPr lang="es-ES" sz="800" b="0" i="0" u="none" strike="noStrike" dirty="0">
                        <a:solidFill>
                          <a:srgbClr val="0D0D0D"/>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96665772"/>
                  </a:ext>
                </a:extLst>
              </a:tr>
              <a:tr h="320072">
                <a:tc>
                  <a:txBody>
                    <a:bodyPr/>
                    <a:lstStyle/>
                    <a:p>
                      <a:pPr algn="ctr" fontAlgn="ctr"/>
                      <a:r>
                        <a:rPr lang="pt-BR" sz="800" dirty="0"/>
                        <a:t>Antena Terrestre FM 88...108MHz Circular G 1dBi.</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25,50 €</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u="none" strike="noStrike" dirty="0">
                          <a:effectLst/>
                        </a:rPr>
                        <a:t>1</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25,50 €</a:t>
                      </a:r>
                      <a:endParaRPr lang="es-ES" sz="800" b="0" i="0" u="none" strike="noStrike" dirty="0">
                        <a:solidFill>
                          <a:srgbClr val="0D0D0D"/>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745431334"/>
                  </a:ext>
                </a:extLst>
              </a:tr>
              <a:tr h="336076">
                <a:tc>
                  <a:txBody>
                    <a:bodyPr/>
                    <a:lstStyle/>
                    <a:p>
                      <a:pPr algn="ctr" fontAlgn="ctr"/>
                      <a:r>
                        <a:rPr lang="es-ES" sz="800" dirty="0"/>
                        <a:t>Parábola Offset Alta Calidad QSD 85 Aluminio.</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220,70</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u="none" strike="noStrike" dirty="0">
                          <a:effectLst/>
                        </a:rPr>
                        <a:t>1</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220,70</a:t>
                      </a:r>
                      <a:endParaRPr lang="es-ES" sz="800" b="0" i="0" u="none" strike="noStrike" dirty="0">
                        <a:solidFill>
                          <a:srgbClr val="0D0D0D"/>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816000063"/>
                  </a:ext>
                </a:extLst>
              </a:tr>
              <a:tr h="336076">
                <a:tc>
                  <a:txBody>
                    <a:bodyPr/>
                    <a:lstStyle/>
                    <a:p>
                      <a:pPr algn="ctr" fontAlgn="ctr"/>
                      <a:r>
                        <a:rPr lang="pt-BR" sz="800" dirty="0"/>
                        <a:t>Amplificador de </a:t>
                      </a:r>
                      <a:r>
                        <a:rPr lang="pt-BR" sz="800" dirty="0" err="1"/>
                        <a:t>Mástil</a:t>
                      </a:r>
                      <a:r>
                        <a:rPr lang="pt-BR" sz="800" dirty="0"/>
                        <a:t> 5e/1s “</a:t>
                      </a:r>
                      <a:r>
                        <a:rPr lang="pt-BR" sz="800" dirty="0" err="1"/>
                        <a:t>EasyF</a:t>
                      </a:r>
                      <a:r>
                        <a:rPr lang="pt-BR" sz="800" dirty="0"/>
                        <a:t>”.</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48,54 €</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u="none" strike="noStrike">
                          <a:effectLst/>
                        </a:rPr>
                        <a:t>1</a:t>
                      </a:r>
                      <a:endParaRPr lang="es-ES" sz="800" b="0" i="0" u="none" strike="noStrike">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48,54 €</a:t>
                      </a:r>
                      <a:endParaRPr lang="es-ES" sz="800" b="0" i="0" u="none" strike="noStrike" dirty="0">
                        <a:solidFill>
                          <a:srgbClr val="0D0D0D"/>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53400110"/>
                  </a:ext>
                </a:extLst>
              </a:tr>
              <a:tr h="336076">
                <a:tc>
                  <a:txBody>
                    <a:bodyPr/>
                    <a:lstStyle/>
                    <a:p>
                      <a:pPr algn="ctr" fontAlgn="ctr"/>
                      <a:r>
                        <a:rPr lang="pt-BR" sz="800" dirty="0"/>
                        <a:t>Amplificador </a:t>
                      </a:r>
                      <a:r>
                        <a:rPr lang="pt-BR" sz="800" dirty="0" err="1"/>
                        <a:t>DTKom</a:t>
                      </a:r>
                      <a:r>
                        <a:rPr lang="pt-BR" sz="800" dirty="0"/>
                        <a:t> 5e/1s “F”.</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233,98 €</a:t>
                      </a: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u="none" strike="noStrike">
                          <a:effectLst/>
                        </a:rPr>
                        <a:t>1</a:t>
                      </a:r>
                      <a:endParaRPr lang="es-ES" sz="800" b="0" i="0" u="none" strike="noStrike">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dirty="0"/>
                        <a:t>233,98 €</a:t>
                      </a:r>
                      <a:endParaRPr lang="es-ES" sz="800" b="0" i="0" u="none" strike="noStrike" dirty="0">
                        <a:solidFill>
                          <a:srgbClr val="0D0D0D"/>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189034829"/>
                  </a:ext>
                </a:extLst>
              </a:tr>
              <a:tr h="336076">
                <a:tc>
                  <a:txBody>
                    <a:bodyPr/>
                    <a:lstStyle/>
                    <a:p>
                      <a:pPr algn="ctr" fontAlgn="ct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b="0" i="0" u="none" strike="noStrike" dirty="0">
                          <a:solidFill>
                            <a:srgbClr val="0D0D0D"/>
                          </a:solidFill>
                          <a:effectLst/>
                          <a:latin typeface="Calibri" panose="020F0502020204030204" pitchFamily="34" charset="0"/>
                        </a:rPr>
                        <a:t>SUBTOTAL</a:t>
                      </a:r>
                    </a:p>
                  </a:txBody>
                  <a:tcPr marL="7144" marR="7144" marT="7144" marB="0" anchor="ctr"/>
                </a:tc>
                <a:tc>
                  <a:txBody>
                    <a:bodyPr/>
                    <a:lstStyle/>
                    <a:p>
                      <a:pPr algn="ctr" fontAlgn="ctr"/>
                      <a:r>
                        <a:rPr lang="es-ES" sz="800" b="0" i="0" u="none" strike="noStrike" dirty="0">
                          <a:solidFill>
                            <a:srgbClr val="0D0D0D"/>
                          </a:solidFill>
                          <a:effectLst/>
                          <a:latin typeface="Calibri" panose="020F0502020204030204" pitchFamily="34" charset="0"/>
                        </a:rPr>
                        <a:t>4450,8</a:t>
                      </a:r>
                      <a:r>
                        <a:rPr lang="es-ES" sz="800" dirty="0"/>
                        <a:t>€</a:t>
                      </a:r>
                      <a:endParaRPr lang="es-ES" sz="800" b="0" i="0" u="none" strike="noStrike" dirty="0">
                        <a:solidFill>
                          <a:srgbClr val="0D0D0D"/>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644163671"/>
                  </a:ext>
                </a:extLst>
              </a:tr>
              <a:tr h="336076">
                <a:tc>
                  <a:txBody>
                    <a:bodyPr/>
                    <a:lstStyle/>
                    <a:p>
                      <a:pPr algn="ctr" fontAlgn="ct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endParaRPr lang="es-ES" sz="800" b="0" i="0" u="none" strike="noStrike">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u="none" strike="noStrike" dirty="0">
                          <a:effectLst/>
                        </a:rPr>
                        <a:t>IVA</a:t>
                      </a:r>
                    </a:p>
                  </a:txBody>
                  <a:tcPr marL="7144" marR="7144" marT="7144" marB="0" anchor="ctr"/>
                </a:tc>
                <a:tc>
                  <a:txBody>
                    <a:bodyPr/>
                    <a:lstStyle/>
                    <a:p>
                      <a:pPr algn="ctr" fontAlgn="ctr"/>
                      <a:r>
                        <a:rPr lang="es-ES" sz="800" b="0" i="0" u="none" strike="noStrike" dirty="0">
                          <a:solidFill>
                            <a:srgbClr val="0D0D0D"/>
                          </a:solidFill>
                          <a:effectLst/>
                          <a:latin typeface="Calibri" panose="020F0502020204030204" pitchFamily="34" charset="0"/>
                        </a:rPr>
                        <a:t>934,66</a:t>
                      </a:r>
                      <a:r>
                        <a:rPr lang="es-ES" sz="800" dirty="0"/>
                        <a:t>€</a:t>
                      </a:r>
                      <a:endParaRPr lang="es-ES" sz="800" b="0" i="0" u="none" strike="noStrike" dirty="0">
                        <a:solidFill>
                          <a:srgbClr val="0D0D0D"/>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1468928"/>
                  </a:ext>
                </a:extLst>
              </a:tr>
              <a:tr h="336076">
                <a:tc>
                  <a:txBody>
                    <a:bodyPr/>
                    <a:lstStyle/>
                    <a:p>
                      <a:pPr algn="ctr" fontAlgn="ctr"/>
                      <a:endParaRPr lang="es-ES" sz="800" b="0" i="0" u="none" strike="noStrike" dirty="0">
                        <a:solidFill>
                          <a:srgbClr val="0D0D0D"/>
                        </a:solidFill>
                        <a:effectLst/>
                        <a:latin typeface="Calibri" panose="020F0502020204030204" pitchFamily="34" charset="0"/>
                      </a:endParaRPr>
                    </a:p>
                  </a:txBody>
                  <a:tcPr marL="7144" marR="7144" marT="7144" marB="0" anchor="ctr"/>
                </a:tc>
                <a:tc>
                  <a:txBody>
                    <a:bodyPr/>
                    <a:lstStyle/>
                    <a:p>
                      <a:pPr algn="ctr" fontAlgn="ctr"/>
                      <a:endParaRPr lang="es-ES" sz="800" b="0" i="0" u="none" strike="noStrike">
                        <a:solidFill>
                          <a:srgbClr val="0D0D0D"/>
                        </a:solidFill>
                        <a:effectLst/>
                        <a:latin typeface="Calibri" panose="020F0502020204030204" pitchFamily="34" charset="0"/>
                      </a:endParaRPr>
                    </a:p>
                  </a:txBody>
                  <a:tcPr marL="7144" marR="7144" marT="7144" marB="0" anchor="ctr"/>
                </a:tc>
                <a:tc>
                  <a:txBody>
                    <a:bodyPr/>
                    <a:lstStyle/>
                    <a:p>
                      <a:pPr algn="ctr" fontAlgn="ctr"/>
                      <a:r>
                        <a:rPr lang="es-ES" sz="800" u="none" strike="noStrike" dirty="0">
                          <a:effectLst/>
                        </a:rPr>
                        <a:t>TOTAL</a:t>
                      </a:r>
                      <a:endParaRPr lang="es-ES" sz="800" dirty="0"/>
                    </a:p>
                  </a:txBody>
                  <a:tcPr marL="7144" marR="7144" marT="7144" marB="0" anchor="ctr"/>
                </a:tc>
                <a:tc>
                  <a:txBody>
                    <a:bodyPr/>
                    <a:lstStyle/>
                    <a:p>
                      <a:pPr algn="ctr" fontAlgn="ctr"/>
                      <a:r>
                        <a:rPr lang="es-ES" sz="800" b="0" i="0" u="none" strike="noStrike" dirty="0">
                          <a:solidFill>
                            <a:srgbClr val="0D0D0D"/>
                          </a:solidFill>
                          <a:effectLst/>
                          <a:latin typeface="Calibri" panose="020F0502020204030204" pitchFamily="34" charset="0"/>
                        </a:rPr>
                        <a:t>5385,468</a:t>
                      </a:r>
                      <a:r>
                        <a:rPr lang="es-ES" sz="800" dirty="0"/>
                        <a:t>€</a:t>
                      </a:r>
                      <a:endParaRPr lang="es-ES" sz="800" b="0" i="0" u="none" strike="noStrike" dirty="0">
                        <a:solidFill>
                          <a:srgbClr val="0D0D0D"/>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439529114"/>
                  </a:ext>
                </a:extLst>
              </a:tr>
            </a:tbl>
          </a:graphicData>
        </a:graphic>
      </p:graphicFrame>
    </p:spTree>
    <p:extLst>
      <p:ext uri="{BB962C8B-B14F-4D97-AF65-F5344CB8AC3E}">
        <p14:creationId xmlns:p14="http://schemas.microsoft.com/office/powerpoint/2010/main" val="1776785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8" y="396494"/>
            <a:ext cx="4404219"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PRESUPUESTOS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9" y="1422080"/>
            <a:ext cx="2004967" cy="65000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3600" b="1" dirty="0"/>
              <a:t>RED CC</a:t>
            </a:r>
          </a:p>
        </p:txBody>
      </p:sp>
      <p:graphicFrame>
        <p:nvGraphicFramePr>
          <p:cNvPr id="4" name="Tabla 3">
            <a:extLst>
              <a:ext uri="{FF2B5EF4-FFF2-40B4-BE49-F238E27FC236}">
                <a16:creationId xmlns:a16="http://schemas.microsoft.com/office/drawing/2014/main" id="{3384FCF8-C5DD-436C-A9C6-16A20B96F244}"/>
              </a:ext>
            </a:extLst>
          </p:cNvPr>
          <p:cNvGraphicFramePr>
            <a:graphicFrameLocks noGrp="1"/>
          </p:cNvGraphicFramePr>
          <p:nvPr>
            <p:extLst>
              <p:ext uri="{D42A27DB-BD31-4B8C-83A1-F6EECF244321}">
                <p14:modId xmlns:p14="http://schemas.microsoft.com/office/powerpoint/2010/main" val="4100691908"/>
              </p:ext>
            </p:extLst>
          </p:nvPr>
        </p:nvGraphicFramePr>
        <p:xfrm>
          <a:off x="2381917" y="2779311"/>
          <a:ext cx="7428166" cy="2470184"/>
        </p:xfrm>
        <a:graphic>
          <a:graphicData uri="http://schemas.openxmlformats.org/drawingml/2006/table">
            <a:tbl>
              <a:tblPr>
                <a:tableStyleId>{5C22544A-7EE6-4342-B048-85BDC9FD1C3A}</a:tableStyleId>
              </a:tblPr>
              <a:tblGrid>
                <a:gridCol w="4401409">
                  <a:extLst>
                    <a:ext uri="{9D8B030D-6E8A-4147-A177-3AD203B41FA5}">
                      <a16:colId xmlns:a16="http://schemas.microsoft.com/office/drawing/2014/main" val="1931884746"/>
                    </a:ext>
                  </a:extLst>
                </a:gridCol>
                <a:gridCol w="1008919">
                  <a:extLst>
                    <a:ext uri="{9D8B030D-6E8A-4147-A177-3AD203B41FA5}">
                      <a16:colId xmlns:a16="http://schemas.microsoft.com/office/drawing/2014/main" val="3369035182"/>
                    </a:ext>
                  </a:extLst>
                </a:gridCol>
                <a:gridCol w="1008919">
                  <a:extLst>
                    <a:ext uri="{9D8B030D-6E8A-4147-A177-3AD203B41FA5}">
                      <a16:colId xmlns:a16="http://schemas.microsoft.com/office/drawing/2014/main" val="314237980"/>
                    </a:ext>
                  </a:extLst>
                </a:gridCol>
                <a:gridCol w="1008919">
                  <a:extLst>
                    <a:ext uri="{9D8B030D-6E8A-4147-A177-3AD203B41FA5}">
                      <a16:colId xmlns:a16="http://schemas.microsoft.com/office/drawing/2014/main" val="4182056626"/>
                    </a:ext>
                  </a:extLst>
                </a:gridCol>
              </a:tblGrid>
              <a:tr h="307421">
                <a:tc gridSpan="4">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673493667"/>
                  </a:ext>
                </a:extLst>
              </a:tr>
              <a:tr h="307421">
                <a:tc>
                  <a:txBody>
                    <a:bodyPr/>
                    <a:lstStyle/>
                    <a:p>
                      <a:pPr algn="ctr" fontAlgn="ctr"/>
                      <a:r>
                        <a:rPr lang="es-ES" sz="1100" u="none" strike="noStrike">
                          <a:effectLst/>
                        </a:rPr>
                        <a:t>Descripción</a:t>
                      </a:r>
                      <a:endParaRPr lang="es-E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a:effectLst/>
                        </a:rPr>
                        <a:t>Precio</a:t>
                      </a:r>
                      <a:endParaRPr lang="es-E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a:effectLst/>
                        </a:rPr>
                        <a:t>Cantidad</a:t>
                      </a:r>
                      <a:endParaRPr lang="es-E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a:effectLst/>
                        </a:rPr>
                        <a:t>Subtotal</a:t>
                      </a:r>
                      <a:endParaRPr lang="es-E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0332946"/>
                  </a:ext>
                </a:extLst>
              </a:tr>
              <a:tr h="307421">
                <a:tc>
                  <a:txBody>
                    <a:bodyPr/>
                    <a:lstStyle/>
                    <a:p>
                      <a:pPr algn="ctr" fontAlgn="ctr"/>
                      <a:r>
                        <a:rPr lang="fr-FR" sz="1100" b="0" i="0" u="none" strike="noStrike" kern="1200" baseline="0" dirty="0">
                          <a:solidFill>
                            <a:schemeClr val="dk1"/>
                          </a:solidFill>
                          <a:latin typeface="+mn-lt"/>
                          <a:ea typeface="+mn-ea"/>
                          <a:cs typeface="+mn-cs"/>
                        </a:rPr>
                        <a:t>CABLE COAXIAL .T200 PLUS CU/CU LSFH GR.</a:t>
                      </a:r>
                      <a:endParaRPr lang="pt-BR"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27€</a:t>
                      </a:r>
                      <a:endParaRPr lang="es-ES"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100</a:t>
                      </a:r>
                      <a:endParaRPr lang="es-ES"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2700€</a:t>
                      </a:r>
                      <a:endParaRPr lang="es-ES" sz="1100" b="0" i="0" u="none" strike="noStrike" dirty="0">
                        <a:solidFill>
                          <a:srgbClr val="0D0D0D"/>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20480579"/>
                  </a:ext>
                </a:extLst>
              </a:tr>
              <a:tr h="307421">
                <a:tc>
                  <a:txBody>
                    <a:bodyPr/>
                    <a:lstStyle/>
                    <a:p>
                      <a:pPr algn="ctr" fontAlgn="ctr"/>
                      <a:r>
                        <a:rPr lang="es-ES" sz="1100" u="none" strike="noStrike" dirty="0">
                          <a:effectLst/>
                        </a:rPr>
                        <a:t>MINI-REPARTIDOR ”</a:t>
                      </a:r>
                      <a:r>
                        <a:rPr lang="es-ES" sz="1100" u="none" strike="noStrike" dirty="0" err="1">
                          <a:effectLst/>
                        </a:rPr>
                        <a:t>EasyF</a:t>
                      </a:r>
                      <a:r>
                        <a:rPr lang="es-ES" sz="1100" u="none" strike="noStrike" dirty="0">
                          <a:effectLst/>
                        </a:rPr>
                        <a:t>” 2D.</a:t>
                      </a:r>
                      <a:endParaRPr lang="es-ES"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32 €</a:t>
                      </a:r>
                      <a:endParaRPr lang="es-ES"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1</a:t>
                      </a:r>
                      <a:endParaRPr lang="es-ES"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32€</a:t>
                      </a:r>
                      <a:endParaRPr lang="es-ES" sz="1100" b="0" i="0" u="none" strike="noStrike" dirty="0">
                        <a:solidFill>
                          <a:srgbClr val="0D0D0D"/>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00280328"/>
                  </a:ext>
                </a:extLst>
              </a:tr>
              <a:tr h="292782">
                <a:tc>
                  <a:txBody>
                    <a:bodyPr/>
                    <a:lstStyle/>
                    <a:p>
                      <a:pPr algn="ctr" fontAlgn="ctr"/>
                      <a:endParaRPr lang="pt-BR"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s-ES" sz="1100" u="none" strike="noStrike" dirty="0">
                          <a:effectLst/>
                        </a:rPr>
                        <a:t>Subtotal</a:t>
                      </a:r>
                      <a:endParaRPr lang="es-ES" sz="1100" b="0" i="0" u="none" strike="noStrike" dirty="0">
                        <a:solidFill>
                          <a:srgbClr val="000000"/>
                        </a:solidFill>
                        <a:effectLst/>
                        <a:latin typeface="Calibri" panose="020F0502020204030204" pitchFamily="34" charset="0"/>
                      </a:endParaRPr>
                    </a:p>
                    <a:p>
                      <a:pPr algn="ctr" fontAlgn="ctr"/>
                      <a:endParaRPr lang="es-ES"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2732€</a:t>
                      </a:r>
                      <a:endParaRPr lang="es-ES" sz="1100" b="0" i="0" u="none" strike="noStrike" dirty="0">
                        <a:solidFill>
                          <a:srgbClr val="0D0D0D"/>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5185380"/>
                  </a:ext>
                </a:extLst>
              </a:tr>
              <a:tr h="529935">
                <a:tc>
                  <a:txBody>
                    <a:bodyPr/>
                    <a:lstStyle/>
                    <a:p>
                      <a:pPr algn="ctr" fontAlgn="ctr"/>
                      <a:endParaRPr lang="fr-FR"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IVA</a:t>
                      </a:r>
                      <a:endParaRPr lang="es-ES" sz="1100" b="0" i="0" u="none" strike="noStrike" dirty="0">
                        <a:solidFill>
                          <a:srgbClr val="0D0D0D"/>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573,72€</a:t>
                      </a:r>
                      <a:endParaRPr lang="es-ES" sz="1100" b="0" i="0" u="none" strike="noStrike" dirty="0">
                        <a:solidFill>
                          <a:srgbClr val="0D0D0D"/>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62095290"/>
                  </a:ext>
                </a:extLst>
              </a:tr>
              <a:tr h="307421">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a:effectLst/>
                        </a:rPr>
                        <a:t>         Total</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dirty="0">
                          <a:effectLst/>
                        </a:rPr>
                        <a:t>3305,72€</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0761710"/>
                  </a:ext>
                </a:extLst>
              </a:tr>
            </a:tbl>
          </a:graphicData>
        </a:graphic>
      </p:graphicFrame>
    </p:spTree>
    <p:extLst>
      <p:ext uri="{BB962C8B-B14F-4D97-AF65-F5344CB8AC3E}">
        <p14:creationId xmlns:p14="http://schemas.microsoft.com/office/powerpoint/2010/main" val="3779867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8" y="419449"/>
            <a:ext cx="4404219"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PRESUPUESTOS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8" y="1422077"/>
            <a:ext cx="2004967" cy="65000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3600" b="1" dirty="0"/>
              <a:t>RED FO</a:t>
            </a:r>
          </a:p>
        </p:txBody>
      </p:sp>
      <p:graphicFrame>
        <p:nvGraphicFramePr>
          <p:cNvPr id="3" name="Tabla 2">
            <a:extLst>
              <a:ext uri="{FF2B5EF4-FFF2-40B4-BE49-F238E27FC236}">
                <a16:creationId xmlns:a16="http://schemas.microsoft.com/office/drawing/2014/main" id="{7F090A2B-2A72-4DB8-A34D-2EF2678FDF8C}"/>
              </a:ext>
            </a:extLst>
          </p:cNvPr>
          <p:cNvGraphicFramePr>
            <a:graphicFrameLocks noGrp="1"/>
          </p:cNvGraphicFramePr>
          <p:nvPr>
            <p:extLst>
              <p:ext uri="{D42A27DB-BD31-4B8C-83A1-F6EECF244321}">
                <p14:modId xmlns:p14="http://schemas.microsoft.com/office/powerpoint/2010/main" val="2930964248"/>
              </p:ext>
            </p:extLst>
          </p:nvPr>
        </p:nvGraphicFramePr>
        <p:xfrm>
          <a:off x="2136675" y="2725049"/>
          <a:ext cx="7918650" cy="2710874"/>
        </p:xfrm>
        <a:graphic>
          <a:graphicData uri="http://schemas.openxmlformats.org/drawingml/2006/table">
            <a:tbl>
              <a:tblPr>
                <a:tableStyleId>{5C22544A-7EE6-4342-B048-85BDC9FD1C3A}</a:tableStyleId>
              </a:tblPr>
              <a:tblGrid>
                <a:gridCol w="4551667">
                  <a:extLst>
                    <a:ext uri="{9D8B030D-6E8A-4147-A177-3AD203B41FA5}">
                      <a16:colId xmlns:a16="http://schemas.microsoft.com/office/drawing/2014/main" val="2907365607"/>
                    </a:ext>
                  </a:extLst>
                </a:gridCol>
                <a:gridCol w="904097">
                  <a:extLst>
                    <a:ext uri="{9D8B030D-6E8A-4147-A177-3AD203B41FA5}">
                      <a16:colId xmlns:a16="http://schemas.microsoft.com/office/drawing/2014/main" val="280759638"/>
                    </a:ext>
                  </a:extLst>
                </a:gridCol>
                <a:gridCol w="1111936">
                  <a:extLst>
                    <a:ext uri="{9D8B030D-6E8A-4147-A177-3AD203B41FA5}">
                      <a16:colId xmlns:a16="http://schemas.microsoft.com/office/drawing/2014/main" val="3587618435"/>
                    </a:ext>
                  </a:extLst>
                </a:gridCol>
                <a:gridCol w="1350950">
                  <a:extLst>
                    <a:ext uri="{9D8B030D-6E8A-4147-A177-3AD203B41FA5}">
                      <a16:colId xmlns:a16="http://schemas.microsoft.com/office/drawing/2014/main" val="2047941227"/>
                    </a:ext>
                  </a:extLst>
                </a:gridCol>
              </a:tblGrid>
              <a:tr h="297711">
                <a:tc gridSpan="4">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686955999"/>
                  </a:ext>
                </a:extLst>
              </a:tr>
              <a:tr h="297711">
                <a:tc>
                  <a:txBody>
                    <a:bodyPr/>
                    <a:lstStyle/>
                    <a:p>
                      <a:pPr algn="ctr" fontAlgn="ctr"/>
                      <a:r>
                        <a:rPr lang="es-ES" sz="1100" u="none" strike="noStrike">
                          <a:effectLst/>
                        </a:rPr>
                        <a:t>Descripción</a:t>
                      </a:r>
                      <a:endParaRPr lang="es-ES" sz="1100" b="1" i="0" u="none" strike="noStrike">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Precio</a:t>
                      </a:r>
                      <a:endParaRPr lang="es-ES" sz="1100" b="1" i="0" u="none" strike="noStrike">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Cantidad</a:t>
                      </a:r>
                      <a:endParaRPr lang="es-ES" sz="1100" b="1" i="0" u="none" strike="noStrike">
                        <a:solidFill>
                          <a:srgbClr val="000000"/>
                        </a:solidFill>
                        <a:effectLst/>
                        <a:latin typeface="Calibri" panose="020F0502020204030204" pitchFamily="34" charset="0"/>
                      </a:endParaRPr>
                    </a:p>
                  </a:txBody>
                  <a:tcPr marL="9118" marR="9118" marT="9118" marB="0" anchor="ctr"/>
                </a:tc>
                <a:tc>
                  <a:txBody>
                    <a:bodyPr/>
                    <a:lstStyle/>
                    <a:p>
                      <a:pPr algn="ctr" fontAlgn="ctr"/>
                      <a:r>
                        <a:rPr lang="es-ES" sz="1100" u="none" strike="noStrike">
                          <a:effectLst/>
                        </a:rPr>
                        <a:t>Subtotal</a:t>
                      </a:r>
                      <a:endParaRPr lang="es-ES" sz="1100" b="1" i="0" u="none" strike="noStrike">
                        <a:solidFill>
                          <a:srgbClr val="000000"/>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2477797766"/>
                  </a:ext>
                </a:extLst>
              </a:tr>
              <a:tr h="562249">
                <a:tc>
                  <a:txBody>
                    <a:bodyPr/>
                    <a:lstStyle/>
                    <a:p>
                      <a:pPr algn="ctr" fontAlgn="ctr"/>
                      <a:r>
                        <a:rPr lang="es-ES" sz="1100" dirty="0"/>
                        <a:t>PAU F.O.2S+2 ADAPT “SC/APC” HEM</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75€</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7</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525€</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1330294501"/>
                  </a:ext>
                </a:extLst>
              </a:tr>
              <a:tr h="297711">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black"/>
                          </a:solidFill>
                          <a:effectLst/>
                          <a:uLnTx/>
                          <a:uFillTx/>
                          <a:latin typeface="+mn-lt"/>
                          <a:ea typeface="+mn-ea"/>
                          <a:cs typeface="+mn-cs"/>
                        </a:rPr>
                        <a:t>CABLE 2FIB.MONO.INT.LSFH 300m(ITU-T G657A2) </a:t>
                      </a:r>
                      <a:endParaRPr kumimoji="0" lang="es-ES" sz="1100" b="0" i="0" u="none" strike="noStrike" kern="1200" cap="none" spc="0" normalizeH="0" baseline="0" noProof="0" dirty="0">
                        <a:ln>
                          <a:noFill/>
                        </a:ln>
                        <a:solidFill>
                          <a:srgbClr val="0D0D0D"/>
                        </a:solidFill>
                        <a:effectLst/>
                        <a:uLnTx/>
                        <a:uFillTx/>
                        <a:latin typeface="Calibri" panose="020F0502020204030204" pitchFamily="34" charset="0"/>
                        <a:ea typeface="+mn-ea"/>
                        <a:cs typeface="+mn-cs"/>
                      </a:endParaRPr>
                    </a:p>
                  </a:txBody>
                  <a:tcPr marL="9118" marR="9118" marT="9118" marB="0" anchor="ctr"/>
                </a:tc>
                <a:tc>
                  <a:txBody>
                    <a:bodyPr/>
                    <a:lstStyle/>
                    <a:p>
                      <a:pPr algn="ctr" fontAlgn="ctr"/>
                      <a:r>
                        <a:rPr lang="es-ES" sz="1100" u="none" strike="noStrike" dirty="0">
                          <a:effectLst/>
                        </a:rPr>
                        <a:t>93,96€</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1</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s-ES" sz="1100" u="none" strike="noStrike" dirty="0">
                          <a:effectLst/>
                        </a:rPr>
                        <a:t>93,96€</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2700161110"/>
                  </a:ext>
                </a:extLst>
              </a:tr>
              <a:tr h="562249">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kumimoji="0" lang="es-ES" sz="1100" b="0" i="0" u="none" strike="noStrike" kern="1200" cap="none" spc="0" normalizeH="0" baseline="0" noProof="0" dirty="0">
                          <a:ln>
                            <a:noFill/>
                          </a:ln>
                          <a:solidFill>
                            <a:prstClr val="black"/>
                          </a:solidFill>
                          <a:effectLst/>
                          <a:uLnTx/>
                          <a:uFillTx/>
                          <a:latin typeface="+mn-lt"/>
                          <a:ea typeface="+mn-ea"/>
                          <a:cs typeface="+mn-cs"/>
                        </a:rPr>
                        <a:t>Subtotal</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618,96€</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107943944"/>
                  </a:ext>
                </a:extLst>
              </a:tr>
              <a:tr h="312597">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IVA</a:t>
                      </a:r>
                      <a:endParaRPr lang="es-ES" sz="1100" b="0" i="0" u="none" strike="noStrike" dirty="0">
                        <a:solidFill>
                          <a:srgbClr val="0D0D0D"/>
                        </a:solidFill>
                        <a:effectLst/>
                        <a:latin typeface="Calibri" panose="020F0502020204030204" pitchFamily="34" charset="0"/>
                      </a:endParaRPr>
                    </a:p>
                  </a:txBody>
                  <a:tcPr marL="9118" marR="9118" marT="9118" marB="0" anchor="ctr"/>
                </a:tc>
                <a:tc>
                  <a:txBody>
                    <a:bodyPr/>
                    <a:lstStyle/>
                    <a:p>
                      <a:pPr algn="ctr" fontAlgn="ctr"/>
                      <a:r>
                        <a:rPr lang="es-ES" sz="1100" u="none" strike="noStrike" dirty="0">
                          <a:effectLst/>
                        </a:rPr>
                        <a:t>129,98€</a:t>
                      </a:r>
                      <a:endParaRPr lang="es-ES" sz="1100" b="0" i="0" u="none" strike="noStrike" dirty="0">
                        <a:solidFill>
                          <a:srgbClr val="0D0D0D"/>
                        </a:solidFill>
                        <a:effectLst/>
                        <a:latin typeface="Calibri" panose="020F0502020204030204" pitchFamily="34" charset="0"/>
                      </a:endParaRPr>
                    </a:p>
                  </a:txBody>
                  <a:tcPr marL="9118" marR="9118" marT="9118" marB="0" anchor="ctr"/>
                </a:tc>
                <a:extLst>
                  <a:ext uri="{0D108BD9-81ED-4DB2-BD59-A6C34878D82A}">
                    <a16:rowId xmlns:a16="http://schemas.microsoft.com/office/drawing/2014/main" val="3662984893"/>
                  </a:ext>
                </a:extLst>
              </a:tr>
              <a:tr h="312597">
                <a:tc>
                  <a:txBody>
                    <a:bodyPr/>
                    <a:lstStyle/>
                    <a:p>
                      <a:pPr algn="l" fontAlgn="b"/>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l" fontAlgn="b"/>
                      <a:r>
                        <a:rPr lang="es-ES" sz="1100" u="none" strike="noStrike" dirty="0">
                          <a:effectLst/>
                        </a:rPr>
                        <a:t>         Total</a:t>
                      </a:r>
                      <a:endParaRPr lang="es-ES" sz="1100" b="0" i="0" u="none" strike="noStrike" dirty="0">
                        <a:solidFill>
                          <a:srgbClr val="000000"/>
                        </a:solidFill>
                        <a:effectLst/>
                        <a:latin typeface="Calibri" panose="020F0502020204030204" pitchFamily="34" charset="0"/>
                      </a:endParaRPr>
                    </a:p>
                  </a:txBody>
                  <a:tcPr marL="9118" marR="9118" marT="9118" marB="0" anchor="b"/>
                </a:tc>
                <a:tc>
                  <a:txBody>
                    <a:bodyPr/>
                    <a:lstStyle/>
                    <a:p>
                      <a:pPr algn="r" fontAlgn="b"/>
                      <a:r>
                        <a:rPr lang="es-ES" sz="1100" u="none" strike="noStrike" dirty="0">
                          <a:effectLst/>
                        </a:rPr>
                        <a:t>748,94€</a:t>
                      </a:r>
                      <a:endParaRPr lang="es-ES" sz="1100" b="0" i="0" u="none" strike="noStrike" dirty="0">
                        <a:solidFill>
                          <a:srgbClr val="000000"/>
                        </a:solidFill>
                        <a:effectLst/>
                        <a:latin typeface="Calibri" panose="020F0502020204030204" pitchFamily="34" charset="0"/>
                      </a:endParaRPr>
                    </a:p>
                  </a:txBody>
                  <a:tcPr marL="9118" marR="9118" marT="9118" marB="0" anchor="b"/>
                </a:tc>
                <a:extLst>
                  <a:ext uri="{0D108BD9-81ED-4DB2-BD59-A6C34878D82A}">
                    <a16:rowId xmlns:a16="http://schemas.microsoft.com/office/drawing/2014/main" val="1885948243"/>
                  </a:ext>
                </a:extLst>
              </a:tr>
            </a:tbl>
          </a:graphicData>
        </a:graphic>
      </p:graphicFrame>
    </p:spTree>
    <p:extLst>
      <p:ext uri="{BB962C8B-B14F-4D97-AF65-F5344CB8AC3E}">
        <p14:creationId xmlns:p14="http://schemas.microsoft.com/office/powerpoint/2010/main" val="596245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8" y="419449"/>
            <a:ext cx="4404219"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PRESUPUESTOS</a:t>
            </a:r>
          </a:p>
        </p:txBody>
      </p:sp>
      <p:sp>
        <p:nvSpPr>
          <p:cNvPr id="6" name="CuadroTexto 5">
            <a:extLst>
              <a:ext uri="{FF2B5EF4-FFF2-40B4-BE49-F238E27FC236}">
                <a16:creationId xmlns:a16="http://schemas.microsoft.com/office/drawing/2014/main" id="{A774C56E-81CF-4EBF-BE5D-6392F85D27DB}"/>
              </a:ext>
            </a:extLst>
          </p:cNvPr>
          <p:cNvSpPr txBox="1"/>
          <p:nvPr/>
        </p:nvSpPr>
        <p:spPr>
          <a:xfrm>
            <a:off x="352338" y="1422077"/>
            <a:ext cx="1560352" cy="64633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3600" b="1" dirty="0"/>
              <a:t>TOTAL</a:t>
            </a:r>
          </a:p>
        </p:txBody>
      </p:sp>
      <p:graphicFrame>
        <p:nvGraphicFramePr>
          <p:cNvPr id="5" name="Tabla 4">
            <a:extLst>
              <a:ext uri="{FF2B5EF4-FFF2-40B4-BE49-F238E27FC236}">
                <a16:creationId xmlns:a16="http://schemas.microsoft.com/office/drawing/2014/main" id="{914DE440-908C-4214-883F-4A6EEEC3F581}"/>
              </a:ext>
            </a:extLst>
          </p:cNvPr>
          <p:cNvGraphicFramePr>
            <a:graphicFrameLocks noGrp="1"/>
          </p:cNvGraphicFramePr>
          <p:nvPr>
            <p:extLst>
              <p:ext uri="{D42A27DB-BD31-4B8C-83A1-F6EECF244321}">
                <p14:modId xmlns:p14="http://schemas.microsoft.com/office/powerpoint/2010/main" val="3893448892"/>
              </p:ext>
            </p:extLst>
          </p:nvPr>
        </p:nvGraphicFramePr>
        <p:xfrm>
          <a:off x="4052160" y="2068408"/>
          <a:ext cx="4087679" cy="3212526"/>
        </p:xfrm>
        <a:graphic>
          <a:graphicData uri="http://schemas.openxmlformats.org/drawingml/2006/table">
            <a:tbl>
              <a:tblPr>
                <a:tableStyleId>{5C22544A-7EE6-4342-B048-85BDC9FD1C3A}</a:tableStyleId>
              </a:tblPr>
              <a:tblGrid>
                <a:gridCol w="2403670">
                  <a:extLst>
                    <a:ext uri="{9D8B030D-6E8A-4147-A177-3AD203B41FA5}">
                      <a16:colId xmlns:a16="http://schemas.microsoft.com/office/drawing/2014/main" val="1217532478"/>
                    </a:ext>
                  </a:extLst>
                </a:gridCol>
                <a:gridCol w="1684009">
                  <a:extLst>
                    <a:ext uri="{9D8B030D-6E8A-4147-A177-3AD203B41FA5}">
                      <a16:colId xmlns:a16="http://schemas.microsoft.com/office/drawing/2014/main" val="3492143845"/>
                    </a:ext>
                  </a:extLst>
                </a:gridCol>
              </a:tblGrid>
              <a:tr h="368248">
                <a:tc gridSpan="2">
                  <a:txBody>
                    <a:bodyPr/>
                    <a:lstStyle/>
                    <a:p>
                      <a:pPr algn="ctr" fontAlgn="ctr"/>
                      <a:r>
                        <a:rPr lang="es-ES" sz="1100" u="none" strike="noStrike" dirty="0">
                          <a:effectLst/>
                        </a:rPr>
                        <a:t>PRESUPUESTO TOTAL</a:t>
                      </a:r>
                      <a:endParaRPr lang="es-E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s-ES"/>
                    </a:p>
                  </a:txBody>
                  <a:tcPr/>
                </a:tc>
                <a:extLst>
                  <a:ext uri="{0D108BD9-81ED-4DB2-BD59-A6C34878D82A}">
                    <a16:rowId xmlns:a16="http://schemas.microsoft.com/office/drawing/2014/main" val="2037167930"/>
                  </a:ext>
                </a:extLst>
              </a:tr>
              <a:tr h="368248">
                <a:tc>
                  <a:txBody>
                    <a:bodyPr/>
                    <a:lstStyle/>
                    <a:p>
                      <a:pPr algn="ctr" fontAlgn="ctr"/>
                      <a:r>
                        <a:rPr lang="es-ES" sz="1100" u="none" strike="noStrike">
                          <a:effectLst/>
                        </a:rPr>
                        <a:t>Nombre</a:t>
                      </a:r>
                      <a:endParaRPr lang="es-E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a:effectLst/>
                        </a:rPr>
                        <a:t>Precio</a:t>
                      </a:r>
                      <a:endParaRPr lang="es-E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54675203"/>
                  </a:ext>
                </a:extLst>
              </a:tr>
              <a:tr h="634790">
                <a:tc>
                  <a:txBody>
                    <a:bodyPr/>
                    <a:lstStyle/>
                    <a:p>
                      <a:pPr algn="ctr" fontAlgn="ctr"/>
                      <a:r>
                        <a:rPr lang="es-ES" sz="1100" u="none" strike="noStrike" dirty="0">
                          <a:effectLst/>
                        </a:rPr>
                        <a:t>Red de alimentación e interior del usuario</a:t>
                      </a:r>
                      <a:endParaRPr lang="es-ES" sz="1100" b="1" i="0" u="none" strike="noStrike" dirty="0">
                        <a:solidFill>
                          <a:srgbClr val="0D0D0D"/>
                        </a:solidFill>
                        <a:effectLst/>
                        <a:latin typeface="Calibri" panose="020F0502020204030204" pitchFamily="34" charset="0"/>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s-ES" sz="1100" b="0" i="0" u="none" strike="noStrike">
                          <a:solidFill>
                            <a:srgbClr val="000000"/>
                          </a:solidFill>
                          <a:effectLst/>
                          <a:latin typeface="Calibri" panose="020F0502020204030204" pitchFamily="34" charset="0"/>
                        </a:rPr>
                        <a:t>16932,074</a:t>
                      </a:r>
                    </a:p>
                    <a:p>
                      <a:pPr algn="ctr" fontAlgn="ctr"/>
                      <a:r>
                        <a:rPr lang="es-ES" sz="1100" u="none" strike="noStrike">
                          <a:effectLst/>
                        </a:rPr>
                        <a:t>€</a:t>
                      </a:r>
                      <a:endParaRPr lang="es-ES" sz="1100" b="0" i="0" u="none" strike="noStrike" dirty="0">
                        <a:solidFill>
                          <a:srgbClr val="0D0D0D"/>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05548980"/>
                  </a:ext>
                </a:extLst>
              </a:tr>
              <a:tr h="368248">
                <a:tc>
                  <a:txBody>
                    <a:bodyPr/>
                    <a:lstStyle/>
                    <a:p>
                      <a:pPr algn="ctr" fontAlgn="ctr"/>
                      <a:r>
                        <a:rPr lang="es-ES" sz="1100" u="none" strike="noStrike">
                          <a:effectLst/>
                        </a:rPr>
                        <a:t>Red RTV</a:t>
                      </a:r>
                      <a:endParaRPr lang="es-E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5385,46€</a:t>
                      </a:r>
                      <a:endParaRPr lang="es-E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3738219"/>
                  </a:ext>
                </a:extLst>
              </a:tr>
              <a:tr h="368248">
                <a:tc>
                  <a:txBody>
                    <a:bodyPr/>
                    <a:lstStyle/>
                    <a:p>
                      <a:pPr algn="ctr" fontAlgn="ctr"/>
                      <a:r>
                        <a:rPr lang="es-ES" sz="1100" u="none" strike="noStrike">
                          <a:effectLst/>
                        </a:rPr>
                        <a:t>Red CC</a:t>
                      </a:r>
                      <a:endParaRPr lang="es-ES" sz="1100" b="1" i="0" u="none" strike="noStrike">
                        <a:solidFill>
                          <a:srgbClr val="0D0D0D"/>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3305,72€</a:t>
                      </a:r>
                      <a:endParaRPr lang="es-ES" sz="1100" b="0" i="0" u="none" strike="noStrike" dirty="0">
                        <a:solidFill>
                          <a:srgbClr val="0D0D0D"/>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09515416"/>
                  </a:ext>
                </a:extLst>
              </a:tr>
              <a:tr h="368248">
                <a:tc>
                  <a:txBody>
                    <a:bodyPr/>
                    <a:lstStyle/>
                    <a:p>
                      <a:pPr algn="ctr" fontAlgn="ctr"/>
                      <a:r>
                        <a:rPr lang="es-ES" sz="1100" u="none" strike="noStrike" dirty="0">
                          <a:effectLst/>
                        </a:rPr>
                        <a:t>Red CP/CPT</a:t>
                      </a:r>
                      <a:endParaRPr lang="es-E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983,72€</a:t>
                      </a:r>
                      <a:endParaRPr lang="es-E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33810244"/>
                  </a:ext>
                </a:extLst>
              </a:tr>
              <a:tr h="368248">
                <a:tc>
                  <a:txBody>
                    <a:bodyPr/>
                    <a:lstStyle/>
                    <a:p>
                      <a:pPr algn="ctr" fontAlgn="ctr"/>
                      <a:r>
                        <a:rPr lang="es-ES" sz="1100" u="none" strike="noStrike">
                          <a:effectLst/>
                        </a:rPr>
                        <a:t>Red FO</a:t>
                      </a:r>
                      <a:endParaRPr lang="es-ES" sz="1100" b="1" i="0" u="none" strike="noStrike">
                        <a:solidFill>
                          <a:srgbClr val="0D0D0D"/>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a:effectLst/>
                        </a:rPr>
                        <a:t>748,94€</a:t>
                      </a:r>
                      <a:endParaRPr lang="es-ES" sz="1100" b="0" i="0" u="none" strike="noStrike" dirty="0">
                        <a:solidFill>
                          <a:srgbClr val="0D0D0D"/>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23645502"/>
                  </a:ext>
                </a:extLst>
              </a:tr>
              <a:tr h="368248">
                <a:tc>
                  <a:txBody>
                    <a:bodyPr/>
                    <a:lstStyle/>
                    <a:p>
                      <a:pPr algn="ctr" fontAlgn="ctr"/>
                      <a:r>
                        <a:rPr lang="es-ES" sz="1100" u="none" strike="noStrike">
                          <a:effectLst/>
                        </a:rPr>
                        <a:t>TOTAL</a:t>
                      </a:r>
                      <a:endParaRPr lang="es-ES"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s-ES" sz="1100" u="none" strike="noStrike" dirty="0">
                          <a:effectLst/>
                        </a:rPr>
                        <a:t>29639,14€</a:t>
                      </a:r>
                      <a:endParaRPr lang="es-E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32165510"/>
                  </a:ext>
                </a:extLst>
              </a:tr>
            </a:tbl>
          </a:graphicData>
        </a:graphic>
      </p:graphicFrame>
    </p:spTree>
    <p:extLst>
      <p:ext uri="{BB962C8B-B14F-4D97-AF65-F5344CB8AC3E}">
        <p14:creationId xmlns:p14="http://schemas.microsoft.com/office/powerpoint/2010/main" val="1135594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1124124"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FIN</a:t>
            </a:r>
          </a:p>
        </p:txBody>
      </p:sp>
      <p:pic>
        <p:nvPicPr>
          <p:cNvPr id="5" name="Imagen 4">
            <a:extLst>
              <a:ext uri="{FF2B5EF4-FFF2-40B4-BE49-F238E27FC236}">
                <a16:creationId xmlns:a16="http://schemas.microsoft.com/office/drawing/2014/main" id="{E1B74A9B-215B-4424-9BCB-66979FD77939}"/>
              </a:ext>
            </a:extLst>
          </p:cNvPr>
          <p:cNvPicPr>
            <a:picLocks noChangeAspect="1"/>
          </p:cNvPicPr>
          <p:nvPr/>
        </p:nvPicPr>
        <p:blipFill>
          <a:blip r:embed="rId2"/>
          <a:stretch>
            <a:fillRect/>
          </a:stretch>
        </p:blipFill>
        <p:spPr>
          <a:xfrm>
            <a:off x="2730617" y="2373560"/>
            <a:ext cx="6463718" cy="4039824"/>
          </a:xfrm>
          <a:prstGeom prst="rect">
            <a:avLst/>
          </a:prstGeom>
        </p:spPr>
      </p:pic>
      <p:sp>
        <p:nvSpPr>
          <p:cNvPr id="7" name="CuadroTexto 6">
            <a:extLst>
              <a:ext uri="{FF2B5EF4-FFF2-40B4-BE49-F238E27FC236}">
                <a16:creationId xmlns:a16="http://schemas.microsoft.com/office/drawing/2014/main" id="{9F9FA7BE-FFE8-49EA-A02E-AA5B06E5729E}"/>
              </a:ext>
            </a:extLst>
          </p:cNvPr>
          <p:cNvSpPr txBox="1"/>
          <p:nvPr/>
        </p:nvSpPr>
        <p:spPr>
          <a:xfrm>
            <a:off x="3152163" y="1607653"/>
            <a:ext cx="5620625" cy="646331"/>
          </a:xfrm>
          <a:prstGeom prst="rect">
            <a:avLst/>
          </a:prstGeom>
          <a:noFill/>
        </p:spPr>
        <p:txBody>
          <a:bodyPr wrap="square" rtlCol="0">
            <a:spAutoFit/>
          </a:bodyPr>
          <a:lstStyle/>
          <a:p>
            <a:r>
              <a:rPr lang="es-ES" sz="3600" b="1" dirty="0"/>
              <a:t>¿ALGUNA PREGUNTA?</a:t>
            </a:r>
          </a:p>
        </p:txBody>
      </p:sp>
    </p:spTree>
    <p:extLst>
      <p:ext uri="{BB962C8B-B14F-4D97-AF65-F5344CB8AC3E}">
        <p14:creationId xmlns:p14="http://schemas.microsoft.com/office/powerpoint/2010/main" val="16021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8" y="419449"/>
            <a:ext cx="775981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1. MEMORIA TÉCNICA</a:t>
            </a:r>
          </a:p>
        </p:txBody>
      </p:sp>
      <p:graphicFrame>
        <p:nvGraphicFramePr>
          <p:cNvPr id="5" name="Tabla 4">
            <a:extLst>
              <a:ext uri="{FF2B5EF4-FFF2-40B4-BE49-F238E27FC236}">
                <a16:creationId xmlns:a16="http://schemas.microsoft.com/office/drawing/2014/main" id="{DF49585F-806E-4B79-A176-0FCAC45E2955}"/>
              </a:ext>
            </a:extLst>
          </p:cNvPr>
          <p:cNvGraphicFramePr>
            <a:graphicFrameLocks noGrp="1"/>
          </p:cNvGraphicFramePr>
          <p:nvPr>
            <p:extLst>
              <p:ext uri="{D42A27DB-BD31-4B8C-83A1-F6EECF244321}">
                <p14:modId xmlns:p14="http://schemas.microsoft.com/office/powerpoint/2010/main" val="543876988"/>
              </p:ext>
            </p:extLst>
          </p:nvPr>
        </p:nvGraphicFramePr>
        <p:xfrm>
          <a:off x="3697357" y="1590261"/>
          <a:ext cx="4651513" cy="4848291"/>
        </p:xfrm>
        <a:graphic>
          <a:graphicData uri="http://schemas.openxmlformats.org/drawingml/2006/table">
            <a:tbl>
              <a:tblPr>
                <a:tableStyleId>{5C22544A-7EE6-4342-B048-85BDC9FD1C3A}</a:tableStyleId>
              </a:tblPr>
              <a:tblGrid>
                <a:gridCol w="1461208">
                  <a:extLst>
                    <a:ext uri="{9D8B030D-6E8A-4147-A177-3AD203B41FA5}">
                      <a16:colId xmlns:a16="http://schemas.microsoft.com/office/drawing/2014/main" val="490904580"/>
                    </a:ext>
                  </a:extLst>
                </a:gridCol>
                <a:gridCol w="3190305">
                  <a:extLst>
                    <a:ext uri="{9D8B030D-6E8A-4147-A177-3AD203B41FA5}">
                      <a16:colId xmlns:a16="http://schemas.microsoft.com/office/drawing/2014/main" val="383996406"/>
                    </a:ext>
                  </a:extLst>
                </a:gridCol>
              </a:tblGrid>
              <a:tr h="920681">
                <a:tc>
                  <a:txBody>
                    <a:bodyPr/>
                    <a:lstStyle/>
                    <a:p>
                      <a:pPr algn="l" fontAlgn="ctr"/>
                      <a:r>
                        <a:rPr lang="es-ES" sz="1100" u="none" strike="noStrike" dirty="0">
                          <a:effectLst/>
                        </a:rPr>
                        <a:t> </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dirty="0" err="1">
                          <a:effectLst/>
                        </a:rPr>
                        <a:t>Nº</a:t>
                      </a:r>
                      <a:r>
                        <a:rPr lang="es-ES" sz="1100" u="none" strike="noStrike" dirty="0">
                          <a:effectLst/>
                        </a:rPr>
                        <a:t> de estancias/vivienda</a:t>
                      </a:r>
                      <a:endParaRPr lang="es-E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8722226"/>
                  </a:ext>
                </a:extLst>
              </a:tr>
              <a:tr h="534100">
                <a:tc>
                  <a:txBody>
                    <a:bodyPr/>
                    <a:lstStyle/>
                    <a:p>
                      <a:pPr algn="l" fontAlgn="ctr"/>
                      <a:r>
                        <a:rPr lang="es-ES" sz="1100" u="none" strike="noStrike" dirty="0">
                          <a:effectLst/>
                        </a:rPr>
                        <a:t>Vivienda 7º</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extLst>
                  <a:ext uri="{0D108BD9-81ED-4DB2-BD59-A6C34878D82A}">
                    <a16:rowId xmlns:a16="http://schemas.microsoft.com/office/drawing/2014/main" val="3513487756"/>
                  </a:ext>
                </a:extLst>
              </a:tr>
              <a:tr h="534100">
                <a:tc>
                  <a:txBody>
                    <a:bodyPr/>
                    <a:lstStyle/>
                    <a:p>
                      <a:pPr algn="l" fontAlgn="ctr"/>
                      <a:r>
                        <a:rPr lang="es-ES" sz="1100" u="none" strike="noStrike" dirty="0">
                          <a:effectLst/>
                        </a:rPr>
                        <a:t>Vivienda 6º</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extLst>
                  <a:ext uri="{0D108BD9-81ED-4DB2-BD59-A6C34878D82A}">
                    <a16:rowId xmlns:a16="http://schemas.microsoft.com/office/drawing/2014/main" val="3522363870"/>
                  </a:ext>
                </a:extLst>
              </a:tr>
              <a:tr h="534100">
                <a:tc>
                  <a:txBody>
                    <a:bodyPr/>
                    <a:lstStyle/>
                    <a:p>
                      <a:pPr algn="l" fontAlgn="ctr"/>
                      <a:r>
                        <a:rPr lang="es-ES" sz="1100" u="none" strike="noStrike" dirty="0">
                          <a:effectLst/>
                        </a:rPr>
                        <a:t>Vivienda 5º</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extLst>
                  <a:ext uri="{0D108BD9-81ED-4DB2-BD59-A6C34878D82A}">
                    <a16:rowId xmlns:a16="http://schemas.microsoft.com/office/drawing/2014/main" val="346548159"/>
                  </a:ext>
                </a:extLst>
              </a:tr>
              <a:tr h="534100">
                <a:tc>
                  <a:txBody>
                    <a:bodyPr/>
                    <a:lstStyle/>
                    <a:p>
                      <a:pPr algn="l" fontAlgn="ctr"/>
                      <a:r>
                        <a:rPr lang="es-ES" sz="1100" u="none" strike="noStrike" dirty="0">
                          <a:effectLst/>
                        </a:rPr>
                        <a:t>Vivienda 4º</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extLst>
                  <a:ext uri="{0D108BD9-81ED-4DB2-BD59-A6C34878D82A}">
                    <a16:rowId xmlns:a16="http://schemas.microsoft.com/office/drawing/2014/main" val="2243981133"/>
                  </a:ext>
                </a:extLst>
              </a:tr>
              <a:tr h="534100">
                <a:tc>
                  <a:txBody>
                    <a:bodyPr/>
                    <a:lstStyle/>
                    <a:p>
                      <a:pPr algn="l" fontAlgn="ctr"/>
                      <a:r>
                        <a:rPr lang="es-ES" sz="1100" u="none" strike="noStrike" dirty="0">
                          <a:effectLst/>
                        </a:rPr>
                        <a:t>Vivienda 3º</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extLst>
                  <a:ext uri="{0D108BD9-81ED-4DB2-BD59-A6C34878D82A}">
                    <a16:rowId xmlns:a16="http://schemas.microsoft.com/office/drawing/2014/main" val="3173789880"/>
                  </a:ext>
                </a:extLst>
              </a:tr>
              <a:tr h="618476">
                <a:tc>
                  <a:txBody>
                    <a:bodyPr/>
                    <a:lstStyle/>
                    <a:p>
                      <a:pPr algn="l" fontAlgn="ctr"/>
                      <a:r>
                        <a:rPr lang="es-ES" sz="1100" u="none" strike="noStrike" dirty="0">
                          <a:effectLst/>
                        </a:rPr>
                        <a:t>Vivienda 2º</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extLst>
                  <a:ext uri="{0D108BD9-81ED-4DB2-BD59-A6C34878D82A}">
                    <a16:rowId xmlns:a16="http://schemas.microsoft.com/office/drawing/2014/main" val="240189549"/>
                  </a:ext>
                </a:extLst>
              </a:tr>
              <a:tr h="638634">
                <a:tc>
                  <a:txBody>
                    <a:bodyPr/>
                    <a:lstStyle/>
                    <a:p>
                      <a:pPr algn="l" fontAlgn="ctr"/>
                      <a:r>
                        <a:rPr lang="es-ES" sz="1100" u="none" strike="noStrike" dirty="0">
                          <a:effectLst/>
                        </a:rPr>
                        <a:t>Vivienda 1º</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extLst>
                  <a:ext uri="{0D108BD9-81ED-4DB2-BD59-A6C34878D82A}">
                    <a16:rowId xmlns:a16="http://schemas.microsoft.com/office/drawing/2014/main" val="3671134942"/>
                  </a:ext>
                </a:extLst>
              </a:tr>
            </a:tbl>
          </a:graphicData>
        </a:graphic>
      </p:graphicFrame>
    </p:spTree>
    <p:extLst>
      <p:ext uri="{BB962C8B-B14F-4D97-AF65-F5344CB8AC3E}">
        <p14:creationId xmlns:p14="http://schemas.microsoft.com/office/powerpoint/2010/main" val="116874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8" y="419449"/>
            <a:ext cx="2667699"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RED RTV</a:t>
            </a:r>
          </a:p>
        </p:txBody>
      </p:sp>
      <p:graphicFrame>
        <p:nvGraphicFramePr>
          <p:cNvPr id="5" name="Tabla 4">
            <a:extLst>
              <a:ext uri="{FF2B5EF4-FFF2-40B4-BE49-F238E27FC236}">
                <a16:creationId xmlns:a16="http://schemas.microsoft.com/office/drawing/2014/main" id="{6EA0ED68-BDBE-48B3-BEF9-37F6343930E5}"/>
              </a:ext>
            </a:extLst>
          </p:cNvPr>
          <p:cNvGraphicFramePr>
            <a:graphicFrameLocks noGrp="1"/>
          </p:cNvGraphicFramePr>
          <p:nvPr>
            <p:extLst>
              <p:ext uri="{D42A27DB-BD31-4B8C-83A1-F6EECF244321}">
                <p14:modId xmlns:p14="http://schemas.microsoft.com/office/powerpoint/2010/main" val="1311285709"/>
              </p:ext>
            </p:extLst>
          </p:nvPr>
        </p:nvGraphicFramePr>
        <p:xfrm>
          <a:off x="1599500" y="1731628"/>
          <a:ext cx="4496500" cy="3862127"/>
        </p:xfrm>
        <a:graphic>
          <a:graphicData uri="http://schemas.openxmlformats.org/drawingml/2006/table">
            <a:tbl>
              <a:tblPr>
                <a:tableStyleId>{5C22544A-7EE6-4342-B048-85BDC9FD1C3A}</a:tableStyleId>
              </a:tblPr>
              <a:tblGrid>
                <a:gridCol w="1511119">
                  <a:extLst>
                    <a:ext uri="{9D8B030D-6E8A-4147-A177-3AD203B41FA5}">
                      <a16:colId xmlns:a16="http://schemas.microsoft.com/office/drawing/2014/main" val="2777463805"/>
                    </a:ext>
                  </a:extLst>
                </a:gridCol>
                <a:gridCol w="1695401">
                  <a:extLst>
                    <a:ext uri="{9D8B030D-6E8A-4147-A177-3AD203B41FA5}">
                      <a16:colId xmlns:a16="http://schemas.microsoft.com/office/drawing/2014/main" val="2405778694"/>
                    </a:ext>
                  </a:extLst>
                </a:gridCol>
                <a:gridCol w="1289980">
                  <a:extLst>
                    <a:ext uri="{9D8B030D-6E8A-4147-A177-3AD203B41FA5}">
                      <a16:colId xmlns:a16="http://schemas.microsoft.com/office/drawing/2014/main" val="2775942446"/>
                    </a:ext>
                  </a:extLst>
                </a:gridCol>
              </a:tblGrid>
              <a:tr h="454368">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s-ES" sz="1100" u="none" strike="noStrike">
                          <a:effectLst/>
                        </a:rPr>
                        <a:t>Nº de estancias</a:t>
                      </a:r>
                      <a:endParaRPr lang="es-E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a:effectLst/>
                        </a:rPr>
                        <a:t>Nº de tomas</a:t>
                      </a:r>
                      <a:endParaRPr lang="es-E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21479719"/>
                  </a:ext>
                </a:extLst>
              </a:tr>
              <a:tr h="454368">
                <a:tc>
                  <a:txBody>
                    <a:bodyPr/>
                    <a:lstStyle/>
                    <a:p>
                      <a:pPr algn="l" fontAlgn="ctr"/>
                      <a:r>
                        <a:rPr lang="es-ES" sz="1100" u="none" strike="noStrike" dirty="0">
                          <a:effectLst/>
                        </a:rPr>
                        <a:t>Vivienda 7ª</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s-ES" sz="1100" u="none" strike="noStrike" dirty="0">
                          <a:effectLst/>
                        </a:rPr>
                        <a:t>5</a:t>
                      </a:r>
                      <a:endParaRPr lang="es-E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5565029"/>
                  </a:ext>
                </a:extLst>
              </a:tr>
              <a:tr h="454368">
                <a:tc>
                  <a:txBody>
                    <a:bodyPr/>
                    <a:lstStyle/>
                    <a:p>
                      <a:pPr algn="l" fontAlgn="ctr"/>
                      <a:r>
                        <a:rPr lang="es-ES" sz="1100" u="none" strike="noStrike" dirty="0">
                          <a:effectLst/>
                        </a:rPr>
                        <a:t>Vivienda 6ª</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s-ES" sz="1100" u="none" strike="noStrike">
                          <a:effectLst/>
                        </a:rPr>
                        <a:t>5</a:t>
                      </a:r>
                      <a:endParaRPr lang="es-E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2509572"/>
                  </a:ext>
                </a:extLst>
              </a:tr>
              <a:tr h="454368">
                <a:tc>
                  <a:txBody>
                    <a:bodyPr/>
                    <a:lstStyle/>
                    <a:p>
                      <a:pPr algn="l" fontAlgn="ctr"/>
                      <a:r>
                        <a:rPr lang="es-ES" sz="1100" u="none" strike="noStrike" dirty="0">
                          <a:effectLst/>
                        </a:rPr>
                        <a:t>Vivienda 5ª</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s-ES" sz="1100" u="none" strike="noStrike">
                          <a:effectLst/>
                        </a:rPr>
                        <a:t>5</a:t>
                      </a:r>
                      <a:endParaRPr lang="es-E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11272628"/>
                  </a:ext>
                </a:extLst>
              </a:tr>
              <a:tr h="477086">
                <a:tc>
                  <a:txBody>
                    <a:bodyPr/>
                    <a:lstStyle/>
                    <a:p>
                      <a:pPr algn="l" fontAlgn="ctr"/>
                      <a:r>
                        <a:rPr lang="es-ES" sz="1100" u="none" strike="noStrike" dirty="0">
                          <a:effectLst/>
                        </a:rPr>
                        <a:t>Vivienda 4ª</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s-ES" sz="1100" u="none" strike="noStrike">
                          <a:effectLst/>
                        </a:rPr>
                        <a:t>5</a:t>
                      </a:r>
                      <a:endParaRPr lang="es-E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37504415"/>
                  </a:ext>
                </a:extLst>
              </a:tr>
              <a:tr h="522523">
                <a:tc>
                  <a:txBody>
                    <a:bodyPr/>
                    <a:lstStyle/>
                    <a:p>
                      <a:pPr algn="l" fontAlgn="ctr"/>
                      <a:r>
                        <a:rPr lang="es-ES" sz="1100" u="none" strike="noStrike" dirty="0">
                          <a:effectLst/>
                        </a:rPr>
                        <a:t>Vivienda 3ª</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s-ES" sz="1100" u="none" strike="noStrike">
                          <a:effectLst/>
                        </a:rPr>
                        <a:t>5</a:t>
                      </a:r>
                      <a:endParaRPr lang="es-E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01341163"/>
                  </a:ext>
                </a:extLst>
              </a:tr>
              <a:tr h="522523">
                <a:tc>
                  <a:txBody>
                    <a:bodyPr/>
                    <a:lstStyle/>
                    <a:p>
                      <a:pPr algn="l" fontAlgn="ctr"/>
                      <a:r>
                        <a:rPr lang="es-ES" sz="1100" u="none" strike="noStrike" dirty="0">
                          <a:effectLst/>
                        </a:rPr>
                        <a:t>Vivienda 2ª</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s-ES" sz="1100" u="none" strike="noStrike" dirty="0">
                          <a:effectLst/>
                        </a:rPr>
                        <a:t>5</a:t>
                      </a:r>
                      <a:endParaRPr lang="es-E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41237027"/>
                  </a:ext>
                </a:extLst>
              </a:tr>
              <a:tr h="522523">
                <a:tc>
                  <a:txBody>
                    <a:bodyPr/>
                    <a:lstStyle/>
                    <a:p>
                      <a:pPr algn="l" fontAlgn="ctr"/>
                      <a:r>
                        <a:rPr lang="es-ES" sz="1100" u="none" strike="noStrike" dirty="0">
                          <a:effectLst/>
                        </a:rPr>
                        <a:t>Vivienda 1º</a:t>
                      </a:r>
                      <a:endParaRPr lang="es-E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5</a:t>
                      </a:r>
                    </a:p>
                  </a:txBody>
                  <a:tcPr marL="9525" marR="9525" marT="9525" marB="0" anchor="ctr"/>
                </a:tc>
                <a:extLst>
                  <a:ext uri="{0D108BD9-81ED-4DB2-BD59-A6C34878D82A}">
                    <a16:rowId xmlns:a16="http://schemas.microsoft.com/office/drawing/2014/main" val="3547347909"/>
                  </a:ext>
                </a:extLst>
              </a:tr>
            </a:tbl>
          </a:graphicData>
        </a:graphic>
      </p:graphicFrame>
      <p:graphicFrame>
        <p:nvGraphicFramePr>
          <p:cNvPr id="6" name="Tabla 5">
            <a:extLst>
              <a:ext uri="{FF2B5EF4-FFF2-40B4-BE49-F238E27FC236}">
                <a16:creationId xmlns:a16="http://schemas.microsoft.com/office/drawing/2014/main" id="{B0A5781C-2688-4E7E-9E05-485C793BAA38}"/>
              </a:ext>
            </a:extLst>
          </p:cNvPr>
          <p:cNvGraphicFramePr>
            <a:graphicFrameLocks noGrp="1"/>
          </p:cNvGraphicFramePr>
          <p:nvPr>
            <p:extLst>
              <p:ext uri="{D42A27DB-BD31-4B8C-83A1-F6EECF244321}">
                <p14:modId xmlns:p14="http://schemas.microsoft.com/office/powerpoint/2010/main" val="858011544"/>
              </p:ext>
            </p:extLst>
          </p:nvPr>
        </p:nvGraphicFramePr>
        <p:xfrm>
          <a:off x="6822113" y="1731628"/>
          <a:ext cx="4111538" cy="655887"/>
        </p:xfrm>
        <a:graphic>
          <a:graphicData uri="http://schemas.openxmlformats.org/drawingml/2006/table">
            <a:tbl>
              <a:tblPr>
                <a:tableStyleId>{5C22544A-7EE6-4342-B048-85BDC9FD1C3A}</a:tableStyleId>
              </a:tblPr>
              <a:tblGrid>
                <a:gridCol w="2810622">
                  <a:extLst>
                    <a:ext uri="{9D8B030D-6E8A-4147-A177-3AD203B41FA5}">
                      <a16:colId xmlns:a16="http://schemas.microsoft.com/office/drawing/2014/main" val="1696899234"/>
                    </a:ext>
                  </a:extLst>
                </a:gridCol>
                <a:gridCol w="1300916">
                  <a:extLst>
                    <a:ext uri="{9D8B030D-6E8A-4147-A177-3AD203B41FA5}">
                      <a16:colId xmlns:a16="http://schemas.microsoft.com/office/drawing/2014/main" val="3276253818"/>
                    </a:ext>
                  </a:extLst>
                </a:gridCol>
              </a:tblGrid>
              <a:tr h="219075">
                <a:tc>
                  <a:txBody>
                    <a:bodyPr/>
                    <a:lstStyle/>
                    <a:p>
                      <a:pPr algn="l" fontAlgn="b"/>
                      <a:r>
                        <a:rPr lang="es-ES" sz="1100" u="none" strike="noStrike">
                          <a:effectLst/>
                        </a:rPr>
                        <a:t>Total tomas en Viviendas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b="0" i="0" u="none" strike="noStrike" dirty="0">
                          <a:solidFill>
                            <a:srgbClr val="000000"/>
                          </a:solidFill>
                          <a:effectLst/>
                          <a:latin typeface="Calibri" panose="020F0502020204030204" pitchFamily="34" charset="0"/>
                        </a:rPr>
                        <a:t>35</a:t>
                      </a:r>
                    </a:p>
                  </a:txBody>
                  <a:tcPr marL="9525" marR="9525" marT="9525" marB="0" anchor="b"/>
                </a:tc>
                <a:extLst>
                  <a:ext uri="{0D108BD9-81ED-4DB2-BD59-A6C34878D82A}">
                    <a16:rowId xmlns:a16="http://schemas.microsoft.com/office/drawing/2014/main" val="2496792364"/>
                  </a:ext>
                </a:extLst>
              </a:tr>
              <a:tr h="219075">
                <a:tc>
                  <a:txBody>
                    <a:bodyPr/>
                    <a:lstStyle/>
                    <a:p>
                      <a:pPr algn="l" fontAlgn="b"/>
                      <a:r>
                        <a:rPr lang="es-ES" sz="1100" u="none" strike="noStrike" dirty="0">
                          <a:effectLst/>
                        </a:rPr>
                        <a:t>Total tomas en locales comerciales</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dirty="0">
                          <a:effectLst/>
                        </a:rPr>
                        <a:t>1</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9647977"/>
                  </a:ext>
                </a:extLst>
              </a:tr>
              <a:tr h="217737">
                <a:tc>
                  <a:txBody>
                    <a:bodyPr/>
                    <a:lstStyle/>
                    <a:p>
                      <a:pPr algn="l" fontAlgn="b"/>
                      <a:r>
                        <a:rPr lang="es-ES" sz="1100" u="none" strike="noStrike">
                          <a:effectLst/>
                        </a:rPr>
                        <a:t>Total de tomas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b="0" i="0" u="none" strike="noStrike" dirty="0">
                          <a:solidFill>
                            <a:srgbClr val="000000"/>
                          </a:solidFill>
                          <a:effectLst/>
                          <a:latin typeface="Calibri" panose="020F0502020204030204" pitchFamily="34" charset="0"/>
                        </a:rPr>
                        <a:t>36</a:t>
                      </a:r>
                    </a:p>
                  </a:txBody>
                  <a:tcPr marL="9525" marR="9525" marT="9525" marB="0" anchor="b"/>
                </a:tc>
                <a:extLst>
                  <a:ext uri="{0D108BD9-81ED-4DB2-BD59-A6C34878D82A}">
                    <a16:rowId xmlns:a16="http://schemas.microsoft.com/office/drawing/2014/main" val="3879427566"/>
                  </a:ext>
                </a:extLst>
              </a:tr>
            </a:tbl>
          </a:graphicData>
        </a:graphic>
      </p:graphicFrame>
    </p:spTree>
    <p:extLst>
      <p:ext uri="{BB962C8B-B14F-4D97-AF65-F5344CB8AC3E}">
        <p14:creationId xmlns:p14="http://schemas.microsoft.com/office/powerpoint/2010/main" val="29003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8" y="419449"/>
            <a:ext cx="2667699"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RED RTV</a:t>
            </a:r>
          </a:p>
        </p:txBody>
      </p:sp>
      <p:sp>
        <p:nvSpPr>
          <p:cNvPr id="3" name="CuadroTexto 2">
            <a:extLst>
              <a:ext uri="{FF2B5EF4-FFF2-40B4-BE49-F238E27FC236}">
                <a16:creationId xmlns:a16="http://schemas.microsoft.com/office/drawing/2014/main" id="{AB6E2160-E475-4F18-A576-9F77E35E28D3}"/>
              </a:ext>
            </a:extLst>
          </p:cNvPr>
          <p:cNvSpPr txBox="1"/>
          <p:nvPr/>
        </p:nvSpPr>
        <p:spPr>
          <a:xfrm>
            <a:off x="1103821" y="2136338"/>
            <a:ext cx="9984358" cy="2585323"/>
          </a:xfrm>
          <a:prstGeom prst="rect">
            <a:avLst/>
          </a:prstGeom>
          <a:noFill/>
        </p:spPr>
        <p:txBody>
          <a:bodyPr wrap="square" rtlCol="0">
            <a:spAutoFit/>
          </a:bodyPr>
          <a:lstStyle/>
          <a:p>
            <a:r>
              <a:rPr lang="es-ES"/>
              <a:t>La red RTV está formada por 2 partes fundamentales, el sistema de captación y la red de distribución. El sistema de captación consta de antenas tanto para UHF, FM y DAB, y además de 2 antenas parabólicas, una para Astra y otra para Hispasat. Luego requiere unos amplificadores para mejorar la señal, un distribuidor para preparar las distintas señales y unos mezcladores para transmitir todas las señales por la red de distribución. La red de distribución, compuesta por cables coaxiales, con estructura de árbol-rama, transmite la señal desde la salida de los mezcladores hacia las viviendas, contando estas con un distribuidor en el PAU, donde se conectarán los cables de la red interior que llevarán las señales a las diferentes tomas situadas en la vivienda</a:t>
            </a:r>
            <a:endParaRPr lang="es-ES" dirty="0"/>
          </a:p>
        </p:txBody>
      </p:sp>
    </p:spTree>
    <p:extLst>
      <p:ext uri="{BB962C8B-B14F-4D97-AF65-F5344CB8AC3E}">
        <p14:creationId xmlns:p14="http://schemas.microsoft.com/office/powerpoint/2010/main" val="258651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42294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RED CP</a:t>
            </a:r>
          </a:p>
        </p:txBody>
      </p:sp>
      <p:sp>
        <p:nvSpPr>
          <p:cNvPr id="3" name="CuadroTexto 2">
            <a:extLst>
              <a:ext uri="{FF2B5EF4-FFF2-40B4-BE49-F238E27FC236}">
                <a16:creationId xmlns:a16="http://schemas.microsoft.com/office/drawing/2014/main" id="{78034C24-6BCF-421B-904F-9020AAFBEAAE}"/>
              </a:ext>
            </a:extLst>
          </p:cNvPr>
          <p:cNvSpPr txBox="1"/>
          <p:nvPr/>
        </p:nvSpPr>
        <p:spPr>
          <a:xfrm flipH="1">
            <a:off x="1563812" y="2264029"/>
            <a:ext cx="7740981" cy="2585323"/>
          </a:xfrm>
          <a:prstGeom prst="rect">
            <a:avLst/>
          </a:prstGeom>
          <a:noFill/>
        </p:spPr>
        <p:txBody>
          <a:bodyPr wrap="square" rtlCol="0">
            <a:spAutoFit/>
          </a:bodyPr>
          <a:lstStyle/>
          <a:p>
            <a:r>
              <a:rPr lang="es-ES" dirty="0"/>
              <a:t>La red CP/CPT, desde nuestro punto de vista, empieza en el RITU, donde cualquier operador podrá conectar su registro principal para distribuir su servicio por la red de nuestro proyecto. A tal efecto hemos previsto un registro principal cerrado. En nuestro caso hemos elegido usar una red de pares, puesto que los requisitos no requerían usar una red de pares trenzados. Una red de cables sale desde el registro principal hasta el PAU de cada vivienda, distribuyéndose desde este hasta las diferentes tomas de la vivienda.</a:t>
            </a:r>
          </a:p>
        </p:txBody>
      </p:sp>
    </p:spTree>
    <p:extLst>
      <p:ext uri="{BB962C8B-B14F-4D97-AF65-F5344CB8AC3E}">
        <p14:creationId xmlns:p14="http://schemas.microsoft.com/office/powerpoint/2010/main" val="192850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42294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RED CC</a:t>
            </a:r>
          </a:p>
        </p:txBody>
      </p:sp>
      <p:graphicFrame>
        <p:nvGraphicFramePr>
          <p:cNvPr id="4" name="Tabla 3">
            <a:extLst>
              <a:ext uri="{FF2B5EF4-FFF2-40B4-BE49-F238E27FC236}">
                <a16:creationId xmlns:a16="http://schemas.microsoft.com/office/drawing/2014/main" id="{6DA00975-02B9-4882-8FEE-9896EE3F291F}"/>
              </a:ext>
            </a:extLst>
          </p:cNvPr>
          <p:cNvGraphicFramePr>
            <a:graphicFrameLocks noGrp="1"/>
          </p:cNvGraphicFramePr>
          <p:nvPr>
            <p:extLst>
              <p:ext uri="{D42A27DB-BD31-4B8C-83A1-F6EECF244321}">
                <p14:modId xmlns:p14="http://schemas.microsoft.com/office/powerpoint/2010/main" val="3526525244"/>
              </p:ext>
            </p:extLst>
          </p:nvPr>
        </p:nvGraphicFramePr>
        <p:xfrm>
          <a:off x="1395663" y="2139665"/>
          <a:ext cx="4588042" cy="1289335"/>
        </p:xfrm>
        <a:graphic>
          <a:graphicData uri="http://schemas.openxmlformats.org/drawingml/2006/table">
            <a:tbl>
              <a:tblPr>
                <a:tableStyleId>{5C22544A-7EE6-4342-B048-85BDC9FD1C3A}</a:tableStyleId>
              </a:tblPr>
              <a:tblGrid>
                <a:gridCol w="1318911">
                  <a:extLst>
                    <a:ext uri="{9D8B030D-6E8A-4147-A177-3AD203B41FA5}">
                      <a16:colId xmlns:a16="http://schemas.microsoft.com/office/drawing/2014/main" val="3839724302"/>
                    </a:ext>
                  </a:extLst>
                </a:gridCol>
                <a:gridCol w="1290764">
                  <a:extLst>
                    <a:ext uri="{9D8B030D-6E8A-4147-A177-3AD203B41FA5}">
                      <a16:colId xmlns:a16="http://schemas.microsoft.com/office/drawing/2014/main" val="3729745811"/>
                    </a:ext>
                  </a:extLst>
                </a:gridCol>
                <a:gridCol w="1978367">
                  <a:extLst>
                    <a:ext uri="{9D8B030D-6E8A-4147-A177-3AD203B41FA5}">
                      <a16:colId xmlns:a16="http://schemas.microsoft.com/office/drawing/2014/main" val="4173122377"/>
                    </a:ext>
                  </a:extLst>
                </a:gridCol>
              </a:tblGrid>
              <a:tr h="612519">
                <a:tc>
                  <a:txBody>
                    <a:bodyPr/>
                    <a:lstStyle/>
                    <a:p>
                      <a:pPr algn="ctr" fontAlgn="ctr"/>
                      <a:endParaRPr lang="es-E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a:effectLst/>
                        </a:rPr>
                        <a:t>Nº de PAUs</a:t>
                      </a:r>
                      <a:endParaRPr lang="es-E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u="none" strike="noStrike">
                          <a:effectLst/>
                        </a:rPr>
                        <a:t>Nº de cables coaxiales</a:t>
                      </a:r>
                      <a:endParaRPr lang="es-E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33293438"/>
                  </a:ext>
                </a:extLst>
              </a:tr>
              <a:tr h="338408">
                <a:tc>
                  <a:txBody>
                    <a:bodyPr/>
                    <a:lstStyle/>
                    <a:p>
                      <a:pPr algn="ctr" fontAlgn="ctr"/>
                      <a:r>
                        <a:rPr lang="es-ES" sz="1100" u="none" strike="noStrike">
                          <a:effectLst/>
                        </a:rPr>
                        <a:t>Viviendas</a:t>
                      </a:r>
                      <a:endParaRPr lang="es-E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3232604266"/>
                  </a:ext>
                </a:extLst>
              </a:tr>
              <a:tr h="338408">
                <a:tc>
                  <a:txBody>
                    <a:bodyPr/>
                    <a:lstStyle/>
                    <a:p>
                      <a:pPr algn="ctr" fontAlgn="ctr"/>
                      <a:r>
                        <a:rPr lang="es-ES" sz="1100" u="none" strike="noStrike">
                          <a:effectLst/>
                        </a:rPr>
                        <a:t>Local</a:t>
                      </a:r>
                      <a:endParaRPr lang="es-E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1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ctr"/>
                      <a:r>
                        <a:rPr lang="es-ES" sz="1100" u="none" strike="noStrike" dirty="0">
                          <a:effectLst/>
                        </a:rPr>
                        <a:t>1</a:t>
                      </a:r>
                      <a:endParaRPr lang="es-E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0773188"/>
                  </a:ext>
                </a:extLst>
              </a:tr>
            </a:tbl>
          </a:graphicData>
        </a:graphic>
      </p:graphicFrame>
      <p:sp>
        <p:nvSpPr>
          <p:cNvPr id="6" name="CuadroTexto 5">
            <a:extLst>
              <a:ext uri="{FF2B5EF4-FFF2-40B4-BE49-F238E27FC236}">
                <a16:creationId xmlns:a16="http://schemas.microsoft.com/office/drawing/2014/main" id="{ECF7F607-7869-4D42-AF56-70FB58A6BA37}"/>
              </a:ext>
            </a:extLst>
          </p:cNvPr>
          <p:cNvSpPr txBox="1"/>
          <p:nvPr/>
        </p:nvSpPr>
        <p:spPr>
          <a:xfrm>
            <a:off x="585536" y="1611114"/>
            <a:ext cx="6208295" cy="369332"/>
          </a:xfrm>
          <a:prstGeom prst="rect">
            <a:avLst/>
          </a:prstGeom>
          <a:noFill/>
        </p:spPr>
        <p:txBody>
          <a:bodyPr wrap="square" rtlCol="0">
            <a:spAutoFit/>
          </a:bodyPr>
          <a:lstStyle/>
          <a:p>
            <a:pPr marL="285750" indent="-285750">
              <a:buFont typeface="Arial" panose="020B0604020202020204" pitchFamily="34" charset="0"/>
              <a:buChar char="•"/>
            </a:pPr>
            <a:r>
              <a:rPr lang="es-ES" dirty="0"/>
              <a:t>Número de coaxiales necesarios:</a:t>
            </a:r>
          </a:p>
        </p:txBody>
      </p:sp>
      <p:sp>
        <p:nvSpPr>
          <p:cNvPr id="8" name="CuadroTexto 7">
            <a:extLst>
              <a:ext uri="{FF2B5EF4-FFF2-40B4-BE49-F238E27FC236}">
                <a16:creationId xmlns:a16="http://schemas.microsoft.com/office/drawing/2014/main" id="{7239E837-8301-49CF-B58F-9EAAB274F695}"/>
              </a:ext>
            </a:extLst>
          </p:cNvPr>
          <p:cNvSpPr txBox="1"/>
          <p:nvPr/>
        </p:nvSpPr>
        <p:spPr>
          <a:xfrm>
            <a:off x="2991852" y="3588219"/>
            <a:ext cx="6208295" cy="369332"/>
          </a:xfrm>
          <a:prstGeom prst="rect">
            <a:avLst/>
          </a:prstGeom>
          <a:noFill/>
        </p:spPr>
        <p:txBody>
          <a:bodyPr wrap="square" rtlCol="0">
            <a:spAutoFit/>
          </a:bodyPr>
          <a:lstStyle/>
          <a:p>
            <a:pPr marL="285750" indent="-285750">
              <a:buFont typeface="Arial" panose="020B0604020202020204" pitchFamily="34" charset="0"/>
              <a:buChar char="•"/>
            </a:pPr>
            <a:r>
              <a:rPr lang="es-ES" dirty="0"/>
              <a:t>TOTAL DE COAXIALES: 22</a:t>
            </a:r>
          </a:p>
        </p:txBody>
      </p:sp>
    </p:spTree>
    <p:extLst>
      <p:ext uri="{BB962C8B-B14F-4D97-AF65-F5344CB8AC3E}">
        <p14:creationId xmlns:p14="http://schemas.microsoft.com/office/powerpoint/2010/main" val="423889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A3BC96-C2CD-4F1D-B11B-EA75014954EB}"/>
              </a:ext>
            </a:extLst>
          </p:cNvPr>
          <p:cNvSpPr txBox="1"/>
          <p:nvPr/>
        </p:nvSpPr>
        <p:spPr>
          <a:xfrm>
            <a:off x="352339" y="419449"/>
            <a:ext cx="2422946" cy="830997"/>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ES" sz="4800" b="1" dirty="0"/>
              <a:t>RED CC</a:t>
            </a:r>
          </a:p>
        </p:txBody>
      </p:sp>
      <p:sp>
        <p:nvSpPr>
          <p:cNvPr id="4" name="CuadroTexto 3">
            <a:extLst>
              <a:ext uri="{FF2B5EF4-FFF2-40B4-BE49-F238E27FC236}">
                <a16:creationId xmlns:a16="http://schemas.microsoft.com/office/drawing/2014/main" id="{140350C3-F2CB-45B5-8FB3-1ED9E8C78D71}"/>
              </a:ext>
            </a:extLst>
          </p:cNvPr>
          <p:cNvSpPr txBox="1"/>
          <p:nvPr/>
        </p:nvSpPr>
        <p:spPr>
          <a:xfrm>
            <a:off x="2314945" y="2274838"/>
            <a:ext cx="6705600" cy="2308324"/>
          </a:xfrm>
          <a:prstGeom prst="rect">
            <a:avLst/>
          </a:prstGeom>
          <a:noFill/>
        </p:spPr>
        <p:txBody>
          <a:bodyPr wrap="square" rtlCol="0">
            <a:spAutoFit/>
          </a:bodyPr>
          <a:lstStyle/>
          <a:p>
            <a:r>
              <a:rPr lang="es-ES"/>
              <a:t>El esquema de la red CC es parecido al de la anterior, valiéndose del registro principal para la conexión de las operadoras y para el comienzo de la distribución hacia las viviendas, que se hará, eso sí, con cable coaxial, hasta el PAU de cada hogar. En nuestro caso, usamos una configuración en estrella, pues el número de PAUs no sobrepasa el indicado para optar por una configuración árbol-rama.</a:t>
            </a:r>
            <a:endParaRPr lang="es-ES" dirty="0">
              <a:sym typeface="Wingdings" panose="05000000000000000000" pitchFamily="2" charset="2"/>
            </a:endParaRPr>
          </a:p>
        </p:txBody>
      </p:sp>
    </p:spTree>
    <p:extLst>
      <p:ext uri="{BB962C8B-B14F-4D97-AF65-F5344CB8AC3E}">
        <p14:creationId xmlns:p14="http://schemas.microsoft.com/office/powerpoint/2010/main" val="3924246829"/>
      </p:ext>
    </p:extLst>
  </p:cSld>
  <p:clrMapOvr>
    <a:masterClrMapping/>
  </p:clrMapOvr>
</p:sld>
</file>

<file path=ppt/theme/theme1.xml><?xml version="1.0" encoding="utf-8"?>
<a:theme xmlns:a="http://schemas.openxmlformats.org/drawingml/2006/main" name="Sector">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2585</TotalTime>
  <Words>1423</Words>
  <Application>Microsoft Office PowerPoint</Application>
  <PresentationFormat>Panorámica</PresentationFormat>
  <Paragraphs>340</Paragraphs>
  <Slides>34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Arial</vt:lpstr>
      <vt:lpstr>Calibri</vt:lpstr>
      <vt:lpstr>Century Gothic</vt:lpstr>
      <vt:lpstr>Wingdings</vt:lpstr>
      <vt:lpstr>Wingdings 3</vt:lpstr>
      <vt:lpstr>Sector</vt:lpstr>
      <vt:lpstr>PROYECTO DE INFRAESTRUCTURA COMÚN DE TELECOMUNICACIONES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INFRAESTRUCTURA COMÚN DE TELECOMUNICACIONES</dc:title>
  <dc:creator>Angel</dc:creator>
  <cp:lastModifiedBy>Raul Jimenez Suarez</cp:lastModifiedBy>
  <cp:revision>20</cp:revision>
  <dcterms:created xsi:type="dcterms:W3CDTF">2022-01-17T17:28:10Z</dcterms:created>
  <dcterms:modified xsi:type="dcterms:W3CDTF">2023-01-10T16:19:47Z</dcterms:modified>
</cp:coreProperties>
</file>