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21"/>
  </p:notesMasterIdLst>
  <p:handoutMasterIdLst>
    <p:handoutMasterId r:id="rId22"/>
  </p:handoutMasterIdLst>
  <p:sldIdLst>
    <p:sldId id="458" r:id="rId2"/>
    <p:sldId id="459" r:id="rId3"/>
    <p:sldId id="476" r:id="rId4"/>
    <p:sldId id="477" r:id="rId5"/>
    <p:sldId id="478" r:id="rId6"/>
    <p:sldId id="479" r:id="rId7"/>
    <p:sldId id="480" r:id="rId8"/>
    <p:sldId id="481" r:id="rId9"/>
    <p:sldId id="484" r:id="rId10"/>
    <p:sldId id="485" r:id="rId11"/>
    <p:sldId id="490" r:id="rId12"/>
    <p:sldId id="486" r:id="rId13"/>
    <p:sldId id="487" r:id="rId14"/>
    <p:sldId id="488" r:id="rId15"/>
    <p:sldId id="489" r:id="rId16"/>
    <p:sldId id="491" r:id="rId17"/>
    <p:sldId id="492" r:id="rId18"/>
    <p:sldId id="475" r:id="rId19"/>
    <p:sldId id="472" r:id="rId20"/>
  </p:sldIdLst>
  <p:sldSz cx="9144000" cy="6858000" type="screen4x3"/>
  <p:notesSz cx="6797675" cy="9926638"/>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9933"/>
    <a:srgbClr val="66FFFF"/>
    <a:srgbClr val="66CCFF"/>
    <a:srgbClr val="3399FF"/>
    <a:srgbClr val="00FF00"/>
    <a:srgbClr val="FFFF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5" autoAdjust="0"/>
    <p:restoredTop sz="94542" autoAdjust="0"/>
  </p:normalViewPr>
  <p:slideViewPr>
    <p:cSldViewPr>
      <p:cViewPr varScale="1">
        <p:scale>
          <a:sx n="108" d="100"/>
          <a:sy n="108" d="100"/>
        </p:scale>
        <p:origin x="176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82" y="-96"/>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Selección</c:v>
                </c:pt>
              </c:strCache>
            </c:strRef>
          </c:tx>
          <c:spPr>
            <a:ln w="28575" cap="rnd">
              <a:solidFill>
                <a:schemeClr val="accent1"/>
              </a:solidFill>
              <a:round/>
            </a:ln>
            <a:effectLst/>
          </c:spPr>
          <c:marker>
            <c:symbol val="none"/>
          </c:marker>
          <c:cat>
            <c:numRef>
              <c:f>Sheet1!$A$2:$A$11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Sheet1!$B$2:$B$11</c:f>
              <c:numCache>
                <c:formatCode>0.00E+00</c:formatCode>
                <c:ptCount val="10"/>
                <c:pt idx="0">
                  <c:v>33871</c:v>
                </c:pt>
                <c:pt idx="1">
                  <c:v>132746</c:v>
                </c:pt>
                <c:pt idx="2">
                  <c:v>296621</c:v>
                </c:pt>
                <c:pt idx="3">
                  <c:v>525496</c:v>
                </c:pt>
                <c:pt idx="4">
                  <c:v>819371</c:v>
                </c:pt>
                <c:pt idx="5">
                  <c:v>1178246</c:v>
                </c:pt>
                <c:pt idx="6">
                  <c:v>1602121</c:v>
                </c:pt>
                <c:pt idx="7">
                  <c:v>2090996</c:v>
                </c:pt>
                <c:pt idx="8">
                  <c:v>2644871</c:v>
                </c:pt>
                <c:pt idx="9">
                  <c:v>3263746</c:v>
                </c:pt>
              </c:numCache>
            </c:numRef>
          </c:val>
          <c:smooth val="0"/>
          <c:extLst>
            <c:ext xmlns:c16="http://schemas.microsoft.com/office/drawing/2014/chart" uri="{C3380CC4-5D6E-409C-BE32-E72D297353CC}">
              <c16:uniqueId val="{00000000-B380-4F25-845E-8C1E1A502DBB}"/>
            </c:ext>
          </c:extLst>
        </c:ser>
        <c:dLbls>
          <c:showLegendKey val="0"/>
          <c:showVal val="0"/>
          <c:showCatName val="0"/>
          <c:showSerName val="0"/>
          <c:showPercent val="0"/>
          <c:showBubbleSize val="0"/>
        </c:dLbls>
        <c:smooth val="0"/>
        <c:axId val="229812927"/>
        <c:axId val="229806271"/>
      </c:lineChart>
      <c:catAx>
        <c:axId val="2298129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Talla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806271"/>
        <c:crosses val="autoZero"/>
        <c:auto val="1"/>
        <c:lblAlgn val="ctr"/>
        <c:lblOffset val="100"/>
        <c:noMultiLvlLbl val="0"/>
      </c:catAx>
      <c:valAx>
        <c:axId val="229806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812927"/>
        <c:crosses val="autoZero"/>
        <c:crossBetween val="between"/>
        <c:majorUnit val="50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MergeSort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chemeClr val="accent2"/>
              </a:solidFill>
              <a:round/>
            </a:ln>
            <a:effectLst/>
          </c:spPr>
          <c:marker>
            <c:symbol val="none"/>
          </c:marker>
          <c:cat>
            <c:numRef>
              <c:f>Sheet1!$D$5:$D$10</c:f>
              <c:numCache>
                <c:formatCode>General</c:formatCode>
                <c:ptCount val="6"/>
                <c:pt idx="0">
                  <c:v>10</c:v>
                </c:pt>
                <c:pt idx="1">
                  <c:v>15</c:v>
                </c:pt>
                <c:pt idx="2">
                  <c:v>20</c:v>
                </c:pt>
                <c:pt idx="3">
                  <c:v>25</c:v>
                </c:pt>
                <c:pt idx="4">
                  <c:v>30</c:v>
                </c:pt>
                <c:pt idx="5">
                  <c:v>35</c:v>
                </c:pt>
              </c:numCache>
            </c:numRef>
          </c:cat>
          <c:val>
            <c:numRef>
              <c:f>Sheet1!$E$5:$E$10</c:f>
              <c:numCache>
                <c:formatCode>General</c:formatCode>
                <c:ptCount val="6"/>
                <c:pt idx="0">
                  <c:v>1E-3</c:v>
                </c:pt>
                <c:pt idx="1">
                  <c:v>1.4E-3</c:v>
                </c:pt>
                <c:pt idx="2">
                  <c:v>1.8E-3</c:v>
                </c:pt>
                <c:pt idx="3">
                  <c:v>2.5000000000000001E-3</c:v>
                </c:pt>
                <c:pt idx="4">
                  <c:v>2.5999999999999999E-3</c:v>
                </c:pt>
                <c:pt idx="5">
                  <c:v>3.2000000000000002E-3</c:v>
                </c:pt>
              </c:numCache>
            </c:numRef>
          </c:val>
          <c:smooth val="0"/>
          <c:extLst>
            <c:ext xmlns:c16="http://schemas.microsoft.com/office/drawing/2014/chart" uri="{C3380CC4-5D6E-409C-BE32-E72D297353CC}">
              <c16:uniqueId val="{00000000-17C9-4066-82B5-8736B02D7DC4}"/>
            </c:ext>
          </c:extLst>
        </c:ser>
        <c:dLbls>
          <c:showLegendKey val="0"/>
          <c:showVal val="0"/>
          <c:showCatName val="0"/>
          <c:showSerName val="0"/>
          <c:showPercent val="0"/>
          <c:showBubbleSize val="0"/>
        </c:dLbls>
        <c:smooth val="0"/>
        <c:axId val="1613575904"/>
        <c:axId val="1613579232"/>
      </c:lineChart>
      <c:catAx>
        <c:axId val="16135759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Talla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3579232"/>
        <c:crosses val="autoZero"/>
        <c:auto val="1"/>
        <c:lblAlgn val="ctr"/>
        <c:lblOffset val="100"/>
        <c:noMultiLvlLbl val="0"/>
      </c:catAx>
      <c:valAx>
        <c:axId val="1613579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Tiempo(ms)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3575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53340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eaLnBrk="0" hangingPunct="0">
              <a:defRPr sz="1200">
                <a:cs typeface="+mn-cs"/>
              </a:defRPr>
            </a:lvl1pPr>
          </a:lstStyle>
          <a:p>
            <a:pPr>
              <a:defRPr/>
            </a:pPr>
            <a:endParaRPr lang="es-ES_tradnl"/>
          </a:p>
        </p:txBody>
      </p:sp>
      <p:sp>
        <p:nvSpPr>
          <p:cNvPr id="64515" name="Rectangle 3"/>
          <p:cNvSpPr>
            <a:spLocks noGrp="1" noChangeArrowheads="1"/>
          </p:cNvSpPr>
          <p:nvPr>
            <p:ph type="dt" sz="quarter" idx="1"/>
          </p:nvPr>
        </p:nvSpPr>
        <p:spPr bwMode="auto">
          <a:xfrm>
            <a:off x="3886200" y="0"/>
            <a:ext cx="2895600" cy="53340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r" eaLnBrk="0" hangingPunct="0">
              <a:defRPr sz="1200">
                <a:cs typeface="+mn-cs"/>
              </a:defRPr>
            </a:lvl1pPr>
          </a:lstStyle>
          <a:p>
            <a:pPr>
              <a:defRPr/>
            </a:pPr>
            <a:endParaRPr lang="es-ES_tradnl"/>
          </a:p>
        </p:txBody>
      </p:sp>
      <p:sp>
        <p:nvSpPr>
          <p:cNvPr id="64516" name="Rectangle 4"/>
          <p:cNvSpPr>
            <a:spLocks noGrp="1" noChangeArrowheads="1"/>
          </p:cNvSpPr>
          <p:nvPr>
            <p:ph type="ftr" sz="quarter" idx="2"/>
          </p:nvPr>
        </p:nvSpPr>
        <p:spPr bwMode="auto">
          <a:xfrm>
            <a:off x="0" y="9448800"/>
            <a:ext cx="2971800" cy="457200"/>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eaLnBrk="0" hangingPunct="0">
              <a:defRPr sz="1200">
                <a:cs typeface="+mn-cs"/>
              </a:defRPr>
            </a:lvl1pPr>
          </a:lstStyle>
          <a:p>
            <a:pPr>
              <a:defRPr/>
            </a:pPr>
            <a:endParaRPr lang="es-ES_tradnl"/>
          </a:p>
        </p:txBody>
      </p:sp>
      <p:sp>
        <p:nvSpPr>
          <p:cNvPr id="64517" name="Rectangle 5"/>
          <p:cNvSpPr>
            <a:spLocks noGrp="1" noChangeArrowheads="1"/>
          </p:cNvSpPr>
          <p:nvPr>
            <p:ph type="sldNum" sz="quarter" idx="3"/>
          </p:nvPr>
        </p:nvSpPr>
        <p:spPr bwMode="auto">
          <a:xfrm>
            <a:off x="3886200" y="9448800"/>
            <a:ext cx="2895600" cy="457200"/>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lgn="r" eaLnBrk="0" hangingPunct="0">
              <a:defRPr sz="1200">
                <a:cs typeface="+mn-cs"/>
              </a:defRPr>
            </a:lvl1pPr>
          </a:lstStyle>
          <a:p>
            <a:pPr>
              <a:defRPr/>
            </a:pPr>
            <a:fld id="{C88D2263-A64A-44D7-90F7-24928C75D8DE}" type="slidenum">
              <a:rPr lang="es-ES_tradnl"/>
              <a:pPr>
                <a:defRPr/>
              </a:pPr>
              <a:t>‹#›</a:t>
            </a:fld>
            <a:endParaRPr lang="es-ES_tradnl"/>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050"/>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eaLnBrk="0" hangingPunct="0">
              <a:defRPr sz="1200">
                <a:cs typeface="+mn-cs"/>
              </a:defRPr>
            </a:lvl1pPr>
          </a:lstStyle>
          <a:p>
            <a:pPr>
              <a:defRPr/>
            </a:pPr>
            <a:endParaRPr lang="es-ES"/>
          </a:p>
        </p:txBody>
      </p:sp>
      <p:sp>
        <p:nvSpPr>
          <p:cNvPr id="108547" name="Rectangle 2051"/>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eaLnBrk="0" hangingPunct="0">
              <a:defRPr sz="1200">
                <a:cs typeface="+mn-cs"/>
              </a:defRPr>
            </a:lvl1pPr>
          </a:lstStyle>
          <a:p>
            <a:pPr>
              <a:defRPr/>
            </a:pPr>
            <a:endParaRPr lang="es-ES"/>
          </a:p>
        </p:txBody>
      </p:sp>
      <p:sp>
        <p:nvSpPr>
          <p:cNvPr id="54276" name="Rectangle 2052"/>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108549" name="Rectangle 2053"/>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08550" name="Rectangle 2054"/>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eaLnBrk="0" hangingPunct="0">
              <a:defRPr sz="1200">
                <a:cs typeface="+mn-cs"/>
              </a:defRPr>
            </a:lvl1pPr>
          </a:lstStyle>
          <a:p>
            <a:pPr>
              <a:defRPr/>
            </a:pPr>
            <a:endParaRPr lang="es-ES"/>
          </a:p>
        </p:txBody>
      </p:sp>
      <p:sp>
        <p:nvSpPr>
          <p:cNvPr id="108551" name="Rectangle 2055"/>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eaLnBrk="0" hangingPunct="0">
              <a:defRPr sz="1200">
                <a:cs typeface="+mn-cs"/>
              </a:defRPr>
            </a:lvl1pPr>
          </a:lstStyle>
          <a:p>
            <a:pPr>
              <a:defRPr/>
            </a:pPr>
            <a:fld id="{E4417C57-0912-4A8B-AF1C-2323F237DC17}" type="slidenum">
              <a:rPr lang="es-ES"/>
              <a:pPr>
                <a:defRPr/>
              </a:pPr>
              <a:t>‹#›</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10</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47770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11</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1210575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12</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1350328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13</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3817946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14</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3416052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15</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2373866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2</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3</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267603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4</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2152096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5</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4214619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6</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2789170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7</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2827100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8</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431606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9</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2456749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9" name="8 Título"/>
          <p:cNvSpPr>
            <a:spLocks noGrp="1"/>
          </p:cNvSpPr>
          <p:nvPr>
            <p:ph type="title"/>
          </p:nvPr>
        </p:nvSpPr>
        <p:spPr/>
        <p:txBody>
          <a:bodyPr/>
          <a:lstStyle/>
          <a:p>
            <a:r>
              <a:rPr lang="en-US"/>
              <a:t>Click to edit Master title style</a:t>
            </a:r>
            <a:endParaRPr lang="es-ES"/>
          </a:p>
        </p:txBody>
      </p:sp>
      <p:sp>
        <p:nvSpPr>
          <p:cNvPr id="4" name="Rectangle 6"/>
          <p:cNvSpPr>
            <a:spLocks noGrp="1" noChangeArrowheads="1"/>
          </p:cNvSpPr>
          <p:nvPr>
            <p:ph type="ftr" sz="quarter" idx="10"/>
          </p:nvPr>
        </p:nvSpPr>
        <p:spPr>
          <a:xfrm>
            <a:off x="2699792" y="6378575"/>
            <a:ext cx="3320008" cy="342900"/>
          </a:xfrm>
          <a:ln/>
        </p:spPr>
        <p:txBody>
          <a:bodyPr/>
          <a:lstStyle>
            <a:lvl1pPr>
              <a:defRPr/>
            </a:lvl1pPr>
          </a:lstStyle>
          <a:p>
            <a:pPr>
              <a:defRPr/>
            </a:pPr>
            <a:endParaRPr lang="es-ES" dirty="0"/>
          </a:p>
        </p:txBody>
      </p:sp>
      <p:sp>
        <p:nvSpPr>
          <p:cNvPr id="5" name="Rectangle 7"/>
          <p:cNvSpPr>
            <a:spLocks noGrp="1" noChangeArrowheads="1"/>
          </p:cNvSpPr>
          <p:nvPr>
            <p:ph type="sldNum" sz="quarter" idx="11"/>
          </p:nvPr>
        </p:nvSpPr>
        <p:spPr>
          <a:xfrm>
            <a:off x="6588125" y="6381750"/>
            <a:ext cx="1981200" cy="339725"/>
          </a:xfrm>
          <a:ln/>
        </p:spPr>
        <p:txBody>
          <a:bodyPr/>
          <a:lstStyle>
            <a:lvl1pPr>
              <a:defRPr/>
            </a:lvl1pPr>
          </a:lstStyle>
          <a:p>
            <a:pPr>
              <a:defRPr/>
            </a:pPr>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ES"/>
          </a:p>
        </p:txBody>
      </p:sp>
      <p:sp>
        <p:nvSpPr>
          <p:cNvPr id="3" name="2 Marcador de pie de página"/>
          <p:cNvSpPr>
            <a:spLocks noGrp="1"/>
          </p:cNvSpPr>
          <p:nvPr>
            <p:ph type="ftr" sz="quarter" idx="10"/>
          </p:nvPr>
        </p:nvSpPr>
        <p:spPr>
          <a:xfrm>
            <a:off x="3124200" y="6381749"/>
            <a:ext cx="2895600" cy="339725"/>
          </a:xfrm>
        </p:spPr>
        <p:txBody>
          <a:bodyPr/>
          <a:lstStyle/>
          <a:p>
            <a:pPr>
              <a:defRPr/>
            </a:pPr>
            <a:endParaRPr lang="es-ES" dirty="0"/>
          </a:p>
        </p:txBody>
      </p:sp>
      <p:sp>
        <p:nvSpPr>
          <p:cNvPr id="4" name="3 Marcador de número de diapositiva"/>
          <p:cNvSpPr>
            <a:spLocks noGrp="1"/>
          </p:cNvSpPr>
          <p:nvPr>
            <p:ph type="sldNum" sz="quarter" idx="11"/>
          </p:nvPr>
        </p:nvSpPr>
        <p:spPr>
          <a:xfrm>
            <a:off x="6588125" y="6381750"/>
            <a:ext cx="1981200" cy="339724"/>
          </a:xfrm>
        </p:spPr>
        <p:txBody>
          <a:bodyPr/>
          <a:lstStyle/>
          <a:p>
            <a:pPr>
              <a:defRPr/>
            </a:pPr>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5318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539750" y="1196975"/>
            <a:ext cx="8001000" cy="4821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78180" name="AutoShape 4"/>
          <p:cNvSpPr>
            <a:spLocks noChangeArrowheads="1"/>
          </p:cNvSpPr>
          <p:nvPr/>
        </p:nvSpPr>
        <p:spPr bwMode="auto">
          <a:xfrm>
            <a:off x="636588" y="939800"/>
            <a:ext cx="7958137"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s-ES">
              <a:cs typeface="+mn-cs"/>
            </a:endParaRPr>
          </a:p>
        </p:txBody>
      </p:sp>
      <p:sp>
        <p:nvSpPr>
          <p:cNvPr id="178181" name="Line 5"/>
          <p:cNvSpPr>
            <a:spLocks noChangeShapeType="1"/>
          </p:cNvSpPr>
          <p:nvPr/>
        </p:nvSpPr>
        <p:spPr bwMode="auto">
          <a:xfrm flipV="1">
            <a:off x="568325" y="6335713"/>
            <a:ext cx="7924800" cy="0"/>
          </a:xfrm>
          <a:prstGeom prst="line">
            <a:avLst/>
          </a:prstGeom>
          <a:noFill/>
          <a:ln w="3175">
            <a:solidFill>
              <a:schemeClr val="accent2"/>
            </a:solidFill>
            <a:round/>
            <a:headEnd/>
            <a:tailEnd/>
          </a:ln>
          <a:effectLst/>
        </p:spPr>
        <p:txBody>
          <a:bodyPr/>
          <a:lstStyle/>
          <a:p>
            <a:pPr eaLnBrk="0" hangingPunct="0">
              <a:defRPr/>
            </a:pPr>
            <a:endParaRPr lang="es-ES">
              <a:cs typeface="+mn-cs"/>
            </a:endParaRPr>
          </a:p>
        </p:txBody>
      </p:sp>
      <p:sp>
        <p:nvSpPr>
          <p:cNvPr id="178182" name="Rectangle 6"/>
          <p:cNvSpPr>
            <a:spLocks noGrp="1" noChangeArrowheads="1"/>
          </p:cNvSpPr>
          <p:nvPr>
            <p:ph type="ftr" sz="quarter" idx="3"/>
          </p:nvPr>
        </p:nvSpPr>
        <p:spPr bwMode="auto">
          <a:xfrm>
            <a:off x="3124200" y="6408737"/>
            <a:ext cx="2895600" cy="312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cs typeface="+mn-cs"/>
              </a:defRPr>
            </a:lvl1pPr>
          </a:lstStyle>
          <a:p>
            <a:pPr>
              <a:defRPr/>
            </a:pPr>
            <a:endParaRPr lang="es-ES" dirty="0"/>
          </a:p>
        </p:txBody>
      </p:sp>
      <p:sp>
        <p:nvSpPr>
          <p:cNvPr id="178183" name="Rectangle 7"/>
          <p:cNvSpPr>
            <a:spLocks noGrp="1" noChangeArrowheads="1"/>
          </p:cNvSpPr>
          <p:nvPr>
            <p:ph type="sldNum" sz="quarter" idx="4"/>
          </p:nvPr>
        </p:nvSpPr>
        <p:spPr bwMode="auto">
          <a:xfrm>
            <a:off x="6588125" y="6381750"/>
            <a:ext cx="1981200" cy="3397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cs typeface="+mn-cs"/>
              </a:defRPr>
            </a:lvl1pPr>
          </a:lstStyle>
          <a:p>
            <a:pPr>
              <a:defRPr/>
            </a:pPr>
            <a:endParaRPr lang="es-ES" dirty="0"/>
          </a:p>
        </p:txBody>
      </p:sp>
      <p:sp>
        <p:nvSpPr>
          <p:cNvPr id="178184" name="Rectangle 8"/>
          <p:cNvSpPr>
            <a:spLocks noChangeArrowheads="1"/>
          </p:cNvSpPr>
          <p:nvPr/>
        </p:nvSpPr>
        <p:spPr bwMode="auto">
          <a:xfrm>
            <a:off x="611188" y="6383338"/>
            <a:ext cx="1108124" cy="276999"/>
          </a:xfrm>
          <a:prstGeom prst="rect">
            <a:avLst/>
          </a:prstGeom>
          <a:noFill/>
          <a:ln w="9525">
            <a:noFill/>
            <a:miter lim="800000"/>
            <a:headEnd/>
            <a:tailEnd/>
          </a:ln>
          <a:effectLst/>
        </p:spPr>
        <p:txBody>
          <a:bodyPr wrap="none">
            <a:spAutoFit/>
          </a:bodyPr>
          <a:lstStyle/>
          <a:p>
            <a:r>
              <a:rPr lang="es-ES_tradnl" sz="1200" dirty="0" err="1">
                <a:latin typeface="Arial" charset="0"/>
              </a:rPr>
              <a:t>FAA_Tema</a:t>
            </a:r>
            <a:r>
              <a:rPr lang="es-ES_tradnl" sz="1200" dirty="0">
                <a:latin typeface="Arial" charset="0"/>
              </a:rPr>
              <a:t>  5</a:t>
            </a:r>
            <a:endParaRPr lang="es-ES" sz="1200" dirty="0">
              <a:latin typeface="Arial" charset="0"/>
            </a:endParaRPr>
          </a:p>
        </p:txBody>
      </p:sp>
      <p:sp>
        <p:nvSpPr>
          <p:cNvPr id="178185" name="Rectangle 9"/>
          <p:cNvSpPr>
            <a:spLocks noChangeArrowheads="1"/>
          </p:cNvSpPr>
          <p:nvPr/>
        </p:nvSpPr>
        <p:spPr bwMode="auto">
          <a:xfrm>
            <a:off x="6537325" y="6408738"/>
            <a:ext cx="1981200" cy="476250"/>
          </a:xfrm>
          <a:prstGeom prst="rect">
            <a:avLst/>
          </a:prstGeom>
          <a:noFill/>
          <a:ln w="9525">
            <a:noFill/>
            <a:miter lim="800000"/>
            <a:headEnd/>
            <a:tailEnd/>
          </a:ln>
          <a:effectLst/>
        </p:spPr>
        <p:txBody>
          <a:bodyPr/>
          <a:lstStyle/>
          <a:p>
            <a:pPr algn="r">
              <a:defRPr/>
            </a:pPr>
            <a:fld id="{0CDFDF84-36FD-43B0-A46F-B626490F026B}" type="slidenum">
              <a:rPr lang="es-ES" sz="1200">
                <a:latin typeface="Arial" charset="0"/>
                <a:cs typeface="+mn-cs"/>
              </a:rPr>
              <a:pPr algn="r">
                <a:defRPr/>
              </a:pPr>
              <a:t>‹#›</a:t>
            </a:fld>
            <a:endParaRPr lang="es-ES" sz="1200">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3774" r:id="rId1"/>
    <p:sldLayoutId id="2147483810" r:id="rId2"/>
  </p:sldLayoutIdLst>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delftstack.com/es/tutorial/algorithm/merge-sort/#:~:text=La%20Ordenamiento%20por%20mezcla%20es,array%20dividido%20en%20elementos%20individuale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583375" y="1412776"/>
            <a:ext cx="8001000" cy="4680520"/>
          </a:xfrm>
        </p:spPr>
        <p:txBody>
          <a:bodyPr/>
          <a:lstStyle/>
          <a:p>
            <a:pPr>
              <a:spcBef>
                <a:spcPts val="600"/>
              </a:spcBef>
              <a:spcAft>
                <a:spcPts val="600"/>
              </a:spcAft>
            </a:pPr>
            <a:r>
              <a:rPr lang="es-ES" dirty="0"/>
              <a:t>Grupo_5:</a:t>
            </a:r>
          </a:p>
          <a:p>
            <a:pPr lvl="1">
              <a:spcBef>
                <a:spcPts val="600"/>
              </a:spcBef>
              <a:spcAft>
                <a:spcPts val="600"/>
              </a:spcAft>
            </a:pPr>
            <a:r>
              <a:rPr lang="es-ES" dirty="0" err="1"/>
              <a:t>RamosMuñoz_JoseManuel</a:t>
            </a:r>
            <a:r>
              <a:rPr lang="es-ES" dirty="0"/>
              <a:t> (</a:t>
            </a:r>
            <a:r>
              <a:rPr lang="es-ES" b="1" dirty="0"/>
              <a:t>representante</a:t>
            </a:r>
            <a:r>
              <a:rPr lang="es-ES" dirty="0"/>
              <a:t>)</a:t>
            </a:r>
          </a:p>
          <a:p>
            <a:pPr lvl="1">
              <a:spcBef>
                <a:spcPts val="600"/>
              </a:spcBef>
              <a:spcAft>
                <a:spcPts val="600"/>
              </a:spcAft>
            </a:pPr>
            <a:r>
              <a:rPr lang="es-ES" dirty="0" err="1"/>
              <a:t>CorzoPadilla_ManuelÁngel</a:t>
            </a:r>
            <a:endParaRPr lang="es-ES" dirty="0"/>
          </a:p>
          <a:p>
            <a:pPr lvl="1">
              <a:spcBef>
                <a:spcPts val="600"/>
              </a:spcBef>
              <a:spcAft>
                <a:spcPts val="600"/>
              </a:spcAft>
            </a:pPr>
            <a:r>
              <a:rPr lang="es-ES" dirty="0" err="1"/>
              <a:t>MuñozRodríguez_Félix</a:t>
            </a:r>
            <a:endParaRPr lang="es-ES" dirty="0"/>
          </a:p>
          <a:p>
            <a:pPr lvl="1">
              <a:spcBef>
                <a:spcPts val="600"/>
              </a:spcBef>
              <a:spcAft>
                <a:spcPts val="600"/>
              </a:spcAft>
            </a:pPr>
            <a:r>
              <a:rPr lang="es-ES" dirty="0" err="1"/>
              <a:t>JiménezSuárez_Raúl</a:t>
            </a:r>
            <a:endParaRPr lang="es-ES" dirty="0"/>
          </a:p>
          <a:p>
            <a:endParaRPr lang="es-ES" dirty="0"/>
          </a:p>
          <a:p>
            <a:pPr marL="469900" lvl="1" indent="-469900">
              <a:buNone/>
            </a:pPr>
            <a:r>
              <a:rPr lang="es-ES" dirty="0"/>
              <a:t>	</a:t>
            </a:r>
          </a:p>
          <a:p>
            <a:pPr marL="469900" lvl="1" indent="-469900">
              <a:buNone/>
            </a:pPr>
            <a:endParaRPr lang="es-ES" dirty="0"/>
          </a:p>
          <a:p>
            <a:pPr marL="469900" lvl="1" indent="-469900">
              <a:buNone/>
            </a:pPr>
            <a:endParaRPr lang="es-ES" dirty="0"/>
          </a:p>
          <a:p>
            <a:pPr marL="469900" lvl="1" indent="-469900">
              <a:buFont typeface="Wingdings" panose="05000000000000000000" pitchFamily="2" charset="2"/>
              <a:buChar char="q"/>
            </a:pPr>
            <a:r>
              <a:rPr lang="es-ES" dirty="0"/>
              <a:t>Enlace al video: </a:t>
            </a:r>
            <a:r>
              <a:rPr lang="es-ES" b="1" dirty="0"/>
              <a:t>Grupo5_AAD_3</a:t>
            </a:r>
            <a:endParaRPr lang="es-ES" dirty="0"/>
          </a:p>
          <a:p>
            <a:pPr marL="469900" lvl="1" indent="-469900">
              <a:buNone/>
            </a:pPr>
            <a:endParaRPr lang="es-ES" dirty="0"/>
          </a:p>
          <a:p>
            <a:pPr marL="469900" lvl="1" indent="-469900">
              <a:buNone/>
            </a:pPr>
            <a:endParaRPr lang="es-ES" dirty="0"/>
          </a:p>
        </p:txBody>
      </p:sp>
      <p:sp>
        <p:nvSpPr>
          <p:cNvPr id="56321" name="Rectangle 2"/>
          <p:cNvSpPr>
            <a:spLocks noGrp="1" noChangeArrowheads="1"/>
          </p:cNvSpPr>
          <p:nvPr>
            <p:ph type="title"/>
          </p:nvPr>
        </p:nvSpPr>
        <p:spPr>
          <a:xfrm>
            <a:off x="611559" y="0"/>
            <a:ext cx="7944633" cy="908720"/>
          </a:xfrm>
        </p:spPr>
        <p:txBody>
          <a:bodyPr/>
          <a:lstStyle/>
          <a:p>
            <a:pPr lvl="1">
              <a:spcBef>
                <a:spcPts val="600"/>
              </a:spcBef>
              <a:spcAft>
                <a:spcPts val="600"/>
              </a:spcAft>
            </a:pPr>
            <a:br>
              <a:rPr lang="es-ES" sz="1400" dirty="0">
                <a:solidFill>
                  <a:srgbClr val="00B050"/>
                </a:solidFill>
              </a:rPr>
            </a:br>
            <a:br>
              <a:rPr lang="es-ES" sz="1400" dirty="0">
                <a:solidFill>
                  <a:srgbClr val="00B050"/>
                </a:solidFill>
              </a:rPr>
            </a:br>
            <a:r>
              <a:rPr lang="es-ES" sz="2000" dirty="0">
                <a:solidFill>
                  <a:srgbClr val="C00000"/>
                </a:solidFill>
              </a:rPr>
              <a:t>AAD_3</a:t>
            </a:r>
            <a:endParaRPr lang="es-ES" sz="12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1953E9-03A5-9BC2-77BC-46A90B7EF1EB}"/>
              </a:ext>
            </a:extLst>
          </p:cNvPr>
          <p:cNvSpPr/>
          <p:nvPr/>
        </p:nvSpPr>
        <p:spPr>
          <a:xfrm>
            <a:off x="502672" y="1524000"/>
            <a:ext cx="4328036" cy="3659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D96D52-37E8-8908-EA48-FF98C0032073}"/>
              </a:ext>
            </a:extLst>
          </p:cNvPr>
          <p:cNvSpPr/>
          <p:nvPr/>
        </p:nvSpPr>
        <p:spPr>
          <a:xfrm>
            <a:off x="4830708" y="1524000"/>
            <a:ext cx="4237092" cy="3659326"/>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418" name="Rectangle 2"/>
          <p:cNvSpPr>
            <a:spLocks noGrp="1" noChangeArrowheads="1"/>
          </p:cNvSpPr>
          <p:nvPr>
            <p:ph type="title"/>
          </p:nvPr>
        </p:nvSpPr>
        <p:spPr>
          <a:xfrm>
            <a:off x="656562" y="427630"/>
            <a:ext cx="8001000" cy="531813"/>
          </a:xfrm>
        </p:spPr>
        <p:txBody>
          <a:bodyPr anchor="ctr"/>
          <a:lstStyle/>
          <a:p>
            <a:pPr marL="469900" lvl="1" indent="-469900" algn="just">
              <a:spcBef>
                <a:spcPts val="200"/>
              </a:spcBef>
            </a:pPr>
            <a:r>
              <a:rPr lang="es-ES" sz="1600" dirty="0">
                <a:solidFill>
                  <a:srgbClr val="C00000"/>
                </a:solidFill>
              </a:rPr>
              <a:t>1.1. </a:t>
            </a:r>
            <a:r>
              <a:rPr lang="es-ES" sz="1600" dirty="0">
                <a:solidFill>
                  <a:schemeClr val="tx1"/>
                </a:solidFill>
              </a:rPr>
              <a:t>Ordenación por mezcla </a:t>
            </a:r>
            <a:r>
              <a:rPr lang="es-ES" sz="1600" dirty="0">
                <a:solidFill>
                  <a:srgbClr val="C00000"/>
                </a:solidFill>
              </a:rPr>
              <a:t>1.1.2. </a:t>
            </a:r>
            <a:r>
              <a:rPr lang="es-ES" sz="1600" dirty="0"/>
              <a:t>Algoritmo (pseudocódigo). </a:t>
            </a:r>
          </a:p>
        </p:txBody>
      </p:sp>
      <p:sp>
        <p:nvSpPr>
          <p:cNvPr id="700420" name="Rectangle 4"/>
          <p:cNvSpPr>
            <a:spLocks noGrp="1" noChangeArrowheads="1"/>
          </p:cNvSpPr>
          <p:nvPr>
            <p:ph type="body" idx="1"/>
          </p:nvPr>
        </p:nvSpPr>
        <p:spPr>
          <a:xfrm>
            <a:off x="424904" y="1524000"/>
            <a:ext cx="4529045" cy="5040313"/>
          </a:xfrm>
        </p:spPr>
        <p:txBody>
          <a:bodyPr/>
          <a:lstStyle/>
          <a:p>
            <a:pPr marL="0" indent="0" algn="just">
              <a:buNone/>
            </a:pPr>
            <a:r>
              <a:rPr lang="es-ES" sz="1600" dirty="0"/>
              <a:t>procedimiento </a:t>
            </a:r>
            <a:r>
              <a:rPr lang="es-ES" sz="1600" dirty="0" err="1"/>
              <a:t>merge</a:t>
            </a:r>
            <a:r>
              <a:rPr lang="es-ES" sz="1600" dirty="0"/>
              <a:t>(T[], principio, mitad, final)</a:t>
            </a:r>
          </a:p>
          <a:p>
            <a:pPr marL="0" indent="0" algn="just">
              <a:buNone/>
            </a:pPr>
            <a:r>
              <a:rPr lang="es-ES" sz="1600" dirty="0"/>
              <a:t>    salida[final - principio + 1]</a:t>
            </a:r>
          </a:p>
          <a:p>
            <a:pPr marL="0" indent="0" algn="just">
              <a:buNone/>
            </a:pPr>
            <a:r>
              <a:rPr lang="es-ES" sz="1600" dirty="0"/>
              <a:t>    i = principio, j = mitad + 1, k = 0</a:t>
            </a:r>
          </a:p>
          <a:p>
            <a:pPr marL="0" indent="0" algn="just">
              <a:buNone/>
            </a:pPr>
            <a:r>
              <a:rPr lang="es-ES" sz="1600" dirty="0"/>
              <a:t>    mientras (i &lt;= mitad &amp;&amp; j &lt;= final) hacer</a:t>
            </a:r>
          </a:p>
          <a:p>
            <a:pPr marL="0" indent="0" algn="just">
              <a:buNone/>
            </a:pPr>
            <a:r>
              <a:rPr lang="es-ES" sz="1600" dirty="0"/>
              <a:t>        si (T[i] &lt;= T[j]) entonces</a:t>
            </a:r>
          </a:p>
          <a:p>
            <a:pPr marL="0" indent="0" algn="just">
              <a:buNone/>
            </a:pPr>
            <a:r>
              <a:rPr lang="es-ES" sz="1600" dirty="0"/>
              <a:t>            salida[k] = T[i]</a:t>
            </a:r>
          </a:p>
          <a:p>
            <a:pPr marL="0" indent="0" algn="just">
              <a:buNone/>
            </a:pPr>
            <a:r>
              <a:rPr lang="es-ES" sz="1600" dirty="0"/>
              <a:t>            k += 1; i += 1</a:t>
            </a:r>
          </a:p>
          <a:p>
            <a:pPr marL="0" indent="0" algn="just">
              <a:buNone/>
            </a:pPr>
            <a:r>
              <a:rPr lang="es-ES" sz="1600" dirty="0"/>
              <a:t>        sino</a:t>
            </a:r>
          </a:p>
          <a:p>
            <a:pPr marL="0" indent="0" algn="just">
              <a:buNone/>
            </a:pPr>
            <a:r>
              <a:rPr lang="es-ES" sz="1600" dirty="0"/>
              <a:t>            salida[k] = T[j]</a:t>
            </a:r>
          </a:p>
          <a:p>
            <a:pPr marL="0" indent="0" algn="just">
              <a:buNone/>
            </a:pPr>
            <a:r>
              <a:rPr lang="es-ES" sz="1600" dirty="0"/>
              <a:t>            k += 1; j += 1</a:t>
            </a:r>
          </a:p>
          <a:p>
            <a:pPr marL="0" indent="0" algn="just">
              <a:buNone/>
            </a:pPr>
            <a:r>
              <a:rPr lang="es-ES" sz="1600" dirty="0"/>
              <a:t>        </a:t>
            </a:r>
            <a:r>
              <a:rPr lang="es-ES" sz="1600" dirty="0" err="1"/>
              <a:t>fsi</a:t>
            </a:r>
            <a:endParaRPr lang="es-ES" sz="1600" dirty="0"/>
          </a:p>
          <a:p>
            <a:pPr marL="0" indent="0" algn="just">
              <a:buNone/>
            </a:pPr>
            <a:r>
              <a:rPr lang="es-ES" sz="1600" dirty="0"/>
              <a:t>    </a:t>
            </a:r>
            <a:r>
              <a:rPr lang="es-ES" sz="1600" dirty="0" err="1"/>
              <a:t>fmientras</a:t>
            </a:r>
            <a:endParaRPr lang="es-ES" sz="1600" dirty="0"/>
          </a:p>
          <a:p>
            <a:pPr marL="0" indent="0" algn="just">
              <a:buNone/>
            </a:pPr>
            <a:r>
              <a:rPr lang="es-ES" sz="1600" dirty="0"/>
              <a:t>    </a:t>
            </a:r>
          </a:p>
        </p:txBody>
      </p:sp>
      <p:sp>
        <p:nvSpPr>
          <p:cNvPr id="2" name="TextBox 1">
            <a:extLst>
              <a:ext uri="{FF2B5EF4-FFF2-40B4-BE49-F238E27FC236}">
                <a16:creationId xmlns:a16="http://schemas.microsoft.com/office/drawing/2014/main" id="{4A7CF9B5-18A1-0E92-24BC-67077334D3D7}"/>
              </a:ext>
            </a:extLst>
          </p:cNvPr>
          <p:cNvSpPr txBox="1"/>
          <p:nvPr/>
        </p:nvSpPr>
        <p:spPr>
          <a:xfrm>
            <a:off x="4783775" y="1503039"/>
            <a:ext cx="4386137" cy="3508653"/>
          </a:xfrm>
          <a:prstGeom prst="rect">
            <a:avLst/>
          </a:prstGeom>
          <a:noFill/>
        </p:spPr>
        <p:txBody>
          <a:bodyPr wrap="none" rtlCol="0">
            <a:spAutoFit/>
          </a:bodyPr>
          <a:lstStyle/>
          <a:p>
            <a:pPr marL="0" indent="0" algn="just">
              <a:buNone/>
            </a:pPr>
            <a:r>
              <a:rPr lang="es-ES" sz="2400" dirty="0"/>
              <a:t> </a:t>
            </a:r>
            <a:r>
              <a:rPr lang="es-ES" sz="1800" dirty="0"/>
              <a:t>mientras (i &lt;= mitad) hacer</a:t>
            </a:r>
          </a:p>
          <a:p>
            <a:pPr marL="0" indent="0" algn="just">
              <a:buNone/>
            </a:pPr>
            <a:r>
              <a:rPr lang="es-ES" sz="1800" dirty="0"/>
              <a:t>        salida[k] = T[i]</a:t>
            </a:r>
          </a:p>
          <a:p>
            <a:pPr marL="0" indent="0" algn="just">
              <a:buNone/>
            </a:pPr>
            <a:r>
              <a:rPr lang="es-ES" sz="1800" dirty="0"/>
              <a:t>        k += 1; i += 1</a:t>
            </a:r>
          </a:p>
          <a:p>
            <a:pPr marL="0" indent="0" algn="just">
              <a:buNone/>
            </a:pPr>
            <a:r>
              <a:rPr lang="es-ES" sz="1800" dirty="0"/>
              <a:t>    </a:t>
            </a:r>
            <a:r>
              <a:rPr lang="es-ES" sz="1800" dirty="0" err="1"/>
              <a:t>fmientras</a:t>
            </a:r>
            <a:endParaRPr lang="es-ES" sz="1800" dirty="0"/>
          </a:p>
          <a:p>
            <a:pPr marL="0" indent="0" algn="just">
              <a:buNone/>
            </a:pPr>
            <a:r>
              <a:rPr lang="es-ES" sz="1800" dirty="0"/>
              <a:t>    mientras (j &lt;= final) hacer</a:t>
            </a:r>
          </a:p>
          <a:p>
            <a:pPr marL="0" indent="0" algn="just">
              <a:buNone/>
            </a:pPr>
            <a:r>
              <a:rPr lang="es-ES" sz="1800" dirty="0"/>
              <a:t>        salida[k] = T[j]</a:t>
            </a:r>
          </a:p>
          <a:p>
            <a:pPr marL="0" indent="0" algn="just">
              <a:buNone/>
            </a:pPr>
            <a:r>
              <a:rPr lang="es-ES" sz="1800" dirty="0"/>
              <a:t>        k += 1; j += 1</a:t>
            </a:r>
          </a:p>
          <a:p>
            <a:pPr marL="0" indent="0" algn="just">
              <a:buNone/>
            </a:pPr>
            <a:r>
              <a:rPr lang="es-ES" sz="1800" dirty="0"/>
              <a:t>    </a:t>
            </a:r>
            <a:r>
              <a:rPr lang="es-ES" sz="1800" dirty="0" err="1"/>
              <a:t>fmientras</a:t>
            </a:r>
            <a:endParaRPr lang="es-ES" sz="1800" dirty="0"/>
          </a:p>
          <a:p>
            <a:pPr marL="0" indent="0" algn="just">
              <a:buNone/>
            </a:pPr>
            <a:r>
              <a:rPr lang="es-ES" sz="1800" dirty="0"/>
              <a:t>    para (i = principio; i &lt;= final; i += 1) hacer</a:t>
            </a:r>
          </a:p>
          <a:p>
            <a:pPr marL="0" indent="0" algn="just">
              <a:buNone/>
            </a:pPr>
            <a:r>
              <a:rPr lang="es-ES" sz="1800" dirty="0"/>
              <a:t>        T[i] = salida[i - principio]</a:t>
            </a:r>
          </a:p>
          <a:p>
            <a:pPr marL="0" indent="0" algn="just">
              <a:buNone/>
            </a:pPr>
            <a:r>
              <a:rPr lang="es-ES" sz="1800" dirty="0"/>
              <a:t>    </a:t>
            </a:r>
            <a:r>
              <a:rPr lang="es-ES" sz="1800" dirty="0" err="1"/>
              <a:t>fpara</a:t>
            </a:r>
            <a:endParaRPr lang="es-ES" sz="1800" dirty="0"/>
          </a:p>
          <a:p>
            <a:pPr marL="0" indent="0" algn="just">
              <a:buNone/>
            </a:pPr>
            <a:r>
              <a:rPr lang="es-ES" sz="1800" dirty="0" err="1"/>
              <a:t>fprocedimiento</a:t>
            </a:r>
            <a:endParaRPr lang="en-US" sz="1800" dirty="0"/>
          </a:p>
        </p:txBody>
      </p:sp>
      <p:sp>
        <p:nvSpPr>
          <p:cNvPr id="9" name="TextBox 8">
            <a:extLst>
              <a:ext uri="{FF2B5EF4-FFF2-40B4-BE49-F238E27FC236}">
                <a16:creationId xmlns:a16="http://schemas.microsoft.com/office/drawing/2014/main" id="{454054E2-118A-2FBE-7E2E-9991F142065B}"/>
              </a:ext>
            </a:extLst>
          </p:cNvPr>
          <p:cNvSpPr txBox="1"/>
          <p:nvPr/>
        </p:nvSpPr>
        <p:spPr>
          <a:xfrm>
            <a:off x="6934200" y="36209"/>
            <a:ext cx="2565801" cy="307777"/>
          </a:xfrm>
          <a:prstGeom prst="rect">
            <a:avLst/>
          </a:prstGeom>
          <a:noFill/>
        </p:spPr>
        <p:txBody>
          <a:bodyPr wrap="square" rtlCol="0">
            <a:spAutoFit/>
          </a:bodyPr>
          <a:lstStyle/>
          <a:p>
            <a:r>
              <a:rPr lang="en-US" sz="1400" dirty="0"/>
              <a:t>Manuel </a:t>
            </a:r>
            <a:r>
              <a:rPr lang="en-US" sz="1400" dirty="0" err="1"/>
              <a:t>Ángel</a:t>
            </a:r>
            <a:r>
              <a:rPr lang="en-US" sz="1400" dirty="0"/>
              <a:t> </a:t>
            </a:r>
            <a:r>
              <a:rPr lang="en-US" sz="1400" dirty="0" err="1"/>
              <a:t>Corzo</a:t>
            </a:r>
            <a:r>
              <a:rPr lang="en-US" sz="1400" dirty="0"/>
              <a:t> Padilla</a:t>
            </a:r>
          </a:p>
        </p:txBody>
      </p:sp>
    </p:spTree>
    <p:extLst>
      <p:ext uri="{BB962C8B-B14F-4D97-AF65-F5344CB8AC3E}">
        <p14:creationId xmlns:p14="http://schemas.microsoft.com/office/powerpoint/2010/main" val="5857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656562" y="427630"/>
            <a:ext cx="8001000" cy="531813"/>
          </a:xfrm>
        </p:spPr>
        <p:txBody>
          <a:bodyPr anchor="ctr"/>
          <a:lstStyle/>
          <a:p>
            <a:pPr marL="469900" lvl="1" indent="-469900" algn="just">
              <a:spcBef>
                <a:spcPts val="200"/>
              </a:spcBef>
            </a:pPr>
            <a:r>
              <a:rPr lang="es-ES" sz="1600" dirty="0">
                <a:solidFill>
                  <a:srgbClr val="C00000"/>
                </a:solidFill>
              </a:rPr>
              <a:t>1.1. </a:t>
            </a:r>
            <a:r>
              <a:rPr lang="es-ES" sz="1600" dirty="0">
                <a:solidFill>
                  <a:schemeClr val="tx1"/>
                </a:solidFill>
              </a:rPr>
              <a:t>Ordenación por mezcla </a:t>
            </a:r>
            <a:r>
              <a:rPr lang="es-ES" sz="1600" dirty="0">
                <a:solidFill>
                  <a:srgbClr val="C00000"/>
                </a:solidFill>
              </a:rPr>
              <a:t>1.1.2. </a:t>
            </a:r>
            <a:r>
              <a:rPr lang="es-ES" sz="1600" dirty="0"/>
              <a:t>Algoritmo (pseudocódigo). </a:t>
            </a:r>
          </a:p>
        </p:txBody>
      </p:sp>
      <p:sp>
        <p:nvSpPr>
          <p:cNvPr id="700420" name="Rectangle 4"/>
          <p:cNvSpPr>
            <a:spLocks noGrp="1" noChangeArrowheads="1"/>
          </p:cNvSpPr>
          <p:nvPr>
            <p:ph type="body" idx="1"/>
          </p:nvPr>
        </p:nvSpPr>
        <p:spPr>
          <a:xfrm>
            <a:off x="2269375" y="2076450"/>
            <a:ext cx="4605249" cy="2705100"/>
          </a:xfrm>
        </p:spPr>
        <p:txBody>
          <a:bodyPr/>
          <a:lstStyle/>
          <a:p>
            <a:pPr marL="0" indent="0" algn="just">
              <a:buNone/>
            </a:pPr>
            <a:r>
              <a:rPr lang="es-ES" sz="1600" dirty="0"/>
              <a:t>procedimiento </a:t>
            </a:r>
            <a:r>
              <a:rPr lang="es-ES" sz="1600" dirty="0" err="1"/>
              <a:t>mergeSort</a:t>
            </a:r>
            <a:r>
              <a:rPr lang="es-ES" sz="1600" dirty="0"/>
              <a:t>(T[], principio, final)</a:t>
            </a:r>
          </a:p>
          <a:p>
            <a:pPr marL="0" indent="0" algn="just">
              <a:buNone/>
            </a:pPr>
            <a:r>
              <a:rPr lang="es-ES" sz="1600" dirty="0"/>
              <a:t>    si (principio &lt; final) entonces</a:t>
            </a:r>
          </a:p>
          <a:p>
            <a:pPr marL="0" indent="0" algn="just">
              <a:buNone/>
            </a:pPr>
            <a:r>
              <a:rPr lang="es-ES" sz="1600" dirty="0"/>
              <a:t>        </a:t>
            </a:r>
            <a:r>
              <a:rPr lang="es-ES" sz="1600" dirty="0" err="1"/>
              <a:t>int</a:t>
            </a:r>
            <a:r>
              <a:rPr lang="es-ES" sz="1600" dirty="0"/>
              <a:t> mitad = (principio + final) / 2</a:t>
            </a:r>
          </a:p>
          <a:p>
            <a:pPr marL="0" indent="0" algn="just">
              <a:buNone/>
            </a:pPr>
            <a:r>
              <a:rPr lang="es-ES" sz="1600" dirty="0"/>
              <a:t>        </a:t>
            </a:r>
            <a:r>
              <a:rPr lang="es-ES" sz="1600" dirty="0" err="1"/>
              <a:t>mergeSort</a:t>
            </a:r>
            <a:r>
              <a:rPr lang="es-ES" sz="1600" dirty="0"/>
              <a:t>(T[], principio, mitad)</a:t>
            </a:r>
          </a:p>
          <a:p>
            <a:pPr marL="0" indent="0" algn="just">
              <a:buNone/>
            </a:pPr>
            <a:r>
              <a:rPr lang="es-ES" sz="1600" dirty="0"/>
              <a:t>        </a:t>
            </a:r>
            <a:r>
              <a:rPr lang="es-ES" sz="1600" dirty="0" err="1"/>
              <a:t>mergeSort</a:t>
            </a:r>
            <a:r>
              <a:rPr lang="es-ES" sz="1600" dirty="0"/>
              <a:t>(T[], mitad + 1, final)</a:t>
            </a:r>
          </a:p>
          <a:p>
            <a:pPr marL="0" indent="0" algn="just">
              <a:buNone/>
            </a:pPr>
            <a:r>
              <a:rPr lang="es-ES" sz="1600" dirty="0"/>
              <a:t>        </a:t>
            </a:r>
            <a:r>
              <a:rPr lang="es-ES" sz="1600" dirty="0" err="1"/>
              <a:t>merge</a:t>
            </a:r>
            <a:r>
              <a:rPr lang="es-ES" sz="1600" dirty="0"/>
              <a:t>(T[], principio, mitad, final)</a:t>
            </a:r>
          </a:p>
          <a:p>
            <a:pPr marL="0" indent="0" algn="just">
              <a:buNone/>
            </a:pPr>
            <a:r>
              <a:rPr lang="es-ES" sz="1600" dirty="0"/>
              <a:t>    </a:t>
            </a:r>
            <a:r>
              <a:rPr lang="es-ES" sz="1600" dirty="0" err="1"/>
              <a:t>fsi</a:t>
            </a:r>
            <a:endParaRPr lang="es-ES" sz="1600" dirty="0"/>
          </a:p>
          <a:p>
            <a:pPr marL="0" indent="0" algn="just">
              <a:buNone/>
            </a:pPr>
            <a:r>
              <a:rPr lang="es-ES" sz="1600" dirty="0" err="1"/>
              <a:t>fprocedimiento</a:t>
            </a:r>
            <a:r>
              <a:rPr lang="es-ES" sz="1600" dirty="0"/>
              <a:t>    </a:t>
            </a:r>
          </a:p>
        </p:txBody>
      </p:sp>
      <p:sp>
        <p:nvSpPr>
          <p:cNvPr id="4" name="TextBox 3">
            <a:extLst>
              <a:ext uri="{FF2B5EF4-FFF2-40B4-BE49-F238E27FC236}">
                <a16:creationId xmlns:a16="http://schemas.microsoft.com/office/drawing/2014/main" id="{E01FEAFC-B38B-4067-F6DD-98649461973F}"/>
              </a:ext>
            </a:extLst>
          </p:cNvPr>
          <p:cNvSpPr txBox="1"/>
          <p:nvPr/>
        </p:nvSpPr>
        <p:spPr>
          <a:xfrm>
            <a:off x="7086600" y="34771"/>
            <a:ext cx="2565801" cy="307777"/>
          </a:xfrm>
          <a:prstGeom prst="rect">
            <a:avLst/>
          </a:prstGeom>
          <a:noFill/>
        </p:spPr>
        <p:txBody>
          <a:bodyPr wrap="square" rtlCol="0">
            <a:spAutoFit/>
          </a:bodyPr>
          <a:lstStyle/>
          <a:p>
            <a:r>
              <a:rPr lang="en-US" sz="1400" dirty="0"/>
              <a:t>Félix Muñoz Rodríguez</a:t>
            </a:r>
          </a:p>
        </p:txBody>
      </p:sp>
    </p:spTree>
    <p:extLst>
      <p:ext uri="{BB962C8B-B14F-4D97-AF65-F5344CB8AC3E}">
        <p14:creationId xmlns:p14="http://schemas.microsoft.com/office/powerpoint/2010/main" val="362328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656562" y="427630"/>
            <a:ext cx="8001000" cy="531813"/>
          </a:xfrm>
        </p:spPr>
        <p:txBody>
          <a:bodyPr anchor="ctr"/>
          <a:lstStyle/>
          <a:p>
            <a:pPr marL="469900" lvl="1" indent="-469900" algn="just">
              <a:spcBef>
                <a:spcPts val="200"/>
              </a:spcBef>
            </a:pPr>
            <a:r>
              <a:rPr lang="es-ES" sz="1600" dirty="0">
                <a:solidFill>
                  <a:srgbClr val="C00000"/>
                </a:solidFill>
              </a:rPr>
              <a:t>1.1. </a:t>
            </a:r>
            <a:r>
              <a:rPr lang="es-ES" sz="1600" dirty="0">
                <a:solidFill>
                  <a:schemeClr val="tx1"/>
                </a:solidFill>
              </a:rPr>
              <a:t>Ordenación por mezcla</a:t>
            </a:r>
            <a:r>
              <a:rPr lang="es-ES" sz="1600" dirty="0">
                <a:solidFill>
                  <a:srgbClr val="C00000"/>
                </a:solidFill>
              </a:rPr>
              <a:t> 1.1.3. </a:t>
            </a:r>
            <a:r>
              <a:rPr lang="es-ES" sz="1600" dirty="0"/>
              <a:t>Ejemplo de ejecución / Traza. </a:t>
            </a:r>
          </a:p>
        </p:txBody>
      </p:sp>
      <p:sp>
        <p:nvSpPr>
          <p:cNvPr id="700420" name="Rectangle 4"/>
          <p:cNvSpPr>
            <a:spLocks noGrp="1" noChangeArrowheads="1"/>
          </p:cNvSpPr>
          <p:nvPr>
            <p:ph type="body" idx="1"/>
          </p:nvPr>
        </p:nvSpPr>
        <p:spPr>
          <a:xfrm>
            <a:off x="517411" y="2024491"/>
            <a:ext cx="892969" cy="531813"/>
          </a:xfrm>
        </p:spPr>
        <p:txBody>
          <a:bodyPr/>
          <a:lstStyle/>
          <a:p>
            <a:pPr marL="0" indent="0" algn="just">
              <a:buNone/>
            </a:pPr>
            <a:r>
              <a:rPr lang="es-ES" sz="1600" dirty="0"/>
              <a:t>divide</a:t>
            </a:r>
          </a:p>
        </p:txBody>
      </p:sp>
      <p:graphicFrame>
        <p:nvGraphicFramePr>
          <p:cNvPr id="4" name="Table 2">
            <a:extLst>
              <a:ext uri="{FF2B5EF4-FFF2-40B4-BE49-F238E27FC236}">
                <a16:creationId xmlns:a16="http://schemas.microsoft.com/office/drawing/2014/main" id="{D7B22A37-6FAC-E99C-B1A7-D536AE5BC995}"/>
              </a:ext>
            </a:extLst>
          </p:cNvPr>
          <p:cNvGraphicFramePr>
            <a:graphicFrameLocks noGrp="1"/>
          </p:cNvGraphicFramePr>
          <p:nvPr>
            <p:extLst>
              <p:ext uri="{D42A27DB-BD31-4B8C-83A1-F6EECF244321}">
                <p14:modId xmlns:p14="http://schemas.microsoft.com/office/powerpoint/2010/main" val="2020857259"/>
              </p:ext>
            </p:extLst>
          </p:nvPr>
        </p:nvGraphicFramePr>
        <p:xfrm>
          <a:off x="1780751" y="1463040"/>
          <a:ext cx="2089482"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117068460"/>
                    </a:ext>
                  </a:extLst>
                </a:gridCol>
                <a:gridCol w="348247">
                  <a:extLst>
                    <a:ext uri="{9D8B030D-6E8A-4147-A177-3AD203B41FA5}">
                      <a16:colId xmlns:a16="http://schemas.microsoft.com/office/drawing/2014/main" val="973736178"/>
                    </a:ext>
                  </a:extLst>
                </a:gridCol>
                <a:gridCol w="348247">
                  <a:extLst>
                    <a:ext uri="{9D8B030D-6E8A-4147-A177-3AD203B41FA5}">
                      <a16:colId xmlns:a16="http://schemas.microsoft.com/office/drawing/2014/main" val="1177343114"/>
                    </a:ext>
                  </a:extLst>
                </a:gridCol>
                <a:gridCol w="348247">
                  <a:extLst>
                    <a:ext uri="{9D8B030D-6E8A-4147-A177-3AD203B41FA5}">
                      <a16:colId xmlns:a16="http://schemas.microsoft.com/office/drawing/2014/main" val="2687100268"/>
                    </a:ext>
                  </a:extLst>
                </a:gridCol>
                <a:gridCol w="348247">
                  <a:extLst>
                    <a:ext uri="{9D8B030D-6E8A-4147-A177-3AD203B41FA5}">
                      <a16:colId xmlns:a16="http://schemas.microsoft.com/office/drawing/2014/main" val="2349394450"/>
                    </a:ext>
                  </a:extLst>
                </a:gridCol>
                <a:gridCol w="348247">
                  <a:extLst>
                    <a:ext uri="{9D8B030D-6E8A-4147-A177-3AD203B41FA5}">
                      <a16:colId xmlns:a16="http://schemas.microsoft.com/office/drawing/2014/main" val="1909664643"/>
                    </a:ext>
                  </a:extLst>
                </a:gridCol>
              </a:tblGrid>
              <a:tr h="228600">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4284359"/>
                  </a:ext>
                </a:extLst>
              </a:tr>
            </a:tbl>
          </a:graphicData>
        </a:graphic>
      </p:graphicFrame>
      <p:sp>
        <p:nvSpPr>
          <p:cNvPr id="7" name="Rectangle 4">
            <a:extLst>
              <a:ext uri="{FF2B5EF4-FFF2-40B4-BE49-F238E27FC236}">
                <a16:creationId xmlns:a16="http://schemas.microsoft.com/office/drawing/2014/main" id="{C3EE0440-7D26-1700-5F8B-1C5CCE0E872A}"/>
              </a:ext>
            </a:extLst>
          </p:cNvPr>
          <p:cNvSpPr txBox="1">
            <a:spLocks noChangeArrowheads="1"/>
          </p:cNvSpPr>
          <p:nvPr/>
        </p:nvSpPr>
        <p:spPr bwMode="auto">
          <a:xfrm>
            <a:off x="509883" y="4230865"/>
            <a:ext cx="979756" cy="531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600" kern="0" dirty="0"/>
              <a:t>mezclar</a:t>
            </a:r>
          </a:p>
        </p:txBody>
      </p:sp>
      <p:sp>
        <p:nvSpPr>
          <p:cNvPr id="8" name="Rectangle 4">
            <a:extLst>
              <a:ext uri="{FF2B5EF4-FFF2-40B4-BE49-F238E27FC236}">
                <a16:creationId xmlns:a16="http://schemas.microsoft.com/office/drawing/2014/main" id="{86629535-8F4E-B09F-C2DF-17332FE1619B}"/>
              </a:ext>
            </a:extLst>
          </p:cNvPr>
          <p:cNvSpPr txBox="1">
            <a:spLocks noChangeArrowheads="1"/>
          </p:cNvSpPr>
          <p:nvPr/>
        </p:nvSpPr>
        <p:spPr bwMode="auto">
          <a:xfrm>
            <a:off x="519015" y="2667000"/>
            <a:ext cx="892969" cy="531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600" kern="0" dirty="0"/>
              <a:t>divide</a:t>
            </a:r>
          </a:p>
        </p:txBody>
      </p:sp>
      <p:sp>
        <p:nvSpPr>
          <p:cNvPr id="9" name="Rectangle 4">
            <a:extLst>
              <a:ext uri="{FF2B5EF4-FFF2-40B4-BE49-F238E27FC236}">
                <a16:creationId xmlns:a16="http://schemas.microsoft.com/office/drawing/2014/main" id="{714CDC8C-1465-CCB6-5536-D0C358127362}"/>
              </a:ext>
            </a:extLst>
          </p:cNvPr>
          <p:cNvSpPr txBox="1">
            <a:spLocks noChangeArrowheads="1"/>
          </p:cNvSpPr>
          <p:nvPr/>
        </p:nvSpPr>
        <p:spPr bwMode="auto">
          <a:xfrm>
            <a:off x="529616" y="3352800"/>
            <a:ext cx="892969" cy="531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600" kern="0" dirty="0"/>
              <a:t>divide</a:t>
            </a:r>
          </a:p>
        </p:txBody>
      </p:sp>
      <p:graphicFrame>
        <p:nvGraphicFramePr>
          <p:cNvPr id="11" name="Table 2">
            <a:extLst>
              <a:ext uri="{FF2B5EF4-FFF2-40B4-BE49-F238E27FC236}">
                <a16:creationId xmlns:a16="http://schemas.microsoft.com/office/drawing/2014/main" id="{0C8A2299-B1C1-6411-C37D-521E5241F9D6}"/>
              </a:ext>
            </a:extLst>
          </p:cNvPr>
          <p:cNvGraphicFramePr>
            <a:graphicFrameLocks noGrp="1"/>
          </p:cNvGraphicFramePr>
          <p:nvPr>
            <p:extLst>
              <p:ext uri="{D42A27DB-BD31-4B8C-83A1-F6EECF244321}">
                <p14:modId xmlns:p14="http://schemas.microsoft.com/office/powerpoint/2010/main" val="170254011"/>
              </p:ext>
            </p:extLst>
          </p:nvPr>
        </p:nvGraphicFramePr>
        <p:xfrm>
          <a:off x="1752600" y="2024491"/>
          <a:ext cx="1044741"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117068460"/>
                    </a:ext>
                  </a:extLst>
                </a:gridCol>
                <a:gridCol w="348247">
                  <a:extLst>
                    <a:ext uri="{9D8B030D-6E8A-4147-A177-3AD203B41FA5}">
                      <a16:colId xmlns:a16="http://schemas.microsoft.com/office/drawing/2014/main" val="973736178"/>
                    </a:ext>
                  </a:extLst>
                </a:gridCol>
                <a:gridCol w="348247">
                  <a:extLst>
                    <a:ext uri="{9D8B030D-6E8A-4147-A177-3AD203B41FA5}">
                      <a16:colId xmlns:a16="http://schemas.microsoft.com/office/drawing/2014/main" val="1177343114"/>
                    </a:ext>
                  </a:extLst>
                </a:gridCol>
              </a:tblGrid>
              <a:tr h="228600">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4284359"/>
                  </a:ext>
                </a:extLst>
              </a:tr>
            </a:tbl>
          </a:graphicData>
        </a:graphic>
      </p:graphicFrame>
      <p:graphicFrame>
        <p:nvGraphicFramePr>
          <p:cNvPr id="2" name="Table 1">
            <a:extLst>
              <a:ext uri="{FF2B5EF4-FFF2-40B4-BE49-F238E27FC236}">
                <a16:creationId xmlns:a16="http://schemas.microsoft.com/office/drawing/2014/main" id="{3E8E5447-E26B-EEE7-6FE1-49BDCF894A9E}"/>
              </a:ext>
            </a:extLst>
          </p:cNvPr>
          <p:cNvGraphicFramePr>
            <a:graphicFrameLocks noGrp="1"/>
          </p:cNvGraphicFramePr>
          <p:nvPr>
            <p:extLst>
              <p:ext uri="{D42A27DB-BD31-4B8C-83A1-F6EECF244321}">
                <p14:modId xmlns:p14="http://schemas.microsoft.com/office/powerpoint/2010/main" val="2382081298"/>
              </p:ext>
            </p:extLst>
          </p:nvPr>
        </p:nvGraphicFramePr>
        <p:xfrm>
          <a:off x="2861507" y="2024491"/>
          <a:ext cx="1044741"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603677327"/>
                    </a:ext>
                  </a:extLst>
                </a:gridCol>
                <a:gridCol w="348247">
                  <a:extLst>
                    <a:ext uri="{9D8B030D-6E8A-4147-A177-3AD203B41FA5}">
                      <a16:colId xmlns:a16="http://schemas.microsoft.com/office/drawing/2014/main" val="3997119959"/>
                    </a:ext>
                  </a:extLst>
                </a:gridCol>
                <a:gridCol w="348247">
                  <a:extLst>
                    <a:ext uri="{9D8B030D-6E8A-4147-A177-3AD203B41FA5}">
                      <a16:colId xmlns:a16="http://schemas.microsoft.com/office/drawing/2014/main" val="315589352"/>
                    </a:ext>
                  </a:extLst>
                </a:gridCol>
              </a:tblGrid>
              <a:tr h="170029">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7508735"/>
                  </a:ext>
                </a:extLst>
              </a:tr>
            </a:tbl>
          </a:graphicData>
        </a:graphic>
      </p:graphicFrame>
      <p:graphicFrame>
        <p:nvGraphicFramePr>
          <p:cNvPr id="13" name="Table 2">
            <a:extLst>
              <a:ext uri="{FF2B5EF4-FFF2-40B4-BE49-F238E27FC236}">
                <a16:creationId xmlns:a16="http://schemas.microsoft.com/office/drawing/2014/main" id="{53FF787B-7D06-25A5-4259-C3BAEFEB83F9}"/>
              </a:ext>
            </a:extLst>
          </p:cNvPr>
          <p:cNvGraphicFramePr>
            <a:graphicFrameLocks noGrp="1"/>
          </p:cNvGraphicFramePr>
          <p:nvPr>
            <p:extLst>
              <p:ext uri="{D42A27DB-BD31-4B8C-83A1-F6EECF244321}">
                <p14:modId xmlns:p14="http://schemas.microsoft.com/office/powerpoint/2010/main" val="1740030903"/>
              </p:ext>
            </p:extLst>
          </p:nvPr>
        </p:nvGraphicFramePr>
        <p:xfrm>
          <a:off x="1752599" y="2667000"/>
          <a:ext cx="696494"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117068460"/>
                    </a:ext>
                  </a:extLst>
                </a:gridCol>
                <a:gridCol w="348247">
                  <a:extLst>
                    <a:ext uri="{9D8B030D-6E8A-4147-A177-3AD203B41FA5}">
                      <a16:colId xmlns:a16="http://schemas.microsoft.com/office/drawing/2014/main" val="973736178"/>
                    </a:ext>
                  </a:extLst>
                </a:gridCol>
              </a:tblGrid>
              <a:tr h="228600">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4284359"/>
                  </a:ext>
                </a:extLst>
              </a:tr>
            </a:tbl>
          </a:graphicData>
        </a:graphic>
      </p:graphicFrame>
      <p:graphicFrame>
        <p:nvGraphicFramePr>
          <p:cNvPr id="14" name="Table 13">
            <a:extLst>
              <a:ext uri="{FF2B5EF4-FFF2-40B4-BE49-F238E27FC236}">
                <a16:creationId xmlns:a16="http://schemas.microsoft.com/office/drawing/2014/main" id="{17D1B0BD-5808-1525-FD41-53AC5F2AFF0B}"/>
              </a:ext>
            </a:extLst>
          </p:cNvPr>
          <p:cNvGraphicFramePr>
            <a:graphicFrameLocks noGrp="1"/>
          </p:cNvGraphicFramePr>
          <p:nvPr>
            <p:extLst>
              <p:ext uri="{D42A27DB-BD31-4B8C-83A1-F6EECF244321}">
                <p14:modId xmlns:p14="http://schemas.microsoft.com/office/powerpoint/2010/main" val="549499869"/>
              </p:ext>
            </p:extLst>
          </p:nvPr>
        </p:nvGraphicFramePr>
        <p:xfrm>
          <a:off x="3048000" y="2667000"/>
          <a:ext cx="696494"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603677327"/>
                    </a:ext>
                  </a:extLst>
                </a:gridCol>
                <a:gridCol w="348247">
                  <a:extLst>
                    <a:ext uri="{9D8B030D-6E8A-4147-A177-3AD203B41FA5}">
                      <a16:colId xmlns:a16="http://schemas.microsoft.com/office/drawing/2014/main" val="3997119959"/>
                    </a:ext>
                  </a:extLst>
                </a:gridCol>
              </a:tblGrid>
              <a:tr h="170029">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7508735"/>
                  </a:ext>
                </a:extLst>
              </a:tr>
            </a:tbl>
          </a:graphicData>
        </a:graphic>
      </p:graphicFrame>
      <p:graphicFrame>
        <p:nvGraphicFramePr>
          <p:cNvPr id="15" name="Table 14">
            <a:extLst>
              <a:ext uri="{FF2B5EF4-FFF2-40B4-BE49-F238E27FC236}">
                <a16:creationId xmlns:a16="http://schemas.microsoft.com/office/drawing/2014/main" id="{D78EDB9D-7468-C649-7D00-B363A3232037}"/>
              </a:ext>
            </a:extLst>
          </p:cNvPr>
          <p:cNvGraphicFramePr>
            <a:graphicFrameLocks noGrp="1"/>
          </p:cNvGraphicFramePr>
          <p:nvPr>
            <p:extLst>
              <p:ext uri="{D42A27DB-BD31-4B8C-83A1-F6EECF244321}">
                <p14:modId xmlns:p14="http://schemas.microsoft.com/office/powerpoint/2010/main" val="3694038886"/>
              </p:ext>
            </p:extLst>
          </p:nvPr>
        </p:nvGraphicFramePr>
        <p:xfrm>
          <a:off x="2503403" y="2667000"/>
          <a:ext cx="348247"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732627806"/>
                    </a:ext>
                  </a:extLst>
                </a:gridCol>
              </a:tblGrid>
              <a:tr h="228600">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1890216"/>
                  </a:ext>
                </a:extLst>
              </a:tr>
            </a:tbl>
          </a:graphicData>
        </a:graphic>
      </p:graphicFrame>
      <p:graphicFrame>
        <p:nvGraphicFramePr>
          <p:cNvPr id="17" name="Table 16">
            <a:extLst>
              <a:ext uri="{FF2B5EF4-FFF2-40B4-BE49-F238E27FC236}">
                <a16:creationId xmlns:a16="http://schemas.microsoft.com/office/drawing/2014/main" id="{EB7BC71B-B731-CE5C-7579-9266FBC80F32}"/>
              </a:ext>
            </a:extLst>
          </p:cNvPr>
          <p:cNvGraphicFramePr>
            <a:graphicFrameLocks noGrp="1"/>
          </p:cNvGraphicFramePr>
          <p:nvPr>
            <p:extLst>
              <p:ext uri="{D42A27DB-BD31-4B8C-83A1-F6EECF244321}">
                <p14:modId xmlns:p14="http://schemas.microsoft.com/office/powerpoint/2010/main" val="230547617"/>
              </p:ext>
            </p:extLst>
          </p:nvPr>
        </p:nvGraphicFramePr>
        <p:xfrm>
          <a:off x="3788947" y="2667000"/>
          <a:ext cx="348247"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4221183767"/>
                    </a:ext>
                  </a:extLst>
                </a:gridCol>
              </a:tblGrid>
              <a:tr h="170029">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774350"/>
                  </a:ext>
                </a:extLst>
              </a:tr>
            </a:tbl>
          </a:graphicData>
        </a:graphic>
      </p:graphicFrame>
      <p:graphicFrame>
        <p:nvGraphicFramePr>
          <p:cNvPr id="20" name="Table 19">
            <a:extLst>
              <a:ext uri="{FF2B5EF4-FFF2-40B4-BE49-F238E27FC236}">
                <a16:creationId xmlns:a16="http://schemas.microsoft.com/office/drawing/2014/main" id="{00A3E148-8434-350A-0814-AFBF84668853}"/>
              </a:ext>
            </a:extLst>
          </p:cNvPr>
          <p:cNvGraphicFramePr>
            <a:graphicFrameLocks noGrp="1"/>
          </p:cNvGraphicFramePr>
          <p:nvPr>
            <p:extLst>
              <p:ext uri="{D42A27DB-BD31-4B8C-83A1-F6EECF244321}">
                <p14:modId xmlns:p14="http://schemas.microsoft.com/office/powerpoint/2010/main" val="1685874010"/>
              </p:ext>
            </p:extLst>
          </p:nvPr>
        </p:nvGraphicFramePr>
        <p:xfrm>
          <a:off x="1773916" y="3352800"/>
          <a:ext cx="348247"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378162381"/>
                    </a:ext>
                  </a:extLst>
                </a:gridCol>
              </a:tblGrid>
              <a:tr h="228600">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0636656"/>
                  </a:ext>
                </a:extLst>
              </a:tr>
            </a:tbl>
          </a:graphicData>
        </a:graphic>
      </p:graphicFrame>
      <p:graphicFrame>
        <p:nvGraphicFramePr>
          <p:cNvPr id="21" name="Table 20">
            <a:extLst>
              <a:ext uri="{FF2B5EF4-FFF2-40B4-BE49-F238E27FC236}">
                <a16:creationId xmlns:a16="http://schemas.microsoft.com/office/drawing/2014/main" id="{662F0222-9D40-418D-40D4-F3806251ADDA}"/>
              </a:ext>
            </a:extLst>
          </p:cNvPr>
          <p:cNvGraphicFramePr>
            <a:graphicFrameLocks noGrp="1"/>
          </p:cNvGraphicFramePr>
          <p:nvPr>
            <p:extLst>
              <p:ext uri="{D42A27DB-BD31-4B8C-83A1-F6EECF244321}">
                <p14:modId xmlns:p14="http://schemas.microsoft.com/office/powerpoint/2010/main" val="140816384"/>
              </p:ext>
            </p:extLst>
          </p:nvPr>
        </p:nvGraphicFramePr>
        <p:xfrm>
          <a:off x="2185579" y="3352800"/>
          <a:ext cx="348247"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365421670"/>
                    </a:ext>
                  </a:extLst>
                </a:gridCol>
              </a:tblGrid>
              <a:tr h="228600">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0636656"/>
                  </a:ext>
                </a:extLst>
              </a:tr>
            </a:tbl>
          </a:graphicData>
        </a:graphic>
      </p:graphicFrame>
      <p:graphicFrame>
        <p:nvGraphicFramePr>
          <p:cNvPr id="25" name="Table 24">
            <a:extLst>
              <a:ext uri="{FF2B5EF4-FFF2-40B4-BE49-F238E27FC236}">
                <a16:creationId xmlns:a16="http://schemas.microsoft.com/office/drawing/2014/main" id="{9725A2A1-D06B-AE62-DE09-3B91FC546DAD}"/>
              </a:ext>
            </a:extLst>
          </p:cNvPr>
          <p:cNvGraphicFramePr>
            <a:graphicFrameLocks noGrp="1"/>
          </p:cNvGraphicFramePr>
          <p:nvPr>
            <p:extLst>
              <p:ext uri="{D42A27DB-BD31-4B8C-83A1-F6EECF244321}">
                <p14:modId xmlns:p14="http://schemas.microsoft.com/office/powerpoint/2010/main" val="372312240"/>
              </p:ext>
            </p:extLst>
          </p:nvPr>
        </p:nvGraphicFramePr>
        <p:xfrm>
          <a:off x="2594159" y="3352800"/>
          <a:ext cx="348247"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732627806"/>
                    </a:ext>
                  </a:extLst>
                </a:gridCol>
              </a:tblGrid>
              <a:tr h="228600">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1890216"/>
                  </a:ext>
                </a:extLst>
              </a:tr>
            </a:tbl>
          </a:graphicData>
        </a:graphic>
      </p:graphicFrame>
      <p:graphicFrame>
        <p:nvGraphicFramePr>
          <p:cNvPr id="26" name="Table 25">
            <a:extLst>
              <a:ext uri="{FF2B5EF4-FFF2-40B4-BE49-F238E27FC236}">
                <a16:creationId xmlns:a16="http://schemas.microsoft.com/office/drawing/2014/main" id="{5C2FAD0A-BF8F-1230-03FD-E95FC9EB7467}"/>
              </a:ext>
            </a:extLst>
          </p:cNvPr>
          <p:cNvGraphicFramePr>
            <a:graphicFrameLocks noGrp="1"/>
          </p:cNvGraphicFramePr>
          <p:nvPr>
            <p:extLst>
              <p:ext uri="{D42A27DB-BD31-4B8C-83A1-F6EECF244321}">
                <p14:modId xmlns:p14="http://schemas.microsoft.com/office/powerpoint/2010/main" val="130647933"/>
              </p:ext>
            </p:extLst>
          </p:nvPr>
        </p:nvGraphicFramePr>
        <p:xfrm>
          <a:off x="3071177" y="3356101"/>
          <a:ext cx="348247"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603677327"/>
                    </a:ext>
                  </a:extLst>
                </a:gridCol>
              </a:tblGrid>
              <a:tr h="170029">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7508735"/>
                  </a:ext>
                </a:extLst>
              </a:tr>
            </a:tbl>
          </a:graphicData>
        </a:graphic>
      </p:graphicFrame>
      <p:graphicFrame>
        <p:nvGraphicFramePr>
          <p:cNvPr id="27" name="Table 26">
            <a:extLst>
              <a:ext uri="{FF2B5EF4-FFF2-40B4-BE49-F238E27FC236}">
                <a16:creationId xmlns:a16="http://schemas.microsoft.com/office/drawing/2014/main" id="{C1CEEB6A-C30D-68CA-3FE0-8795F8C40F31}"/>
              </a:ext>
            </a:extLst>
          </p:cNvPr>
          <p:cNvGraphicFramePr>
            <a:graphicFrameLocks noGrp="1"/>
          </p:cNvGraphicFramePr>
          <p:nvPr>
            <p:extLst>
              <p:ext uri="{D42A27DB-BD31-4B8C-83A1-F6EECF244321}">
                <p14:modId xmlns:p14="http://schemas.microsoft.com/office/powerpoint/2010/main" val="1999237062"/>
              </p:ext>
            </p:extLst>
          </p:nvPr>
        </p:nvGraphicFramePr>
        <p:xfrm>
          <a:off x="3482839" y="3352800"/>
          <a:ext cx="348247"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3997119959"/>
                    </a:ext>
                  </a:extLst>
                </a:gridCol>
              </a:tblGrid>
              <a:tr h="170029">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7508735"/>
                  </a:ext>
                </a:extLst>
              </a:tr>
            </a:tbl>
          </a:graphicData>
        </a:graphic>
      </p:graphicFrame>
      <p:graphicFrame>
        <p:nvGraphicFramePr>
          <p:cNvPr id="28" name="Table 27">
            <a:extLst>
              <a:ext uri="{FF2B5EF4-FFF2-40B4-BE49-F238E27FC236}">
                <a16:creationId xmlns:a16="http://schemas.microsoft.com/office/drawing/2014/main" id="{8C4B3AA5-E6CA-E9D4-DDB9-327B610CD0E2}"/>
              </a:ext>
            </a:extLst>
          </p:cNvPr>
          <p:cNvGraphicFramePr>
            <a:graphicFrameLocks noGrp="1"/>
          </p:cNvGraphicFramePr>
          <p:nvPr>
            <p:extLst>
              <p:ext uri="{D42A27DB-BD31-4B8C-83A1-F6EECF244321}">
                <p14:modId xmlns:p14="http://schemas.microsoft.com/office/powerpoint/2010/main" val="721807045"/>
              </p:ext>
            </p:extLst>
          </p:nvPr>
        </p:nvGraphicFramePr>
        <p:xfrm>
          <a:off x="3892319" y="3354176"/>
          <a:ext cx="348247"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4221183767"/>
                    </a:ext>
                  </a:extLst>
                </a:gridCol>
              </a:tblGrid>
              <a:tr h="170029">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774350"/>
                  </a:ext>
                </a:extLst>
              </a:tr>
            </a:tbl>
          </a:graphicData>
        </a:graphic>
      </p:graphicFrame>
      <p:sp>
        <p:nvSpPr>
          <p:cNvPr id="29" name="Rectangle 4">
            <a:extLst>
              <a:ext uri="{FF2B5EF4-FFF2-40B4-BE49-F238E27FC236}">
                <a16:creationId xmlns:a16="http://schemas.microsoft.com/office/drawing/2014/main" id="{296B3400-8EB8-3B08-3FC7-D2B387FB2C05}"/>
              </a:ext>
            </a:extLst>
          </p:cNvPr>
          <p:cNvSpPr txBox="1">
            <a:spLocks noChangeArrowheads="1"/>
          </p:cNvSpPr>
          <p:nvPr/>
        </p:nvSpPr>
        <p:spPr bwMode="auto">
          <a:xfrm>
            <a:off x="487819" y="4921277"/>
            <a:ext cx="979756" cy="531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600" kern="0" dirty="0"/>
              <a:t>mezclar</a:t>
            </a:r>
          </a:p>
        </p:txBody>
      </p:sp>
      <p:sp>
        <p:nvSpPr>
          <p:cNvPr id="30" name="Rectangle 4">
            <a:extLst>
              <a:ext uri="{FF2B5EF4-FFF2-40B4-BE49-F238E27FC236}">
                <a16:creationId xmlns:a16="http://schemas.microsoft.com/office/drawing/2014/main" id="{0D0EEF07-3C83-0F1A-8908-1804A918D775}"/>
              </a:ext>
            </a:extLst>
          </p:cNvPr>
          <p:cNvSpPr txBox="1">
            <a:spLocks noChangeArrowheads="1"/>
          </p:cNvSpPr>
          <p:nvPr/>
        </p:nvSpPr>
        <p:spPr bwMode="auto">
          <a:xfrm>
            <a:off x="508228" y="5640387"/>
            <a:ext cx="979756" cy="531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600" kern="0" dirty="0"/>
              <a:t>mezclar</a:t>
            </a:r>
          </a:p>
        </p:txBody>
      </p:sp>
      <p:graphicFrame>
        <p:nvGraphicFramePr>
          <p:cNvPr id="31" name="Table 2">
            <a:extLst>
              <a:ext uri="{FF2B5EF4-FFF2-40B4-BE49-F238E27FC236}">
                <a16:creationId xmlns:a16="http://schemas.microsoft.com/office/drawing/2014/main" id="{CD8658C6-6E11-2318-2987-5DA63B35B0A0}"/>
              </a:ext>
            </a:extLst>
          </p:cNvPr>
          <p:cNvGraphicFramePr>
            <a:graphicFrameLocks noGrp="1"/>
          </p:cNvGraphicFramePr>
          <p:nvPr>
            <p:extLst>
              <p:ext uri="{D42A27DB-BD31-4B8C-83A1-F6EECF244321}">
                <p14:modId xmlns:p14="http://schemas.microsoft.com/office/powerpoint/2010/main" val="2981873603"/>
              </p:ext>
            </p:extLst>
          </p:nvPr>
        </p:nvGraphicFramePr>
        <p:xfrm>
          <a:off x="1741813" y="4220641"/>
          <a:ext cx="696494"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117068460"/>
                    </a:ext>
                  </a:extLst>
                </a:gridCol>
                <a:gridCol w="348247">
                  <a:extLst>
                    <a:ext uri="{9D8B030D-6E8A-4147-A177-3AD203B41FA5}">
                      <a16:colId xmlns:a16="http://schemas.microsoft.com/office/drawing/2014/main" val="973736178"/>
                    </a:ext>
                  </a:extLst>
                </a:gridCol>
              </a:tblGrid>
              <a:tr h="228600">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4284359"/>
                  </a:ext>
                </a:extLst>
              </a:tr>
            </a:tbl>
          </a:graphicData>
        </a:graphic>
      </p:graphicFrame>
      <p:graphicFrame>
        <p:nvGraphicFramePr>
          <p:cNvPr id="32" name="Table 31">
            <a:extLst>
              <a:ext uri="{FF2B5EF4-FFF2-40B4-BE49-F238E27FC236}">
                <a16:creationId xmlns:a16="http://schemas.microsoft.com/office/drawing/2014/main" id="{E7888753-CD04-CBB8-CF4D-D7E2AFFBFBD9}"/>
              </a:ext>
            </a:extLst>
          </p:cNvPr>
          <p:cNvGraphicFramePr>
            <a:graphicFrameLocks noGrp="1"/>
          </p:cNvGraphicFramePr>
          <p:nvPr>
            <p:extLst>
              <p:ext uri="{D42A27DB-BD31-4B8C-83A1-F6EECF244321}">
                <p14:modId xmlns:p14="http://schemas.microsoft.com/office/powerpoint/2010/main" val="471299622"/>
              </p:ext>
            </p:extLst>
          </p:nvPr>
        </p:nvGraphicFramePr>
        <p:xfrm>
          <a:off x="3037214" y="4220641"/>
          <a:ext cx="696494"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603677327"/>
                    </a:ext>
                  </a:extLst>
                </a:gridCol>
                <a:gridCol w="348247">
                  <a:extLst>
                    <a:ext uri="{9D8B030D-6E8A-4147-A177-3AD203B41FA5}">
                      <a16:colId xmlns:a16="http://schemas.microsoft.com/office/drawing/2014/main" val="3997119959"/>
                    </a:ext>
                  </a:extLst>
                </a:gridCol>
              </a:tblGrid>
              <a:tr h="170029">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7508735"/>
                  </a:ext>
                </a:extLst>
              </a:tr>
            </a:tbl>
          </a:graphicData>
        </a:graphic>
      </p:graphicFrame>
      <p:graphicFrame>
        <p:nvGraphicFramePr>
          <p:cNvPr id="33" name="Table 32">
            <a:extLst>
              <a:ext uri="{FF2B5EF4-FFF2-40B4-BE49-F238E27FC236}">
                <a16:creationId xmlns:a16="http://schemas.microsoft.com/office/drawing/2014/main" id="{578C453C-65DD-D2F4-EAB5-03810C1B30AD}"/>
              </a:ext>
            </a:extLst>
          </p:cNvPr>
          <p:cNvGraphicFramePr>
            <a:graphicFrameLocks noGrp="1"/>
          </p:cNvGraphicFramePr>
          <p:nvPr>
            <p:extLst>
              <p:ext uri="{D42A27DB-BD31-4B8C-83A1-F6EECF244321}">
                <p14:modId xmlns:p14="http://schemas.microsoft.com/office/powerpoint/2010/main" val="411210555"/>
              </p:ext>
            </p:extLst>
          </p:nvPr>
        </p:nvGraphicFramePr>
        <p:xfrm>
          <a:off x="2492617" y="4220641"/>
          <a:ext cx="348247"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732627806"/>
                    </a:ext>
                  </a:extLst>
                </a:gridCol>
              </a:tblGrid>
              <a:tr h="228600">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1890216"/>
                  </a:ext>
                </a:extLst>
              </a:tr>
            </a:tbl>
          </a:graphicData>
        </a:graphic>
      </p:graphicFrame>
      <p:graphicFrame>
        <p:nvGraphicFramePr>
          <p:cNvPr id="34" name="Table 33">
            <a:extLst>
              <a:ext uri="{FF2B5EF4-FFF2-40B4-BE49-F238E27FC236}">
                <a16:creationId xmlns:a16="http://schemas.microsoft.com/office/drawing/2014/main" id="{701EE1B3-A81C-7CCF-8F5F-1EC593136E34}"/>
              </a:ext>
            </a:extLst>
          </p:cNvPr>
          <p:cNvGraphicFramePr>
            <a:graphicFrameLocks noGrp="1"/>
          </p:cNvGraphicFramePr>
          <p:nvPr>
            <p:extLst>
              <p:ext uri="{D42A27DB-BD31-4B8C-83A1-F6EECF244321}">
                <p14:modId xmlns:p14="http://schemas.microsoft.com/office/powerpoint/2010/main" val="3351417123"/>
              </p:ext>
            </p:extLst>
          </p:nvPr>
        </p:nvGraphicFramePr>
        <p:xfrm>
          <a:off x="3778161" y="4220641"/>
          <a:ext cx="348247"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4221183767"/>
                    </a:ext>
                  </a:extLst>
                </a:gridCol>
              </a:tblGrid>
              <a:tr h="170029">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774350"/>
                  </a:ext>
                </a:extLst>
              </a:tr>
            </a:tbl>
          </a:graphicData>
        </a:graphic>
      </p:graphicFrame>
      <p:graphicFrame>
        <p:nvGraphicFramePr>
          <p:cNvPr id="35" name="Table 2">
            <a:extLst>
              <a:ext uri="{FF2B5EF4-FFF2-40B4-BE49-F238E27FC236}">
                <a16:creationId xmlns:a16="http://schemas.microsoft.com/office/drawing/2014/main" id="{3FB95D26-3E51-0D6B-5415-04D8D3588FC3}"/>
              </a:ext>
            </a:extLst>
          </p:cNvPr>
          <p:cNvGraphicFramePr>
            <a:graphicFrameLocks noGrp="1"/>
          </p:cNvGraphicFramePr>
          <p:nvPr>
            <p:extLst>
              <p:ext uri="{D42A27DB-BD31-4B8C-83A1-F6EECF244321}">
                <p14:modId xmlns:p14="http://schemas.microsoft.com/office/powerpoint/2010/main" val="4044575797"/>
              </p:ext>
            </p:extLst>
          </p:nvPr>
        </p:nvGraphicFramePr>
        <p:xfrm>
          <a:off x="1732120" y="4921277"/>
          <a:ext cx="1044741"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117068460"/>
                    </a:ext>
                  </a:extLst>
                </a:gridCol>
                <a:gridCol w="348247">
                  <a:extLst>
                    <a:ext uri="{9D8B030D-6E8A-4147-A177-3AD203B41FA5}">
                      <a16:colId xmlns:a16="http://schemas.microsoft.com/office/drawing/2014/main" val="973736178"/>
                    </a:ext>
                  </a:extLst>
                </a:gridCol>
                <a:gridCol w="348247">
                  <a:extLst>
                    <a:ext uri="{9D8B030D-6E8A-4147-A177-3AD203B41FA5}">
                      <a16:colId xmlns:a16="http://schemas.microsoft.com/office/drawing/2014/main" val="1177343114"/>
                    </a:ext>
                  </a:extLst>
                </a:gridCol>
              </a:tblGrid>
              <a:tr h="228600">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4284359"/>
                  </a:ext>
                </a:extLst>
              </a:tr>
            </a:tbl>
          </a:graphicData>
        </a:graphic>
      </p:graphicFrame>
      <p:graphicFrame>
        <p:nvGraphicFramePr>
          <p:cNvPr id="36" name="Table 35">
            <a:extLst>
              <a:ext uri="{FF2B5EF4-FFF2-40B4-BE49-F238E27FC236}">
                <a16:creationId xmlns:a16="http://schemas.microsoft.com/office/drawing/2014/main" id="{0CCE1407-C0A1-7301-5604-C1A25B9B4AA2}"/>
              </a:ext>
            </a:extLst>
          </p:cNvPr>
          <p:cNvGraphicFramePr>
            <a:graphicFrameLocks noGrp="1"/>
          </p:cNvGraphicFramePr>
          <p:nvPr>
            <p:extLst>
              <p:ext uri="{D42A27DB-BD31-4B8C-83A1-F6EECF244321}">
                <p14:modId xmlns:p14="http://schemas.microsoft.com/office/powerpoint/2010/main" val="690639909"/>
              </p:ext>
            </p:extLst>
          </p:nvPr>
        </p:nvGraphicFramePr>
        <p:xfrm>
          <a:off x="2841027" y="4921277"/>
          <a:ext cx="1044741"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603677327"/>
                    </a:ext>
                  </a:extLst>
                </a:gridCol>
                <a:gridCol w="348247">
                  <a:extLst>
                    <a:ext uri="{9D8B030D-6E8A-4147-A177-3AD203B41FA5}">
                      <a16:colId xmlns:a16="http://schemas.microsoft.com/office/drawing/2014/main" val="3997119959"/>
                    </a:ext>
                  </a:extLst>
                </a:gridCol>
                <a:gridCol w="348247">
                  <a:extLst>
                    <a:ext uri="{9D8B030D-6E8A-4147-A177-3AD203B41FA5}">
                      <a16:colId xmlns:a16="http://schemas.microsoft.com/office/drawing/2014/main" val="315589352"/>
                    </a:ext>
                  </a:extLst>
                </a:gridCol>
              </a:tblGrid>
              <a:tr h="170029">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7508735"/>
                  </a:ext>
                </a:extLst>
              </a:tr>
            </a:tbl>
          </a:graphicData>
        </a:graphic>
      </p:graphicFrame>
      <p:graphicFrame>
        <p:nvGraphicFramePr>
          <p:cNvPr id="37" name="Table 2">
            <a:extLst>
              <a:ext uri="{FF2B5EF4-FFF2-40B4-BE49-F238E27FC236}">
                <a16:creationId xmlns:a16="http://schemas.microsoft.com/office/drawing/2014/main" id="{EAE3D3E0-9BB9-F9F4-F05F-A7555C1B985B}"/>
              </a:ext>
            </a:extLst>
          </p:cNvPr>
          <p:cNvGraphicFramePr>
            <a:graphicFrameLocks noGrp="1"/>
          </p:cNvGraphicFramePr>
          <p:nvPr>
            <p:extLst>
              <p:ext uri="{D42A27DB-BD31-4B8C-83A1-F6EECF244321}">
                <p14:modId xmlns:p14="http://schemas.microsoft.com/office/powerpoint/2010/main" val="3895184021"/>
              </p:ext>
            </p:extLst>
          </p:nvPr>
        </p:nvGraphicFramePr>
        <p:xfrm>
          <a:off x="1741813" y="5640387"/>
          <a:ext cx="2089482" cy="365760"/>
        </p:xfrm>
        <a:graphic>
          <a:graphicData uri="http://schemas.openxmlformats.org/drawingml/2006/table">
            <a:tbl>
              <a:tblPr firstRow="1" bandRow="1">
                <a:tableStyleId>{5C22544A-7EE6-4342-B048-85BDC9FD1C3A}</a:tableStyleId>
              </a:tblPr>
              <a:tblGrid>
                <a:gridCol w="348247">
                  <a:extLst>
                    <a:ext uri="{9D8B030D-6E8A-4147-A177-3AD203B41FA5}">
                      <a16:colId xmlns:a16="http://schemas.microsoft.com/office/drawing/2014/main" val="2117068460"/>
                    </a:ext>
                  </a:extLst>
                </a:gridCol>
                <a:gridCol w="348247">
                  <a:extLst>
                    <a:ext uri="{9D8B030D-6E8A-4147-A177-3AD203B41FA5}">
                      <a16:colId xmlns:a16="http://schemas.microsoft.com/office/drawing/2014/main" val="973736178"/>
                    </a:ext>
                  </a:extLst>
                </a:gridCol>
                <a:gridCol w="348247">
                  <a:extLst>
                    <a:ext uri="{9D8B030D-6E8A-4147-A177-3AD203B41FA5}">
                      <a16:colId xmlns:a16="http://schemas.microsoft.com/office/drawing/2014/main" val="1177343114"/>
                    </a:ext>
                  </a:extLst>
                </a:gridCol>
                <a:gridCol w="348247">
                  <a:extLst>
                    <a:ext uri="{9D8B030D-6E8A-4147-A177-3AD203B41FA5}">
                      <a16:colId xmlns:a16="http://schemas.microsoft.com/office/drawing/2014/main" val="2687100268"/>
                    </a:ext>
                  </a:extLst>
                </a:gridCol>
                <a:gridCol w="348247">
                  <a:extLst>
                    <a:ext uri="{9D8B030D-6E8A-4147-A177-3AD203B41FA5}">
                      <a16:colId xmlns:a16="http://schemas.microsoft.com/office/drawing/2014/main" val="2349394450"/>
                    </a:ext>
                  </a:extLst>
                </a:gridCol>
                <a:gridCol w="348247">
                  <a:extLst>
                    <a:ext uri="{9D8B030D-6E8A-4147-A177-3AD203B41FA5}">
                      <a16:colId xmlns:a16="http://schemas.microsoft.com/office/drawing/2014/main" val="1909664643"/>
                    </a:ext>
                  </a:extLst>
                </a:gridCol>
              </a:tblGrid>
              <a:tr h="22860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4284359"/>
                  </a:ext>
                </a:extLst>
              </a:tr>
            </a:tbl>
          </a:graphicData>
        </a:graphic>
      </p:graphicFrame>
      <p:sp>
        <p:nvSpPr>
          <p:cNvPr id="23" name="TextBox 22">
            <a:extLst>
              <a:ext uri="{FF2B5EF4-FFF2-40B4-BE49-F238E27FC236}">
                <a16:creationId xmlns:a16="http://schemas.microsoft.com/office/drawing/2014/main" id="{A9BE5C9A-D4A3-286A-6752-B6AE973F96AA}"/>
              </a:ext>
            </a:extLst>
          </p:cNvPr>
          <p:cNvSpPr txBox="1"/>
          <p:nvPr/>
        </p:nvSpPr>
        <p:spPr>
          <a:xfrm>
            <a:off x="4587684" y="1367135"/>
            <a:ext cx="2075440" cy="461665"/>
          </a:xfrm>
          <a:prstGeom prst="rect">
            <a:avLst/>
          </a:prstGeom>
          <a:noFill/>
        </p:spPr>
        <p:txBody>
          <a:bodyPr wrap="none" rtlCol="0">
            <a:spAutoFit/>
          </a:bodyPr>
          <a:lstStyle/>
          <a:p>
            <a:r>
              <a:rPr lang="en-US" dirty="0" err="1"/>
              <a:t>mergesort</a:t>
            </a:r>
            <a:r>
              <a:rPr lang="en-US" dirty="0"/>
              <a:t>(0, 5)</a:t>
            </a:r>
          </a:p>
        </p:txBody>
      </p:sp>
      <p:sp>
        <p:nvSpPr>
          <p:cNvPr id="39" name="TextBox 38">
            <a:extLst>
              <a:ext uri="{FF2B5EF4-FFF2-40B4-BE49-F238E27FC236}">
                <a16:creationId xmlns:a16="http://schemas.microsoft.com/office/drawing/2014/main" id="{75D90A6F-A448-F419-BAA4-6EB62B4220CB}"/>
              </a:ext>
            </a:extLst>
          </p:cNvPr>
          <p:cNvSpPr txBox="1"/>
          <p:nvPr/>
        </p:nvSpPr>
        <p:spPr>
          <a:xfrm>
            <a:off x="4537228" y="1905921"/>
            <a:ext cx="4197046" cy="461665"/>
          </a:xfrm>
          <a:prstGeom prst="rect">
            <a:avLst/>
          </a:prstGeom>
          <a:noFill/>
        </p:spPr>
        <p:txBody>
          <a:bodyPr wrap="none" rtlCol="0">
            <a:spAutoFit/>
          </a:bodyPr>
          <a:lstStyle/>
          <a:p>
            <a:r>
              <a:rPr lang="en-US" dirty="0" err="1"/>
              <a:t>mergesort</a:t>
            </a:r>
            <a:r>
              <a:rPr lang="en-US" dirty="0"/>
              <a:t>(0, 2), </a:t>
            </a:r>
            <a:r>
              <a:rPr lang="en-US" dirty="0" err="1"/>
              <a:t>mergesort</a:t>
            </a:r>
            <a:r>
              <a:rPr lang="en-US" dirty="0"/>
              <a:t>(3, 5)</a:t>
            </a:r>
          </a:p>
        </p:txBody>
      </p:sp>
      <p:sp>
        <p:nvSpPr>
          <p:cNvPr id="40" name="TextBox 39">
            <a:extLst>
              <a:ext uri="{FF2B5EF4-FFF2-40B4-BE49-F238E27FC236}">
                <a16:creationId xmlns:a16="http://schemas.microsoft.com/office/drawing/2014/main" id="{F7A1BA79-2057-12B6-99D4-D29A14AD314C}"/>
              </a:ext>
            </a:extLst>
          </p:cNvPr>
          <p:cNvSpPr txBox="1"/>
          <p:nvPr/>
        </p:nvSpPr>
        <p:spPr>
          <a:xfrm>
            <a:off x="4500242" y="2411709"/>
            <a:ext cx="4589165" cy="1200329"/>
          </a:xfrm>
          <a:prstGeom prst="rect">
            <a:avLst/>
          </a:prstGeom>
          <a:noFill/>
        </p:spPr>
        <p:txBody>
          <a:bodyPr wrap="square" rtlCol="0">
            <a:spAutoFit/>
          </a:bodyPr>
          <a:lstStyle/>
          <a:p>
            <a:r>
              <a:rPr lang="en-US" dirty="0" err="1"/>
              <a:t>mergesort</a:t>
            </a:r>
            <a:r>
              <a:rPr lang="en-US" dirty="0"/>
              <a:t>(0, 1), </a:t>
            </a:r>
            <a:r>
              <a:rPr lang="en-US" dirty="0" err="1"/>
              <a:t>mergesort</a:t>
            </a:r>
            <a:r>
              <a:rPr lang="en-US" dirty="0"/>
              <a:t>(2, 2),</a:t>
            </a:r>
          </a:p>
          <a:p>
            <a:r>
              <a:rPr lang="en-US" dirty="0" err="1"/>
              <a:t>mergesort</a:t>
            </a:r>
            <a:r>
              <a:rPr lang="en-US" dirty="0"/>
              <a:t>(3, 4), </a:t>
            </a:r>
            <a:r>
              <a:rPr lang="en-US" dirty="0" err="1"/>
              <a:t>mergesort</a:t>
            </a:r>
            <a:r>
              <a:rPr lang="en-US" dirty="0"/>
              <a:t>(5, 5)</a:t>
            </a:r>
          </a:p>
          <a:p>
            <a:endParaRPr lang="en-US" dirty="0"/>
          </a:p>
        </p:txBody>
      </p:sp>
      <p:sp>
        <p:nvSpPr>
          <p:cNvPr id="42" name="TextBox 41">
            <a:extLst>
              <a:ext uri="{FF2B5EF4-FFF2-40B4-BE49-F238E27FC236}">
                <a16:creationId xmlns:a16="http://schemas.microsoft.com/office/drawing/2014/main" id="{3DACE3FB-F2E3-34DD-AA2C-43EBB255FF39}"/>
              </a:ext>
            </a:extLst>
          </p:cNvPr>
          <p:cNvSpPr txBox="1"/>
          <p:nvPr/>
        </p:nvSpPr>
        <p:spPr>
          <a:xfrm>
            <a:off x="4537229" y="4902571"/>
            <a:ext cx="3196773" cy="461665"/>
          </a:xfrm>
          <a:prstGeom prst="rect">
            <a:avLst/>
          </a:prstGeom>
          <a:noFill/>
        </p:spPr>
        <p:txBody>
          <a:bodyPr wrap="none" rtlCol="0">
            <a:spAutoFit/>
          </a:bodyPr>
          <a:lstStyle/>
          <a:p>
            <a:r>
              <a:rPr lang="en-US" dirty="0"/>
              <a:t>merge(0, 2), merge(3, 5)</a:t>
            </a:r>
          </a:p>
        </p:txBody>
      </p:sp>
      <p:sp>
        <p:nvSpPr>
          <p:cNvPr id="43" name="TextBox 42">
            <a:extLst>
              <a:ext uri="{FF2B5EF4-FFF2-40B4-BE49-F238E27FC236}">
                <a16:creationId xmlns:a16="http://schemas.microsoft.com/office/drawing/2014/main" id="{C4360975-55B6-9524-A468-98D87EE1D510}"/>
              </a:ext>
            </a:extLst>
          </p:cNvPr>
          <p:cNvSpPr txBox="1"/>
          <p:nvPr/>
        </p:nvSpPr>
        <p:spPr>
          <a:xfrm>
            <a:off x="4537228" y="3919992"/>
            <a:ext cx="3196773" cy="830997"/>
          </a:xfrm>
          <a:prstGeom prst="rect">
            <a:avLst/>
          </a:prstGeom>
          <a:noFill/>
        </p:spPr>
        <p:txBody>
          <a:bodyPr wrap="none" rtlCol="0">
            <a:spAutoFit/>
          </a:bodyPr>
          <a:lstStyle/>
          <a:p>
            <a:r>
              <a:rPr lang="en-US" dirty="0"/>
              <a:t>merge(0, 1), merge(2, 2)</a:t>
            </a:r>
          </a:p>
          <a:p>
            <a:r>
              <a:rPr lang="en-US" dirty="0"/>
              <a:t>merge(3, 4), merge(5, 5)</a:t>
            </a:r>
          </a:p>
        </p:txBody>
      </p:sp>
      <p:sp>
        <p:nvSpPr>
          <p:cNvPr id="46" name="TextBox 45">
            <a:extLst>
              <a:ext uri="{FF2B5EF4-FFF2-40B4-BE49-F238E27FC236}">
                <a16:creationId xmlns:a16="http://schemas.microsoft.com/office/drawing/2014/main" id="{7797A28E-56C8-DCD3-3B39-B50A6555410F}"/>
              </a:ext>
            </a:extLst>
          </p:cNvPr>
          <p:cNvSpPr txBox="1"/>
          <p:nvPr/>
        </p:nvSpPr>
        <p:spPr>
          <a:xfrm>
            <a:off x="4538166" y="5586886"/>
            <a:ext cx="1613775" cy="461665"/>
          </a:xfrm>
          <a:prstGeom prst="rect">
            <a:avLst/>
          </a:prstGeom>
          <a:noFill/>
        </p:spPr>
        <p:txBody>
          <a:bodyPr wrap="none" rtlCol="0">
            <a:spAutoFit/>
          </a:bodyPr>
          <a:lstStyle/>
          <a:p>
            <a:r>
              <a:rPr lang="en-US" dirty="0"/>
              <a:t>merge(0, 5)</a:t>
            </a:r>
          </a:p>
        </p:txBody>
      </p:sp>
      <p:sp>
        <p:nvSpPr>
          <p:cNvPr id="38" name="TextBox 37">
            <a:extLst>
              <a:ext uri="{FF2B5EF4-FFF2-40B4-BE49-F238E27FC236}">
                <a16:creationId xmlns:a16="http://schemas.microsoft.com/office/drawing/2014/main" id="{554FEEC3-9291-55C1-804F-20804352DB5A}"/>
              </a:ext>
            </a:extLst>
          </p:cNvPr>
          <p:cNvSpPr txBox="1"/>
          <p:nvPr/>
        </p:nvSpPr>
        <p:spPr>
          <a:xfrm>
            <a:off x="7086600" y="34771"/>
            <a:ext cx="2565801" cy="307777"/>
          </a:xfrm>
          <a:prstGeom prst="rect">
            <a:avLst/>
          </a:prstGeom>
          <a:noFill/>
        </p:spPr>
        <p:txBody>
          <a:bodyPr wrap="square" rtlCol="0">
            <a:spAutoFit/>
          </a:bodyPr>
          <a:lstStyle/>
          <a:p>
            <a:r>
              <a:rPr lang="en-US" sz="1400" dirty="0"/>
              <a:t>Félix Muñoz Rodríguez</a:t>
            </a:r>
          </a:p>
        </p:txBody>
      </p:sp>
    </p:spTree>
    <p:extLst>
      <p:ext uri="{BB962C8B-B14F-4D97-AF65-F5344CB8AC3E}">
        <p14:creationId xmlns:p14="http://schemas.microsoft.com/office/powerpoint/2010/main" val="533880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656562" y="427630"/>
            <a:ext cx="8001000" cy="531813"/>
          </a:xfrm>
        </p:spPr>
        <p:txBody>
          <a:bodyPr anchor="ctr"/>
          <a:lstStyle/>
          <a:p>
            <a:pPr marL="469900" lvl="1" indent="-469900" algn="just">
              <a:spcBef>
                <a:spcPts val="200"/>
              </a:spcBef>
            </a:pPr>
            <a:r>
              <a:rPr lang="es-ES" sz="1600" dirty="0">
                <a:solidFill>
                  <a:srgbClr val="C00000"/>
                </a:solidFill>
              </a:rPr>
              <a:t>1.1. </a:t>
            </a:r>
            <a:r>
              <a:rPr lang="es-ES" sz="1600" dirty="0">
                <a:solidFill>
                  <a:schemeClr val="tx1"/>
                </a:solidFill>
              </a:rPr>
              <a:t>Ordenación por mezcla</a:t>
            </a:r>
            <a:r>
              <a:rPr lang="es-ES" sz="1600" dirty="0">
                <a:solidFill>
                  <a:srgbClr val="C00000"/>
                </a:solidFill>
              </a:rPr>
              <a:t> 1.1.4. </a:t>
            </a:r>
            <a:r>
              <a:rPr lang="es-ES" sz="1600" dirty="0"/>
              <a:t>Análisis de la eficiencia. Conclusiones (casos). </a:t>
            </a:r>
          </a:p>
        </p:txBody>
      </p:sp>
      <p:pic>
        <p:nvPicPr>
          <p:cNvPr id="5" name="Picture 4">
            <a:extLst>
              <a:ext uri="{FF2B5EF4-FFF2-40B4-BE49-F238E27FC236}">
                <a16:creationId xmlns:a16="http://schemas.microsoft.com/office/drawing/2014/main" id="{8FA3FEB1-EF94-3C04-7604-C0AF53CCC8C9}"/>
              </a:ext>
            </a:extLst>
          </p:cNvPr>
          <p:cNvPicPr>
            <a:picLocks noChangeAspect="1"/>
          </p:cNvPicPr>
          <p:nvPr/>
        </p:nvPicPr>
        <p:blipFill rotWithShape="1">
          <a:blip r:embed="rId3"/>
          <a:srcRect l="14166" t="15119" r="11668" b="8786"/>
          <a:stretch/>
        </p:blipFill>
        <p:spPr>
          <a:xfrm>
            <a:off x="1315730" y="1066800"/>
            <a:ext cx="6682664" cy="5136557"/>
          </a:xfrm>
          <a:prstGeom prst="rect">
            <a:avLst/>
          </a:prstGeom>
        </p:spPr>
      </p:pic>
      <p:sp>
        <p:nvSpPr>
          <p:cNvPr id="4" name="TextBox 3">
            <a:extLst>
              <a:ext uri="{FF2B5EF4-FFF2-40B4-BE49-F238E27FC236}">
                <a16:creationId xmlns:a16="http://schemas.microsoft.com/office/drawing/2014/main" id="{EDC3705F-6ECA-687E-E63B-532679A3FD19}"/>
              </a:ext>
            </a:extLst>
          </p:cNvPr>
          <p:cNvSpPr txBox="1"/>
          <p:nvPr/>
        </p:nvSpPr>
        <p:spPr>
          <a:xfrm>
            <a:off x="7086600" y="34771"/>
            <a:ext cx="2565801" cy="307777"/>
          </a:xfrm>
          <a:prstGeom prst="rect">
            <a:avLst/>
          </a:prstGeom>
          <a:noFill/>
        </p:spPr>
        <p:txBody>
          <a:bodyPr wrap="square" rtlCol="0">
            <a:spAutoFit/>
          </a:bodyPr>
          <a:lstStyle/>
          <a:p>
            <a:r>
              <a:rPr lang="en-US" sz="1400" dirty="0"/>
              <a:t>Félix Muñoz Rodríguez</a:t>
            </a:r>
          </a:p>
        </p:txBody>
      </p:sp>
    </p:spTree>
    <p:extLst>
      <p:ext uri="{BB962C8B-B14F-4D97-AF65-F5344CB8AC3E}">
        <p14:creationId xmlns:p14="http://schemas.microsoft.com/office/powerpoint/2010/main" val="1017363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642914" y="441278"/>
            <a:ext cx="8001000" cy="531813"/>
          </a:xfrm>
        </p:spPr>
        <p:txBody>
          <a:bodyPr anchor="ctr"/>
          <a:lstStyle/>
          <a:p>
            <a:pPr marL="469900" lvl="1" indent="-469900" algn="just">
              <a:spcBef>
                <a:spcPts val="200"/>
              </a:spcBef>
            </a:pPr>
            <a:r>
              <a:rPr lang="es-ES" sz="1600" dirty="0">
                <a:solidFill>
                  <a:srgbClr val="C00000"/>
                </a:solidFill>
              </a:rPr>
              <a:t>1.1. </a:t>
            </a:r>
            <a:r>
              <a:rPr lang="es-ES" sz="1600" dirty="0">
                <a:solidFill>
                  <a:schemeClr val="tx1"/>
                </a:solidFill>
              </a:rPr>
              <a:t>Ordenación por mezcla</a:t>
            </a:r>
            <a:r>
              <a:rPr lang="es-ES" sz="1600" dirty="0">
                <a:solidFill>
                  <a:srgbClr val="C00000"/>
                </a:solidFill>
              </a:rPr>
              <a:t> 1.1.5. </a:t>
            </a:r>
            <a:r>
              <a:rPr lang="es-ES" sz="1600" dirty="0"/>
              <a:t>Algoritmo (código en C++). </a:t>
            </a:r>
          </a:p>
        </p:txBody>
      </p:sp>
      <p:pic>
        <p:nvPicPr>
          <p:cNvPr id="5" name="Picture 4">
            <a:extLst>
              <a:ext uri="{FF2B5EF4-FFF2-40B4-BE49-F238E27FC236}">
                <a16:creationId xmlns:a16="http://schemas.microsoft.com/office/drawing/2014/main" id="{1329267A-1513-C048-F634-68F252FC17CB}"/>
              </a:ext>
            </a:extLst>
          </p:cNvPr>
          <p:cNvPicPr>
            <a:picLocks noChangeAspect="1"/>
          </p:cNvPicPr>
          <p:nvPr/>
        </p:nvPicPr>
        <p:blipFill rotWithShape="1">
          <a:blip r:embed="rId3"/>
          <a:srcRect r="3325" b="29074"/>
          <a:stretch/>
        </p:blipFill>
        <p:spPr>
          <a:xfrm>
            <a:off x="507530" y="1371600"/>
            <a:ext cx="4310086" cy="4114800"/>
          </a:xfrm>
          <a:prstGeom prst="rect">
            <a:avLst/>
          </a:prstGeom>
        </p:spPr>
      </p:pic>
      <p:pic>
        <p:nvPicPr>
          <p:cNvPr id="7" name="Picture 6">
            <a:extLst>
              <a:ext uri="{FF2B5EF4-FFF2-40B4-BE49-F238E27FC236}">
                <a16:creationId xmlns:a16="http://schemas.microsoft.com/office/drawing/2014/main" id="{723F9229-9C7C-C841-C2B4-3F0B00D5184A}"/>
              </a:ext>
            </a:extLst>
          </p:cNvPr>
          <p:cNvPicPr>
            <a:picLocks noChangeAspect="1"/>
          </p:cNvPicPr>
          <p:nvPr/>
        </p:nvPicPr>
        <p:blipFill rotWithShape="1">
          <a:blip r:embed="rId3"/>
          <a:srcRect t="72514" r="21379"/>
          <a:stretch/>
        </p:blipFill>
        <p:spPr>
          <a:xfrm>
            <a:off x="4572000" y="2631693"/>
            <a:ext cx="3505200" cy="1594613"/>
          </a:xfrm>
          <a:prstGeom prst="rect">
            <a:avLst/>
          </a:prstGeom>
        </p:spPr>
      </p:pic>
      <p:sp>
        <p:nvSpPr>
          <p:cNvPr id="6" name="TextBox 5">
            <a:extLst>
              <a:ext uri="{FF2B5EF4-FFF2-40B4-BE49-F238E27FC236}">
                <a16:creationId xmlns:a16="http://schemas.microsoft.com/office/drawing/2014/main" id="{52743F68-10F6-16A7-1EA7-DD0E24F28748}"/>
              </a:ext>
            </a:extLst>
          </p:cNvPr>
          <p:cNvSpPr txBox="1"/>
          <p:nvPr/>
        </p:nvSpPr>
        <p:spPr>
          <a:xfrm>
            <a:off x="7086600" y="34771"/>
            <a:ext cx="2565801" cy="307777"/>
          </a:xfrm>
          <a:prstGeom prst="rect">
            <a:avLst/>
          </a:prstGeom>
          <a:noFill/>
        </p:spPr>
        <p:txBody>
          <a:bodyPr wrap="square" rtlCol="0">
            <a:spAutoFit/>
          </a:bodyPr>
          <a:lstStyle/>
          <a:p>
            <a:r>
              <a:rPr lang="en-US" sz="1400" dirty="0"/>
              <a:t>Félix Muñoz Rodríguez</a:t>
            </a:r>
          </a:p>
        </p:txBody>
      </p:sp>
    </p:spTree>
    <p:extLst>
      <p:ext uri="{BB962C8B-B14F-4D97-AF65-F5344CB8AC3E}">
        <p14:creationId xmlns:p14="http://schemas.microsoft.com/office/powerpoint/2010/main" val="549322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533400" y="427630"/>
            <a:ext cx="8382000" cy="531813"/>
          </a:xfrm>
        </p:spPr>
        <p:txBody>
          <a:bodyPr anchor="ctr"/>
          <a:lstStyle/>
          <a:p>
            <a:pPr marL="469900" lvl="1" indent="-469900">
              <a:spcBef>
                <a:spcPts val="200"/>
              </a:spcBef>
            </a:pPr>
            <a:r>
              <a:rPr lang="es-ES" sz="1600" dirty="0">
                <a:solidFill>
                  <a:srgbClr val="C00000"/>
                </a:solidFill>
              </a:rPr>
              <a:t>1.1. </a:t>
            </a:r>
            <a:r>
              <a:rPr lang="es-ES" sz="1600" dirty="0">
                <a:solidFill>
                  <a:schemeClr val="tx1"/>
                </a:solidFill>
              </a:rPr>
              <a:t>Ordenación por mezcla </a:t>
            </a:r>
            <a:r>
              <a:rPr lang="es-ES" sz="1600" dirty="0">
                <a:solidFill>
                  <a:srgbClr val="C00000"/>
                </a:solidFill>
              </a:rPr>
              <a:t>1.1.6. </a:t>
            </a:r>
            <a:r>
              <a:rPr lang="es-ES" sz="1600" dirty="0"/>
              <a:t>Gráficas de coste teóricas y empíricas. Conclusiones. </a:t>
            </a:r>
          </a:p>
        </p:txBody>
      </p:sp>
      <p:graphicFrame>
        <p:nvGraphicFramePr>
          <p:cNvPr id="7" name="Chart 6">
            <a:extLst>
              <a:ext uri="{FF2B5EF4-FFF2-40B4-BE49-F238E27FC236}">
                <a16:creationId xmlns:a16="http://schemas.microsoft.com/office/drawing/2014/main" id="{C18C24DC-E301-B4EB-DB40-FB978F06DAF5}"/>
              </a:ext>
            </a:extLst>
          </p:cNvPr>
          <p:cNvGraphicFramePr>
            <a:graphicFrameLocks/>
          </p:cNvGraphicFramePr>
          <p:nvPr>
            <p:extLst>
              <p:ext uri="{D42A27DB-BD31-4B8C-83A1-F6EECF244321}">
                <p14:modId xmlns:p14="http://schemas.microsoft.com/office/powerpoint/2010/main" val="49662539"/>
              </p:ext>
            </p:extLst>
          </p:nvPr>
        </p:nvGraphicFramePr>
        <p:xfrm>
          <a:off x="1219200" y="1409700"/>
          <a:ext cx="6705600" cy="40386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A0FB0E28-7483-8FCB-B65B-88D0E6D731F5}"/>
              </a:ext>
            </a:extLst>
          </p:cNvPr>
          <p:cNvSpPr txBox="1"/>
          <p:nvPr/>
        </p:nvSpPr>
        <p:spPr>
          <a:xfrm>
            <a:off x="7315200" y="24939"/>
            <a:ext cx="2565801" cy="307777"/>
          </a:xfrm>
          <a:prstGeom prst="rect">
            <a:avLst/>
          </a:prstGeom>
          <a:noFill/>
        </p:spPr>
        <p:txBody>
          <a:bodyPr wrap="square" rtlCol="0">
            <a:spAutoFit/>
          </a:bodyPr>
          <a:lstStyle/>
          <a:p>
            <a:r>
              <a:rPr lang="en-US" sz="1400" dirty="0"/>
              <a:t>Raúl Jiménez Suárez</a:t>
            </a:r>
          </a:p>
        </p:txBody>
      </p:sp>
    </p:spTree>
    <p:extLst>
      <p:ext uri="{BB962C8B-B14F-4D97-AF65-F5344CB8AC3E}">
        <p14:creationId xmlns:p14="http://schemas.microsoft.com/office/powerpoint/2010/main" val="339210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BE1D-D66D-A30E-71ED-986629D75C6B}"/>
              </a:ext>
            </a:extLst>
          </p:cNvPr>
          <p:cNvSpPr>
            <a:spLocks noGrp="1"/>
          </p:cNvSpPr>
          <p:nvPr>
            <p:ph type="title"/>
          </p:nvPr>
        </p:nvSpPr>
        <p:spPr/>
        <p:txBody>
          <a:bodyPr/>
          <a:lstStyle/>
          <a:p>
            <a:r>
              <a:rPr lang="es-ES" sz="2800" dirty="0">
                <a:solidFill>
                  <a:srgbClr val="C00000"/>
                </a:solidFill>
              </a:rPr>
              <a:t>1.3. </a:t>
            </a:r>
            <a:r>
              <a:rPr lang="es-ES" sz="2800" dirty="0">
                <a:solidFill>
                  <a:schemeClr val="tx1"/>
                </a:solidFill>
              </a:rPr>
              <a:t>Problema 2</a:t>
            </a:r>
            <a:endParaRPr lang="en-US" dirty="0"/>
          </a:p>
        </p:txBody>
      </p:sp>
      <p:sp>
        <p:nvSpPr>
          <p:cNvPr id="3" name="Rectangle 4">
            <a:extLst>
              <a:ext uri="{FF2B5EF4-FFF2-40B4-BE49-F238E27FC236}">
                <a16:creationId xmlns:a16="http://schemas.microsoft.com/office/drawing/2014/main" id="{D5813BC5-2061-E145-B01C-7C05A471A76E}"/>
              </a:ext>
            </a:extLst>
          </p:cNvPr>
          <p:cNvSpPr txBox="1">
            <a:spLocks noChangeArrowheads="1"/>
          </p:cNvSpPr>
          <p:nvPr/>
        </p:nvSpPr>
        <p:spPr>
          <a:xfrm>
            <a:off x="563479" y="1404143"/>
            <a:ext cx="4000500" cy="4049713"/>
          </a:xfrm>
          <a:prstGeom prst="rect">
            <a:avLst/>
          </a:prstGeom>
        </p:spPr>
        <p:txBody>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600" kern="0" dirty="0"/>
              <a:t>procedimiento selección(T[1..n])</a:t>
            </a:r>
          </a:p>
          <a:p>
            <a:pPr marL="0" indent="0" algn="just">
              <a:buFont typeface="Wingdings" pitchFamily="2" charset="2"/>
              <a:buNone/>
            </a:pPr>
            <a:r>
              <a:rPr lang="es-ES" sz="1600" kern="0" dirty="0"/>
              <a:t>     para i← 1 hasta n-1 hacer</a:t>
            </a:r>
          </a:p>
          <a:p>
            <a:pPr marL="0" indent="0" algn="just">
              <a:buFont typeface="Wingdings" pitchFamily="2" charset="2"/>
              <a:buNone/>
            </a:pPr>
            <a:r>
              <a:rPr lang="es-ES" sz="1600" kern="0" dirty="0"/>
              <a:t>          </a:t>
            </a:r>
            <a:r>
              <a:rPr lang="es-ES" sz="1600" kern="0" dirty="0" err="1"/>
              <a:t>posminimo</a:t>
            </a:r>
            <a:r>
              <a:rPr lang="es-ES" sz="1600" kern="0" dirty="0"/>
              <a:t> ← i</a:t>
            </a:r>
          </a:p>
          <a:p>
            <a:pPr marL="0" indent="0" algn="just">
              <a:buFont typeface="Wingdings" pitchFamily="2" charset="2"/>
              <a:buNone/>
            </a:pPr>
            <a:r>
              <a:rPr lang="es-ES" sz="1600" kern="0" dirty="0"/>
              <a:t>          para j ← i+1 hasta n hacer</a:t>
            </a:r>
          </a:p>
          <a:p>
            <a:pPr marL="0" indent="0" algn="just">
              <a:buFont typeface="Wingdings" pitchFamily="2" charset="2"/>
              <a:buNone/>
            </a:pPr>
            <a:r>
              <a:rPr lang="es-ES" sz="1600" kern="0" dirty="0"/>
              <a:t>               si T[j] != T[</a:t>
            </a:r>
            <a:r>
              <a:rPr lang="es-ES" sz="1600" kern="0" dirty="0" err="1"/>
              <a:t>posminimo</a:t>
            </a:r>
            <a:r>
              <a:rPr lang="es-ES" sz="1600" kern="0" dirty="0"/>
              <a:t>] entonces</a:t>
            </a:r>
          </a:p>
          <a:p>
            <a:pPr marL="0" indent="0" algn="just">
              <a:buFont typeface="Wingdings" pitchFamily="2" charset="2"/>
              <a:buNone/>
            </a:pPr>
            <a:r>
              <a:rPr lang="es-ES" sz="1600" kern="0" dirty="0"/>
              <a:t>                    </a:t>
            </a:r>
            <a:r>
              <a:rPr lang="es-ES" sz="1600" kern="0" dirty="0" err="1"/>
              <a:t>posminimo</a:t>
            </a:r>
            <a:r>
              <a:rPr lang="es-ES" sz="1600" kern="0" dirty="0"/>
              <a:t> ← j</a:t>
            </a:r>
          </a:p>
          <a:p>
            <a:pPr marL="0" indent="0" algn="just">
              <a:buFont typeface="Wingdings" pitchFamily="2" charset="2"/>
              <a:buNone/>
            </a:pPr>
            <a:r>
              <a:rPr lang="es-ES" sz="1600" kern="0" dirty="0"/>
              <a:t>               </a:t>
            </a:r>
            <a:r>
              <a:rPr lang="es-ES" sz="1600" kern="0" dirty="0" err="1"/>
              <a:t>fsi</a:t>
            </a:r>
            <a:endParaRPr lang="es-ES" sz="1600" kern="0" dirty="0"/>
          </a:p>
          <a:p>
            <a:pPr marL="0" indent="0" algn="just">
              <a:buFont typeface="Wingdings" pitchFamily="2" charset="2"/>
              <a:buNone/>
            </a:pPr>
            <a:r>
              <a:rPr lang="es-ES" sz="1600" kern="0" dirty="0"/>
              <a:t>          </a:t>
            </a:r>
            <a:r>
              <a:rPr lang="es-ES" sz="1600" kern="0" dirty="0" err="1"/>
              <a:t>fpara</a:t>
            </a:r>
            <a:endParaRPr lang="es-ES" sz="1600" kern="0" dirty="0"/>
          </a:p>
          <a:p>
            <a:pPr marL="0" indent="0" algn="just">
              <a:buFont typeface="Wingdings" pitchFamily="2" charset="2"/>
              <a:buNone/>
            </a:pPr>
            <a:r>
              <a:rPr lang="es-ES" sz="1600" kern="0" dirty="0"/>
              <a:t>          auxiliar ← T[</a:t>
            </a:r>
            <a:r>
              <a:rPr lang="es-ES" sz="1600" kern="0" dirty="0" err="1"/>
              <a:t>posminimo</a:t>
            </a:r>
            <a:r>
              <a:rPr lang="es-ES" sz="1600" kern="0" dirty="0"/>
              <a:t>]</a:t>
            </a:r>
          </a:p>
          <a:p>
            <a:pPr marL="0" indent="0" algn="just">
              <a:buFont typeface="Wingdings" pitchFamily="2" charset="2"/>
              <a:buNone/>
            </a:pPr>
            <a:r>
              <a:rPr lang="es-ES" sz="1600" kern="0" dirty="0"/>
              <a:t>          T[</a:t>
            </a:r>
            <a:r>
              <a:rPr lang="es-ES" sz="1600" kern="0" dirty="0" err="1"/>
              <a:t>posminimo</a:t>
            </a:r>
            <a:r>
              <a:rPr lang="es-ES" sz="1600" kern="0" dirty="0"/>
              <a:t>] ← T[i]</a:t>
            </a:r>
          </a:p>
          <a:p>
            <a:pPr marL="0" indent="0" algn="just">
              <a:buFont typeface="Wingdings" pitchFamily="2" charset="2"/>
              <a:buNone/>
            </a:pPr>
            <a:r>
              <a:rPr lang="es-ES" sz="1600" kern="0" dirty="0"/>
              <a:t>          T[i] ← auxiliar</a:t>
            </a:r>
          </a:p>
          <a:p>
            <a:pPr marL="0" indent="0" algn="just">
              <a:buFont typeface="Wingdings" pitchFamily="2" charset="2"/>
              <a:buNone/>
            </a:pPr>
            <a:r>
              <a:rPr lang="es-ES" sz="1600" kern="0" dirty="0"/>
              <a:t>     </a:t>
            </a:r>
            <a:r>
              <a:rPr lang="es-ES" sz="1600" kern="0" dirty="0" err="1"/>
              <a:t>fpara</a:t>
            </a:r>
            <a:endParaRPr lang="es-ES" sz="1600" kern="0" dirty="0"/>
          </a:p>
          <a:p>
            <a:pPr marL="0" indent="0" algn="just">
              <a:buFont typeface="Wingdings" pitchFamily="2" charset="2"/>
              <a:buNone/>
            </a:pPr>
            <a:r>
              <a:rPr lang="es-ES" sz="1600" kern="0" dirty="0" err="1"/>
              <a:t>fprocedimiento</a:t>
            </a:r>
            <a:endParaRPr lang="es-ES" sz="1600" kern="0" dirty="0"/>
          </a:p>
        </p:txBody>
      </p:sp>
      <p:sp>
        <p:nvSpPr>
          <p:cNvPr id="4" name="TextBox 3">
            <a:extLst>
              <a:ext uri="{FF2B5EF4-FFF2-40B4-BE49-F238E27FC236}">
                <a16:creationId xmlns:a16="http://schemas.microsoft.com/office/drawing/2014/main" id="{E0E6807F-E8E3-7155-A838-5E41B4B27BCC}"/>
              </a:ext>
            </a:extLst>
          </p:cNvPr>
          <p:cNvSpPr txBox="1"/>
          <p:nvPr/>
        </p:nvSpPr>
        <p:spPr>
          <a:xfrm>
            <a:off x="4953000" y="1219200"/>
            <a:ext cx="2362200" cy="3416320"/>
          </a:xfrm>
          <a:prstGeom prst="rect">
            <a:avLst/>
          </a:prstGeom>
          <a:noFill/>
        </p:spPr>
        <p:txBody>
          <a:bodyPr wrap="square" rtlCol="0">
            <a:spAutoFit/>
          </a:bodyPr>
          <a:lstStyle/>
          <a:p>
            <a:r>
              <a:rPr lang="en-US" sz="1800" dirty="0"/>
              <a:t>Caso </a:t>
            </a:r>
            <a:r>
              <a:rPr lang="en-US" sz="1800" dirty="0" err="1"/>
              <a:t>mejor</a:t>
            </a:r>
            <a:r>
              <a:rPr lang="en-US" sz="1800" dirty="0"/>
              <a:t>:</a:t>
            </a:r>
          </a:p>
          <a:p>
            <a:endParaRPr lang="en-US" sz="1800" dirty="0"/>
          </a:p>
          <a:p>
            <a:endParaRPr lang="en-US" sz="1800" dirty="0"/>
          </a:p>
          <a:p>
            <a:endParaRPr lang="en-US" sz="1800" dirty="0"/>
          </a:p>
          <a:p>
            <a:endParaRPr lang="en-US" sz="1800" dirty="0"/>
          </a:p>
          <a:p>
            <a:r>
              <a:rPr lang="en-US" sz="1800" dirty="0"/>
              <a:t>Caso </a:t>
            </a:r>
            <a:r>
              <a:rPr lang="en-US" sz="1800" dirty="0" err="1"/>
              <a:t>peor</a:t>
            </a:r>
            <a:r>
              <a:rPr lang="en-US" sz="1800" dirty="0"/>
              <a:t>:</a:t>
            </a:r>
          </a:p>
          <a:p>
            <a:endParaRPr lang="en-US" sz="1800" dirty="0"/>
          </a:p>
          <a:p>
            <a:endParaRPr lang="en-US" sz="1800" dirty="0"/>
          </a:p>
          <a:p>
            <a:endParaRPr lang="en-US" sz="1800" dirty="0"/>
          </a:p>
          <a:p>
            <a:endParaRPr lang="en-US" sz="1800" dirty="0"/>
          </a:p>
          <a:p>
            <a:r>
              <a:rPr lang="en-US" sz="1800" dirty="0"/>
              <a:t>Caso medio:</a:t>
            </a:r>
          </a:p>
          <a:p>
            <a:endParaRPr lang="en-US" sz="1800"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F4CB2BA-7D6F-DE66-1722-AE9ACE283D92}"/>
                  </a:ext>
                </a:extLst>
              </p:cNvPr>
              <p:cNvSpPr txBox="1"/>
              <p:nvPr/>
            </p:nvSpPr>
            <p:spPr>
              <a:xfrm>
                <a:off x="5523390" y="1855807"/>
                <a:ext cx="2513509" cy="369332"/>
              </a:xfrm>
              <a:prstGeom prst="rect">
                <a:avLst/>
              </a:prstGeom>
              <a:noFill/>
            </p:spPr>
            <p:txBody>
              <a:bodyPr wrap="none" lIns="0" tIns="0" rIns="0" bIns="0" rtlCol="0">
                <a:spAutoFit/>
              </a:bodyPr>
              <a:lstStyle/>
              <a:p>
                <a:r>
                  <a:rPr lang="en-US" dirty="0"/>
                  <a:t>T(n)</a:t>
                </a:r>
                <a14:m>
                  <m:oMath xmlns:m="http://schemas.openxmlformats.org/officeDocument/2006/math">
                    <m:r>
                      <a:rPr lang="en-US" i="1" smtClean="0">
                        <a:latin typeface="Cambria Math" panose="02040503050406030204" pitchFamily="18" charset="0"/>
                      </a:rPr>
                      <m:t>=</m:t>
                    </m:r>
                  </m:oMath>
                </a14:m>
                <a:r>
                  <a:rPr lang="en-US" dirty="0"/>
                  <a:t>3n</a:t>
                </a:r>
                <a:r>
                  <a:rPr lang="en-US" baseline="30000" dirty="0"/>
                  <a:t>2 </a:t>
                </a:r>
                <a:r>
                  <a:rPr lang="en-US" dirty="0"/>
                  <a:t>+ 10n - 10</a:t>
                </a:r>
                <a:endParaRPr lang="en-US" baseline="30000" dirty="0"/>
              </a:p>
            </p:txBody>
          </p:sp>
        </mc:Choice>
        <mc:Fallback>
          <p:sp>
            <p:nvSpPr>
              <p:cNvPr id="5" name="TextBox 4">
                <a:extLst>
                  <a:ext uri="{FF2B5EF4-FFF2-40B4-BE49-F238E27FC236}">
                    <a16:creationId xmlns:a16="http://schemas.microsoft.com/office/drawing/2014/main" id="{6F4CB2BA-7D6F-DE66-1722-AE9ACE283D92}"/>
                  </a:ext>
                </a:extLst>
              </p:cNvPr>
              <p:cNvSpPr txBox="1">
                <a:spLocks noRot="1" noChangeAspect="1" noMove="1" noResize="1" noEditPoints="1" noAdjustHandles="1" noChangeArrowheads="1" noChangeShapeType="1" noTextEdit="1"/>
              </p:cNvSpPr>
              <p:nvPr/>
            </p:nvSpPr>
            <p:spPr>
              <a:xfrm>
                <a:off x="5523390" y="1855807"/>
                <a:ext cx="2513509" cy="369332"/>
              </a:xfrm>
              <a:prstGeom prst="rect">
                <a:avLst/>
              </a:prstGeom>
              <a:blipFill>
                <a:blip r:embed="rId2"/>
                <a:stretch>
                  <a:fillRect l="-7282" t="-24590" r="-6553" b="-491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5A16DCB-800B-2DA1-D1EA-CEEA25B69B84}"/>
                  </a:ext>
                </a:extLst>
              </p:cNvPr>
              <p:cNvSpPr txBox="1"/>
              <p:nvPr/>
            </p:nvSpPr>
            <p:spPr>
              <a:xfrm>
                <a:off x="5523390" y="3166539"/>
                <a:ext cx="2594172" cy="527580"/>
              </a:xfrm>
              <a:prstGeom prst="rect">
                <a:avLst/>
              </a:prstGeom>
              <a:noFill/>
            </p:spPr>
            <p:txBody>
              <a:bodyPr wrap="none" lIns="0" tIns="0" rIns="0" bIns="0" rtlCol="0">
                <a:spAutoFit/>
              </a:bodyPr>
              <a:lstStyle/>
              <a:p>
                <a:r>
                  <a:rPr lang="en-US" dirty="0"/>
                  <a:t>T(n)</a:t>
                </a:r>
                <a14:m>
                  <m:oMath xmlns:m="http://schemas.openxmlformats.org/officeDocument/2006/math">
                    <m:r>
                      <a:rPr lang="en-US"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2</m:t>
                        </m:r>
                      </m:den>
                    </m:f>
                  </m:oMath>
                </a14:m>
                <a:r>
                  <a:rPr lang="en-US" dirty="0"/>
                  <a:t>n</a:t>
                </a:r>
                <a:r>
                  <a:rPr lang="en-US" baseline="30000" dirty="0"/>
                  <a:t>2 </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35</m:t>
                        </m:r>
                      </m:num>
                      <m:den>
                        <m:r>
                          <a:rPr lang="en-US" b="0" i="1" smtClean="0">
                            <a:latin typeface="Cambria Math" panose="02040503050406030204" pitchFamily="18" charset="0"/>
                          </a:rPr>
                          <m:t>2</m:t>
                        </m:r>
                      </m:den>
                    </m:f>
                    <m:r>
                      <a:rPr lang="en-US" i="1">
                        <a:latin typeface="Cambria Math" panose="02040503050406030204" pitchFamily="18" charset="0"/>
                      </a:rPr>
                      <m:t> </m:t>
                    </m:r>
                  </m:oMath>
                </a14:m>
                <a:r>
                  <a:rPr lang="en-US" dirty="0"/>
                  <a:t>n - 18</a:t>
                </a:r>
                <a:endParaRPr lang="en-US" baseline="30000" dirty="0"/>
              </a:p>
            </p:txBody>
          </p:sp>
        </mc:Choice>
        <mc:Fallback>
          <p:sp>
            <p:nvSpPr>
              <p:cNvPr id="6" name="TextBox 5">
                <a:extLst>
                  <a:ext uri="{FF2B5EF4-FFF2-40B4-BE49-F238E27FC236}">
                    <a16:creationId xmlns:a16="http://schemas.microsoft.com/office/drawing/2014/main" id="{E5A16DCB-800B-2DA1-D1EA-CEEA25B69B84}"/>
                  </a:ext>
                </a:extLst>
              </p:cNvPr>
              <p:cNvSpPr txBox="1">
                <a:spLocks noRot="1" noChangeAspect="1" noMove="1" noResize="1" noEditPoints="1" noAdjustHandles="1" noChangeArrowheads="1" noChangeShapeType="1" noTextEdit="1"/>
              </p:cNvSpPr>
              <p:nvPr/>
            </p:nvSpPr>
            <p:spPr>
              <a:xfrm>
                <a:off x="5523390" y="3166539"/>
                <a:ext cx="2594172" cy="527580"/>
              </a:xfrm>
              <a:prstGeom prst="rect">
                <a:avLst/>
              </a:prstGeom>
              <a:blipFill>
                <a:blip r:embed="rId3"/>
                <a:stretch>
                  <a:fillRect l="-7042" t="-2299" r="-6103" b="-195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14F7021-8D1C-8A67-0D57-5AC14500653D}"/>
                  </a:ext>
                </a:extLst>
              </p:cNvPr>
              <p:cNvSpPr txBox="1"/>
              <p:nvPr/>
            </p:nvSpPr>
            <p:spPr>
              <a:xfrm>
                <a:off x="5528569" y="4430503"/>
                <a:ext cx="2724015" cy="527580"/>
              </a:xfrm>
              <a:prstGeom prst="rect">
                <a:avLst/>
              </a:prstGeom>
              <a:noFill/>
            </p:spPr>
            <p:txBody>
              <a:bodyPr wrap="none" lIns="0" tIns="0" rIns="0" bIns="0" rtlCol="0">
                <a:spAutoFit/>
              </a:bodyPr>
              <a:lstStyle/>
              <a:p>
                <a:r>
                  <a:rPr lang="en-US" dirty="0"/>
                  <a:t>T(n)</a:t>
                </a:r>
                <a14:m>
                  <m:oMath xmlns:m="http://schemas.openxmlformats.org/officeDocument/2006/math">
                    <m:r>
                      <a:rPr lang="en-US"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13</m:t>
                        </m:r>
                      </m:num>
                      <m:den>
                        <m:r>
                          <a:rPr lang="en-US" b="0" i="1" smtClean="0">
                            <a:latin typeface="Cambria Math" panose="02040503050406030204" pitchFamily="18" charset="0"/>
                          </a:rPr>
                          <m:t>4</m:t>
                        </m:r>
                      </m:den>
                    </m:f>
                  </m:oMath>
                </a14:m>
                <a:r>
                  <a:rPr lang="en-US" dirty="0"/>
                  <a:t>n</a:t>
                </a:r>
                <a:r>
                  <a:rPr lang="en-US" baseline="30000" dirty="0"/>
                  <a:t>2 </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4</m:t>
                        </m:r>
                      </m:den>
                    </m:f>
                    <m:r>
                      <a:rPr lang="en-US" i="1">
                        <a:latin typeface="Cambria Math" panose="02040503050406030204" pitchFamily="18" charset="0"/>
                      </a:rPr>
                      <m:t> </m:t>
                    </m:r>
                  </m:oMath>
                </a14:m>
                <a:r>
                  <a:rPr lang="en-US" dirty="0"/>
                  <a:t>n - 14</a:t>
                </a:r>
                <a:endParaRPr lang="en-US" baseline="30000" dirty="0"/>
              </a:p>
            </p:txBody>
          </p:sp>
        </mc:Choice>
        <mc:Fallback>
          <p:sp>
            <p:nvSpPr>
              <p:cNvPr id="7" name="TextBox 6">
                <a:extLst>
                  <a:ext uri="{FF2B5EF4-FFF2-40B4-BE49-F238E27FC236}">
                    <a16:creationId xmlns:a16="http://schemas.microsoft.com/office/drawing/2014/main" id="{814F7021-8D1C-8A67-0D57-5AC14500653D}"/>
                  </a:ext>
                </a:extLst>
              </p:cNvPr>
              <p:cNvSpPr txBox="1">
                <a:spLocks noRot="1" noChangeAspect="1" noMove="1" noResize="1" noEditPoints="1" noAdjustHandles="1" noChangeArrowheads="1" noChangeShapeType="1" noTextEdit="1"/>
              </p:cNvSpPr>
              <p:nvPr/>
            </p:nvSpPr>
            <p:spPr>
              <a:xfrm>
                <a:off x="5528569" y="4430503"/>
                <a:ext cx="2724015" cy="527580"/>
              </a:xfrm>
              <a:prstGeom prst="rect">
                <a:avLst/>
              </a:prstGeom>
              <a:blipFill>
                <a:blip r:embed="rId4"/>
                <a:stretch>
                  <a:fillRect l="-6935" t="-3488" r="-5593" b="-1976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20497184-0473-84CC-E1A0-B5B280D177B7}"/>
              </a:ext>
            </a:extLst>
          </p:cNvPr>
          <p:cNvSpPr txBox="1"/>
          <p:nvPr/>
        </p:nvSpPr>
        <p:spPr>
          <a:xfrm>
            <a:off x="7315200" y="24939"/>
            <a:ext cx="2565801" cy="307777"/>
          </a:xfrm>
          <a:prstGeom prst="rect">
            <a:avLst/>
          </a:prstGeom>
          <a:noFill/>
        </p:spPr>
        <p:txBody>
          <a:bodyPr wrap="square" rtlCol="0">
            <a:spAutoFit/>
          </a:bodyPr>
          <a:lstStyle/>
          <a:p>
            <a:r>
              <a:rPr lang="en-US" sz="1400" dirty="0"/>
              <a:t>Raúl Jiménez Suárez</a:t>
            </a:r>
          </a:p>
        </p:txBody>
      </p:sp>
    </p:spTree>
    <p:extLst>
      <p:ext uri="{BB962C8B-B14F-4D97-AF65-F5344CB8AC3E}">
        <p14:creationId xmlns:p14="http://schemas.microsoft.com/office/powerpoint/2010/main" val="391830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BE1D-D66D-A30E-71ED-986629D75C6B}"/>
              </a:ext>
            </a:extLst>
          </p:cNvPr>
          <p:cNvSpPr>
            <a:spLocks noGrp="1"/>
          </p:cNvSpPr>
          <p:nvPr>
            <p:ph type="title"/>
          </p:nvPr>
        </p:nvSpPr>
        <p:spPr/>
        <p:txBody>
          <a:bodyPr/>
          <a:lstStyle/>
          <a:p>
            <a:r>
              <a:rPr lang="es-ES" sz="2800" dirty="0">
                <a:solidFill>
                  <a:srgbClr val="C00000"/>
                </a:solidFill>
              </a:rPr>
              <a:t>1.4. </a:t>
            </a:r>
            <a:r>
              <a:rPr lang="es-ES" sz="2800" dirty="0">
                <a:solidFill>
                  <a:schemeClr val="tx1"/>
                </a:solidFill>
              </a:rPr>
              <a:t>Problema 5</a:t>
            </a:r>
            <a:endParaRPr lang="en-US" dirty="0"/>
          </a:p>
        </p:txBody>
      </p:sp>
      <p:sp>
        <p:nvSpPr>
          <p:cNvPr id="3" name="Rectangle 4">
            <a:extLst>
              <a:ext uri="{FF2B5EF4-FFF2-40B4-BE49-F238E27FC236}">
                <a16:creationId xmlns:a16="http://schemas.microsoft.com/office/drawing/2014/main" id="{62C7464C-2F95-68FB-1BD7-D55C9F84A744}"/>
              </a:ext>
            </a:extLst>
          </p:cNvPr>
          <p:cNvSpPr txBox="1">
            <a:spLocks noChangeArrowheads="1"/>
          </p:cNvSpPr>
          <p:nvPr/>
        </p:nvSpPr>
        <p:spPr>
          <a:xfrm>
            <a:off x="838200" y="1790700"/>
            <a:ext cx="4605249" cy="3695700"/>
          </a:xfrm>
          <a:prstGeom prst="rect">
            <a:avLst/>
          </a:prstGeom>
        </p:spPr>
        <p:txBody>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600" kern="0" dirty="0"/>
              <a:t>procedimiento </a:t>
            </a:r>
            <a:r>
              <a:rPr lang="es-ES" sz="1600" kern="0" dirty="0" err="1"/>
              <a:t>mergeSort</a:t>
            </a:r>
            <a:r>
              <a:rPr lang="es-ES" sz="1600" kern="0" dirty="0"/>
              <a:t>(T[], principio, final)</a:t>
            </a:r>
          </a:p>
          <a:p>
            <a:pPr marL="0" indent="0" algn="just">
              <a:buFont typeface="Wingdings" pitchFamily="2" charset="2"/>
              <a:buNone/>
            </a:pPr>
            <a:r>
              <a:rPr lang="es-ES" sz="1600" kern="0" dirty="0"/>
              <a:t>    si (principio &lt; final) entonces</a:t>
            </a:r>
          </a:p>
          <a:p>
            <a:pPr marL="0" indent="0" algn="just">
              <a:buFont typeface="Wingdings" pitchFamily="2" charset="2"/>
              <a:buNone/>
            </a:pPr>
            <a:r>
              <a:rPr lang="es-ES" sz="1600" kern="0" dirty="0"/>
              <a:t>        si (principio – final) &lt; M entonces</a:t>
            </a:r>
          </a:p>
          <a:p>
            <a:pPr marL="0" indent="0" algn="just">
              <a:buFont typeface="Wingdings" pitchFamily="2" charset="2"/>
              <a:buNone/>
            </a:pPr>
            <a:r>
              <a:rPr lang="es-ES" sz="1600" kern="0" dirty="0"/>
              <a:t>            selección (T[], principio, final)</a:t>
            </a:r>
          </a:p>
          <a:p>
            <a:pPr marL="0" indent="0" algn="just">
              <a:buFont typeface="Wingdings" pitchFamily="2" charset="2"/>
              <a:buNone/>
            </a:pPr>
            <a:r>
              <a:rPr lang="es-ES" sz="1600" kern="0" dirty="0"/>
              <a:t>        </a:t>
            </a:r>
            <a:r>
              <a:rPr lang="es-ES" sz="1600" kern="0" dirty="0" err="1"/>
              <a:t>else</a:t>
            </a:r>
            <a:endParaRPr lang="es-ES" sz="1600" kern="0" dirty="0"/>
          </a:p>
          <a:p>
            <a:pPr marL="0" indent="0" algn="just">
              <a:buFont typeface="Wingdings" pitchFamily="2" charset="2"/>
              <a:buNone/>
            </a:pPr>
            <a:r>
              <a:rPr lang="es-ES" sz="1600" kern="0" dirty="0"/>
              <a:t>            </a:t>
            </a:r>
            <a:r>
              <a:rPr lang="es-ES" sz="1600" kern="0" dirty="0" err="1"/>
              <a:t>int</a:t>
            </a:r>
            <a:r>
              <a:rPr lang="es-ES" sz="1600" kern="0" dirty="0"/>
              <a:t> mitad = (principio + final) / 2</a:t>
            </a:r>
          </a:p>
          <a:p>
            <a:pPr marL="0" indent="0" algn="just">
              <a:buFont typeface="Wingdings" pitchFamily="2" charset="2"/>
              <a:buNone/>
            </a:pPr>
            <a:r>
              <a:rPr lang="es-ES" sz="1600" kern="0" dirty="0"/>
              <a:t>            </a:t>
            </a:r>
            <a:r>
              <a:rPr lang="es-ES" sz="1600" kern="0" dirty="0" err="1"/>
              <a:t>mergeSort</a:t>
            </a:r>
            <a:r>
              <a:rPr lang="es-ES" sz="1600" kern="0" dirty="0"/>
              <a:t>(T[], principio, mitad)</a:t>
            </a:r>
          </a:p>
          <a:p>
            <a:pPr marL="0" indent="0" algn="just">
              <a:buFont typeface="Wingdings" pitchFamily="2" charset="2"/>
              <a:buNone/>
            </a:pPr>
            <a:r>
              <a:rPr lang="es-ES" sz="1600" kern="0" dirty="0"/>
              <a:t>            </a:t>
            </a:r>
            <a:r>
              <a:rPr lang="es-ES" sz="1600" kern="0" dirty="0" err="1"/>
              <a:t>mergeSort</a:t>
            </a:r>
            <a:r>
              <a:rPr lang="es-ES" sz="1600" kern="0" dirty="0"/>
              <a:t>(T[], mitad + 1, final)</a:t>
            </a:r>
          </a:p>
          <a:p>
            <a:pPr marL="0" indent="0" algn="just">
              <a:buFont typeface="Wingdings" pitchFamily="2" charset="2"/>
              <a:buNone/>
            </a:pPr>
            <a:r>
              <a:rPr lang="es-ES" sz="1600" kern="0" dirty="0"/>
              <a:t>            </a:t>
            </a:r>
            <a:r>
              <a:rPr lang="es-ES" sz="1600" kern="0" dirty="0" err="1"/>
              <a:t>merge</a:t>
            </a:r>
            <a:r>
              <a:rPr lang="es-ES" sz="1600" kern="0" dirty="0"/>
              <a:t>(T[], principio, mitad, final)</a:t>
            </a:r>
          </a:p>
          <a:p>
            <a:pPr marL="0" indent="0" algn="just">
              <a:buFont typeface="Wingdings" pitchFamily="2" charset="2"/>
              <a:buNone/>
            </a:pPr>
            <a:r>
              <a:rPr lang="es-ES" sz="1600" kern="0" dirty="0"/>
              <a:t>        </a:t>
            </a:r>
            <a:r>
              <a:rPr lang="es-ES" sz="1600" kern="0" dirty="0" err="1"/>
              <a:t>fsi</a:t>
            </a:r>
            <a:endParaRPr lang="es-ES" sz="1600" kern="0" dirty="0"/>
          </a:p>
          <a:p>
            <a:pPr marL="0" indent="0" algn="just">
              <a:buFont typeface="Wingdings" pitchFamily="2" charset="2"/>
              <a:buNone/>
            </a:pPr>
            <a:r>
              <a:rPr lang="es-ES" sz="1600" kern="0" dirty="0"/>
              <a:t>    </a:t>
            </a:r>
            <a:r>
              <a:rPr lang="es-ES" sz="1600" kern="0" dirty="0" err="1"/>
              <a:t>fsi</a:t>
            </a:r>
            <a:endParaRPr lang="es-ES" sz="1600" kern="0" dirty="0"/>
          </a:p>
          <a:p>
            <a:pPr marL="0" indent="0" algn="just">
              <a:buFont typeface="Wingdings" pitchFamily="2" charset="2"/>
              <a:buNone/>
            </a:pPr>
            <a:r>
              <a:rPr lang="es-ES" sz="1600" kern="0" dirty="0" err="1"/>
              <a:t>fprocedimiento</a:t>
            </a:r>
            <a:r>
              <a:rPr lang="es-ES" sz="1600" kern="0" dirty="0"/>
              <a:t>    </a:t>
            </a:r>
          </a:p>
        </p:txBody>
      </p:sp>
      <p:sp>
        <p:nvSpPr>
          <p:cNvPr id="4" name="TextBox 3">
            <a:extLst>
              <a:ext uri="{FF2B5EF4-FFF2-40B4-BE49-F238E27FC236}">
                <a16:creationId xmlns:a16="http://schemas.microsoft.com/office/drawing/2014/main" id="{3182ED63-9E03-8E83-0487-275B04147DBF}"/>
              </a:ext>
            </a:extLst>
          </p:cNvPr>
          <p:cNvSpPr txBox="1"/>
          <p:nvPr/>
        </p:nvSpPr>
        <p:spPr>
          <a:xfrm>
            <a:off x="7315200" y="24939"/>
            <a:ext cx="2565801" cy="307777"/>
          </a:xfrm>
          <a:prstGeom prst="rect">
            <a:avLst/>
          </a:prstGeom>
          <a:noFill/>
        </p:spPr>
        <p:txBody>
          <a:bodyPr wrap="square" rtlCol="0">
            <a:spAutoFit/>
          </a:bodyPr>
          <a:lstStyle/>
          <a:p>
            <a:r>
              <a:rPr lang="en-US" sz="1400" dirty="0"/>
              <a:t>Raúl Jiménez Suárez</a:t>
            </a:r>
          </a:p>
        </p:txBody>
      </p:sp>
    </p:spTree>
    <p:extLst>
      <p:ext uri="{BB962C8B-B14F-4D97-AF65-F5344CB8AC3E}">
        <p14:creationId xmlns:p14="http://schemas.microsoft.com/office/powerpoint/2010/main" val="2022221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914400" y="2209799"/>
            <a:ext cx="7626350" cy="3808413"/>
          </a:xfrm>
        </p:spPr>
        <p:txBody>
          <a:bodyPr/>
          <a:lstStyle/>
          <a:p>
            <a:pPr marL="0" indent="0">
              <a:buNone/>
            </a:pPr>
            <a:r>
              <a:rPr lang="es-ES" dirty="0"/>
              <a:t>Los algoritmos lentos, de orden n</a:t>
            </a:r>
            <a:r>
              <a:rPr lang="es-ES" baseline="30000" dirty="0"/>
              <a:t>2</a:t>
            </a:r>
            <a:r>
              <a:rPr lang="es-ES" dirty="0"/>
              <a:t> como el de selección, no pueden competir contra los rápidos, de orden </a:t>
            </a:r>
            <a:r>
              <a:rPr lang="es-ES" dirty="0" err="1"/>
              <a:t>n·log</a:t>
            </a:r>
            <a:r>
              <a:rPr lang="es-ES" dirty="0"/>
              <a:t> n como el de mezcla.</a:t>
            </a:r>
          </a:p>
        </p:txBody>
      </p:sp>
      <p:sp>
        <p:nvSpPr>
          <p:cNvPr id="3" name="Título 2"/>
          <p:cNvSpPr>
            <a:spLocks noGrp="1"/>
          </p:cNvSpPr>
          <p:nvPr>
            <p:ph type="title"/>
          </p:nvPr>
        </p:nvSpPr>
        <p:spPr/>
        <p:txBody>
          <a:bodyPr/>
          <a:lstStyle/>
          <a:p>
            <a:r>
              <a:rPr lang="es-ES" sz="1800" dirty="0">
                <a:solidFill>
                  <a:srgbClr val="C00000"/>
                </a:solidFill>
              </a:rPr>
              <a:t>2. Conclusiones de la actividad: comparación de los algoritmos estudiados.</a:t>
            </a:r>
          </a:p>
        </p:txBody>
      </p:sp>
      <p:sp>
        <p:nvSpPr>
          <p:cNvPr id="4" name="TextBox 3">
            <a:extLst>
              <a:ext uri="{FF2B5EF4-FFF2-40B4-BE49-F238E27FC236}">
                <a16:creationId xmlns:a16="http://schemas.microsoft.com/office/drawing/2014/main" id="{082572E2-4B88-9C31-41B2-2754D1B98DE0}"/>
              </a:ext>
            </a:extLst>
          </p:cNvPr>
          <p:cNvSpPr txBox="1"/>
          <p:nvPr/>
        </p:nvSpPr>
        <p:spPr>
          <a:xfrm>
            <a:off x="7315200" y="24939"/>
            <a:ext cx="2565801" cy="307777"/>
          </a:xfrm>
          <a:prstGeom prst="rect">
            <a:avLst/>
          </a:prstGeom>
          <a:noFill/>
        </p:spPr>
        <p:txBody>
          <a:bodyPr wrap="square" rtlCol="0">
            <a:spAutoFit/>
          </a:bodyPr>
          <a:lstStyle/>
          <a:p>
            <a:r>
              <a:rPr lang="en-US" sz="1400" dirty="0"/>
              <a:t>Raúl Jiménez Suárez</a:t>
            </a:r>
          </a:p>
        </p:txBody>
      </p:sp>
    </p:spTree>
    <p:extLst>
      <p:ext uri="{BB962C8B-B14F-4D97-AF65-F5344CB8AC3E}">
        <p14:creationId xmlns:p14="http://schemas.microsoft.com/office/powerpoint/2010/main" val="2967862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endParaRPr lang="es-ES" dirty="0"/>
          </a:p>
          <a:p>
            <a:r>
              <a:rPr lang="es-ES" sz="1800" dirty="0">
                <a:hlinkClick r:id="rId3"/>
              </a:rPr>
              <a:t>https://www.delftstack.com/es/tutorial/algorithm/merge-sort/#:~:text=La%20Ordenamiento%20por%20mezcla%20es,array%20dividido%20en%20elementos%20individuales</a:t>
            </a:r>
            <a:endParaRPr lang="es-ES" sz="1800" dirty="0"/>
          </a:p>
          <a:p>
            <a:pPr marL="0" indent="0">
              <a:buNone/>
            </a:pPr>
            <a:endParaRPr lang="es-ES" sz="1800" dirty="0"/>
          </a:p>
          <a:p>
            <a:pPr marL="0" indent="0">
              <a:buNone/>
            </a:pPr>
            <a:endParaRPr lang="es-ES" sz="1800" dirty="0"/>
          </a:p>
          <a:p>
            <a:r>
              <a:rPr lang="es-ES" sz="1800" dirty="0"/>
              <a:t>Temario y práctica 2 de FAA</a:t>
            </a:r>
          </a:p>
        </p:txBody>
      </p:sp>
      <p:sp>
        <p:nvSpPr>
          <p:cNvPr id="3" name="2 Título"/>
          <p:cNvSpPr>
            <a:spLocks noGrp="1"/>
          </p:cNvSpPr>
          <p:nvPr>
            <p:ph type="title"/>
          </p:nvPr>
        </p:nvSpPr>
        <p:spPr/>
        <p:txBody>
          <a:bodyPr/>
          <a:lstStyle/>
          <a:p>
            <a:pPr lvl="0"/>
            <a:r>
              <a:rPr lang="es-ES" sz="2000" dirty="0">
                <a:solidFill>
                  <a:srgbClr val="C00000"/>
                </a:solidFill>
              </a:rPr>
              <a:t>3. Bibliografía. Referencias web.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574675" y="116632"/>
            <a:ext cx="8001000" cy="936104"/>
          </a:xfrm>
        </p:spPr>
        <p:txBody>
          <a:bodyPr anchor="ctr"/>
          <a:lstStyle/>
          <a:p>
            <a:r>
              <a:rPr lang="es-ES" sz="2000" b="1" dirty="0">
                <a:solidFill>
                  <a:schemeClr val="accent2"/>
                </a:solidFill>
              </a:rPr>
              <a:t>1. </a:t>
            </a:r>
            <a:r>
              <a:rPr lang="es-ES" sz="2000" dirty="0"/>
              <a:t>Algoritmos y problemas de la AAD.</a:t>
            </a:r>
            <a:endParaRPr lang="es-ES_tradnl" sz="1800" b="1" dirty="0">
              <a:solidFill>
                <a:srgbClr val="C00000"/>
              </a:solidFill>
            </a:endParaRPr>
          </a:p>
        </p:txBody>
      </p:sp>
      <p:sp>
        <p:nvSpPr>
          <p:cNvPr id="700420" name="Rectangle 4"/>
          <p:cNvSpPr>
            <a:spLocks noGrp="1" noChangeArrowheads="1"/>
          </p:cNvSpPr>
          <p:nvPr>
            <p:ph type="body" idx="1"/>
          </p:nvPr>
        </p:nvSpPr>
        <p:spPr>
          <a:xfrm>
            <a:off x="566738" y="1241946"/>
            <a:ext cx="8001000" cy="4995342"/>
          </a:xfrm>
        </p:spPr>
        <p:txBody>
          <a:bodyPr/>
          <a:lstStyle/>
          <a:p>
            <a:pPr marL="273050" indent="-239713" algn="just">
              <a:spcBef>
                <a:spcPts val="200"/>
              </a:spcBef>
              <a:buFont typeface="+mj-lt"/>
              <a:buAutoNum type="arabicPeriod"/>
            </a:pPr>
            <a:r>
              <a:rPr lang="es-ES" sz="1400" dirty="0"/>
              <a:t>Algoritmos y problemas de la AAD; por cada algoritmo y/o problema:</a:t>
            </a:r>
          </a:p>
          <a:p>
            <a:pPr marL="469900" lvl="1" indent="-142875" algn="just">
              <a:spcBef>
                <a:spcPts val="200"/>
              </a:spcBef>
              <a:buNone/>
            </a:pPr>
            <a:r>
              <a:rPr lang="es-ES" sz="1400" dirty="0">
                <a:solidFill>
                  <a:srgbClr val="C00000"/>
                </a:solidFill>
              </a:rPr>
              <a:t>1.1. Ordenación por selección</a:t>
            </a:r>
          </a:p>
          <a:p>
            <a:pPr marL="469900" lvl="1" indent="-142875" algn="just">
              <a:spcBef>
                <a:spcPts val="200"/>
              </a:spcBef>
              <a:buNone/>
            </a:pPr>
            <a:r>
              <a:rPr lang="es-ES" sz="1400" dirty="0">
                <a:solidFill>
                  <a:srgbClr val="C00000"/>
                </a:solidFill>
              </a:rPr>
              <a:t>	1.1.1. </a:t>
            </a:r>
            <a:r>
              <a:rPr lang="es-ES" sz="1400" dirty="0"/>
              <a:t>Resumen del algoritmo</a:t>
            </a:r>
          </a:p>
          <a:p>
            <a:pPr marL="469900" lvl="1" indent="-142875" algn="just">
              <a:spcBef>
                <a:spcPts val="200"/>
              </a:spcBef>
              <a:buNone/>
            </a:pPr>
            <a:r>
              <a:rPr lang="es-ES" sz="1400" dirty="0">
                <a:solidFill>
                  <a:srgbClr val="C00000"/>
                </a:solidFill>
              </a:rPr>
              <a:t>	1.1.2. </a:t>
            </a:r>
            <a:r>
              <a:rPr lang="es-ES" sz="1400" dirty="0"/>
              <a:t>Algoritmo (pseudocódigo)</a:t>
            </a:r>
          </a:p>
          <a:p>
            <a:pPr marL="469900" lvl="1" indent="-142875" algn="just">
              <a:spcBef>
                <a:spcPts val="200"/>
              </a:spcBef>
              <a:buNone/>
            </a:pPr>
            <a:r>
              <a:rPr lang="es-ES" sz="1400" dirty="0">
                <a:solidFill>
                  <a:srgbClr val="C00000"/>
                </a:solidFill>
              </a:rPr>
              <a:t>	1.1.3. </a:t>
            </a:r>
            <a:r>
              <a:rPr lang="es-ES" sz="1400" dirty="0"/>
              <a:t>Ejemplo de ejecución / Traza</a:t>
            </a:r>
          </a:p>
          <a:p>
            <a:pPr marL="469900" lvl="1" indent="-142875" algn="just">
              <a:spcBef>
                <a:spcPts val="200"/>
              </a:spcBef>
              <a:buNone/>
            </a:pPr>
            <a:r>
              <a:rPr lang="es-ES" sz="1400" dirty="0">
                <a:solidFill>
                  <a:srgbClr val="C00000"/>
                </a:solidFill>
              </a:rPr>
              <a:t>	1.1.4. </a:t>
            </a:r>
            <a:r>
              <a:rPr lang="es-ES" sz="1400" dirty="0"/>
              <a:t>Análisis de la eficiencia. Conclusiones (casos).</a:t>
            </a:r>
          </a:p>
          <a:p>
            <a:pPr marL="469900" lvl="1" indent="-142875" algn="just">
              <a:spcBef>
                <a:spcPts val="200"/>
              </a:spcBef>
              <a:buNone/>
            </a:pPr>
            <a:r>
              <a:rPr lang="es-ES" sz="1400" dirty="0">
                <a:solidFill>
                  <a:srgbClr val="C00000"/>
                </a:solidFill>
              </a:rPr>
              <a:t>	1.1.5. </a:t>
            </a:r>
            <a:r>
              <a:rPr lang="es-ES" sz="1400" dirty="0"/>
              <a:t>Algoritmo (código en C++)</a:t>
            </a:r>
          </a:p>
          <a:p>
            <a:pPr marL="469900" lvl="1" indent="-142875" algn="just">
              <a:spcBef>
                <a:spcPts val="200"/>
              </a:spcBef>
              <a:buNone/>
            </a:pPr>
            <a:r>
              <a:rPr lang="es-ES" sz="1400" dirty="0">
                <a:solidFill>
                  <a:srgbClr val="C00000"/>
                </a:solidFill>
              </a:rPr>
              <a:t>	1.1.6. </a:t>
            </a:r>
            <a:r>
              <a:rPr lang="es-ES" sz="1400" dirty="0"/>
              <a:t>Gráficas de coste teóricas y empíricas. Conclusiones.</a:t>
            </a:r>
          </a:p>
          <a:p>
            <a:pPr marL="469900" lvl="1" indent="-142875" algn="just">
              <a:spcBef>
                <a:spcPts val="200"/>
              </a:spcBef>
              <a:buNone/>
            </a:pPr>
            <a:r>
              <a:rPr lang="es-ES" sz="1400" dirty="0">
                <a:solidFill>
                  <a:srgbClr val="C00000"/>
                </a:solidFill>
              </a:rPr>
              <a:t>1.2. Ordenación por mezcla</a:t>
            </a:r>
          </a:p>
          <a:p>
            <a:pPr marL="469900" lvl="1" indent="-142875" algn="just">
              <a:spcBef>
                <a:spcPts val="200"/>
              </a:spcBef>
              <a:buNone/>
            </a:pPr>
            <a:r>
              <a:rPr lang="es-ES" sz="1400" dirty="0">
                <a:solidFill>
                  <a:srgbClr val="C00000"/>
                </a:solidFill>
              </a:rPr>
              <a:t>	1.2.1. </a:t>
            </a:r>
            <a:r>
              <a:rPr lang="es-ES" sz="1400" dirty="0"/>
              <a:t>Resumen del algoritmo</a:t>
            </a:r>
          </a:p>
          <a:p>
            <a:pPr marL="469900" lvl="1" indent="-142875" algn="just">
              <a:spcBef>
                <a:spcPts val="200"/>
              </a:spcBef>
              <a:buNone/>
            </a:pPr>
            <a:r>
              <a:rPr lang="es-ES" sz="1400" dirty="0">
                <a:solidFill>
                  <a:srgbClr val="C00000"/>
                </a:solidFill>
              </a:rPr>
              <a:t>	1.2.2. </a:t>
            </a:r>
            <a:r>
              <a:rPr lang="es-ES" sz="1400" dirty="0"/>
              <a:t>Algoritmo (pseudocódigo)</a:t>
            </a:r>
          </a:p>
          <a:p>
            <a:pPr marL="469900" lvl="1" indent="-142875" algn="just">
              <a:spcBef>
                <a:spcPts val="200"/>
              </a:spcBef>
              <a:buNone/>
            </a:pPr>
            <a:r>
              <a:rPr lang="es-ES" sz="1400" dirty="0">
                <a:solidFill>
                  <a:srgbClr val="C00000"/>
                </a:solidFill>
              </a:rPr>
              <a:t>	1.2.3. </a:t>
            </a:r>
            <a:r>
              <a:rPr lang="es-ES" sz="1400" dirty="0"/>
              <a:t>Ejemplo de ejecución / Traza</a:t>
            </a:r>
          </a:p>
          <a:p>
            <a:pPr marL="469900" lvl="1" indent="-142875" algn="just">
              <a:spcBef>
                <a:spcPts val="200"/>
              </a:spcBef>
              <a:buNone/>
            </a:pPr>
            <a:r>
              <a:rPr lang="es-ES" sz="1400" dirty="0">
                <a:solidFill>
                  <a:srgbClr val="C00000"/>
                </a:solidFill>
              </a:rPr>
              <a:t>	1.2.4. </a:t>
            </a:r>
            <a:r>
              <a:rPr lang="es-ES" sz="1400" dirty="0"/>
              <a:t>Análisis de la eficiencia. Conclusiones (casos).</a:t>
            </a:r>
          </a:p>
          <a:p>
            <a:pPr marL="469900" lvl="1" indent="-142875" algn="just">
              <a:spcBef>
                <a:spcPts val="200"/>
              </a:spcBef>
              <a:buNone/>
            </a:pPr>
            <a:r>
              <a:rPr lang="es-ES" sz="1400" dirty="0">
                <a:solidFill>
                  <a:srgbClr val="C00000"/>
                </a:solidFill>
              </a:rPr>
              <a:t>	1.2.5. </a:t>
            </a:r>
            <a:r>
              <a:rPr lang="es-ES" sz="1400" dirty="0"/>
              <a:t>Algoritmo (código en C++)</a:t>
            </a:r>
          </a:p>
          <a:p>
            <a:pPr marL="469900" lvl="1" indent="-142875" algn="just">
              <a:spcBef>
                <a:spcPts val="200"/>
              </a:spcBef>
              <a:buNone/>
            </a:pPr>
            <a:r>
              <a:rPr lang="es-ES" sz="1400" dirty="0">
                <a:solidFill>
                  <a:srgbClr val="C00000"/>
                </a:solidFill>
              </a:rPr>
              <a:t>	1.2.6. </a:t>
            </a:r>
            <a:r>
              <a:rPr lang="es-ES" sz="1400" dirty="0"/>
              <a:t>Gráficas de coste teóricas y empíricas. Conclusiones.</a:t>
            </a:r>
          </a:p>
          <a:p>
            <a:pPr marL="469900" lvl="1" indent="-142875" algn="just">
              <a:spcBef>
                <a:spcPts val="200"/>
              </a:spcBef>
              <a:buNone/>
            </a:pPr>
            <a:r>
              <a:rPr lang="es-ES" sz="1400" dirty="0">
                <a:solidFill>
                  <a:srgbClr val="C00000"/>
                </a:solidFill>
              </a:rPr>
              <a:t>1.3. Problema 2</a:t>
            </a:r>
          </a:p>
          <a:p>
            <a:pPr marL="469900" lvl="1" indent="-142875" algn="just">
              <a:spcBef>
                <a:spcPts val="200"/>
              </a:spcBef>
              <a:buNone/>
            </a:pPr>
            <a:r>
              <a:rPr lang="es-ES" sz="1400" dirty="0">
                <a:solidFill>
                  <a:srgbClr val="C00000"/>
                </a:solidFill>
              </a:rPr>
              <a:t>1.4. Problema 5</a:t>
            </a:r>
          </a:p>
          <a:p>
            <a:pPr marL="469900" lvl="1" indent="-142875" algn="just">
              <a:spcBef>
                <a:spcPts val="200"/>
              </a:spcBef>
              <a:buNone/>
            </a:pPr>
            <a:endParaRPr lang="es-ES" sz="1400" dirty="0">
              <a:solidFill>
                <a:srgbClr val="C00000"/>
              </a:solidFill>
            </a:endParaRPr>
          </a:p>
          <a:p>
            <a:pPr marL="0" indent="0" algn="just">
              <a:buNone/>
            </a:pPr>
            <a:endParaRPr lang="es-E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656562" y="427630"/>
            <a:ext cx="8001000" cy="531813"/>
          </a:xfrm>
        </p:spPr>
        <p:txBody>
          <a:bodyPr anchor="ctr"/>
          <a:lstStyle/>
          <a:p>
            <a:pPr marL="469900" lvl="1" indent="-469900" algn="just">
              <a:spcBef>
                <a:spcPts val="200"/>
              </a:spcBef>
              <a:buNone/>
            </a:pPr>
            <a:r>
              <a:rPr lang="es-ES" sz="1600" dirty="0">
                <a:solidFill>
                  <a:srgbClr val="C00000"/>
                </a:solidFill>
              </a:rPr>
              <a:t>1.1. </a:t>
            </a:r>
            <a:r>
              <a:rPr lang="es-ES" sz="1600" dirty="0">
                <a:solidFill>
                  <a:schemeClr val="tx1"/>
                </a:solidFill>
              </a:rPr>
              <a:t>Ordenación por selección </a:t>
            </a:r>
            <a:r>
              <a:rPr lang="es-ES" sz="1600" dirty="0">
                <a:solidFill>
                  <a:srgbClr val="C00000"/>
                </a:solidFill>
              </a:rPr>
              <a:t>1.1.1. </a:t>
            </a:r>
            <a:r>
              <a:rPr lang="es-ES" sz="1600" dirty="0"/>
              <a:t>Resumen del algoritmo</a:t>
            </a:r>
          </a:p>
        </p:txBody>
      </p:sp>
      <p:sp>
        <p:nvSpPr>
          <p:cNvPr id="700420" name="Rectangle 4"/>
          <p:cNvSpPr>
            <a:spLocks noGrp="1" noChangeArrowheads="1"/>
          </p:cNvSpPr>
          <p:nvPr>
            <p:ph type="body" idx="1"/>
          </p:nvPr>
        </p:nvSpPr>
        <p:spPr>
          <a:xfrm>
            <a:off x="566738" y="1196975"/>
            <a:ext cx="8001000" cy="5040313"/>
          </a:xfrm>
        </p:spPr>
        <p:txBody>
          <a:bodyPr/>
          <a:lstStyle/>
          <a:p>
            <a:pPr algn="just"/>
            <a:endParaRPr lang="es-ES" sz="1600" b="1" dirty="0">
              <a:solidFill>
                <a:srgbClr val="C00000"/>
              </a:solidFill>
            </a:endParaRPr>
          </a:p>
          <a:p>
            <a:pPr marL="0" indent="0" algn="just">
              <a:buNone/>
            </a:pPr>
            <a:endParaRPr lang="es-ES" sz="1600" dirty="0"/>
          </a:p>
        </p:txBody>
      </p:sp>
      <p:sp>
        <p:nvSpPr>
          <p:cNvPr id="2" name="TextBox 1">
            <a:extLst>
              <a:ext uri="{FF2B5EF4-FFF2-40B4-BE49-F238E27FC236}">
                <a16:creationId xmlns:a16="http://schemas.microsoft.com/office/drawing/2014/main" id="{A579B912-4FB4-E1EC-C3A5-4B8413B92698}"/>
              </a:ext>
            </a:extLst>
          </p:cNvPr>
          <p:cNvSpPr txBox="1"/>
          <p:nvPr/>
        </p:nvSpPr>
        <p:spPr>
          <a:xfrm>
            <a:off x="681038" y="2136338"/>
            <a:ext cx="7772400" cy="2585323"/>
          </a:xfrm>
          <a:prstGeom prst="rect">
            <a:avLst/>
          </a:prstGeom>
          <a:noFill/>
        </p:spPr>
        <p:txBody>
          <a:bodyPr wrap="square" rtlCol="0">
            <a:spAutoFit/>
          </a:bodyPr>
          <a:lstStyle/>
          <a:p>
            <a:pPr marL="285750" indent="-285750">
              <a:buClr>
                <a:schemeClr val="accent2"/>
              </a:buClr>
              <a:buFont typeface="Wingdings" panose="05000000000000000000" pitchFamily="2" charset="2"/>
              <a:buChar char="q"/>
            </a:pPr>
            <a:r>
              <a:rPr lang="es-ES" sz="1800" dirty="0"/>
              <a:t>El algoritmo de Búsqueda por Selección  posiciona el elemento seleccionado en el lugar correcto dentro del vector. Para ello, se realiza una búsqueda en todo el vector para determinar cuál es el elemento menor, el cual una vez detectado se sitúa en la primera posición. </a:t>
            </a:r>
          </a:p>
          <a:p>
            <a:pPr marL="285750" indent="-285750">
              <a:buClr>
                <a:schemeClr val="accent2"/>
              </a:buClr>
              <a:buFont typeface="Wingdings" panose="05000000000000000000" pitchFamily="2" charset="2"/>
              <a:buChar char="q"/>
            </a:pPr>
            <a:endParaRPr lang="es-ES" sz="1800" dirty="0"/>
          </a:p>
          <a:p>
            <a:pPr marL="285750" indent="-285750">
              <a:buClr>
                <a:schemeClr val="accent2"/>
              </a:buClr>
              <a:buFont typeface="Wingdings" panose="05000000000000000000" pitchFamily="2" charset="2"/>
              <a:buChar char="q"/>
            </a:pPr>
            <a:r>
              <a:rPr lang="es-ES" sz="1800" dirty="0"/>
              <a:t>A continuación, se busca el elemento más pequeño del array, excluyendo el que ya se ha posicionado, y se coloca en la segunda posición. Se procede de la misma forma sucesivamente, excluyendo de la búsqueda del elemento menor a aquellos que ya hemos posicionado, hasta completar la ordenación.</a:t>
            </a:r>
          </a:p>
        </p:txBody>
      </p:sp>
      <p:sp>
        <p:nvSpPr>
          <p:cNvPr id="3" name="TextBox 2">
            <a:extLst>
              <a:ext uri="{FF2B5EF4-FFF2-40B4-BE49-F238E27FC236}">
                <a16:creationId xmlns:a16="http://schemas.microsoft.com/office/drawing/2014/main" id="{2A1FAF68-E219-56AA-1DFF-3926009EAF20}"/>
              </a:ext>
            </a:extLst>
          </p:cNvPr>
          <p:cNvSpPr txBox="1"/>
          <p:nvPr/>
        </p:nvSpPr>
        <p:spPr>
          <a:xfrm>
            <a:off x="6934200" y="36209"/>
            <a:ext cx="2565801" cy="307777"/>
          </a:xfrm>
          <a:prstGeom prst="rect">
            <a:avLst/>
          </a:prstGeom>
          <a:noFill/>
        </p:spPr>
        <p:txBody>
          <a:bodyPr wrap="square" rtlCol="0">
            <a:spAutoFit/>
          </a:bodyPr>
          <a:lstStyle/>
          <a:p>
            <a:r>
              <a:rPr lang="en-US" sz="1400" dirty="0"/>
              <a:t>Jose Manuel Ramos Muñoz</a:t>
            </a:r>
          </a:p>
        </p:txBody>
      </p:sp>
    </p:spTree>
    <p:extLst>
      <p:ext uri="{BB962C8B-B14F-4D97-AF65-F5344CB8AC3E}">
        <p14:creationId xmlns:p14="http://schemas.microsoft.com/office/powerpoint/2010/main" val="330306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656562" y="427630"/>
            <a:ext cx="8001000" cy="531813"/>
          </a:xfrm>
        </p:spPr>
        <p:txBody>
          <a:bodyPr anchor="ctr"/>
          <a:lstStyle/>
          <a:p>
            <a:pPr marL="469900" lvl="1" indent="-469900" algn="just">
              <a:spcBef>
                <a:spcPts val="200"/>
              </a:spcBef>
            </a:pPr>
            <a:r>
              <a:rPr lang="es-ES" sz="1600" dirty="0">
                <a:solidFill>
                  <a:srgbClr val="C00000"/>
                </a:solidFill>
              </a:rPr>
              <a:t>1.1. </a:t>
            </a:r>
            <a:r>
              <a:rPr lang="es-ES" sz="1600" dirty="0">
                <a:solidFill>
                  <a:schemeClr val="tx1"/>
                </a:solidFill>
              </a:rPr>
              <a:t>Ordenación por selección </a:t>
            </a:r>
            <a:r>
              <a:rPr lang="es-ES" sz="1600" dirty="0">
                <a:solidFill>
                  <a:srgbClr val="C00000"/>
                </a:solidFill>
              </a:rPr>
              <a:t>1.1.2. </a:t>
            </a:r>
            <a:r>
              <a:rPr lang="es-ES" sz="1600" dirty="0"/>
              <a:t>Algoritmo (pseudocódigo). </a:t>
            </a:r>
          </a:p>
        </p:txBody>
      </p:sp>
      <p:sp>
        <p:nvSpPr>
          <p:cNvPr id="700420" name="Rectangle 4"/>
          <p:cNvSpPr>
            <a:spLocks noGrp="1" noChangeArrowheads="1"/>
          </p:cNvSpPr>
          <p:nvPr>
            <p:ph type="body" idx="1"/>
          </p:nvPr>
        </p:nvSpPr>
        <p:spPr>
          <a:xfrm>
            <a:off x="2533650" y="1480343"/>
            <a:ext cx="4076700" cy="3897313"/>
          </a:xfrm>
        </p:spPr>
        <p:txBody>
          <a:bodyPr/>
          <a:lstStyle/>
          <a:p>
            <a:pPr marL="0" indent="0" algn="just">
              <a:buNone/>
            </a:pPr>
            <a:r>
              <a:rPr lang="es-ES" sz="1600" dirty="0"/>
              <a:t>procedimiento selección(T[1..n])</a:t>
            </a:r>
          </a:p>
          <a:p>
            <a:pPr marL="0" indent="0" algn="just">
              <a:buNone/>
            </a:pPr>
            <a:r>
              <a:rPr lang="es-ES" sz="1600" dirty="0"/>
              <a:t>     para i← 1 hasta n-1 hacer</a:t>
            </a:r>
          </a:p>
          <a:p>
            <a:pPr marL="0" indent="0" algn="just">
              <a:buNone/>
            </a:pPr>
            <a:r>
              <a:rPr lang="es-ES" sz="1600" dirty="0"/>
              <a:t>          </a:t>
            </a:r>
            <a:r>
              <a:rPr lang="es-ES" sz="1600" dirty="0" err="1"/>
              <a:t>posminimo</a:t>
            </a:r>
            <a:r>
              <a:rPr lang="es-ES" sz="1600" dirty="0"/>
              <a:t> ← i</a:t>
            </a:r>
          </a:p>
          <a:p>
            <a:pPr marL="0" indent="0" algn="just">
              <a:buNone/>
            </a:pPr>
            <a:r>
              <a:rPr lang="es-ES" sz="1600" dirty="0"/>
              <a:t>          para j ← i+1 hasta n hacer</a:t>
            </a:r>
          </a:p>
          <a:p>
            <a:pPr marL="0" indent="0" algn="just">
              <a:buNone/>
            </a:pPr>
            <a:r>
              <a:rPr lang="es-ES" sz="1600" dirty="0"/>
              <a:t>               si T[j] &lt; T[</a:t>
            </a:r>
            <a:r>
              <a:rPr lang="es-ES" sz="1600" dirty="0" err="1"/>
              <a:t>posminimo</a:t>
            </a:r>
            <a:r>
              <a:rPr lang="es-ES" sz="1600" dirty="0"/>
              <a:t>] entonces</a:t>
            </a:r>
          </a:p>
          <a:p>
            <a:pPr marL="0" indent="0" algn="just">
              <a:buNone/>
            </a:pPr>
            <a:r>
              <a:rPr lang="es-ES" sz="1600" dirty="0"/>
              <a:t>                    </a:t>
            </a:r>
            <a:r>
              <a:rPr lang="es-ES" sz="1600" dirty="0" err="1"/>
              <a:t>posminimo</a:t>
            </a:r>
            <a:r>
              <a:rPr lang="es-ES" sz="1600" dirty="0"/>
              <a:t> ← j</a:t>
            </a:r>
          </a:p>
          <a:p>
            <a:pPr marL="0" indent="0" algn="just">
              <a:buNone/>
            </a:pPr>
            <a:r>
              <a:rPr lang="es-ES" sz="1600" dirty="0"/>
              <a:t>               </a:t>
            </a:r>
            <a:r>
              <a:rPr lang="es-ES" sz="1600" dirty="0" err="1"/>
              <a:t>fsi</a:t>
            </a:r>
            <a:endParaRPr lang="es-ES" sz="1600" dirty="0"/>
          </a:p>
          <a:p>
            <a:pPr marL="0" indent="0" algn="just">
              <a:buNone/>
            </a:pPr>
            <a:r>
              <a:rPr lang="es-ES" sz="1600" dirty="0"/>
              <a:t>          </a:t>
            </a:r>
            <a:r>
              <a:rPr lang="es-ES" sz="1600" dirty="0" err="1"/>
              <a:t>fpara</a:t>
            </a:r>
            <a:endParaRPr lang="es-ES" sz="1600" dirty="0"/>
          </a:p>
          <a:p>
            <a:pPr marL="0" indent="0" algn="just">
              <a:buNone/>
            </a:pPr>
            <a:r>
              <a:rPr lang="es-ES" sz="1600" dirty="0"/>
              <a:t>          auxiliar ← T[</a:t>
            </a:r>
            <a:r>
              <a:rPr lang="es-ES" sz="1600" dirty="0" err="1"/>
              <a:t>posminimo</a:t>
            </a:r>
            <a:r>
              <a:rPr lang="es-ES" sz="1600" dirty="0"/>
              <a:t>]</a:t>
            </a:r>
          </a:p>
          <a:p>
            <a:pPr marL="0" indent="0" algn="just">
              <a:buNone/>
            </a:pPr>
            <a:r>
              <a:rPr lang="es-ES" sz="1600" dirty="0"/>
              <a:t>          T[</a:t>
            </a:r>
            <a:r>
              <a:rPr lang="es-ES" sz="1600" dirty="0" err="1"/>
              <a:t>posminimo</a:t>
            </a:r>
            <a:r>
              <a:rPr lang="es-ES" sz="1600" dirty="0"/>
              <a:t>] ← T[i]</a:t>
            </a:r>
          </a:p>
          <a:p>
            <a:pPr marL="0" indent="0" algn="just">
              <a:buNone/>
            </a:pPr>
            <a:r>
              <a:rPr lang="es-ES" sz="1600" dirty="0"/>
              <a:t>          T[i] ← auxiliar</a:t>
            </a:r>
          </a:p>
          <a:p>
            <a:pPr marL="0" indent="0" algn="just">
              <a:buNone/>
            </a:pPr>
            <a:r>
              <a:rPr lang="es-ES" sz="1600" dirty="0"/>
              <a:t>     </a:t>
            </a:r>
            <a:r>
              <a:rPr lang="es-ES" sz="1600" dirty="0" err="1"/>
              <a:t>fpara</a:t>
            </a:r>
            <a:endParaRPr lang="es-ES" sz="1600" dirty="0"/>
          </a:p>
          <a:p>
            <a:pPr marL="0" indent="0" algn="just">
              <a:buNone/>
            </a:pPr>
            <a:r>
              <a:rPr lang="es-ES" sz="1600" dirty="0" err="1"/>
              <a:t>fprocedimiento</a:t>
            </a:r>
            <a:endParaRPr lang="es-ES" sz="1600" dirty="0"/>
          </a:p>
        </p:txBody>
      </p:sp>
      <p:sp>
        <p:nvSpPr>
          <p:cNvPr id="4" name="TextBox 3">
            <a:extLst>
              <a:ext uri="{FF2B5EF4-FFF2-40B4-BE49-F238E27FC236}">
                <a16:creationId xmlns:a16="http://schemas.microsoft.com/office/drawing/2014/main" id="{D6F2688A-666C-CEDA-3564-9E410EF99441}"/>
              </a:ext>
            </a:extLst>
          </p:cNvPr>
          <p:cNvSpPr txBox="1"/>
          <p:nvPr/>
        </p:nvSpPr>
        <p:spPr>
          <a:xfrm>
            <a:off x="6934200" y="36209"/>
            <a:ext cx="2565801" cy="307777"/>
          </a:xfrm>
          <a:prstGeom prst="rect">
            <a:avLst/>
          </a:prstGeom>
          <a:noFill/>
        </p:spPr>
        <p:txBody>
          <a:bodyPr wrap="square" rtlCol="0">
            <a:spAutoFit/>
          </a:bodyPr>
          <a:lstStyle/>
          <a:p>
            <a:r>
              <a:rPr lang="en-US" sz="1400" dirty="0"/>
              <a:t>Jose Manuel Ramos Muñoz</a:t>
            </a:r>
          </a:p>
        </p:txBody>
      </p:sp>
    </p:spTree>
    <p:extLst>
      <p:ext uri="{BB962C8B-B14F-4D97-AF65-F5344CB8AC3E}">
        <p14:creationId xmlns:p14="http://schemas.microsoft.com/office/powerpoint/2010/main" val="88491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656562" y="427630"/>
            <a:ext cx="8001000" cy="531813"/>
          </a:xfrm>
        </p:spPr>
        <p:txBody>
          <a:bodyPr anchor="ctr"/>
          <a:lstStyle/>
          <a:p>
            <a:pPr marL="469900" lvl="1" indent="-469900" algn="just">
              <a:spcBef>
                <a:spcPts val="200"/>
              </a:spcBef>
            </a:pPr>
            <a:r>
              <a:rPr lang="es-ES" sz="1600" dirty="0">
                <a:solidFill>
                  <a:srgbClr val="C00000"/>
                </a:solidFill>
              </a:rPr>
              <a:t>1.1. </a:t>
            </a:r>
            <a:r>
              <a:rPr lang="es-ES" sz="1600" dirty="0">
                <a:solidFill>
                  <a:schemeClr val="tx1"/>
                </a:solidFill>
              </a:rPr>
              <a:t>Ordenación por selección</a:t>
            </a:r>
            <a:r>
              <a:rPr lang="es-ES" sz="1600" dirty="0">
                <a:solidFill>
                  <a:srgbClr val="C00000"/>
                </a:solidFill>
              </a:rPr>
              <a:t> 1.1.3. </a:t>
            </a:r>
            <a:r>
              <a:rPr lang="es-ES" sz="1600" dirty="0"/>
              <a:t>Ejemplo de ejecución / Traza. </a:t>
            </a:r>
          </a:p>
        </p:txBody>
      </p:sp>
      <p:sp>
        <p:nvSpPr>
          <p:cNvPr id="700420" name="Rectangle 4"/>
          <p:cNvSpPr>
            <a:spLocks noGrp="1" noChangeArrowheads="1"/>
          </p:cNvSpPr>
          <p:nvPr>
            <p:ph type="body" idx="1"/>
          </p:nvPr>
        </p:nvSpPr>
        <p:spPr>
          <a:xfrm>
            <a:off x="1905000" y="1549945"/>
            <a:ext cx="1850231" cy="365760"/>
          </a:xfrm>
        </p:spPr>
        <p:txBody>
          <a:bodyPr/>
          <a:lstStyle/>
          <a:p>
            <a:pPr marL="0" indent="0" algn="just">
              <a:buNone/>
            </a:pPr>
            <a:r>
              <a:rPr lang="es-ES" sz="1600" dirty="0"/>
              <a:t>i=1, </a:t>
            </a:r>
            <a:r>
              <a:rPr lang="es-ES" sz="1600" dirty="0" err="1"/>
              <a:t>posminimo</a:t>
            </a:r>
            <a:r>
              <a:rPr lang="es-ES" sz="1600" dirty="0"/>
              <a:t>=1</a:t>
            </a:r>
          </a:p>
        </p:txBody>
      </p:sp>
      <p:graphicFrame>
        <p:nvGraphicFramePr>
          <p:cNvPr id="2" name="Table 2">
            <a:extLst>
              <a:ext uri="{FF2B5EF4-FFF2-40B4-BE49-F238E27FC236}">
                <a16:creationId xmlns:a16="http://schemas.microsoft.com/office/drawing/2014/main" id="{A0136748-104E-B1D3-AB2A-86BBE725594B}"/>
              </a:ext>
            </a:extLst>
          </p:cNvPr>
          <p:cNvGraphicFramePr>
            <a:graphicFrameLocks noGrp="1"/>
          </p:cNvGraphicFramePr>
          <p:nvPr>
            <p:extLst>
              <p:ext uri="{D42A27DB-BD31-4B8C-83A1-F6EECF244321}">
                <p14:modId xmlns:p14="http://schemas.microsoft.com/office/powerpoint/2010/main" val="177467248"/>
              </p:ext>
            </p:extLst>
          </p:nvPr>
        </p:nvGraphicFramePr>
        <p:xfrm>
          <a:off x="1600200" y="2867348"/>
          <a:ext cx="2355509" cy="365760"/>
        </p:xfrm>
        <a:graphic>
          <a:graphicData uri="http://schemas.openxmlformats.org/drawingml/2006/table">
            <a:tbl>
              <a:tblPr firstRow="1" bandRow="1">
                <a:tableStyleId>{5C22544A-7EE6-4342-B048-85BDC9FD1C3A}</a:tableStyleId>
              </a:tblPr>
              <a:tblGrid>
                <a:gridCol w="465749">
                  <a:extLst>
                    <a:ext uri="{9D8B030D-6E8A-4147-A177-3AD203B41FA5}">
                      <a16:colId xmlns:a16="http://schemas.microsoft.com/office/drawing/2014/main" val="2117068460"/>
                    </a:ext>
                  </a:extLst>
                </a:gridCol>
                <a:gridCol w="472440">
                  <a:extLst>
                    <a:ext uri="{9D8B030D-6E8A-4147-A177-3AD203B41FA5}">
                      <a16:colId xmlns:a16="http://schemas.microsoft.com/office/drawing/2014/main" val="973736178"/>
                    </a:ext>
                  </a:extLst>
                </a:gridCol>
                <a:gridCol w="472440">
                  <a:extLst>
                    <a:ext uri="{9D8B030D-6E8A-4147-A177-3AD203B41FA5}">
                      <a16:colId xmlns:a16="http://schemas.microsoft.com/office/drawing/2014/main" val="1177343114"/>
                    </a:ext>
                  </a:extLst>
                </a:gridCol>
                <a:gridCol w="472440">
                  <a:extLst>
                    <a:ext uri="{9D8B030D-6E8A-4147-A177-3AD203B41FA5}">
                      <a16:colId xmlns:a16="http://schemas.microsoft.com/office/drawing/2014/main" val="2687100268"/>
                    </a:ext>
                  </a:extLst>
                </a:gridCol>
                <a:gridCol w="472440">
                  <a:extLst>
                    <a:ext uri="{9D8B030D-6E8A-4147-A177-3AD203B41FA5}">
                      <a16:colId xmlns:a16="http://schemas.microsoft.com/office/drawing/2014/main" val="1909664643"/>
                    </a:ext>
                  </a:extLst>
                </a:gridCol>
              </a:tblGrid>
              <a:tr h="355600">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4284359"/>
                  </a:ext>
                </a:extLst>
              </a:tr>
            </a:tbl>
          </a:graphicData>
        </a:graphic>
      </p:graphicFrame>
      <p:graphicFrame>
        <p:nvGraphicFramePr>
          <p:cNvPr id="5" name="Table 2">
            <a:extLst>
              <a:ext uri="{FF2B5EF4-FFF2-40B4-BE49-F238E27FC236}">
                <a16:creationId xmlns:a16="http://schemas.microsoft.com/office/drawing/2014/main" id="{AF779B26-CD05-4AB0-601B-936426ECFF5D}"/>
              </a:ext>
            </a:extLst>
          </p:cNvPr>
          <p:cNvGraphicFramePr>
            <a:graphicFrameLocks noGrp="1"/>
          </p:cNvGraphicFramePr>
          <p:nvPr>
            <p:extLst>
              <p:ext uri="{D42A27DB-BD31-4B8C-83A1-F6EECF244321}">
                <p14:modId xmlns:p14="http://schemas.microsoft.com/office/powerpoint/2010/main" val="2170316641"/>
              </p:ext>
            </p:extLst>
          </p:nvPr>
        </p:nvGraphicFramePr>
        <p:xfrm>
          <a:off x="1593509" y="2416147"/>
          <a:ext cx="2362200" cy="3657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117068460"/>
                    </a:ext>
                  </a:extLst>
                </a:gridCol>
                <a:gridCol w="472440">
                  <a:extLst>
                    <a:ext uri="{9D8B030D-6E8A-4147-A177-3AD203B41FA5}">
                      <a16:colId xmlns:a16="http://schemas.microsoft.com/office/drawing/2014/main" val="973736178"/>
                    </a:ext>
                  </a:extLst>
                </a:gridCol>
                <a:gridCol w="472440">
                  <a:extLst>
                    <a:ext uri="{9D8B030D-6E8A-4147-A177-3AD203B41FA5}">
                      <a16:colId xmlns:a16="http://schemas.microsoft.com/office/drawing/2014/main" val="1177343114"/>
                    </a:ext>
                  </a:extLst>
                </a:gridCol>
                <a:gridCol w="472440">
                  <a:extLst>
                    <a:ext uri="{9D8B030D-6E8A-4147-A177-3AD203B41FA5}">
                      <a16:colId xmlns:a16="http://schemas.microsoft.com/office/drawing/2014/main" val="2687100268"/>
                    </a:ext>
                  </a:extLst>
                </a:gridCol>
                <a:gridCol w="472440">
                  <a:extLst>
                    <a:ext uri="{9D8B030D-6E8A-4147-A177-3AD203B41FA5}">
                      <a16:colId xmlns:a16="http://schemas.microsoft.com/office/drawing/2014/main" val="1909664643"/>
                    </a:ext>
                  </a:extLst>
                </a:gridCol>
              </a:tblGrid>
              <a:tr h="355600">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4284359"/>
                  </a:ext>
                </a:extLst>
              </a:tr>
            </a:tbl>
          </a:graphicData>
        </a:graphic>
      </p:graphicFrame>
      <p:graphicFrame>
        <p:nvGraphicFramePr>
          <p:cNvPr id="7" name="Table 2">
            <a:extLst>
              <a:ext uri="{FF2B5EF4-FFF2-40B4-BE49-F238E27FC236}">
                <a16:creationId xmlns:a16="http://schemas.microsoft.com/office/drawing/2014/main" id="{06D649F8-91C5-8B25-EBFD-4BC7DA2052F3}"/>
              </a:ext>
            </a:extLst>
          </p:cNvPr>
          <p:cNvGraphicFramePr>
            <a:graphicFrameLocks noGrp="1"/>
          </p:cNvGraphicFramePr>
          <p:nvPr>
            <p:extLst>
              <p:ext uri="{D42A27DB-BD31-4B8C-83A1-F6EECF244321}">
                <p14:modId xmlns:p14="http://schemas.microsoft.com/office/powerpoint/2010/main" val="2343298275"/>
              </p:ext>
            </p:extLst>
          </p:nvPr>
        </p:nvGraphicFramePr>
        <p:xfrm>
          <a:off x="1593509" y="3318549"/>
          <a:ext cx="2362200" cy="3657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117068460"/>
                    </a:ext>
                  </a:extLst>
                </a:gridCol>
                <a:gridCol w="472440">
                  <a:extLst>
                    <a:ext uri="{9D8B030D-6E8A-4147-A177-3AD203B41FA5}">
                      <a16:colId xmlns:a16="http://schemas.microsoft.com/office/drawing/2014/main" val="973736178"/>
                    </a:ext>
                  </a:extLst>
                </a:gridCol>
                <a:gridCol w="472440">
                  <a:extLst>
                    <a:ext uri="{9D8B030D-6E8A-4147-A177-3AD203B41FA5}">
                      <a16:colId xmlns:a16="http://schemas.microsoft.com/office/drawing/2014/main" val="1177343114"/>
                    </a:ext>
                  </a:extLst>
                </a:gridCol>
                <a:gridCol w="472440">
                  <a:extLst>
                    <a:ext uri="{9D8B030D-6E8A-4147-A177-3AD203B41FA5}">
                      <a16:colId xmlns:a16="http://schemas.microsoft.com/office/drawing/2014/main" val="2687100268"/>
                    </a:ext>
                  </a:extLst>
                </a:gridCol>
                <a:gridCol w="472440">
                  <a:extLst>
                    <a:ext uri="{9D8B030D-6E8A-4147-A177-3AD203B41FA5}">
                      <a16:colId xmlns:a16="http://schemas.microsoft.com/office/drawing/2014/main" val="1909664643"/>
                    </a:ext>
                  </a:extLst>
                </a:gridCol>
              </a:tblGrid>
              <a:tr h="355600">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314284359"/>
                  </a:ext>
                </a:extLst>
              </a:tr>
            </a:tbl>
          </a:graphicData>
        </a:graphic>
      </p:graphicFrame>
      <p:graphicFrame>
        <p:nvGraphicFramePr>
          <p:cNvPr id="11" name="Table 2">
            <a:extLst>
              <a:ext uri="{FF2B5EF4-FFF2-40B4-BE49-F238E27FC236}">
                <a16:creationId xmlns:a16="http://schemas.microsoft.com/office/drawing/2014/main" id="{C94C699A-676A-12A3-3499-B82B3956CD56}"/>
              </a:ext>
            </a:extLst>
          </p:cNvPr>
          <p:cNvGraphicFramePr>
            <a:graphicFrameLocks noGrp="1"/>
          </p:cNvGraphicFramePr>
          <p:nvPr>
            <p:extLst>
              <p:ext uri="{D42A27DB-BD31-4B8C-83A1-F6EECF244321}">
                <p14:modId xmlns:p14="http://schemas.microsoft.com/office/powerpoint/2010/main" val="1900639687"/>
              </p:ext>
            </p:extLst>
          </p:nvPr>
        </p:nvGraphicFramePr>
        <p:xfrm>
          <a:off x="1600200" y="1961082"/>
          <a:ext cx="2362200" cy="3657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117068460"/>
                    </a:ext>
                  </a:extLst>
                </a:gridCol>
                <a:gridCol w="472440">
                  <a:extLst>
                    <a:ext uri="{9D8B030D-6E8A-4147-A177-3AD203B41FA5}">
                      <a16:colId xmlns:a16="http://schemas.microsoft.com/office/drawing/2014/main" val="973736178"/>
                    </a:ext>
                  </a:extLst>
                </a:gridCol>
                <a:gridCol w="472440">
                  <a:extLst>
                    <a:ext uri="{9D8B030D-6E8A-4147-A177-3AD203B41FA5}">
                      <a16:colId xmlns:a16="http://schemas.microsoft.com/office/drawing/2014/main" val="1177343114"/>
                    </a:ext>
                  </a:extLst>
                </a:gridCol>
                <a:gridCol w="472440">
                  <a:extLst>
                    <a:ext uri="{9D8B030D-6E8A-4147-A177-3AD203B41FA5}">
                      <a16:colId xmlns:a16="http://schemas.microsoft.com/office/drawing/2014/main" val="2687100268"/>
                    </a:ext>
                  </a:extLst>
                </a:gridCol>
                <a:gridCol w="472440">
                  <a:extLst>
                    <a:ext uri="{9D8B030D-6E8A-4147-A177-3AD203B41FA5}">
                      <a16:colId xmlns:a16="http://schemas.microsoft.com/office/drawing/2014/main" val="1909664643"/>
                    </a:ext>
                  </a:extLst>
                </a:gridCol>
              </a:tblGrid>
              <a:tr h="365760">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4284359"/>
                  </a:ext>
                </a:extLst>
              </a:tr>
            </a:tbl>
          </a:graphicData>
        </a:graphic>
      </p:graphicFrame>
      <p:sp>
        <p:nvSpPr>
          <p:cNvPr id="12" name="Rectangle 4">
            <a:extLst>
              <a:ext uri="{FF2B5EF4-FFF2-40B4-BE49-F238E27FC236}">
                <a16:creationId xmlns:a16="http://schemas.microsoft.com/office/drawing/2014/main" id="{B932B1A8-814C-E743-7F69-839DD0C592E0}"/>
              </a:ext>
            </a:extLst>
          </p:cNvPr>
          <p:cNvSpPr txBox="1">
            <a:spLocks noChangeArrowheads="1"/>
          </p:cNvSpPr>
          <p:nvPr/>
        </p:nvSpPr>
        <p:spPr bwMode="auto">
          <a:xfrm>
            <a:off x="527629" y="1844250"/>
            <a:ext cx="1084207" cy="473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100" kern="0" dirty="0"/>
              <a:t>j=2</a:t>
            </a:r>
          </a:p>
          <a:p>
            <a:pPr marL="0" indent="0" algn="just">
              <a:buFont typeface="Wingdings" pitchFamily="2" charset="2"/>
              <a:buNone/>
            </a:pPr>
            <a:r>
              <a:rPr lang="es-ES" sz="1100" kern="0" dirty="0" err="1"/>
              <a:t>posminimo</a:t>
            </a:r>
            <a:r>
              <a:rPr lang="es-ES" sz="1100" kern="0" dirty="0"/>
              <a:t>=1</a:t>
            </a:r>
          </a:p>
        </p:txBody>
      </p:sp>
      <p:sp>
        <p:nvSpPr>
          <p:cNvPr id="14" name="Rectangle 4">
            <a:extLst>
              <a:ext uri="{FF2B5EF4-FFF2-40B4-BE49-F238E27FC236}">
                <a16:creationId xmlns:a16="http://schemas.microsoft.com/office/drawing/2014/main" id="{549E61CA-E415-CA57-A20F-5F98FDE880D1}"/>
              </a:ext>
            </a:extLst>
          </p:cNvPr>
          <p:cNvSpPr txBox="1">
            <a:spLocks noChangeArrowheads="1"/>
          </p:cNvSpPr>
          <p:nvPr/>
        </p:nvSpPr>
        <p:spPr bwMode="auto">
          <a:xfrm>
            <a:off x="521811" y="2322935"/>
            <a:ext cx="1084207" cy="473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100" kern="0" dirty="0"/>
              <a:t>j=3</a:t>
            </a:r>
          </a:p>
          <a:p>
            <a:pPr marL="0" indent="0" algn="just">
              <a:buFont typeface="Wingdings" pitchFamily="2" charset="2"/>
              <a:buNone/>
            </a:pPr>
            <a:r>
              <a:rPr lang="es-ES" sz="1100" kern="0" dirty="0" err="1"/>
              <a:t>posminimo</a:t>
            </a:r>
            <a:r>
              <a:rPr lang="es-ES" sz="1100" kern="0" dirty="0"/>
              <a:t>=1</a:t>
            </a:r>
          </a:p>
        </p:txBody>
      </p:sp>
      <p:sp>
        <p:nvSpPr>
          <p:cNvPr id="15" name="Rectangle 4">
            <a:extLst>
              <a:ext uri="{FF2B5EF4-FFF2-40B4-BE49-F238E27FC236}">
                <a16:creationId xmlns:a16="http://schemas.microsoft.com/office/drawing/2014/main" id="{0D8DEC8A-CD98-C608-FEB7-51AD6DE83933}"/>
              </a:ext>
            </a:extLst>
          </p:cNvPr>
          <p:cNvSpPr txBox="1">
            <a:spLocks noChangeArrowheads="1"/>
          </p:cNvSpPr>
          <p:nvPr/>
        </p:nvSpPr>
        <p:spPr bwMode="auto">
          <a:xfrm>
            <a:off x="509304" y="2775261"/>
            <a:ext cx="1084205" cy="473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100" kern="0" dirty="0"/>
              <a:t>j=4</a:t>
            </a:r>
          </a:p>
          <a:p>
            <a:pPr marL="0" indent="0" algn="just">
              <a:buFont typeface="Wingdings" pitchFamily="2" charset="2"/>
              <a:buNone/>
            </a:pPr>
            <a:r>
              <a:rPr lang="es-ES" sz="1100" kern="0" dirty="0" err="1"/>
              <a:t>posminimo</a:t>
            </a:r>
            <a:r>
              <a:rPr lang="es-ES" sz="1100" kern="0" dirty="0"/>
              <a:t>=1</a:t>
            </a:r>
          </a:p>
        </p:txBody>
      </p:sp>
      <p:sp>
        <p:nvSpPr>
          <p:cNvPr id="16" name="Rectangle 4">
            <a:extLst>
              <a:ext uri="{FF2B5EF4-FFF2-40B4-BE49-F238E27FC236}">
                <a16:creationId xmlns:a16="http://schemas.microsoft.com/office/drawing/2014/main" id="{04B4CD3A-85AD-0ED2-778D-FD38F36926B1}"/>
              </a:ext>
            </a:extLst>
          </p:cNvPr>
          <p:cNvSpPr txBox="1">
            <a:spLocks noChangeArrowheads="1"/>
          </p:cNvSpPr>
          <p:nvPr/>
        </p:nvSpPr>
        <p:spPr bwMode="auto">
          <a:xfrm>
            <a:off x="510268" y="3227587"/>
            <a:ext cx="1083242" cy="473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100" kern="0" dirty="0"/>
              <a:t>j=5</a:t>
            </a:r>
          </a:p>
          <a:p>
            <a:pPr marL="0" indent="0" algn="just">
              <a:buFont typeface="Wingdings" pitchFamily="2" charset="2"/>
              <a:buNone/>
            </a:pPr>
            <a:r>
              <a:rPr lang="es-ES" sz="1100" kern="0" dirty="0" err="1"/>
              <a:t>posminimo</a:t>
            </a:r>
            <a:r>
              <a:rPr lang="es-ES" sz="1100" kern="0" dirty="0"/>
              <a:t>=1</a:t>
            </a:r>
          </a:p>
        </p:txBody>
      </p:sp>
      <p:sp>
        <p:nvSpPr>
          <p:cNvPr id="18" name="Rectangle 4">
            <a:extLst>
              <a:ext uri="{FF2B5EF4-FFF2-40B4-BE49-F238E27FC236}">
                <a16:creationId xmlns:a16="http://schemas.microsoft.com/office/drawing/2014/main" id="{0D391E89-766B-E430-1772-54087CE96672}"/>
              </a:ext>
            </a:extLst>
          </p:cNvPr>
          <p:cNvSpPr txBox="1">
            <a:spLocks noChangeArrowheads="1"/>
          </p:cNvSpPr>
          <p:nvPr/>
        </p:nvSpPr>
        <p:spPr bwMode="auto">
          <a:xfrm>
            <a:off x="6324600" y="1491276"/>
            <a:ext cx="1850231" cy="365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600" kern="0" dirty="0"/>
              <a:t>i=2, </a:t>
            </a:r>
            <a:r>
              <a:rPr lang="es-ES" sz="1600" kern="0" dirty="0" err="1"/>
              <a:t>posminimo</a:t>
            </a:r>
            <a:r>
              <a:rPr lang="es-ES" sz="1600" kern="0" dirty="0"/>
              <a:t>=2</a:t>
            </a:r>
          </a:p>
        </p:txBody>
      </p:sp>
      <p:graphicFrame>
        <p:nvGraphicFramePr>
          <p:cNvPr id="19" name="Table 2">
            <a:extLst>
              <a:ext uri="{FF2B5EF4-FFF2-40B4-BE49-F238E27FC236}">
                <a16:creationId xmlns:a16="http://schemas.microsoft.com/office/drawing/2014/main" id="{6D54D867-A029-1D36-78DE-651823D68E99}"/>
              </a:ext>
            </a:extLst>
          </p:cNvPr>
          <p:cNvGraphicFramePr>
            <a:graphicFrameLocks noGrp="1"/>
          </p:cNvGraphicFramePr>
          <p:nvPr>
            <p:extLst>
              <p:ext uri="{D42A27DB-BD31-4B8C-83A1-F6EECF244321}">
                <p14:modId xmlns:p14="http://schemas.microsoft.com/office/powerpoint/2010/main" val="4074489114"/>
              </p:ext>
            </p:extLst>
          </p:nvPr>
        </p:nvGraphicFramePr>
        <p:xfrm>
          <a:off x="6075307" y="2416742"/>
          <a:ext cx="2355509" cy="365760"/>
        </p:xfrm>
        <a:graphic>
          <a:graphicData uri="http://schemas.openxmlformats.org/drawingml/2006/table">
            <a:tbl>
              <a:tblPr firstRow="1" bandRow="1">
                <a:tableStyleId>{5C22544A-7EE6-4342-B048-85BDC9FD1C3A}</a:tableStyleId>
              </a:tblPr>
              <a:tblGrid>
                <a:gridCol w="465749">
                  <a:extLst>
                    <a:ext uri="{9D8B030D-6E8A-4147-A177-3AD203B41FA5}">
                      <a16:colId xmlns:a16="http://schemas.microsoft.com/office/drawing/2014/main" val="2117068460"/>
                    </a:ext>
                  </a:extLst>
                </a:gridCol>
                <a:gridCol w="472440">
                  <a:extLst>
                    <a:ext uri="{9D8B030D-6E8A-4147-A177-3AD203B41FA5}">
                      <a16:colId xmlns:a16="http://schemas.microsoft.com/office/drawing/2014/main" val="973736178"/>
                    </a:ext>
                  </a:extLst>
                </a:gridCol>
                <a:gridCol w="472440">
                  <a:extLst>
                    <a:ext uri="{9D8B030D-6E8A-4147-A177-3AD203B41FA5}">
                      <a16:colId xmlns:a16="http://schemas.microsoft.com/office/drawing/2014/main" val="1177343114"/>
                    </a:ext>
                  </a:extLst>
                </a:gridCol>
                <a:gridCol w="472440">
                  <a:extLst>
                    <a:ext uri="{9D8B030D-6E8A-4147-A177-3AD203B41FA5}">
                      <a16:colId xmlns:a16="http://schemas.microsoft.com/office/drawing/2014/main" val="2687100268"/>
                    </a:ext>
                  </a:extLst>
                </a:gridCol>
                <a:gridCol w="472440">
                  <a:extLst>
                    <a:ext uri="{9D8B030D-6E8A-4147-A177-3AD203B41FA5}">
                      <a16:colId xmlns:a16="http://schemas.microsoft.com/office/drawing/2014/main" val="1909664643"/>
                    </a:ext>
                  </a:extLst>
                </a:gridCol>
              </a:tblGrid>
              <a:tr h="355600">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4284359"/>
                  </a:ext>
                </a:extLst>
              </a:tr>
            </a:tbl>
          </a:graphicData>
        </a:graphic>
      </p:graphicFrame>
      <p:graphicFrame>
        <p:nvGraphicFramePr>
          <p:cNvPr id="20" name="Table 2">
            <a:extLst>
              <a:ext uri="{FF2B5EF4-FFF2-40B4-BE49-F238E27FC236}">
                <a16:creationId xmlns:a16="http://schemas.microsoft.com/office/drawing/2014/main" id="{0FF6882F-BBC4-BF54-59D2-1830BC92B19D}"/>
              </a:ext>
            </a:extLst>
          </p:cNvPr>
          <p:cNvGraphicFramePr>
            <a:graphicFrameLocks noGrp="1"/>
          </p:cNvGraphicFramePr>
          <p:nvPr>
            <p:extLst>
              <p:ext uri="{D42A27DB-BD31-4B8C-83A1-F6EECF244321}">
                <p14:modId xmlns:p14="http://schemas.microsoft.com/office/powerpoint/2010/main" val="208745237"/>
              </p:ext>
            </p:extLst>
          </p:nvPr>
        </p:nvGraphicFramePr>
        <p:xfrm>
          <a:off x="6068616" y="1965541"/>
          <a:ext cx="2362200" cy="3657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117068460"/>
                    </a:ext>
                  </a:extLst>
                </a:gridCol>
                <a:gridCol w="472440">
                  <a:extLst>
                    <a:ext uri="{9D8B030D-6E8A-4147-A177-3AD203B41FA5}">
                      <a16:colId xmlns:a16="http://schemas.microsoft.com/office/drawing/2014/main" val="973736178"/>
                    </a:ext>
                  </a:extLst>
                </a:gridCol>
                <a:gridCol w="472440">
                  <a:extLst>
                    <a:ext uri="{9D8B030D-6E8A-4147-A177-3AD203B41FA5}">
                      <a16:colId xmlns:a16="http://schemas.microsoft.com/office/drawing/2014/main" val="1177343114"/>
                    </a:ext>
                  </a:extLst>
                </a:gridCol>
                <a:gridCol w="472440">
                  <a:extLst>
                    <a:ext uri="{9D8B030D-6E8A-4147-A177-3AD203B41FA5}">
                      <a16:colId xmlns:a16="http://schemas.microsoft.com/office/drawing/2014/main" val="2687100268"/>
                    </a:ext>
                  </a:extLst>
                </a:gridCol>
                <a:gridCol w="472440">
                  <a:extLst>
                    <a:ext uri="{9D8B030D-6E8A-4147-A177-3AD203B41FA5}">
                      <a16:colId xmlns:a16="http://schemas.microsoft.com/office/drawing/2014/main" val="1909664643"/>
                    </a:ext>
                  </a:extLst>
                </a:gridCol>
              </a:tblGrid>
              <a:tr h="355600">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4284359"/>
                  </a:ext>
                </a:extLst>
              </a:tr>
            </a:tbl>
          </a:graphicData>
        </a:graphic>
      </p:graphicFrame>
      <p:graphicFrame>
        <p:nvGraphicFramePr>
          <p:cNvPr id="21" name="Table 2">
            <a:extLst>
              <a:ext uri="{FF2B5EF4-FFF2-40B4-BE49-F238E27FC236}">
                <a16:creationId xmlns:a16="http://schemas.microsoft.com/office/drawing/2014/main" id="{41134D89-EEFC-D0D1-269B-7455DF837DA3}"/>
              </a:ext>
            </a:extLst>
          </p:cNvPr>
          <p:cNvGraphicFramePr>
            <a:graphicFrameLocks noGrp="1"/>
          </p:cNvGraphicFramePr>
          <p:nvPr>
            <p:extLst>
              <p:ext uri="{D42A27DB-BD31-4B8C-83A1-F6EECF244321}">
                <p14:modId xmlns:p14="http://schemas.microsoft.com/office/powerpoint/2010/main" val="2586126767"/>
              </p:ext>
            </p:extLst>
          </p:nvPr>
        </p:nvGraphicFramePr>
        <p:xfrm>
          <a:off x="6068616" y="2867943"/>
          <a:ext cx="2362200" cy="3657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117068460"/>
                    </a:ext>
                  </a:extLst>
                </a:gridCol>
                <a:gridCol w="472440">
                  <a:extLst>
                    <a:ext uri="{9D8B030D-6E8A-4147-A177-3AD203B41FA5}">
                      <a16:colId xmlns:a16="http://schemas.microsoft.com/office/drawing/2014/main" val="973736178"/>
                    </a:ext>
                  </a:extLst>
                </a:gridCol>
                <a:gridCol w="472440">
                  <a:extLst>
                    <a:ext uri="{9D8B030D-6E8A-4147-A177-3AD203B41FA5}">
                      <a16:colId xmlns:a16="http://schemas.microsoft.com/office/drawing/2014/main" val="1177343114"/>
                    </a:ext>
                  </a:extLst>
                </a:gridCol>
                <a:gridCol w="472440">
                  <a:extLst>
                    <a:ext uri="{9D8B030D-6E8A-4147-A177-3AD203B41FA5}">
                      <a16:colId xmlns:a16="http://schemas.microsoft.com/office/drawing/2014/main" val="2687100268"/>
                    </a:ext>
                  </a:extLst>
                </a:gridCol>
                <a:gridCol w="472440">
                  <a:extLst>
                    <a:ext uri="{9D8B030D-6E8A-4147-A177-3AD203B41FA5}">
                      <a16:colId xmlns:a16="http://schemas.microsoft.com/office/drawing/2014/main" val="1909664643"/>
                    </a:ext>
                  </a:extLst>
                </a:gridCol>
              </a:tblGrid>
              <a:tr h="355600">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314284359"/>
                  </a:ext>
                </a:extLst>
              </a:tr>
            </a:tbl>
          </a:graphicData>
        </a:graphic>
      </p:graphicFrame>
      <p:graphicFrame>
        <p:nvGraphicFramePr>
          <p:cNvPr id="22" name="Table 2">
            <a:extLst>
              <a:ext uri="{FF2B5EF4-FFF2-40B4-BE49-F238E27FC236}">
                <a16:creationId xmlns:a16="http://schemas.microsoft.com/office/drawing/2014/main" id="{15C270BF-AABD-3916-51BE-1E13261DB67A}"/>
              </a:ext>
            </a:extLst>
          </p:cNvPr>
          <p:cNvGraphicFramePr>
            <a:graphicFrameLocks noGrp="1"/>
          </p:cNvGraphicFramePr>
          <p:nvPr>
            <p:extLst>
              <p:ext uri="{D42A27DB-BD31-4B8C-83A1-F6EECF244321}">
                <p14:modId xmlns:p14="http://schemas.microsoft.com/office/powerpoint/2010/main" val="382782832"/>
              </p:ext>
            </p:extLst>
          </p:nvPr>
        </p:nvGraphicFramePr>
        <p:xfrm>
          <a:off x="6068616" y="3326544"/>
          <a:ext cx="2362200" cy="3657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117068460"/>
                    </a:ext>
                  </a:extLst>
                </a:gridCol>
                <a:gridCol w="472440">
                  <a:extLst>
                    <a:ext uri="{9D8B030D-6E8A-4147-A177-3AD203B41FA5}">
                      <a16:colId xmlns:a16="http://schemas.microsoft.com/office/drawing/2014/main" val="973736178"/>
                    </a:ext>
                  </a:extLst>
                </a:gridCol>
                <a:gridCol w="472440">
                  <a:extLst>
                    <a:ext uri="{9D8B030D-6E8A-4147-A177-3AD203B41FA5}">
                      <a16:colId xmlns:a16="http://schemas.microsoft.com/office/drawing/2014/main" val="1177343114"/>
                    </a:ext>
                  </a:extLst>
                </a:gridCol>
                <a:gridCol w="472440">
                  <a:extLst>
                    <a:ext uri="{9D8B030D-6E8A-4147-A177-3AD203B41FA5}">
                      <a16:colId xmlns:a16="http://schemas.microsoft.com/office/drawing/2014/main" val="2687100268"/>
                    </a:ext>
                  </a:extLst>
                </a:gridCol>
                <a:gridCol w="472440">
                  <a:extLst>
                    <a:ext uri="{9D8B030D-6E8A-4147-A177-3AD203B41FA5}">
                      <a16:colId xmlns:a16="http://schemas.microsoft.com/office/drawing/2014/main" val="1909664643"/>
                    </a:ext>
                  </a:extLst>
                </a:gridCol>
              </a:tblGrid>
              <a:tr h="355600">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4284359"/>
                  </a:ext>
                </a:extLst>
              </a:tr>
            </a:tbl>
          </a:graphicData>
        </a:graphic>
      </p:graphicFrame>
      <p:sp>
        <p:nvSpPr>
          <p:cNvPr id="25" name="Rectangle 4">
            <a:extLst>
              <a:ext uri="{FF2B5EF4-FFF2-40B4-BE49-F238E27FC236}">
                <a16:creationId xmlns:a16="http://schemas.microsoft.com/office/drawing/2014/main" id="{714AA6DC-8935-9898-02EF-36714B93DBCE}"/>
              </a:ext>
            </a:extLst>
          </p:cNvPr>
          <p:cNvSpPr txBox="1">
            <a:spLocks noChangeArrowheads="1"/>
          </p:cNvSpPr>
          <p:nvPr/>
        </p:nvSpPr>
        <p:spPr bwMode="auto">
          <a:xfrm>
            <a:off x="4883353" y="1895852"/>
            <a:ext cx="1084207" cy="473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100" kern="0" dirty="0"/>
              <a:t>j=3</a:t>
            </a:r>
          </a:p>
          <a:p>
            <a:pPr marL="0" indent="0" algn="just">
              <a:buFont typeface="Wingdings" pitchFamily="2" charset="2"/>
              <a:buNone/>
            </a:pPr>
            <a:r>
              <a:rPr lang="es-ES" sz="1100" kern="0" dirty="0" err="1"/>
              <a:t>posminimo</a:t>
            </a:r>
            <a:r>
              <a:rPr lang="es-ES" sz="1100" kern="0" dirty="0"/>
              <a:t>=3</a:t>
            </a:r>
          </a:p>
        </p:txBody>
      </p:sp>
      <p:sp>
        <p:nvSpPr>
          <p:cNvPr id="26" name="Rectangle 4">
            <a:extLst>
              <a:ext uri="{FF2B5EF4-FFF2-40B4-BE49-F238E27FC236}">
                <a16:creationId xmlns:a16="http://schemas.microsoft.com/office/drawing/2014/main" id="{5C8FE22C-D24E-E318-29F0-1BD1AA3805E1}"/>
              </a:ext>
            </a:extLst>
          </p:cNvPr>
          <p:cNvSpPr txBox="1">
            <a:spLocks noChangeArrowheads="1"/>
          </p:cNvSpPr>
          <p:nvPr/>
        </p:nvSpPr>
        <p:spPr bwMode="auto">
          <a:xfrm>
            <a:off x="4870846" y="2348178"/>
            <a:ext cx="1084205" cy="473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100" kern="0" dirty="0"/>
              <a:t>j=4</a:t>
            </a:r>
          </a:p>
          <a:p>
            <a:pPr marL="0" indent="0" algn="just">
              <a:buFont typeface="Wingdings" pitchFamily="2" charset="2"/>
              <a:buNone/>
            </a:pPr>
            <a:r>
              <a:rPr lang="es-ES" sz="1100" kern="0" dirty="0" err="1"/>
              <a:t>posminimo</a:t>
            </a:r>
            <a:r>
              <a:rPr lang="es-ES" sz="1100" kern="0" dirty="0"/>
              <a:t>=4</a:t>
            </a:r>
          </a:p>
        </p:txBody>
      </p:sp>
      <p:sp>
        <p:nvSpPr>
          <p:cNvPr id="27" name="Rectangle 4">
            <a:extLst>
              <a:ext uri="{FF2B5EF4-FFF2-40B4-BE49-F238E27FC236}">
                <a16:creationId xmlns:a16="http://schemas.microsoft.com/office/drawing/2014/main" id="{07F04321-CE22-6553-156E-63E58BC24F1B}"/>
              </a:ext>
            </a:extLst>
          </p:cNvPr>
          <p:cNvSpPr txBox="1">
            <a:spLocks noChangeArrowheads="1"/>
          </p:cNvSpPr>
          <p:nvPr/>
        </p:nvSpPr>
        <p:spPr bwMode="auto">
          <a:xfrm>
            <a:off x="4871810" y="2800504"/>
            <a:ext cx="1083242" cy="473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100" kern="0" dirty="0"/>
              <a:t>j=5</a:t>
            </a:r>
          </a:p>
          <a:p>
            <a:pPr marL="0" indent="0" algn="just">
              <a:buFont typeface="Wingdings" pitchFamily="2" charset="2"/>
              <a:buNone/>
            </a:pPr>
            <a:r>
              <a:rPr lang="es-ES" sz="1100" kern="0" dirty="0" err="1"/>
              <a:t>posminimo</a:t>
            </a:r>
            <a:r>
              <a:rPr lang="es-ES" sz="1100" kern="0" dirty="0"/>
              <a:t>=4</a:t>
            </a:r>
          </a:p>
        </p:txBody>
      </p:sp>
      <p:sp>
        <p:nvSpPr>
          <p:cNvPr id="28" name="Rectangle 4">
            <a:extLst>
              <a:ext uri="{FF2B5EF4-FFF2-40B4-BE49-F238E27FC236}">
                <a16:creationId xmlns:a16="http://schemas.microsoft.com/office/drawing/2014/main" id="{DAF468AF-ECD9-701E-19DE-777E87FFBCDC}"/>
              </a:ext>
            </a:extLst>
          </p:cNvPr>
          <p:cNvSpPr txBox="1">
            <a:spLocks noChangeArrowheads="1"/>
          </p:cNvSpPr>
          <p:nvPr/>
        </p:nvSpPr>
        <p:spPr bwMode="auto">
          <a:xfrm>
            <a:off x="4870828" y="3274387"/>
            <a:ext cx="1077533" cy="473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100" kern="0" dirty="0"/>
              <a:t>i=2</a:t>
            </a:r>
          </a:p>
          <a:p>
            <a:pPr marL="0" indent="0" algn="just">
              <a:buFont typeface="Wingdings" pitchFamily="2" charset="2"/>
              <a:buNone/>
            </a:pPr>
            <a:r>
              <a:rPr lang="es-ES" sz="1100" kern="0" dirty="0" err="1"/>
              <a:t>posminimo</a:t>
            </a:r>
            <a:r>
              <a:rPr lang="es-ES" sz="1100" kern="0" dirty="0"/>
              <a:t>=4</a:t>
            </a:r>
          </a:p>
        </p:txBody>
      </p:sp>
      <p:sp>
        <p:nvSpPr>
          <p:cNvPr id="29" name="Rectangle 4">
            <a:extLst>
              <a:ext uri="{FF2B5EF4-FFF2-40B4-BE49-F238E27FC236}">
                <a16:creationId xmlns:a16="http://schemas.microsoft.com/office/drawing/2014/main" id="{FD027A71-0501-A1BC-CF58-F39DD6F59534}"/>
              </a:ext>
            </a:extLst>
          </p:cNvPr>
          <p:cNvSpPr txBox="1">
            <a:spLocks noChangeArrowheads="1"/>
          </p:cNvSpPr>
          <p:nvPr/>
        </p:nvSpPr>
        <p:spPr bwMode="auto">
          <a:xfrm>
            <a:off x="1905000" y="3748270"/>
            <a:ext cx="1850231" cy="365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600" kern="0" dirty="0"/>
              <a:t>i=3, </a:t>
            </a:r>
            <a:r>
              <a:rPr lang="es-ES" sz="1600" kern="0" dirty="0" err="1"/>
              <a:t>posminimo</a:t>
            </a:r>
            <a:r>
              <a:rPr lang="es-ES" sz="1600" kern="0" dirty="0"/>
              <a:t>=3</a:t>
            </a:r>
          </a:p>
        </p:txBody>
      </p:sp>
      <p:graphicFrame>
        <p:nvGraphicFramePr>
          <p:cNvPr id="30" name="Table 2">
            <a:extLst>
              <a:ext uri="{FF2B5EF4-FFF2-40B4-BE49-F238E27FC236}">
                <a16:creationId xmlns:a16="http://schemas.microsoft.com/office/drawing/2014/main" id="{37038D41-83E5-C17D-634E-7F2C2FD22063}"/>
              </a:ext>
            </a:extLst>
          </p:cNvPr>
          <p:cNvGraphicFramePr>
            <a:graphicFrameLocks noGrp="1"/>
          </p:cNvGraphicFramePr>
          <p:nvPr>
            <p:extLst>
              <p:ext uri="{D42A27DB-BD31-4B8C-83A1-F6EECF244321}">
                <p14:modId xmlns:p14="http://schemas.microsoft.com/office/powerpoint/2010/main" val="3999302742"/>
              </p:ext>
            </p:extLst>
          </p:nvPr>
        </p:nvGraphicFramePr>
        <p:xfrm>
          <a:off x="1676400" y="4265583"/>
          <a:ext cx="2355509" cy="365760"/>
        </p:xfrm>
        <a:graphic>
          <a:graphicData uri="http://schemas.openxmlformats.org/drawingml/2006/table">
            <a:tbl>
              <a:tblPr firstRow="1" bandRow="1">
                <a:tableStyleId>{5C22544A-7EE6-4342-B048-85BDC9FD1C3A}</a:tableStyleId>
              </a:tblPr>
              <a:tblGrid>
                <a:gridCol w="465749">
                  <a:extLst>
                    <a:ext uri="{9D8B030D-6E8A-4147-A177-3AD203B41FA5}">
                      <a16:colId xmlns:a16="http://schemas.microsoft.com/office/drawing/2014/main" val="2117068460"/>
                    </a:ext>
                  </a:extLst>
                </a:gridCol>
                <a:gridCol w="472440">
                  <a:extLst>
                    <a:ext uri="{9D8B030D-6E8A-4147-A177-3AD203B41FA5}">
                      <a16:colId xmlns:a16="http://schemas.microsoft.com/office/drawing/2014/main" val="973736178"/>
                    </a:ext>
                  </a:extLst>
                </a:gridCol>
                <a:gridCol w="472440">
                  <a:extLst>
                    <a:ext uri="{9D8B030D-6E8A-4147-A177-3AD203B41FA5}">
                      <a16:colId xmlns:a16="http://schemas.microsoft.com/office/drawing/2014/main" val="1177343114"/>
                    </a:ext>
                  </a:extLst>
                </a:gridCol>
                <a:gridCol w="472440">
                  <a:extLst>
                    <a:ext uri="{9D8B030D-6E8A-4147-A177-3AD203B41FA5}">
                      <a16:colId xmlns:a16="http://schemas.microsoft.com/office/drawing/2014/main" val="2687100268"/>
                    </a:ext>
                  </a:extLst>
                </a:gridCol>
                <a:gridCol w="472440">
                  <a:extLst>
                    <a:ext uri="{9D8B030D-6E8A-4147-A177-3AD203B41FA5}">
                      <a16:colId xmlns:a16="http://schemas.microsoft.com/office/drawing/2014/main" val="1909664643"/>
                    </a:ext>
                  </a:extLst>
                </a:gridCol>
              </a:tblGrid>
              <a:tr h="355600">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4284359"/>
                  </a:ext>
                </a:extLst>
              </a:tr>
            </a:tbl>
          </a:graphicData>
        </a:graphic>
      </p:graphicFrame>
      <p:graphicFrame>
        <p:nvGraphicFramePr>
          <p:cNvPr id="32" name="Table 2">
            <a:extLst>
              <a:ext uri="{FF2B5EF4-FFF2-40B4-BE49-F238E27FC236}">
                <a16:creationId xmlns:a16="http://schemas.microsoft.com/office/drawing/2014/main" id="{1814B389-C015-82BB-A5EC-C7BFD8A17E96}"/>
              </a:ext>
            </a:extLst>
          </p:cNvPr>
          <p:cNvGraphicFramePr>
            <a:graphicFrameLocks noGrp="1"/>
          </p:cNvGraphicFramePr>
          <p:nvPr>
            <p:extLst>
              <p:ext uri="{D42A27DB-BD31-4B8C-83A1-F6EECF244321}">
                <p14:modId xmlns:p14="http://schemas.microsoft.com/office/powerpoint/2010/main" val="768096921"/>
              </p:ext>
            </p:extLst>
          </p:nvPr>
        </p:nvGraphicFramePr>
        <p:xfrm>
          <a:off x="1669709" y="4716784"/>
          <a:ext cx="2362200" cy="3657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117068460"/>
                    </a:ext>
                  </a:extLst>
                </a:gridCol>
                <a:gridCol w="472440">
                  <a:extLst>
                    <a:ext uri="{9D8B030D-6E8A-4147-A177-3AD203B41FA5}">
                      <a16:colId xmlns:a16="http://schemas.microsoft.com/office/drawing/2014/main" val="973736178"/>
                    </a:ext>
                  </a:extLst>
                </a:gridCol>
                <a:gridCol w="472440">
                  <a:extLst>
                    <a:ext uri="{9D8B030D-6E8A-4147-A177-3AD203B41FA5}">
                      <a16:colId xmlns:a16="http://schemas.microsoft.com/office/drawing/2014/main" val="1177343114"/>
                    </a:ext>
                  </a:extLst>
                </a:gridCol>
                <a:gridCol w="472440">
                  <a:extLst>
                    <a:ext uri="{9D8B030D-6E8A-4147-A177-3AD203B41FA5}">
                      <a16:colId xmlns:a16="http://schemas.microsoft.com/office/drawing/2014/main" val="2687100268"/>
                    </a:ext>
                  </a:extLst>
                </a:gridCol>
                <a:gridCol w="472440">
                  <a:extLst>
                    <a:ext uri="{9D8B030D-6E8A-4147-A177-3AD203B41FA5}">
                      <a16:colId xmlns:a16="http://schemas.microsoft.com/office/drawing/2014/main" val="1909664643"/>
                    </a:ext>
                  </a:extLst>
                </a:gridCol>
              </a:tblGrid>
              <a:tr h="355600">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314284359"/>
                  </a:ext>
                </a:extLst>
              </a:tr>
            </a:tbl>
          </a:graphicData>
        </a:graphic>
      </p:graphicFrame>
      <p:graphicFrame>
        <p:nvGraphicFramePr>
          <p:cNvPr id="33" name="Table 2">
            <a:extLst>
              <a:ext uri="{FF2B5EF4-FFF2-40B4-BE49-F238E27FC236}">
                <a16:creationId xmlns:a16="http://schemas.microsoft.com/office/drawing/2014/main" id="{4A5D9524-88A3-F60E-2B99-4A1C24A3532A}"/>
              </a:ext>
            </a:extLst>
          </p:cNvPr>
          <p:cNvGraphicFramePr>
            <a:graphicFrameLocks noGrp="1"/>
          </p:cNvGraphicFramePr>
          <p:nvPr>
            <p:extLst>
              <p:ext uri="{D42A27DB-BD31-4B8C-83A1-F6EECF244321}">
                <p14:modId xmlns:p14="http://schemas.microsoft.com/office/powerpoint/2010/main" val="2450409147"/>
              </p:ext>
            </p:extLst>
          </p:nvPr>
        </p:nvGraphicFramePr>
        <p:xfrm>
          <a:off x="1669709" y="5175385"/>
          <a:ext cx="2362200" cy="3657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117068460"/>
                    </a:ext>
                  </a:extLst>
                </a:gridCol>
                <a:gridCol w="472440">
                  <a:extLst>
                    <a:ext uri="{9D8B030D-6E8A-4147-A177-3AD203B41FA5}">
                      <a16:colId xmlns:a16="http://schemas.microsoft.com/office/drawing/2014/main" val="973736178"/>
                    </a:ext>
                  </a:extLst>
                </a:gridCol>
                <a:gridCol w="472440">
                  <a:extLst>
                    <a:ext uri="{9D8B030D-6E8A-4147-A177-3AD203B41FA5}">
                      <a16:colId xmlns:a16="http://schemas.microsoft.com/office/drawing/2014/main" val="1177343114"/>
                    </a:ext>
                  </a:extLst>
                </a:gridCol>
                <a:gridCol w="472440">
                  <a:extLst>
                    <a:ext uri="{9D8B030D-6E8A-4147-A177-3AD203B41FA5}">
                      <a16:colId xmlns:a16="http://schemas.microsoft.com/office/drawing/2014/main" val="2687100268"/>
                    </a:ext>
                  </a:extLst>
                </a:gridCol>
                <a:gridCol w="472440">
                  <a:extLst>
                    <a:ext uri="{9D8B030D-6E8A-4147-A177-3AD203B41FA5}">
                      <a16:colId xmlns:a16="http://schemas.microsoft.com/office/drawing/2014/main" val="1909664643"/>
                    </a:ext>
                  </a:extLst>
                </a:gridCol>
              </a:tblGrid>
              <a:tr h="355600">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4284359"/>
                  </a:ext>
                </a:extLst>
              </a:tr>
            </a:tbl>
          </a:graphicData>
        </a:graphic>
      </p:graphicFrame>
      <p:sp>
        <p:nvSpPr>
          <p:cNvPr id="35" name="Rectangle 4">
            <a:extLst>
              <a:ext uri="{FF2B5EF4-FFF2-40B4-BE49-F238E27FC236}">
                <a16:creationId xmlns:a16="http://schemas.microsoft.com/office/drawing/2014/main" id="{9B87B978-8165-7872-642A-F6B914003CDE}"/>
              </a:ext>
            </a:extLst>
          </p:cNvPr>
          <p:cNvSpPr txBox="1">
            <a:spLocks noChangeArrowheads="1"/>
          </p:cNvSpPr>
          <p:nvPr/>
        </p:nvSpPr>
        <p:spPr bwMode="auto">
          <a:xfrm>
            <a:off x="471939" y="4197019"/>
            <a:ext cx="1084205" cy="473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100" kern="0" dirty="0"/>
              <a:t>j=4</a:t>
            </a:r>
          </a:p>
          <a:p>
            <a:pPr marL="0" indent="0" algn="just">
              <a:buFont typeface="Wingdings" pitchFamily="2" charset="2"/>
              <a:buNone/>
            </a:pPr>
            <a:r>
              <a:rPr lang="es-ES" sz="1100" kern="0" dirty="0" err="1"/>
              <a:t>posminimo</a:t>
            </a:r>
            <a:r>
              <a:rPr lang="es-ES" sz="1100" kern="0" dirty="0"/>
              <a:t>=3</a:t>
            </a:r>
          </a:p>
        </p:txBody>
      </p:sp>
      <p:sp>
        <p:nvSpPr>
          <p:cNvPr id="36" name="Rectangle 4">
            <a:extLst>
              <a:ext uri="{FF2B5EF4-FFF2-40B4-BE49-F238E27FC236}">
                <a16:creationId xmlns:a16="http://schemas.microsoft.com/office/drawing/2014/main" id="{EF9E47F2-A592-C6ED-BBF5-0E6643D48CB3}"/>
              </a:ext>
            </a:extLst>
          </p:cNvPr>
          <p:cNvSpPr txBox="1">
            <a:spLocks noChangeArrowheads="1"/>
          </p:cNvSpPr>
          <p:nvPr/>
        </p:nvSpPr>
        <p:spPr bwMode="auto">
          <a:xfrm>
            <a:off x="472903" y="4649345"/>
            <a:ext cx="1083242" cy="473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100" kern="0" dirty="0"/>
              <a:t>j=5</a:t>
            </a:r>
          </a:p>
          <a:p>
            <a:pPr marL="0" indent="0" algn="just">
              <a:buFont typeface="Wingdings" pitchFamily="2" charset="2"/>
              <a:buNone/>
            </a:pPr>
            <a:r>
              <a:rPr lang="es-ES" sz="1100" kern="0" dirty="0" err="1"/>
              <a:t>posminimo</a:t>
            </a:r>
            <a:r>
              <a:rPr lang="es-ES" sz="1100" kern="0" dirty="0"/>
              <a:t>=3</a:t>
            </a:r>
          </a:p>
        </p:txBody>
      </p:sp>
      <p:sp>
        <p:nvSpPr>
          <p:cNvPr id="37" name="Rectangle 4">
            <a:extLst>
              <a:ext uri="{FF2B5EF4-FFF2-40B4-BE49-F238E27FC236}">
                <a16:creationId xmlns:a16="http://schemas.microsoft.com/office/drawing/2014/main" id="{7348D140-A9B4-BE8D-84BF-F14A4BD90843}"/>
              </a:ext>
            </a:extLst>
          </p:cNvPr>
          <p:cNvSpPr txBox="1">
            <a:spLocks noChangeArrowheads="1"/>
          </p:cNvSpPr>
          <p:nvPr/>
        </p:nvSpPr>
        <p:spPr bwMode="auto">
          <a:xfrm>
            <a:off x="471921" y="5123228"/>
            <a:ext cx="1077533" cy="473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100" kern="0" dirty="0"/>
              <a:t>i=3</a:t>
            </a:r>
          </a:p>
          <a:p>
            <a:pPr marL="0" indent="0" algn="just">
              <a:buFont typeface="Wingdings" pitchFamily="2" charset="2"/>
              <a:buNone/>
            </a:pPr>
            <a:r>
              <a:rPr lang="es-ES" sz="1100" kern="0" dirty="0" err="1"/>
              <a:t>posminimo</a:t>
            </a:r>
            <a:r>
              <a:rPr lang="es-ES" sz="1100" kern="0" dirty="0"/>
              <a:t>=3</a:t>
            </a:r>
          </a:p>
        </p:txBody>
      </p:sp>
      <p:sp>
        <p:nvSpPr>
          <p:cNvPr id="38" name="Rectangle 4">
            <a:extLst>
              <a:ext uri="{FF2B5EF4-FFF2-40B4-BE49-F238E27FC236}">
                <a16:creationId xmlns:a16="http://schemas.microsoft.com/office/drawing/2014/main" id="{34629A4D-DA2F-1AC9-06CF-D809D4AC4885}"/>
              </a:ext>
            </a:extLst>
          </p:cNvPr>
          <p:cNvSpPr txBox="1">
            <a:spLocks noChangeArrowheads="1"/>
          </p:cNvSpPr>
          <p:nvPr/>
        </p:nvSpPr>
        <p:spPr bwMode="auto">
          <a:xfrm>
            <a:off x="6079212" y="3856393"/>
            <a:ext cx="1850231" cy="365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600" kern="0" dirty="0"/>
              <a:t>i=4, </a:t>
            </a:r>
            <a:r>
              <a:rPr lang="es-ES" sz="1600" kern="0" dirty="0" err="1"/>
              <a:t>posminimo</a:t>
            </a:r>
            <a:r>
              <a:rPr lang="es-ES" sz="1600" kern="0" dirty="0"/>
              <a:t>=4</a:t>
            </a:r>
          </a:p>
        </p:txBody>
      </p:sp>
      <p:graphicFrame>
        <p:nvGraphicFramePr>
          <p:cNvPr id="40" name="Table 2">
            <a:extLst>
              <a:ext uri="{FF2B5EF4-FFF2-40B4-BE49-F238E27FC236}">
                <a16:creationId xmlns:a16="http://schemas.microsoft.com/office/drawing/2014/main" id="{3CA3A457-B5EF-2572-0342-C7A6780E4C86}"/>
              </a:ext>
            </a:extLst>
          </p:cNvPr>
          <p:cNvGraphicFramePr>
            <a:graphicFrameLocks noGrp="1"/>
          </p:cNvGraphicFramePr>
          <p:nvPr>
            <p:extLst>
              <p:ext uri="{D42A27DB-BD31-4B8C-83A1-F6EECF244321}">
                <p14:modId xmlns:p14="http://schemas.microsoft.com/office/powerpoint/2010/main" val="671522291"/>
              </p:ext>
            </p:extLst>
          </p:nvPr>
        </p:nvGraphicFramePr>
        <p:xfrm>
          <a:off x="6079212" y="4359412"/>
          <a:ext cx="2362200" cy="3657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117068460"/>
                    </a:ext>
                  </a:extLst>
                </a:gridCol>
                <a:gridCol w="472440">
                  <a:extLst>
                    <a:ext uri="{9D8B030D-6E8A-4147-A177-3AD203B41FA5}">
                      <a16:colId xmlns:a16="http://schemas.microsoft.com/office/drawing/2014/main" val="973736178"/>
                    </a:ext>
                  </a:extLst>
                </a:gridCol>
                <a:gridCol w="472440">
                  <a:extLst>
                    <a:ext uri="{9D8B030D-6E8A-4147-A177-3AD203B41FA5}">
                      <a16:colId xmlns:a16="http://schemas.microsoft.com/office/drawing/2014/main" val="1177343114"/>
                    </a:ext>
                  </a:extLst>
                </a:gridCol>
                <a:gridCol w="472440">
                  <a:extLst>
                    <a:ext uri="{9D8B030D-6E8A-4147-A177-3AD203B41FA5}">
                      <a16:colId xmlns:a16="http://schemas.microsoft.com/office/drawing/2014/main" val="2687100268"/>
                    </a:ext>
                  </a:extLst>
                </a:gridCol>
                <a:gridCol w="472440">
                  <a:extLst>
                    <a:ext uri="{9D8B030D-6E8A-4147-A177-3AD203B41FA5}">
                      <a16:colId xmlns:a16="http://schemas.microsoft.com/office/drawing/2014/main" val="1909664643"/>
                    </a:ext>
                  </a:extLst>
                </a:gridCol>
              </a:tblGrid>
              <a:tr h="355600">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314284359"/>
                  </a:ext>
                </a:extLst>
              </a:tr>
            </a:tbl>
          </a:graphicData>
        </a:graphic>
      </p:graphicFrame>
      <p:graphicFrame>
        <p:nvGraphicFramePr>
          <p:cNvPr id="41" name="Table 2">
            <a:extLst>
              <a:ext uri="{FF2B5EF4-FFF2-40B4-BE49-F238E27FC236}">
                <a16:creationId xmlns:a16="http://schemas.microsoft.com/office/drawing/2014/main" id="{B6BE8A0E-F130-B836-433C-B0E03E59D8A9}"/>
              </a:ext>
            </a:extLst>
          </p:cNvPr>
          <p:cNvGraphicFramePr>
            <a:graphicFrameLocks noGrp="1"/>
          </p:cNvGraphicFramePr>
          <p:nvPr>
            <p:extLst>
              <p:ext uri="{D42A27DB-BD31-4B8C-83A1-F6EECF244321}">
                <p14:modId xmlns:p14="http://schemas.microsoft.com/office/powerpoint/2010/main" val="264385812"/>
              </p:ext>
            </p:extLst>
          </p:nvPr>
        </p:nvGraphicFramePr>
        <p:xfrm>
          <a:off x="6079212" y="4818013"/>
          <a:ext cx="2362200" cy="3657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117068460"/>
                    </a:ext>
                  </a:extLst>
                </a:gridCol>
                <a:gridCol w="472440">
                  <a:extLst>
                    <a:ext uri="{9D8B030D-6E8A-4147-A177-3AD203B41FA5}">
                      <a16:colId xmlns:a16="http://schemas.microsoft.com/office/drawing/2014/main" val="973736178"/>
                    </a:ext>
                  </a:extLst>
                </a:gridCol>
                <a:gridCol w="472440">
                  <a:extLst>
                    <a:ext uri="{9D8B030D-6E8A-4147-A177-3AD203B41FA5}">
                      <a16:colId xmlns:a16="http://schemas.microsoft.com/office/drawing/2014/main" val="1177343114"/>
                    </a:ext>
                  </a:extLst>
                </a:gridCol>
                <a:gridCol w="472440">
                  <a:extLst>
                    <a:ext uri="{9D8B030D-6E8A-4147-A177-3AD203B41FA5}">
                      <a16:colId xmlns:a16="http://schemas.microsoft.com/office/drawing/2014/main" val="2687100268"/>
                    </a:ext>
                  </a:extLst>
                </a:gridCol>
                <a:gridCol w="472440">
                  <a:extLst>
                    <a:ext uri="{9D8B030D-6E8A-4147-A177-3AD203B41FA5}">
                      <a16:colId xmlns:a16="http://schemas.microsoft.com/office/drawing/2014/main" val="1909664643"/>
                    </a:ext>
                  </a:extLst>
                </a:gridCol>
              </a:tblGrid>
              <a:tr h="355600">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4284359"/>
                  </a:ext>
                </a:extLst>
              </a:tr>
            </a:tbl>
          </a:graphicData>
        </a:graphic>
      </p:graphicFrame>
      <p:sp>
        <p:nvSpPr>
          <p:cNvPr id="43" name="Rectangle 4">
            <a:extLst>
              <a:ext uri="{FF2B5EF4-FFF2-40B4-BE49-F238E27FC236}">
                <a16:creationId xmlns:a16="http://schemas.microsoft.com/office/drawing/2014/main" id="{5EB03870-0443-AC5D-2EC8-9F657622E9C0}"/>
              </a:ext>
            </a:extLst>
          </p:cNvPr>
          <p:cNvSpPr txBox="1">
            <a:spLocks noChangeArrowheads="1"/>
          </p:cNvSpPr>
          <p:nvPr/>
        </p:nvSpPr>
        <p:spPr bwMode="auto">
          <a:xfrm>
            <a:off x="4882406" y="4291973"/>
            <a:ext cx="1083242" cy="473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100" kern="0" dirty="0"/>
              <a:t>j=5</a:t>
            </a:r>
          </a:p>
          <a:p>
            <a:pPr marL="0" indent="0" algn="just">
              <a:buFont typeface="Wingdings" pitchFamily="2" charset="2"/>
              <a:buNone/>
            </a:pPr>
            <a:r>
              <a:rPr lang="es-ES" sz="1100" kern="0" dirty="0" err="1"/>
              <a:t>posminimo</a:t>
            </a:r>
            <a:r>
              <a:rPr lang="es-ES" sz="1100" kern="0" dirty="0"/>
              <a:t>=4</a:t>
            </a:r>
          </a:p>
        </p:txBody>
      </p:sp>
      <p:sp>
        <p:nvSpPr>
          <p:cNvPr id="44" name="Rectangle 4">
            <a:extLst>
              <a:ext uri="{FF2B5EF4-FFF2-40B4-BE49-F238E27FC236}">
                <a16:creationId xmlns:a16="http://schemas.microsoft.com/office/drawing/2014/main" id="{4275704F-4998-254F-2E6D-E86062DA3FA2}"/>
              </a:ext>
            </a:extLst>
          </p:cNvPr>
          <p:cNvSpPr txBox="1">
            <a:spLocks noChangeArrowheads="1"/>
          </p:cNvSpPr>
          <p:nvPr/>
        </p:nvSpPr>
        <p:spPr bwMode="auto">
          <a:xfrm>
            <a:off x="4881424" y="4765856"/>
            <a:ext cx="1077533" cy="473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marL="0" indent="0" algn="just">
              <a:buFont typeface="Wingdings" pitchFamily="2" charset="2"/>
              <a:buNone/>
            </a:pPr>
            <a:r>
              <a:rPr lang="es-ES" sz="1100" kern="0" dirty="0"/>
              <a:t>i=4</a:t>
            </a:r>
          </a:p>
          <a:p>
            <a:pPr marL="0" indent="0" algn="just">
              <a:buFont typeface="Wingdings" pitchFamily="2" charset="2"/>
              <a:buNone/>
            </a:pPr>
            <a:r>
              <a:rPr lang="es-ES" sz="1100" kern="0" dirty="0" err="1"/>
              <a:t>posminimo</a:t>
            </a:r>
            <a:r>
              <a:rPr lang="es-ES" sz="1100" kern="0" dirty="0"/>
              <a:t>=4</a:t>
            </a:r>
          </a:p>
        </p:txBody>
      </p:sp>
      <p:sp>
        <p:nvSpPr>
          <p:cNvPr id="34" name="TextBox 33">
            <a:extLst>
              <a:ext uri="{FF2B5EF4-FFF2-40B4-BE49-F238E27FC236}">
                <a16:creationId xmlns:a16="http://schemas.microsoft.com/office/drawing/2014/main" id="{57316A22-1907-E4C3-8E73-5AD4E475817A}"/>
              </a:ext>
            </a:extLst>
          </p:cNvPr>
          <p:cNvSpPr txBox="1"/>
          <p:nvPr/>
        </p:nvSpPr>
        <p:spPr>
          <a:xfrm>
            <a:off x="6934200" y="36209"/>
            <a:ext cx="2565801" cy="307777"/>
          </a:xfrm>
          <a:prstGeom prst="rect">
            <a:avLst/>
          </a:prstGeom>
          <a:noFill/>
        </p:spPr>
        <p:txBody>
          <a:bodyPr wrap="square" rtlCol="0">
            <a:spAutoFit/>
          </a:bodyPr>
          <a:lstStyle/>
          <a:p>
            <a:r>
              <a:rPr lang="en-US" sz="1400" dirty="0"/>
              <a:t>Jose Manuel Ramos Muñoz</a:t>
            </a:r>
          </a:p>
        </p:txBody>
      </p:sp>
    </p:spTree>
    <p:extLst>
      <p:ext uri="{BB962C8B-B14F-4D97-AF65-F5344CB8AC3E}">
        <p14:creationId xmlns:p14="http://schemas.microsoft.com/office/powerpoint/2010/main" val="294007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656562" y="427630"/>
            <a:ext cx="8001000" cy="531813"/>
          </a:xfrm>
        </p:spPr>
        <p:txBody>
          <a:bodyPr anchor="ctr"/>
          <a:lstStyle/>
          <a:p>
            <a:pPr marL="469900" lvl="1" indent="-469900" algn="just">
              <a:spcBef>
                <a:spcPts val="200"/>
              </a:spcBef>
            </a:pPr>
            <a:r>
              <a:rPr lang="es-ES" sz="1600" dirty="0">
                <a:solidFill>
                  <a:srgbClr val="C00000"/>
                </a:solidFill>
              </a:rPr>
              <a:t>1.1. </a:t>
            </a:r>
            <a:r>
              <a:rPr lang="es-ES" sz="1600" dirty="0">
                <a:solidFill>
                  <a:schemeClr val="tx1"/>
                </a:solidFill>
              </a:rPr>
              <a:t>Ordenación por selección</a:t>
            </a:r>
            <a:r>
              <a:rPr lang="es-ES" sz="1600" dirty="0">
                <a:solidFill>
                  <a:srgbClr val="C00000"/>
                </a:solidFill>
              </a:rPr>
              <a:t> 1.1.4. </a:t>
            </a:r>
            <a:r>
              <a:rPr lang="es-ES" sz="1600" dirty="0"/>
              <a:t>Análisis de la eficiencia. Conclusiones (casos). </a:t>
            </a:r>
          </a:p>
        </p:txBody>
      </p:sp>
      <p:sp>
        <p:nvSpPr>
          <p:cNvPr id="2" name="TextBox 1">
            <a:extLst>
              <a:ext uri="{FF2B5EF4-FFF2-40B4-BE49-F238E27FC236}">
                <a16:creationId xmlns:a16="http://schemas.microsoft.com/office/drawing/2014/main" id="{DFA258F3-D263-6ACF-ADCA-34CF246B90AE}"/>
              </a:ext>
            </a:extLst>
          </p:cNvPr>
          <p:cNvSpPr txBox="1"/>
          <p:nvPr/>
        </p:nvSpPr>
        <p:spPr>
          <a:xfrm>
            <a:off x="762000" y="1676400"/>
            <a:ext cx="7620000" cy="2154436"/>
          </a:xfrm>
          <a:prstGeom prst="rect">
            <a:avLst/>
          </a:prstGeom>
          <a:noFill/>
        </p:spPr>
        <p:txBody>
          <a:bodyPr wrap="square" rtlCol="0">
            <a:spAutoFit/>
          </a:bodyPr>
          <a:lstStyle/>
          <a:p>
            <a:pPr>
              <a:buNone/>
            </a:pPr>
            <a:r>
              <a:rPr lang="es-ES" sz="2000" b="1" dirty="0">
                <a:solidFill>
                  <a:schemeClr val="accent2"/>
                </a:solidFill>
              </a:rPr>
              <a:t>5. Análisis de eficiencia</a:t>
            </a:r>
          </a:p>
          <a:p>
            <a:pPr marL="285750" lvl="0" indent="-285750">
              <a:buFont typeface="Arial" panose="020B0604020202020204" pitchFamily="34" charset="0"/>
              <a:buChar char="•"/>
            </a:pPr>
            <a:r>
              <a:rPr lang="es-ES" sz="1800" b="1" u="sng" dirty="0"/>
              <a:t>Caso mejor:</a:t>
            </a:r>
            <a:r>
              <a:rPr lang="es-ES" sz="1800" b="1" dirty="0"/>
              <a:t> </a:t>
            </a:r>
            <a:r>
              <a:rPr lang="es-ES" sz="1800" dirty="0"/>
              <a:t>El número de comparaciones que realiza es de orden n</a:t>
            </a:r>
            <a:r>
              <a:rPr lang="es-ES" sz="1800" baseline="30000" dirty="0"/>
              <a:t>2</a:t>
            </a:r>
            <a:r>
              <a:rPr lang="es-ES" sz="1800" dirty="0"/>
              <a:t>, no hay intercambios.</a:t>
            </a:r>
          </a:p>
          <a:p>
            <a:pPr marL="285750" lvl="0" indent="-285750">
              <a:buFont typeface="Arial" panose="020B0604020202020204" pitchFamily="34" charset="0"/>
              <a:buChar char="•"/>
            </a:pPr>
            <a:r>
              <a:rPr lang="es-ES" sz="1800" b="1" u="sng" dirty="0"/>
              <a:t>Caso medio y peor:</a:t>
            </a:r>
            <a:r>
              <a:rPr lang="es-ES" sz="1800" dirty="0"/>
              <a:t> El número de comparaciones es de orden n</a:t>
            </a:r>
            <a:r>
              <a:rPr lang="es-ES" sz="1800" baseline="30000" dirty="0"/>
              <a:t>2 </a:t>
            </a:r>
            <a:r>
              <a:rPr lang="es-ES" sz="1800" dirty="0"/>
              <a:t>y el de intercambios es de orden n.</a:t>
            </a:r>
          </a:p>
          <a:p>
            <a:pPr>
              <a:buNone/>
            </a:pPr>
            <a:r>
              <a:rPr lang="es-ES" sz="1800" dirty="0"/>
              <a:t> </a:t>
            </a:r>
          </a:p>
          <a:p>
            <a:endParaRPr lang="en-US" dirty="0"/>
          </a:p>
        </p:txBody>
      </p:sp>
      <p:pic>
        <p:nvPicPr>
          <p:cNvPr id="7" name="Imagen 7">
            <a:extLst>
              <a:ext uri="{FF2B5EF4-FFF2-40B4-BE49-F238E27FC236}">
                <a16:creationId xmlns:a16="http://schemas.microsoft.com/office/drawing/2014/main" id="{8D4BFA16-DC64-36AC-5B98-A321892FB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961" y="3429000"/>
            <a:ext cx="6408077" cy="2644684"/>
          </a:xfrm>
          <a:prstGeom prst="rect">
            <a:avLst/>
          </a:prstGeom>
        </p:spPr>
      </p:pic>
      <p:sp>
        <p:nvSpPr>
          <p:cNvPr id="5" name="TextBox 4">
            <a:extLst>
              <a:ext uri="{FF2B5EF4-FFF2-40B4-BE49-F238E27FC236}">
                <a16:creationId xmlns:a16="http://schemas.microsoft.com/office/drawing/2014/main" id="{F4DB97BC-5906-0CA1-305A-F695186D30BB}"/>
              </a:ext>
            </a:extLst>
          </p:cNvPr>
          <p:cNvSpPr txBox="1"/>
          <p:nvPr/>
        </p:nvSpPr>
        <p:spPr>
          <a:xfrm>
            <a:off x="6934200" y="36209"/>
            <a:ext cx="2565801" cy="307777"/>
          </a:xfrm>
          <a:prstGeom prst="rect">
            <a:avLst/>
          </a:prstGeom>
          <a:noFill/>
        </p:spPr>
        <p:txBody>
          <a:bodyPr wrap="square" rtlCol="0">
            <a:spAutoFit/>
          </a:bodyPr>
          <a:lstStyle/>
          <a:p>
            <a:r>
              <a:rPr lang="en-US" sz="1400" dirty="0"/>
              <a:t>Jose Manuel Ramos Muñoz</a:t>
            </a:r>
          </a:p>
        </p:txBody>
      </p:sp>
    </p:spTree>
    <p:extLst>
      <p:ext uri="{BB962C8B-B14F-4D97-AF65-F5344CB8AC3E}">
        <p14:creationId xmlns:p14="http://schemas.microsoft.com/office/powerpoint/2010/main" val="48848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642914" y="441278"/>
            <a:ext cx="8001000" cy="531813"/>
          </a:xfrm>
        </p:spPr>
        <p:txBody>
          <a:bodyPr anchor="ctr"/>
          <a:lstStyle/>
          <a:p>
            <a:pPr marL="469900" lvl="1" indent="-469900" algn="just">
              <a:spcBef>
                <a:spcPts val="200"/>
              </a:spcBef>
            </a:pPr>
            <a:r>
              <a:rPr lang="es-ES" sz="1600" dirty="0">
                <a:solidFill>
                  <a:srgbClr val="C00000"/>
                </a:solidFill>
              </a:rPr>
              <a:t>1.1. </a:t>
            </a:r>
            <a:r>
              <a:rPr lang="es-ES" sz="1600" dirty="0">
                <a:solidFill>
                  <a:schemeClr val="tx1"/>
                </a:solidFill>
              </a:rPr>
              <a:t>Ordenación por selección</a:t>
            </a:r>
            <a:r>
              <a:rPr lang="es-ES" sz="1600" dirty="0">
                <a:solidFill>
                  <a:srgbClr val="C00000"/>
                </a:solidFill>
              </a:rPr>
              <a:t> 1.1.5. </a:t>
            </a:r>
            <a:r>
              <a:rPr lang="es-ES" sz="1600" dirty="0"/>
              <a:t>Algoritmo (código en C++). </a:t>
            </a:r>
          </a:p>
        </p:txBody>
      </p:sp>
      <p:sp>
        <p:nvSpPr>
          <p:cNvPr id="700420" name="Rectangle 4"/>
          <p:cNvSpPr>
            <a:spLocks noGrp="1" noChangeArrowheads="1"/>
          </p:cNvSpPr>
          <p:nvPr>
            <p:ph type="body" idx="1"/>
          </p:nvPr>
        </p:nvSpPr>
        <p:spPr>
          <a:xfrm>
            <a:off x="566738" y="1196975"/>
            <a:ext cx="8001000" cy="5040313"/>
          </a:xfrm>
        </p:spPr>
        <p:txBody>
          <a:bodyPr/>
          <a:lstStyle/>
          <a:p>
            <a:pPr marL="469900" lvl="1" indent="-142875" algn="just">
              <a:spcBef>
                <a:spcPts val="200"/>
              </a:spcBef>
              <a:buNone/>
            </a:pPr>
            <a:r>
              <a:rPr lang="es-ES" sz="1400" dirty="0">
                <a:solidFill>
                  <a:srgbClr val="C00000"/>
                </a:solidFill>
              </a:rPr>
              <a:t>	</a:t>
            </a:r>
            <a:endParaRPr lang="es-ES" sz="1600" dirty="0"/>
          </a:p>
        </p:txBody>
      </p:sp>
      <p:pic>
        <p:nvPicPr>
          <p:cNvPr id="4" name="Picture 3">
            <a:extLst>
              <a:ext uri="{FF2B5EF4-FFF2-40B4-BE49-F238E27FC236}">
                <a16:creationId xmlns:a16="http://schemas.microsoft.com/office/drawing/2014/main" id="{5D840841-DFA1-A2D2-B8A7-469755BB8E7E}"/>
              </a:ext>
            </a:extLst>
          </p:cNvPr>
          <p:cNvPicPr>
            <a:picLocks noChangeAspect="1"/>
          </p:cNvPicPr>
          <p:nvPr/>
        </p:nvPicPr>
        <p:blipFill>
          <a:blip r:embed="rId3"/>
          <a:stretch>
            <a:fillRect/>
          </a:stretch>
        </p:blipFill>
        <p:spPr>
          <a:xfrm>
            <a:off x="1311183" y="1681014"/>
            <a:ext cx="6521634" cy="3495972"/>
          </a:xfrm>
          <a:prstGeom prst="rect">
            <a:avLst/>
          </a:prstGeom>
        </p:spPr>
      </p:pic>
      <p:sp>
        <p:nvSpPr>
          <p:cNvPr id="5" name="TextBox 4">
            <a:extLst>
              <a:ext uri="{FF2B5EF4-FFF2-40B4-BE49-F238E27FC236}">
                <a16:creationId xmlns:a16="http://schemas.microsoft.com/office/drawing/2014/main" id="{A823AD85-7F0B-1B06-6035-AE55EF93ABB7}"/>
              </a:ext>
            </a:extLst>
          </p:cNvPr>
          <p:cNvSpPr txBox="1"/>
          <p:nvPr/>
        </p:nvSpPr>
        <p:spPr>
          <a:xfrm>
            <a:off x="6934200" y="36209"/>
            <a:ext cx="2565801" cy="307777"/>
          </a:xfrm>
          <a:prstGeom prst="rect">
            <a:avLst/>
          </a:prstGeom>
          <a:noFill/>
        </p:spPr>
        <p:txBody>
          <a:bodyPr wrap="square" rtlCol="0">
            <a:spAutoFit/>
          </a:bodyPr>
          <a:lstStyle/>
          <a:p>
            <a:r>
              <a:rPr lang="en-US" sz="1400" dirty="0"/>
              <a:t>Manuel </a:t>
            </a:r>
            <a:r>
              <a:rPr lang="en-US" sz="1400" dirty="0" err="1"/>
              <a:t>Ángel</a:t>
            </a:r>
            <a:r>
              <a:rPr lang="en-US" sz="1400" dirty="0"/>
              <a:t> </a:t>
            </a:r>
            <a:r>
              <a:rPr lang="en-US" sz="1400" dirty="0" err="1"/>
              <a:t>Corzo</a:t>
            </a:r>
            <a:r>
              <a:rPr lang="en-US" sz="1400" dirty="0"/>
              <a:t> Padilla</a:t>
            </a:r>
          </a:p>
        </p:txBody>
      </p:sp>
    </p:spTree>
    <p:extLst>
      <p:ext uri="{BB962C8B-B14F-4D97-AF65-F5344CB8AC3E}">
        <p14:creationId xmlns:p14="http://schemas.microsoft.com/office/powerpoint/2010/main" val="415501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533400" y="427630"/>
            <a:ext cx="8382000" cy="531813"/>
          </a:xfrm>
        </p:spPr>
        <p:txBody>
          <a:bodyPr anchor="ctr"/>
          <a:lstStyle/>
          <a:p>
            <a:pPr marL="469900" lvl="1" indent="-469900">
              <a:spcBef>
                <a:spcPts val="200"/>
              </a:spcBef>
            </a:pPr>
            <a:r>
              <a:rPr lang="es-ES" sz="1600" dirty="0">
                <a:solidFill>
                  <a:srgbClr val="C00000"/>
                </a:solidFill>
              </a:rPr>
              <a:t>1.1. </a:t>
            </a:r>
            <a:r>
              <a:rPr lang="es-ES" sz="1600" dirty="0">
                <a:solidFill>
                  <a:schemeClr val="tx1"/>
                </a:solidFill>
              </a:rPr>
              <a:t>Ordenación por selección </a:t>
            </a:r>
            <a:r>
              <a:rPr lang="es-ES" sz="1600" dirty="0">
                <a:solidFill>
                  <a:srgbClr val="C00000"/>
                </a:solidFill>
              </a:rPr>
              <a:t>1.1.6. </a:t>
            </a:r>
            <a:r>
              <a:rPr lang="es-ES" sz="1600" dirty="0"/>
              <a:t>Gráficas de coste teóricas y empíricas. Conclusiones. </a:t>
            </a:r>
          </a:p>
        </p:txBody>
      </p:sp>
      <p:sp>
        <p:nvSpPr>
          <p:cNvPr id="700420" name="Rectangle 4"/>
          <p:cNvSpPr>
            <a:spLocks noGrp="1" noChangeArrowheads="1"/>
          </p:cNvSpPr>
          <p:nvPr>
            <p:ph type="body" idx="4294967295"/>
          </p:nvPr>
        </p:nvSpPr>
        <p:spPr>
          <a:xfrm>
            <a:off x="1066800" y="1241641"/>
            <a:ext cx="6870873" cy="454248"/>
          </a:xfrm>
        </p:spPr>
        <p:txBody>
          <a:bodyPr/>
          <a:lstStyle/>
          <a:p>
            <a:pPr marL="469900" lvl="1" indent="-142875" algn="just">
              <a:spcBef>
                <a:spcPts val="200"/>
              </a:spcBef>
              <a:buNone/>
            </a:pPr>
            <a:r>
              <a:rPr lang="es-ES" dirty="0"/>
              <a:t>Teórica					</a:t>
            </a:r>
            <a:r>
              <a:rPr lang="es-ES" dirty="0" err="1"/>
              <a:t>Empirica</a:t>
            </a:r>
            <a:r>
              <a:rPr lang="es-ES" dirty="0"/>
              <a:t>	</a:t>
            </a:r>
          </a:p>
        </p:txBody>
      </p:sp>
      <p:pic>
        <p:nvPicPr>
          <p:cNvPr id="3" name="Picture 2">
            <a:extLst>
              <a:ext uri="{FF2B5EF4-FFF2-40B4-BE49-F238E27FC236}">
                <a16:creationId xmlns:a16="http://schemas.microsoft.com/office/drawing/2014/main" id="{CCE85808-0E04-D199-2CFE-289D437F0361}"/>
              </a:ext>
            </a:extLst>
          </p:cNvPr>
          <p:cNvPicPr>
            <a:picLocks noChangeAspect="1"/>
          </p:cNvPicPr>
          <p:nvPr/>
        </p:nvPicPr>
        <p:blipFill>
          <a:blip r:embed="rId3"/>
          <a:stretch>
            <a:fillRect/>
          </a:stretch>
        </p:blipFill>
        <p:spPr>
          <a:xfrm>
            <a:off x="4339260" y="1786145"/>
            <a:ext cx="4576140" cy="2920429"/>
          </a:xfrm>
          <a:prstGeom prst="rect">
            <a:avLst/>
          </a:prstGeom>
        </p:spPr>
      </p:pic>
      <p:graphicFrame>
        <p:nvGraphicFramePr>
          <p:cNvPr id="6" name="Chart 5">
            <a:extLst>
              <a:ext uri="{FF2B5EF4-FFF2-40B4-BE49-F238E27FC236}">
                <a16:creationId xmlns:a16="http://schemas.microsoft.com/office/drawing/2014/main" id="{AFE5F214-678F-80CF-B2AE-A4227F949C41}"/>
              </a:ext>
            </a:extLst>
          </p:cNvPr>
          <p:cNvGraphicFramePr/>
          <p:nvPr>
            <p:extLst>
              <p:ext uri="{D42A27DB-BD31-4B8C-83A1-F6EECF244321}">
                <p14:modId xmlns:p14="http://schemas.microsoft.com/office/powerpoint/2010/main" val="4252685238"/>
              </p:ext>
            </p:extLst>
          </p:nvPr>
        </p:nvGraphicFramePr>
        <p:xfrm>
          <a:off x="272085" y="1926939"/>
          <a:ext cx="3990975" cy="2724150"/>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EEA0C357-00DA-CF1C-F45B-A6EFB0D3387E}"/>
              </a:ext>
            </a:extLst>
          </p:cNvPr>
          <p:cNvSpPr txBox="1"/>
          <p:nvPr/>
        </p:nvSpPr>
        <p:spPr>
          <a:xfrm>
            <a:off x="562992" y="4651306"/>
            <a:ext cx="5556329" cy="1138773"/>
          </a:xfrm>
          <a:prstGeom prst="rect">
            <a:avLst/>
          </a:prstGeom>
          <a:noFill/>
        </p:spPr>
        <p:txBody>
          <a:bodyPr wrap="none" rtlCol="0">
            <a:spAutoFit/>
          </a:bodyPr>
          <a:lstStyle/>
          <a:p>
            <a:r>
              <a:rPr lang="en-US" dirty="0" err="1"/>
              <a:t>Conclusión</a:t>
            </a:r>
            <a:r>
              <a:rPr lang="en-US" dirty="0"/>
              <a:t>:</a:t>
            </a:r>
          </a:p>
          <a:p>
            <a:endParaRPr lang="en-US" dirty="0"/>
          </a:p>
          <a:p>
            <a:pPr marL="342900" indent="-342900">
              <a:buFont typeface="Arial" panose="020B0604020202020204" pitchFamily="34" charset="0"/>
              <a:buChar char="•"/>
            </a:pPr>
            <a:r>
              <a:rPr lang="en-US" sz="2000" dirty="0"/>
              <a:t>Este </a:t>
            </a:r>
            <a:r>
              <a:rPr lang="en-US" sz="2000" dirty="0" err="1"/>
              <a:t>método</a:t>
            </a:r>
            <a:r>
              <a:rPr lang="en-US" sz="2000" dirty="0"/>
              <a:t> es </a:t>
            </a:r>
            <a:r>
              <a:rPr lang="en-US" sz="2000" dirty="0" err="1"/>
              <a:t>más</a:t>
            </a:r>
            <a:r>
              <a:rPr lang="en-US" sz="2000" dirty="0"/>
              <a:t> </a:t>
            </a:r>
            <a:r>
              <a:rPr lang="en-US" sz="2000" dirty="0" err="1"/>
              <a:t>eficiente</a:t>
            </a:r>
            <a:r>
              <a:rPr lang="en-US" sz="2000" dirty="0"/>
              <a:t> con </a:t>
            </a:r>
            <a:r>
              <a:rPr lang="en-US" sz="2000" dirty="0" err="1"/>
              <a:t>tallas</a:t>
            </a:r>
            <a:r>
              <a:rPr lang="en-US" sz="2000" dirty="0"/>
              <a:t> </a:t>
            </a:r>
            <a:r>
              <a:rPr lang="en-US" sz="2000" dirty="0" err="1"/>
              <a:t>pequeñas</a:t>
            </a:r>
            <a:endParaRPr lang="en-US" sz="2000" dirty="0"/>
          </a:p>
        </p:txBody>
      </p:sp>
      <p:sp>
        <p:nvSpPr>
          <p:cNvPr id="7" name="TextBox 6">
            <a:extLst>
              <a:ext uri="{FF2B5EF4-FFF2-40B4-BE49-F238E27FC236}">
                <a16:creationId xmlns:a16="http://schemas.microsoft.com/office/drawing/2014/main" id="{260420E9-2A5E-CBEC-8F88-0B79CD0133AB}"/>
              </a:ext>
            </a:extLst>
          </p:cNvPr>
          <p:cNvSpPr txBox="1"/>
          <p:nvPr/>
        </p:nvSpPr>
        <p:spPr>
          <a:xfrm>
            <a:off x="6934200" y="36209"/>
            <a:ext cx="2565801" cy="307777"/>
          </a:xfrm>
          <a:prstGeom prst="rect">
            <a:avLst/>
          </a:prstGeom>
          <a:noFill/>
        </p:spPr>
        <p:txBody>
          <a:bodyPr wrap="square" rtlCol="0">
            <a:spAutoFit/>
          </a:bodyPr>
          <a:lstStyle/>
          <a:p>
            <a:r>
              <a:rPr lang="en-US" sz="1400" dirty="0"/>
              <a:t>Manuel </a:t>
            </a:r>
            <a:r>
              <a:rPr lang="en-US" sz="1400" dirty="0" err="1"/>
              <a:t>Ángel</a:t>
            </a:r>
            <a:r>
              <a:rPr lang="en-US" sz="1400" dirty="0"/>
              <a:t> </a:t>
            </a:r>
            <a:r>
              <a:rPr lang="en-US" sz="1400" dirty="0" err="1"/>
              <a:t>Corzo</a:t>
            </a:r>
            <a:r>
              <a:rPr lang="en-US" sz="1400" dirty="0"/>
              <a:t> Padilla</a:t>
            </a:r>
          </a:p>
        </p:txBody>
      </p:sp>
    </p:spTree>
    <p:extLst>
      <p:ext uri="{BB962C8B-B14F-4D97-AF65-F5344CB8AC3E}">
        <p14:creationId xmlns:p14="http://schemas.microsoft.com/office/powerpoint/2010/main" val="5585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656562" y="427630"/>
            <a:ext cx="8001000" cy="531813"/>
          </a:xfrm>
        </p:spPr>
        <p:txBody>
          <a:bodyPr anchor="ctr"/>
          <a:lstStyle/>
          <a:p>
            <a:pPr marL="469900" lvl="1" indent="-469900" algn="just">
              <a:spcBef>
                <a:spcPts val="200"/>
              </a:spcBef>
              <a:buNone/>
            </a:pPr>
            <a:r>
              <a:rPr lang="es-ES" sz="1600" dirty="0">
                <a:solidFill>
                  <a:srgbClr val="C00000"/>
                </a:solidFill>
              </a:rPr>
              <a:t>1.1. </a:t>
            </a:r>
            <a:r>
              <a:rPr lang="es-ES" sz="1600" dirty="0">
                <a:solidFill>
                  <a:schemeClr val="tx1"/>
                </a:solidFill>
              </a:rPr>
              <a:t>Ordenación por mezcla </a:t>
            </a:r>
            <a:r>
              <a:rPr lang="es-ES" sz="1600" dirty="0">
                <a:solidFill>
                  <a:srgbClr val="C00000"/>
                </a:solidFill>
              </a:rPr>
              <a:t>1.1.1. </a:t>
            </a:r>
            <a:r>
              <a:rPr lang="es-ES" sz="1600" dirty="0"/>
              <a:t>Resumen del algoritmo</a:t>
            </a:r>
          </a:p>
        </p:txBody>
      </p:sp>
      <p:sp>
        <p:nvSpPr>
          <p:cNvPr id="700420" name="Rectangle 4"/>
          <p:cNvSpPr>
            <a:spLocks noGrp="1" noChangeArrowheads="1"/>
          </p:cNvSpPr>
          <p:nvPr>
            <p:ph type="body" idx="1"/>
          </p:nvPr>
        </p:nvSpPr>
        <p:spPr>
          <a:xfrm>
            <a:off x="566738" y="1196975"/>
            <a:ext cx="8001000" cy="5040313"/>
          </a:xfrm>
        </p:spPr>
        <p:txBody>
          <a:bodyPr/>
          <a:lstStyle/>
          <a:p>
            <a:r>
              <a:rPr lang="es-ES" sz="1600" dirty="0"/>
              <a:t>La Ordenamiento por mezcla es uno de los algoritmos de ordenación más populares y eficientes. Se basa en el principio del algoritmo divide y vencerás. </a:t>
            </a:r>
          </a:p>
          <a:p>
            <a:pPr algn="just"/>
            <a:endParaRPr lang="es-ES" sz="1600" dirty="0"/>
          </a:p>
          <a:p>
            <a:r>
              <a:rPr lang="es-ES" sz="1600" dirty="0"/>
              <a:t>Funciona dividiendo el array en dos mitades repetidamente hasta que obtenemos el array dividido en elementos individuales. Un elemento individual es un array ordenado en sí mismo. </a:t>
            </a:r>
          </a:p>
          <a:p>
            <a:endParaRPr lang="es-ES" sz="1600" dirty="0"/>
          </a:p>
          <a:p>
            <a:r>
              <a:rPr lang="es-ES" sz="1600" dirty="0"/>
              <a:t>El ordenamiento por mezcla combina repetidamente estas pequeñas matrices ordenadas para producir </a:t>
            </a:r>
            <a:r>
              <a:rPr lang="es-ES" sz="1600" dirty="0" err="1"/>
              <a:t>submatrices</a:t>
            </a:r>
            <a:r>
              <a:rPr lang="es-ES" sz="1600" dirty="0"/>
              <a:t> ordenadas más grandes hasta que obtenemos una array final ordenada. </a:t>
            </a:r>
          </a:p>
          <a:p>
            <a:endParaRPr lang="es-ES" sz="1600" dirty="0"/>
          </a:p>
          <a:p>
            <a:r>
              <a:rPr lang="es-ES" sz="1600" dirty="0"/>
              <a:t>Se utiliza mucho en aplicaciones de comercio electrónico.</a:t>
            </a:r>
          </a:p>
          <a:p>
            <a:pPr marL="0" indent="0" algn="just">
              <a:buNone/>
            </a:pPr>
            <a:endParaRPr lang="es-ES" sz="1600" dirty="0"/>
          </a:p>
        </p:txBody>
      </p:sp>
      <p:sp>
        <p:nvSpPr>
          <p:cNvPr id="4" name="TextBox 3">
            <a:extLst>
              <a:ext uri="{FF2B5EF4-FFF2-40B4-BE49-F238E27FC236}">
                <a16:creationId xmlns:a16="http://schemas.microsoft.com/office/drawing/2014/main" id="{395E614F-1FF5-EA4A-70BC-A3E3D68DC1EE}"/>
              </a:ext>
            </a:extLst>
          </p:cNvPr>
          <p:cNvSpPr txBox="1"/>
          <p:nvPr/>
        </p:nvSpPr>
        <p:spPr>
          <a:xfrm>
            <a:off x="6934200" y="36209"/>
            <a:ext cx="2565801" cy="307777"/>
          </a:xfrm>
          <a:prstGeom prst="rect">
            <a:avLst/>
          </a:prstGeom>
          <a:noFill/>
        </p:spPr>
        <p:txBody>
          <a:bodyPr wrap="square" rtlCol="0">
            <a:spAutoFit/>
          </a:bodyPr>
          <a:lstStyle/>
          <a:p>
            <a:r>
              <a:rPr lang="en-US" sz="1400" dirty="0"/>
              <a:t>Manuel </a:t>
            </a:r>
            <a:r>
              <a:rPr lang="en-US" sz="1400" dirty="0" err="1"/>
              <a:t>Ángel</a:t>
            </a:r>
            <a:r>
              <a:rPr lang="en-US" sz="1400" dirty="0"/>
              <a:t> </a:t>
            </a:r>
            <a:r>
              <a:rPr lang="en-US" sz="1400" dirty="0" err="1"/>
              <a:t>Corzo</a:t>
            </a:r>
            <a:r>
              <a:rPr lang="en-US" sz="1400" dirty="0"/>
              <a:t> Padilla</a:t>
            </a:r>
          </a:p>
        </p:txBody>
      </p:sp>
    </p:spTree>
    <p:extLst>
      <p:ext uri="{BB962C8B-B14F-4D97-AF65-F5344CB8AC3E}">
        <p14:creationId xmlns:p14="http://schemas.microsoft.com/office/powerpoint/2010/main" val="2876277351"/>
      </p:ext>
    </p:extLst>
  </p:cSld>
  <p:clrMapOvr>
    <a:masterClrMapping/>
  </p:clrMapOvr>
</p:sld>
</file>

<file path=ppt/theme/theme1.xml><?xml version="1.0" encoding="utf-8"?>
<a:theme xmlns:a="http://schemas.openxmlformats.org/drawingml/2006/main" name="Presentación_AAD">
  <a:themeElements>
    <a:clrScheme name="ApuntesTeresa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ApuntesTeres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puntesTeresa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ApuntesTeresa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ApuntesTeresa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ApuntesTeresa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ApuntesTeresa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ApuntesTeresa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ApuntesTeresa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ApuntesTeresa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ApuntesTeresa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ción1" id="{DCE8A3E7-F41D-449F-BB5A-2CA649AE09C1}" vid="{16DFF39E-F658-4993-8BDD-58F5E34AE316}"/>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Plantilla_Presentación_AAD</Template>
  <TotalTime>277</TotalTime>
  <Words>1630</Words>
  <Application>Microsoft Office PowerPoint</Application>
  <PresentationFormat>On-screen Show (4:3)</PresentationFormat>
  <Paragraphs>344</Paragraphs>
  <Slides>19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Cambria Math</vt:lpstr>
      <vt:lpstr>Times New Roman</vt:lpstr>
      <vt:lpstr>Verdana</vt:lpstr>
      <vt:lpstr>Wingdings</vt:lpstr>
      <vt:lpstr>Presentación_AAD</vt:lpstr>
      <vt:lpstr>  AAD_3</vt:lpstr>
      <vt:lpstr>1. Algoritmos y problemas de la AAD.</vt:lpstr>
      <vt:lpstr>1.1. Ordenación por selección 1.1.1. Resumen del algoritmo</vt:lpstr>
      <vt:lpstr>1.1. Ordenación por selección 1.1.2. Algoritmo (pseudocódigo). </vt:lpstr>
      <vt:lpstr>1.1. Ordenación por selección 1.1.3. Ejemplo de ejecución / Traza. </vt:lpstr>
      <vt:lpstr>1.1. Ordenación por selección 1.1.4. Análisis de la eficiencia. Conclusiones (casos). </vt:lpstr>
      <vt:lpstr>1.1. Ordenación por selección 1.1.5. Algoritmo (código en C++). </vt:lpstr>
      <vt:lpstr>1.1. Ordenación por selección 1.1.6. Gráficas de coste teóricas y empíricas. Conclusiones. </vt:lpstr>
      <vt:lpstr>1.1. Ordenación por mezcla 1.1.1. Resumen del algoritmo</vt:lpstr>
      <vt:lpstr>1.1. Ordenación por mezcla 1.1.2. Algoritmo (pseudocódigo). </vt:lpstr>
      <vt:lpstr>1.1. Ordenación por mezcla 1.1.2. Algoritmo (pseudocódigo). </vt:lpstr>
      <vt:lpstr>1.1. Ordenación por mezcla 1.1.3. Ejemplo de ejecución / Traza. </vt:lpstr>
      <vt:lpstr>1.1. Ordenación por mezcla 1.1.4. Análisis de la eficiencia. Conclusiones (casos). </vt:lpstr>
      <vt:lpstr>1.1. Ordenación por mezcla 1.1.5. Algoritmo (código en C++). </vt:lpstr>
      <vt:lpstr>1.1. Ordenación por mezcla 1.1.6. Gráficas de coste teóricas y empíricas. Conclusiones. </vt:lpstr>
      <vt:lpstr>1.3. Problema 2</vt:lpstr>
      <vt:lpstr>1.4. Problema 5</vt:lpstr>
      <vt:lpstr>2. Conclusiones de la actividad: comparación de los algoritmos estudiados.</vt:lpstr>
      <vt:lpstr>3. Bibliografía. Referencias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(aquí va la portada: nº actividad, Grupo, participantes y enlace al vídeo del trabajo(7 minutos))  AAD_Y (nº de actividad)</dc:title>
  <dc:creator>jose manuel ramos muñoz</dc:creator>
  <cp:lastModifiedBy>jose manuel ramos muñoz</cp:lastModifiedBy>
  <cp:revision>4</cp:revision>
  <cp:lastPrinted>2002-11-20T16:33:32Z</cp:lastPrinted>
  <dcterms:created xsi:type="dcterms:W3CDTF">2022-05-02T15:26:19Z</dcterms:created>
  <dcterms:modified xsi:type="dcterms:W3CDTF">2022-05-07T16:52:20Z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ginesgm@um.es</vt:lpwstr>
  </property>
  <property fmtid="{D5CDD505-2E9C-101B-9397-08002B2CF9AE}" pid="8" name="HomePage">
    <vt:lpwstr>index.htm</vt:lpwstr>
  </property>
  <property fmtid="{D5CDD505-2E9C-101B-9397-08002B2CF9AE}" pid="9" name="Other">
    <vt:lpwstr>(c) Ginés García Mateos</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\\DIS\ginesgm\public_html\temas</vt:lpwstr>
  </property>
</Properties>
</file>