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9"/>
  </p:notesMasterIdLst>
  <p:handoutMasterIdLst>
    <p:handoutMasterId r:id="rId80"/>
  </p:handoutMasterIdLst>
  <p:sldIdLst>
    <p:sldId id="256" r:id="rId3"/>
    <p:sldId id="266" r:id="rId4"/>
    <p:sldId id="365" r:id="rId5"/>
    <p:sldId id="279" r:id="rId6"/>
    <p:sldId id="358" r:id="rId7"/>
    <p:sldId id="268" r:id="rId8"/>
    <p:sldId id="359" r:id="rId9"/>
    <p:sldId id="284" r:id="rId10"/>
    <p:sldId id="280" r:id="rId11"/>
    <p:sldId id="281" r:id="rId12"/>
    <p:sldId id="360" r:id="rId13"/>
    <p:sldId id="361" r:id="rId14"/>
    <p:sldId id="363" r:id="rId15"/>
    <p:sldId id="364" r:id="rId16"/>
    <p:sldId id="366" r:id="rId17"/>
    <p:sldId id="367" r:id="rId18"/>
    <p:sldId id="377" r:id="rId19"/>
    <p:sldId id="378" r:id="rId20"/>
    <p:sldId id="379" r:id="rId21"/>
    <p:sldId id="380" r:id="rId22"/>
    <p:sldId id="381" r:id="rId23"/>
    <p:sldId id="368" r:id="rId24"/>
    <p:sldId id="369" r:id="rId25"/>
    <p:sldId id="382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62" r:id="rId34"/>
    <p:sldId id="383" r:id="rId35"/>
    <p:sldId id="384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85" r:id="rId49"/>
    <p:sldId id="398" r:id="rId50"/>
    <p:sldId id="399" r:id="rId51"/>
    <p:sldId id="401" r:id="rId52"/>
    <p:sldId id="402" r:id="rId53"/>
    <p:sldId id="403" r:id="rId54"/>
    <p:sldId id="404" r:id="rId55"/>
    <p:sldId id="405" r:id="rId56"/>
    <p:sldId id="406" r:id="rId57"/>
    <p:sldId id="407" r:id="rId58"/>
    <p:sldId id="408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00" r:id="rId77"/>
    <p:sldId id="426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56"/>
            <p14:sldId id="266"/>
            <p14:sldId id="365"/>
            <p14:sldId id="279"/>
            <p14:sldId id="358"/>
            <p14:sldId id="268"/>
            <p14:sldId id="359"/>
            <p14:sldId id="284"/>
            <p14:sldId id="280"/>
            <p14:sldId id="281"/>
            <p14:sldId id="360"/>
            <p14:sldId id="361"/>
            <p14:sldId id="363"/>
            <p14:sldId id="364"/>
            <p14:sldId id="366"/>
            <p14:sldId id="367"/>
            <p14:sldId id="377"/>
            <p14:sldId id="378"/>
            <p14:sldId id="379"/>
            <p14:sldId id="380"/>
            <p14:sldId id="381"/>
            <p14:sldId id="368"/>
            <p14:sldId id="369"/>
            <p14:sldId id="382"/>
            <p14:sldId id="370"/>
            <p14:sldId id="371"/>
            <p14:sldId id="372"/>
            <p14:sldId id="373"/>
            <p14:sldId id="374"/>
            <p14:sldId id="375"/>
            <p14:sldId id="376"/>
            <p14:sldId id="362"/>
            <p14:sldId id="383"/>
            <p14:sldId id="384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85"/>
            <p14:sldId id="398"/>
            <p14:sldId id="399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00"/>
            <p14:sldId id="426"/>
          </p14:sldIdLst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2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84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4E213-F99E-46D2-BD3F-3DE3D1C325B2}" type="datetimeFigureOut">
              <a:rPr lang="es-SV" smtClean="0"/>
              <a:t>01/12/2015</a:t>
            </a:fld>
            <a:endParaRPr lang="es-SV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83D25-572D-415A-B04B-F8A2F9D27881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138966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SV" dirty="0"/>
              <a:t>ALM es más amplio que el SDLC.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78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33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48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A62D-EB3F-4413-B738-04CB752BED91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Curso de Usuario Windows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BB5B-16AD-4D01-8DB1-FDAA14BD9B68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Curso de Usuario Windows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DEFC-8069-4D41-9637-621D8B26DB81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Curso de Usuario Windows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8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800" b="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800" b="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800" b="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46B3-5449-4BD8-A6AD-0133F066E58D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Curso de Usuario Windows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718-2A0B-4186-BFC9-0E586D0670D7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Curso de Usuario Windows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944E-CAC6-4334-B02C-8323EB0BDCC6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Curso de Usuario Windows 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D64E-C116-4FA0-ADE6-4BC08A56B575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Curso de Usuario Windows 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6B51-C1D8-4513-B4D8-6D452574EE3E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Curso de Usuario Windows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4588-75CF-4B35-BB98-B1D1E1BFC663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Curso de Usuario Windows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4F33-7761-4A3F-A5D6-B52ADEE8BF88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Curso de Usuario Windows 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358B-4F50-4730-B224-850E47623B23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Curso de Usuario Windows 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3CC80-B40A-4B26-A516-E82002C55C23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Curso de Usuario Windows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4.gif"/><Relationship Id="rId4" Type="http://schemas.openxmlformats.org/officeDocument/2006/relationships/image" Target="../media/image9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4.gif"/><Relationship Id="rId4" Type="http://schemas.openxmlformats.org/officeDocument/2006/relationships/image" Target="../media/image9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4.gif"/><Relationship Id="rId4" Type="http://schemas.openxmlformats.org/officeDocument/2006/relationships/image" Target="../media/image9.jp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4.gif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92"/>
          <a:stretch/>
        </p:blipFill>
        <p:spPr>
          <a:xfrm>
            <a:off x="0" y="38637"/>
            <a:ext cx="12226358" cy="486856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5379" y="879328"/>
            <a:ext cx="10515600" cy="2387600"/>
          </a:xfrm>
        </p:spPr>
        <p:txBody>
          <a:bodyPr>
            <a:normAutofit/>
          </a:bodyPr>
          <a:lstStyle/>
          <a:p>
            <a:pPr algn="ctr"/>
            <a:r>
              <a:rPr lang="es-ES" sz="4800" noProof="1" smtClean="0"/>
              <a:t>Software Development Fundamentals</a:t>
            </a:r>
            <a:endParaRPr lang="es-ES" sz="4800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56" y="4941987"/>
            <a:ext cx="6770768" cy="173710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600" noProof="1" smtClean="0"/>
              <a:t>Instructor:</a:t>
            </a:r>
            <a:endParaRPr lang="es-ES" sz="1600" noProof="1"/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s-ES" sz="1600" noProof="1" smtClean="0"/>
              <a:t>Elmer Arnoldo Menjivar Ramos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s-ES" sz="1600" noProof="1" smtClean="0"/>
              <a:t>elmer.menjivar@ti.ues.edu.sv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0023188" y="155121"/>
            <a:ext cx="2087169" cy="68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noProof="1" smtClean="0"/>
              <a:t>MTA-98-361</a:t>
            </a:r>
            <a:endParaRPr lang="es-ES" sz="2800" noProof="1"/>
          </a:p>
        </p:txBody>
      </p:sp>
      <p:sp>
        <p:nvSpPr>
          <p:cNvPr id="15" name="Marcador de pie de página 14"/>
          <p:cNvSpPr>
            <a:spLocks noGrp="1"/>
          </p:cNvSpPr>
          <p:nvPr>
            <p:ph type="ftr" sz="quarter" idx="11"/>
          </p:nvPr>
        </p:nvSpPr>
        <p:spPr>
          <a:xfrm>
            <a:off x="4648199" y="6356352"/>
            <a:ext cx="3519543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16" name="Marcador de número de diapositiva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398178" y="3541603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dirty="0" smtClean="0">
                <a:solidFill>
                  <a:schemeClr val="bg1"/>
                </a:solidFill>
                <a:latin typeface="+mj-lt"/>
              </a:rPr>
              <a:t>Lección </a:t>
            </a:r>
            <a:r>
              <a:rPr lang="es-ES" sz="3600" dirty="0">
                <a:solidFill>
                  <a:schemeClr val="bg1"/>
                </a:solidFill>
                <a:latin typeface="+mj-lt"/>
              </a:rPr>
              <a:t>3</a:t>
            </a:r>
            <a:r>
              <a:rPr lang="es-ES" sz="3600" dirty="0" smtClean="0">
                <a:solidFill>
                  <a:schemeClr val="bg1"/>
                </a:solidFill>
                <a:latin typeface="+mj-lt"/>
              </a:rPr>
              <a:t>: Desarrollo General de Software </a:t>
            </a:r>
            <a:r>
              <a:rPr lang="es-E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50" y="5477640"/>
            <a:ext cx="2133600" cy="71437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013" y="5224699"/>
            <a:ext cx="955048" cy="100301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684" y="5267408"/>
            <a:ext cx="766118" cy="93712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5391" cy="243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3.1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80997" y="919389"/>
            <a:ext cx="114300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/>
              <a:t>Síntesis de la lección</a:t>
            </a:r>
          </a:p>
          <a:p>
            <a:endParaRPr lang="es-SV" sz="2400" dirty="0" smtClean="0"/>
          </a:p>
          <a:p>
            <a:r>
              <a:rPr lang="es-SV" sz="2400" dirty="0" smtClean="0"/>
              <a:t>Los estudiantes comprenderán la gestión del ciclo de vida de aplicaciones (ALM).</a:t>
            </a:r>
          </a:p>
          <a:p>
            <a:endParaRPr lang="es-SV" sz="2400" dirty="0" smtClean="0"/>
          </a:p>
          <a:p>
            <a:r>
              <a:rPr lang="es-SV" sz="2400" dirty="0" smtClean="0"/>
              <a:t>En </a:t>
            </a:r>
            <a:r>
              <a:rPr lang="es-SV" sz="2400" dirty="0"/>
              <a:t>esta lección, usted aprenderá sobre</a:t>
            </a:r>
            <a:r>
              <a:rPr lang="es-SV" sz="2400" dirty="0" smtClean="0"/>
              <a:t>:</a:t>
            </a:r>
          </a:p>
          <a:p>
            <a:endParaRPr lang="es-SV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400" dirty="0"/>
              <a:t>Las fases de </a:t>
            </a:r>
            <a:r>
              <a:rPr lang="es-SV" sz="2400" dirty="0" smtClean="0"/>
              <a:t>ALM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400" dirty="0"/>
              <a:t>Las pruebas de software</a:t>
            </a:r>
          </a:p>
        </p:txBody>
      </p:sp>
    </p:spTree>
    <p:extLst>
      <p:ext uri="{BB962C8B-B14F-4D97-AF65-F5344CB8AC3E}">
        <p14:creationId xmlns:p14="http://schemas.microsoft.com/office/powerpoint/2010/main" val="18637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3.1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80997" y="797511"/>
            <a:ext cx="1143000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El estudiante será capaz de responder:</a:t>
            </a:r>
            <a:endParaRPr lang="es-SV" sz="3200" b="1" dirty="0"/>
          </a:p>
          <a:p>
            <a:endParaRPr lang="es-SV" dirty="0" smtClean="0"/>
          </a:p>
          <a:p>
            <a:endParaRPr lang="es-SV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400" dirty="0"/>
              <a:t>¿Cuáles son las fases de </a:t>
            </a:r>
            <a:r>
              <a:rPr lang="es-SV" sz="2400" dirty="0" smtClean="0"/>
              <a:t>ALM </a:t>
            </a:r>
            <a:r>
              <a:rPr lang="es-SV" sz="2400" dirty="0"/>
              <a:t>(</a:t>
            </a:r>
            <a:r>
              <a:rPr lang="es-SV" sz="2400" dirty="0" err="1"/>
              <a:t>Application</a:t>
            </a:r>
            <a:r>
              <a:rPr lang="es-SV" sz="2400" dirty="0"/>
              <a:t> </a:t>
            </a:r>
            <a:r>
              <a:rPr lang="es-SV" sz="2400" dirty="0" err="1"/>
              <a:t>Lifecycle</a:t>
            </a:r>
            <a:r>
              <a:rPr lang="es-SV" sz="2400" dirty="0"/>
              <a:t> Management)</a:t>
            </a:r>
            <a:r>
              <a:rPr lang="es-SV" sz="2400" dirty="0" smtClean="0"/>
              <a:t>, </a:t>
            </a:r>
            <a:r>
              <a:rPr lang="es-SV" sz="2400" dirty="0"/>
              <a:t>y lo que sucede en cada fase</a:t>
            </a:r>
            <a:r>
              <a:rPr lang="es-SV" sz="2400" dirty="0" smtClean="0"/>
              <a:t>?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400" dirty="0"/>
              <a:t>¿En qué etapas en su desarrollo se prueba el software, y cómo se prueba?</a:t>
            </a:r>
          </a:p>
        </p:txBody>
      </p:sp>
    </p:spTree>
    <p:extLst>
      <p:ext uri="{BB962C8B-B14F-4D97-AF65-F5344CB8AC3E}">
        <p14:creationId xmlns:p14="http://schemas.microsoft.com/office/powerpoint/2010/main" val="190276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3.1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45490"/>
            <a:ext cx="1143000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SV" sz="3200" b="1" dirty="0" smtClean="0"/>
              <a:t>Para Empezar:</a:t>
            </a:r>
          </a:p>
          <a:p>
            <a:pPr algn="just"/>
            <a:endParaRPr lang="es-SV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400" dirty="0" smtClean="0"/>
              <a:t>¿Qué es </a:t>
            </a:r>
            <a:r>
              <a:rPr lang="es-SV" sz="2400" dirty="0"/>
              <a:t>el ciclo de vida de desarrollo de software (SDLC</a:t>
            </a:r>
            <a:r>
              <a:rPr lang="es-SV" sz="2400" dirty="0" smtClean="0"/>
              <a:t>)?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SV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400" dirty="0" smtClean="0"/>
              <a:t>¿Qué es la administración </a:t>
            </a:r>
            <a:r>
              <a:rPr lang="es-SV" sz="2400" dirty="0"/>
              <a:t>del ciclo de vida de aplicaciones (ALM) </a:t>
            </a:r>
            <a:r>
              <a:rPr lang="es-SV" sz="2400" dirty="0" smtClean="0"/>
              <a:t>?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SV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400" dirty="0"/>
              <a:t>¿Cómo </a:t>
            </a:r>
            <a:r>
              <a:rPr lang="es-SV" sz="2400" dirty="0" smtClean="0"/>
              <a:t>se relacionan y como se diferencian?</a:t>
            </a:r>
            <a:endParaRPr lang="es-SV" sz="2400" dirty="0"/>
          </a:p>
        </p:txBody>
      </p:sp>
    </p:spTree>
    <p:extLst>
      <p:ext uri="{BB962C8B-B14F-4D97-AF65-F5344CB8AC3E}">
        <p14:creationId xmlns:p14="http://schemas.microsoft.com/office/powerpoint/2010/main" val="272596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3.1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12776"/>
            <a:ext cx="1143000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/>
              <a:t>Revisión </a:t>
            </a:r>
            <a:r>
              <a:rPr lang="es-SV" sz="3200" b="1" dirty="0" smtClean="0"/>
              <a:t>de Términos.</a:t>
            </a:r>
          </a:p>
          <a:p>
            <a:endParaRPr lang="es-SV" dirty="0"/>
          </a:p>
          <a:p>
            <a:pPr algn="just"/>
            <a:r>
              <a:rPr lang="es-SV" dirty="0" smtClean="0"/>
              <a:t>La administración </a:t>
            </a:r>
            <a:r>
              <a:rPr lang="es-SV" dirty="0"/>
              <a:t>del ciclo de vida de aplicaciones (ALM</a:t>
            </a:r>
            <a:r>
              <a:rPr lang="es-SV" dirty="0" smtClean="0"/>
              <a:t>): Es </a:t>
            </a:r>
            <a:r>
              <a:rPr lang="es-SV" dirty="0"/>
              <a:t>una combinación de prácticas de </a:t>
            </a:r>
            <a:r>
              <a:rPr lang="es-SV" dirty="0" smtClean="0"/>
              <a:t>administración </a:t>
            </a:r>
            <a:r>
              <a:rPr lang="es-SV" dirty="0"/>
              <a:t>empresarial e ingeniería de software. Fases ALM son de ideación, diseño, desarrollo, pruebas y mantenimiento.</a:t>
            </a:r>
          </a:p>
          <a:p>
            <a:endParaRPr lang="es-SV" dirty="0" smtClean="0"/>
          </a:p>
          <a:p>
            <a:pPr algn="just"/>
            <a:r>
              <a:rPr lang="es-SV" dirty="0" smtClean="0"/>
              <a:t>Testing: Pruebas </a:t>
            </a:r>
            <a:r>
              <a:rPr lang="es-SV" dirty="0"/>
              <a:t>para comprobar la corrección del programa probando diversas secuencias y valores de entrada</a:t>
            </a:r>
            <a:r>
              <a:rPr lang="es-SV" dirty="0" smtClean="0"/>
              <a:t>.</a:t>
            </a:r>
          </a:p>
          <a:p>
            <a:endParaRPr lang="es-SV" dirty="0"/>
          </a:p>
          <a:p>
            <a:pPr algn="just"/>
            <a:r>
              <a:rPr lang="es-SV" dirty="0" smtClean="0"/>
              <a:t>UML: Acrónimo </a:t>
            </a:r>
            <a:r>
              <a:rPr lang="es-SV" dirty="0"/>
              <a:t>de </a:t>
            </a:r>
            <a:r>
              <a:rPr lang="es-SV" dirty="0" err="1"/>
              <a:t>Unified</a:t>
            </a:r>
            <a:r>
              <a:rPr lang="es-SV" dirty="0"/>
              <a:t> </a:t>
            </a:r>
            <a:r>
              <a:rPr lang="es-SV" dirty="0" err="1"/>
              <a:t>Modeling</a:t>
            </a:r>
            <a:r>
              <a:rPr lang="es-SV" dirty="0"/>
              <a:t> </a:t>
            </a:r>
            <a:r>
              <a:rPr lang="es-SV" dirty="0" err="1" smtClean="0"/>
              <a:t>Language</a:t>
            </a:r>
            <a:r>
              <a:rPr lang="es-SV" dirty="0" smtClean="0"/>
              <a:t> (Lenguaje de Modelado Unificado), </a:t>
            </a:r>
            <a:r>
              <a:rPr lang="es-SV" dirty="0"/>
              <a:t>un lenguaje utilizado para especificar, construir y documentar software </a:t>
            </a:r>
            <a:r>
              <a:rPr lang="es-SV" dirty="0" smtClean="0"/>
              <a:t>. La Notación </a:t>
            </a:r>
            <a:r>
              <a:rPr lang="es-SV" dirty="0"/>
              <a:t>UML proporciona una base común para el diseño orientado a objetos, proporcionando descripciones de conceptos de modelado, incluyendo clase de objeto, asociaciones, interfaz y responsabilidad</a:t>
            </a:r>
            <a:r>
              <a:rPr lang="es-SV" dirty="0" smtClean="0"/>
              <a:t>.</a:t>
            </a:r>
          </a:p>
          <a:p>
            <a:pPr algn="just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6434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3.1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83919"/>
            <a:ext cx="1143000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¿Qué </a:t>
            </a:r>
            <a:r>
              <a:rPr lang="es-SV" sz="3200" b="1" dirty="0"/>
              <a:t>es ALM?</a:t>
            </a:r>
          </a:p>
          <a:p>
            <a:endParaRPr lang="es-SV" dirty="0"/>
          </a:p>
          <a:p>
            <a:r>
              <a:rPr lang="es-SV" dirty="0" smtClean="0"/>
              <a:t>Es una </a:t>
            </a:r>
            <a:r>
              <a:rPr lang="es-SV" dirty="0"/>
              <a:t>combinación de prácticas de gestión empresarial e ingeniería de software.</a:t>
            </a:r>
          </a:p>
          <a:p>
            <a:endParaRPr lang="es-SV" dirty="0" smtClean="0"/>
          </a:p>
          <a:p>
            <a:r>
              <a:rPr lang="es-SV" dirty="0" smtClean="0"/>
              <a:t>Fases </a:t>
            </a:r>
            <a:r>
              <a:rPr lang="es-SV" dirty="0"/>
              <a:t>de ALM se pueden dividir en cinco fases:</a:t>
            </a:r>
          </a:p>
          <a:p>
            <a:endParaRPr lang="es-SV" dirty="0" smtClean="0"/>
          </a:p>
          <a:p>
            <a:r>
              <a:rPr lang="es-SV" dirty="0" smtClean="0"/>
              <a:t>Análisis, </a:t>
            </a:r>
            <a:r>
              <a:rPr lang="es-SV" dirty="0"/>
              <a:t>diseño, desarrollo, prueba y </a:t>
            </a:r>
            <a:r>
              <a:rPr lang="es-SV" dirty="0" smtClean="0"/>
              <a:t>mantenimiento</a:t>
            </a:r>
          </a:p>
          <a:p>
            <a:endParaRPr lang="es-SV" dirty="0"/>
          </a:p>
          <a:p>
            <a:r>
              <a:rPr lang="es-SV" dirty="0"/>
              <a:t>El objetivo es modelar el ciclo completo a través </a:t>
            </a:r>
            <a:r>
              <a:rPr lang="es-SV" dirty="0" smtClean="0"/>
              <a:t>del </a:t>
            </a:r>
            <a:r>
              <a:rPr lang="es-SV" dirty="0"/>
              <a:t>cual </a:t>
            </a:r>
            <a:r>
              <a:rPr lang="es-SV" dirty="0" smtClean="0"/>
              <a:t>se logró desarrollar </a:t>
            </a:r>
            <a:r>
              <a:rPr lang="es-SV" dirty="0"/>
              <a:t>el </a:t>
            </a:r>
            <a:r>
              <a:rPr lang="es-SV" dirty="0" smtClean="0"/>
              <a:t>software, </a:t>
            </a:r>
            <a:r>
              <a:rPr lang="es-SV" dirty="0"/>
              <a:t>y </a:t>
            </a:r>
            <a:r>
              <a:rPr lang="es-SV" dirty="0" smtClean="0"/>
              <a:t>desplegarlo.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56284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3.1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80997" y="828824"/>
            <a:ext cx="11430001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/>
              <a:t>Beneficios de la colaboración dentro de </a:t>
            </a:r>
            <a:r>
              <a:rPr lang="es-SV" sz="3200" b="1" dirty="0" smtClean="0"/>
              <a:t>la </a:t>
            </a:r>
            <a:r>
              <a:rPr lang="es-SV" sz="3200" b="1" dirty="0"/>
              <a:t>ALM</a:t>
            </a:r>
          </a:p>
          <a:p>
            <a:endParaRPr lang="es-SV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dirty="0"/>
              <a:t>Aumenta la </a:t>
            </a:r>
            <a:r>
              <a:rPr lang="es-SV" dirty="0" smtClean="0"/>
              <a:t>productividad: Como </a:t>
            </a:r>
            <a:r>
              <a:rPr lang="es-SV" dirty="0"/>
              <a:t>equipo comparte las mejores prácticas para el desarrollo y despliegue, y </a:t>
            </a:r>
            <a:r>
              <a:rPr lang="es-SV" dirty="0" smtClean="0"/>
              <a:t>los desarrolladores </a:t>
            </a:r>
            <a:r>
              <a:rPr lang="es-SV" dirty="0"/>
              <a:t>pueden centrarse en las necesidades de negocio </a:t>
            </a:r>
            <a:r>
              <a:rPr lang="es-SV" dirty="0" smtClean="0"/>
              <a:t>actuales.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SV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dirty="0"/>
              <a:t>Reduce el número de deficiencias debidas a la falta de </a:t>
            </a:r>
            <a:r>
              <a:rPr lang="es-SV" dirty="0" smtClean="0"/>
              <a:t>comunicación.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SV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dirty="0"/>
              <a:t>Atrapa inconsistencias entre los </a:t>
            </a:r>
            <a:r>
              <a:rPr lang="es-SV" dirty="0" smtClean="0"/>
              <a:t>requisitos.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SV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dirty="0" smtClean="0"/>
              <a:t>Acelera </a:t>
            </a:r>
            <a:r>
              <a:rPr lang="es-SV" dirty="0"/>
              <a:t>el </a:t>
            </a:r>
            <a:r>
              <a:rPr lang="es-SV" dirty="0" smtClean="0"/>
              <a:t>desarrollo.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SV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dirty="0"/>
              <a:t>Reduce el tiempo de mantenimiento mediante la sincronización de aplicaciones y </a:t>
            </a:r>
            <a:r>
              <a:rPr lang="es-SV" dirty="0" smtClean="0"/>
              <a:t>diseño.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SV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dirty="0"/>
              <a:t>Aumenta la flexibilidad al reducir el tiempo que se necesita para construir y adaptar aplicaciones que soportan nuevas iniciativas </a:t>
            </a:r>
            <a:r>
              <a:rPr lang="es-SV" dirty="0" smtClean="0"/>
              <a:t>empresariales.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834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3.1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57956"/>
            <a:ext cx="1143000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Planificación.</a:t>
            </a:r>
            <a:endParaRPr lang="es-SV" sz="3200" b="1" dirty="0"/>
          </a:p>
          <a:p>
            <a:endParaRPr lang="es-SV" dirty="0"/>
          </a:p>
          <a:p>
            <a:r>
              <a:rPr lang="es-SV" dirty="0"/>
              <a:t>Las necesidades del cliente se evalúan y se establecen criterios para realizar un seguimiento del progreso del proyecto</a:t>
            </a:r>
            <a:r>
              <a:rPr lang="es-SV" dirty="0" smtClean="0"/>
              <a:t>.</a:t>
            </a:r>
          </a:p>
          <a:p>
            <a:endParaRPr lang="es-SV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dirty="0"/>
              <a:t>Desarrollo de casos de </a:t>
            </a:r>
            <a:r>
              <a:rPr lang="es-SV" dirty="0" smtClean="0"/>
              <a:t>negocios.</a:t>
            </a:r>
          </a:p>
          <a:p>
            <a:endParaRPr lang="es-SV" dirty="0"/>
          </a:p>
          <a:p>
            <a:pPr algn="just"/>
            <a:r>
              <a:rPr lang="es-SV" dirty="0" smtClean="0"/>
              <a:t>	Los </a:t>
            </a:r>
            <a:r>
              <a:rPr lang="es-SV" dirty="0"/>
              <a:t>costos, beneficios y retorno de la inversión se pesan</a:t>
            </a:r>
            <a:r>
              <a:rPr lang="es-SV" dirty="0" smtClean="0"/>
              <a:t>.</a:t>
            </a:r>
          </a:p>
          <a:p>
            <a:endParaRPr lang="es-SV" dirty="0"/>
          </a:p>
          <a:p>
            <a:r>
              <a:rPr lang="es-SV" dirty="0" smtClean="0"/>
              <a:t>	Los </a:t>
            </a:r>
            <a:r>
              <a:rPr lang="es-SV" dirty="0"/>
              <a:t>planes se desarrollan para la entrega del producto</a:t>
            </a:r>
            <a:r>
              <a:rPr lang="es-SV" dirty="0" smtClean="0"/>
              <a:t>.</a:t>
            </a:r>
          </a:p>
          <a:p>
            <a:endParaRPr lang="es-SV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dirty="0"/>
              <a:t>S</a:t>
            </a:r>
            <a:r>
              <a:rPr lang="es-SV" dirty="0" smtClean="0"/>
              <a:t>e desarrollan procesos </a:t>
            </a:r>
            <a:r>
              <a:rPr lang="es-SV" dirty="0"/>
              <a:t>para medir la calidad del producto y la eficiencia del equipo en el desarrollo de software </a:t>
            </a:r>
            <a:r>
              <a:rPr lang="es-SV" dirty="0" smtClean="0"/>
              <a:t>en que </a:t>
            </a:r>
            <a:r>
              <a:rPr lang="es-SV" dirty="0"/>
              <a:t>trabaja.</a:t>
            </a:r>
          </a:p>
        </p:txBody>
      </p:sp>
    </p:spTree>
    <p:extLst>
      <p:ext uri="{BB962C8B-B14F-4D97-AF65-F5344CB8AC3E}">
        <p14:creationId xmlns:p14="http://schemas.microsoft.com/office/powerpoint/2010/main" val="19153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3.1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57956"/>
            <a:ext cx="1143000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Análisis de Requerimientos.</a:t>
            </a:r>
            <a:endParaRPr lang="es-SV" sz="3200" b="1" dirty="0"/>
          </a:p>
          <a:p>
            <a:endParaRPr lang="es-SV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sz="2400" dirty="0"/>
              <a:t>En ingeniería del software y el desarrollo de sistemas, un requerimiento es una necesidad documentada sobre el contenido, forma o funcionalidad de un producto o servicio. </a:t>
            </a:r>
            <a:endParaRPr lang="es-SV" sz="24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s-SV" sz="24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sz="2400" dirty="0"/>
              <a:t>Los requerimientos son declaraciones que identifican atributos, capacidades, características y/o cualidades que necesita cumplir un sistema (o un sistema de software) para que tenga valor y utilidad para el usuario</a:t>
            </a:r>
            <a:r>
              <a:rPr lang="es-SV" sz="24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SV" sz="2400" dirty="0"/>
          </a:p>
          <a:p>
            <a:pPr algn="just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69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3.1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57956"/>
            <a:ext cx="1143000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Análisis de Requerimientos.</a:t>
            </a:r>
            <a:endParaRPr lang="es-SV" sz="3200" b="1" dirty="0"/>
          </a:p>
          <a:p>
            <a:endParaRPr lang="es-SV" dirty="0" smtClean="0"/>
          </a:p>
          <a:p>
            <a:pPr algn="just"/>
            <a:r>
              <a:rPr lang="es-SV" sz="2400" dirty="0"/>
              <a:t>Etapas de la fase de </a:t>
            </a:r>
            <a:r>
              <a:rPr lang="es-SV" sz="2400" dirty="0" smtClean="0"/>
              <a:t>requerimientos:</a:t>
            </a:r>
          </a:p>
          <a:p>
            <a:pPr algn="just"/>
            <a:endParaRPr lang="es-SV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400" dirty="0" smtClean="0"/>
              <a:t>Obtención de los requerimientos: </a:t>
            </a:r>
            <a:r>
              <a:rPr lang="es-SV" sz="2400" dirty="0"/>
              <a:t>B</a:t>
            </a:r>
            <a:r>
              <a:rPr lang="es-SV" sz="2400" dirty="0" smtClean="0"/>
              <a:t>úsqueda </a:t>
            </a:r>
            <a:r>
              <a:rPr lang="es-SV" sz="2400" dirty="0"/>
              <a:t>y obtención de los requerimientos desde los grupos de interés</a:t>
            </a:r>
            <a:r>
              <a:rPr lang="es-SV" sz="2400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SV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400" dirty="0"/>
              <a:t>Análisis: comprobación de la consistencia y completitud de los requerimientos</a:t>
            </a:r>
            <a:r>
              <a:rPr lang="es-SV" sz="2400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SV" sz="24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sz="2400" dirty="0"/>
              <a:t>Verificación: constatación de que los requerimientos especificados son correctos</a:t>
            </a:r>
            <a:r>
              <a:rPr lang="es-SV" sz="2400" dirty="0" smtClean="0"/>
              <a:t>.</a:t>
            </a:r>
            <a:endParaRPr lang="es-SV" sz="2400" dirty="0"/>
          </a:p>
        </p:txBody>
      </p:sp>
    </p:spTree>
    <p:extLst>
      <p:ext uri="{BB962C8B-B14F-4D97-AF65-F5344CB8AC3E}">
        <p14:creationId xmlns:p14="http://schemas.microsoft.com/office/powerpoint/2010/main" val="296177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3.1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57956"/>
            <a:ext cx="11430001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Análisis de Requerimientos.</a:t>
            </a:r>
            <a:endParaRPr lang="es-SV" sz="3200" b="1" dirty="0"/>
          </a:p>
          <a:p>
            <a:endParaRPr lang="es-SV" dirty="0" smtClean="0"/>
          </a:p>
          <a:p>
            <a:pPr algn="just"/>
            <a:r>
              <a:rPr lang="es-SV" sz="2400" dirty="0"/>
              <a:t>Clasificación de los requerimientos</a:t>
            </a:r>
            <a:r>
              <a:rPr lang="es-SV" sz="2400" dirty="0" smtClean="0"/>
              <a:t>:</a:t>
            </a:r>
          </a:p>
          <a:p>
            <a:pPr algn="just"/>
            <a:endParaRPr lang="es-SV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400" dirty="0"/>
              <a:t>Requerimientos funcionales: </a:t>
            </a:r>
            <a:r>
              <a:rPr lang="es-SV" sz="2400" dirty="0" smtClean="0"/>
              <a:t>Qué </a:t>
            </a:r>
            <a:r>
              <a:rPr lang="es-SV" sz="2400" dirty="0"/>
              <a:t>debe hacer el sistema o software.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SV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400" dirty="0" smtClean="0"/>
              <a:t>Requerimientos </a:t>
            </a:r>
            <a:r>
              <a:rPr lang="es-SV" sz="2400" dirty="0"/>
              <a:t>no funcionales: </a:t>
            </a:r>
            <a:r>
              <a:rPr lang="es-SV" sz="2400" dirty="0" smtClean="0"/>
              <a:t>Cómo </a:t>
            </a:r>
            <a:r>
              <a:rPr lang="es-SV" sz="2400" dirty="0"/>
              <a:t>debe funcionar el sistema o software (no su implementación), por ej. calidad, rendimiento, facilidad de uso, etc.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SV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400" dirty="0" smtClean="0"/>
              <a:t>Requerimientos </a:t>
            </a:r>
            <a:r>
              <a:rPr lang="es-SV" sz="2400" dirty="0"/>
              <a:t>externos: a qué se debe atener el sistema o software con respecto a su entorno: compatibilidad con otros sistemas, adecuación a determinadas leyes, etc</a:t>
            </a:r>
            <a:r>
              <a:rPr lang="es-SV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45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Objetivos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80997" y="842535"/>
            <a:ext cx="11430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SV" sz="2400" dirty="0"/>
              <a:t>Comprender </a:t>
            </a:r>
            <a:r>
              <a:rPr lang="es-SV" sz="2400" dirty="0" smtClean="0"/>
              <a:t>el ciclo de vida de una aplicación</a:t>
            </a:r>
            <a:endParaRPr lang="es-SV" sz="2400" dirty="0"/>
          </a:p>
        </p:txBody>
      </p:sp>
      <p:sp>
        <p:nvSpPr>
          <p:cNvPr id="8" name="7 Rectángulo"/>
          <p:cNvSpPr/>
          <p:nvPr/>
        </p:nvSpPr>
        <p:spPr>
          <a:xfrm>
            <a:off x="380999" y="1315937"/>
            <a:ext cx="1143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SV" sz="2400" dirty="0"/>
              <a:t>Comprender </a:t>
            </a:r>
            <a:r>
              <a:rPr lang="es-SV" sz="2400" dirty="0" smtClean="0"/>
              <a:t>el Testing o Pruebas</a:t>
            </a:r>
            <a:endParaRPr lang="es-SV" sz="2400" dirty="0"/>
          </a:p>
        </p:txBody>
      </p:sp>
      <p:sp>
        <p:nvSpPr>
          <p:cNvPr id="9" name="8 Rectángulo"/>
          <p:cNvSpPr/>
          <p:nvPr/>
        </p:nvSpPr>
        <p:spPr>
          <a:xfrm>
            <a:off x="380999" y="1787364"/>
            <a:ext cx="11430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SV" sz="2400" dirty="0"/>
              <a:t>Comprender </a:t>
            </a:r>
            <a:r>
              <a:rPr lang="es-SV" sz="2400" dirty="0" smtClean="0"/>
              <a:t>las estructuras de datos</a:t>
            </a:r>
            <a:endParaRPr lang="es-SV" sz="2400" dirty="0"/>
          </a:p>
        </p:txBody>
      </p:sp>
      <p:sp>
        <p:nvSpPr>
          <p:cNvPr id="10" name="9 Rectángulo"/>
          <p:cNvSpPr/>
          <p:nvPr/>
        </p:nvSpPr>
        <p:spPr>
          <a:xfrm>
            <a:off x="380999" y="2249029"/>
            <a:ext cx="11430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SV" sz="2400" dirty="0"/>
              <a:t>Comprender </a:t>
            </a:r>
            <a:r>
              <a:rPr lang="es-SV" sz="2400" dirty="0" smtClean="0"/>
              <a:t>los algoritmos de ordenamiento</a:t>
            </a:r>
            <a:endParaRPr lang="es-SV" sz="2400" dirty="0"/>
          </a:p>
        </p:txBody>
      </p:sp>
    </p:spTree>
    <p:extLst>
      <p:ext uri="{BB962C8B-B14F-4D97-AF65-F5344CB8AC3E}">
        <p14:creationId xmlns:p14="http://schemas.microsoft.com/office/powerpoint/2010/main" val="188654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3.1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57956"/>
            <a:ext cx="1143000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Análisis de Requerimientos.</a:t>
            </a:r>
            <a:endParaRPr lang="es-SV" sz="3200" b="1" dirty="0"/>
          </a:p>
          <a:p>
            <a:endParaRPr lang="es-SV" dirty="0" smtClean="0"/>
          </a:p>
          <a:p>
            <a:pPr algn="just"/>
            <a:r>
              <a:rPr lang="es-SV" sz="2400" dirty="0"/>
              <a:t>Características que deberían cumplir los </a:t>
            </a:r>
            <a:r>
              <a:rPr lang="es-SV" sz="2400" dirty="0" smtClean="0"/>
              <a:t>requerimientos.</a:t>
            </a:r>
          </a:p>
          <a:p>
            <a:pPr algn="just"/>
            <a:endParaRPr lang="es-SV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000" dirty="0"/>
              <a:t>Actual: el requerimiento no debe volverse obsoleto con el paso del </a:t>
            </a:r>
            <a:r>
              <a:rPr lang="es-SV" sz="2000" dirty="0" smtClean="0"/>
              <a:t>tiempo.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SV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000" dirty="0" smtClean="0"/>
              <a:t>Cohesión</a:t>
            </a:r>
            <a:r>
              <a:rPr lang="es-SV" sz="2000" dirty="0"/>
              <a:t>: el requerimiento debe dirigirse a solo una única </a:t>
            </a:r>
            <a:r>
              <a:rPr lang="es-SV" sz="2000" dirty="0" smtClean="0"/>
              <a:t>cosa.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SV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000" dirty="0" smtClean="0"/>
              <a:t>Completo</a:t>
            </a:r>
            <a:r>
              <a:rPr lang="es-SV" sz="2000" dirty="0"/>
              <a:t>: el requerimiento debe estar completamente declarado en un único lugar, sin información </a:t>
            </a:r>
            <a:r>
              <a:rPr lang="es-SV" sz="2000" dirty="0" smtClean="0"/>
              <a:t>faltante.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SV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000" dirty="0" smtClean="0"/>
              <a:t>Consistente</a:t>
            </a:r>
            <a:r>
              <a:rPr lang="es-SV" sz="2000" dirty="0"/>
              <a:t>: el requerimiento no debe contradecir ningún otro requerimiento y debe ser completamente consistente con toda la </a:t>
            </a:r>
            <a:r>
              <a:rPr lang="es-SV" sz="2000" dirty="0" smtClean="0"/>
              <a:t>documentación.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SV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000" dirty="0" smtClean="0"/>
              <a:t>Correcto/necesario</a:t>
            </a:r>
            <a:r>
              <a:rPr lang="es-SV" sz="2000" dirty="0"/>
              <a:t>: el requerimiento debe cumplir con la necesidad declarada por los interesados en </a:t>
            </a:r>
            <a:r>
              <a:rPr lang="es-SV" sz="2000" dirty="0" smtClean="0"/>
              <a:t>el sistema/software.</a:t>
            </a:r>
          </a:p>
        </p:txBody>
      </p:sp>
    </p:spTree>
    <p:extLst>
      <p:ext uri="{BB962C8B-B14F-4D97-AF65-F5344CB8AC3E}">
        <p14:creationId xmlns:p14="http://schemas.microsoft.com/office/powerpoint/2010/main" val="8003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3.1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57956"/>
            <a:ext cx="1143000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Análisis de Requerimientos.</a:t>
            </a:r>
            <a:endParaRPr lang="es-SV" sz="3200" b="1" dirty="0"/>
          </a:p>
          <a:p>
            <a:endParaRPr lang="es-SV" dirty="0" smtClean="0"/>
          </a:p>
          <a:p>
            <a:pPr algn="just"/>
            <a:r>
              <a:rPr lang="es-SV" sz="2400" dirty="0"/>
              <a:t>Características que deberían cumplir los </a:t>
            </a:r>
            <a:r>
              <a:rPr lang="es-SV" sz="2400" dirty="0" smtClean="0"/>
              <a:t>requerimientos.</a:t>
            </a:r>
          </a:p>
          <a:p>
            <a:pPr algn="just"/>
            <a:endParaRPr lang="es-SV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000" dirty="0" smtClean="0"/>
              <a:t>Factible/viable</a:t>
            </a:r>
            <a:r>
              <a:rPr lang="es-SV" sz="2000" dirty="0"/>
              <a:t>: el requerimiento debe poder ser </a:t>
            </a:r>
            <a:r>
              <a:rPr lang="es-SV" sz="2000" dirty="0" smtClean="0"/>
              <a:t>implementado.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SV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000" dirty="0" smtClean="0"/>
              <a:t>No </a:t>
            </a:r>
            <a:r>
              <a:rPr lang="es-SV" sz="2000" dirty="0"/>
              <a:t>ambiguo: el requerimiento debe estar concisamente declarado. Debe expresar hechos objetivos, no opiniones subjetivas. Debe poder </a:t>
            </a:r>
            <a:r>
              <a:rPr lang="es-SV" sz="2000" dirty="0" smtClean="0"/>
              <a:t> </a:t>
            </a:r>
            <a:r>
              <a:rPr lang="es-SV" sz="2000" dirty="0"/>
              <a:t>ser interpretado de una única </a:t>
            </a:r>
            <a:r>
              <a:rPr lang="es-SV" sz="2000" dirty="0" smtClean="0"/>
              <a:t>manera.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SV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000" dirty="0" smtClean="0"/>
              <a:t>Obligatorio</a:t>
            </a:r>
            <a:r>
              <a:rPr lang="es-SV" sz="2000" dirty="0"/>
              <a:t>: el requerimiento debe representar una característica definida por el grupo interesado en el desarrollo del sistema/software, su ausencia no puede ser reemplazada. </a:t>
            </a:r>
            <a:endParaRPr lang="es-SV" sz="200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SV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000" dirty="0" smtClean="0"/>
              <a:t>Observable </a:t>
            </a:r>
            <a:r>
              <a:rPr lang="es-SV" sz="2000" dirty="0"/>
              <a:t>externamente: el requerimiento debe especificar una característica observable externa o experimentable por el usuario del </a:t>
            </a:r>
            <a:r>
              <a:rPr lang="es-SV" sz="2000" dirty="0" smtClean="0"/>
              <a:t>producto.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SV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000" dirty="0" smtClean="0"/>
              <a:t>Verificable/demostrable</a:t>
            </a:r>
            <a:r>
              <a:rPr lang="es-SV" sz="2000" dirty="0"/>
              <a:t>: La implementación del requerimiento debe poder ser resuelta en alguno de estos cuatro métodos: inspección, análisis, demostración o prueba</a:t>
            </a:r>
            <a:r>
              <a:rPr lang="es-SV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064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3.1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64498"/>
            <a:ext cx="1143000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Diseño</a:t>
            </a:r>
            <a:endParaRPr lang="es-SV" sz="3200" b="1" dirty="0"/>
          </a:p>
          <a:p>
            <a:endParaRPr lang="es-SV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dirty="0"/>
              <a:t>Crear modelos para asegurar que el sistema de software satisface las necesidades de los usuarios</a:t>
            </a:r>
            <a:r>
              <a:rPr lang="es-SV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dirty="0"/>
              <a:t>Los modelos se desarrollan a diferentes niveles de detalle y están relacionados entre sí, a las pruebas, y para el plan de desarrollo</a:t>
            </a:r>
            <a:r>
              <a:rPr lang="es-SV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dirty="0"/>
              <a:t>En las primeras etapas del proyecto, los requisitos generales, el diseño y las pruebas se desarrollan a un nivel de esquema.</a:t>
            </a:r>
          </a:p>
        </p:txBody>
      </p:sp>
    </p:spTree>
    <p:extLst>
      <p:ext uri="{BB962C8B-B14F-4D97-AF65-F5344CB8AC3E}">
        <p14:creationId xmlns:p14="http://schemas.microsoft.com/office/powerpoint/2010/main" val="138153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3.1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16563"/>
            <a:ext cx="1143000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err="1"/>
              <a:t>Unified</a:t>
            </a:r>
            <a:r>
              <a:rPr lang="es-SV" sz="3200" b="1" dirty="0"/>
              <a:t> </a:t>
            </a:r>
            <a:r>
              <a:rPr lang="es-SV" sz="3200" b="1" dirty="0" err="1"/>
              <a:t>Modeling</a:t>
            </a:r>
            <a:r>
              <a:rPr lang="es-SV" sz="3200" b="1" dirty="0"/>
              <a:t> </a:t>
            </a:r>
            <a:r>
              <a:rPr lang="es-SV" sz="3200" b="1" dirty="0" err="1"/>
              <a:t>Language</a:t>
            </a:r>
            <a:r>
              <a:rPr lang="es-SV" sz="3200" b="1" dirty="0"/>
              <a:t> (UML</a:t>
            </a:r>
            <a:r>
              <a:rPr lang="es-SV" sz="3200" b="1" dirty="0" smtClean="0"/>
              <a:t>)</a:t>
            </a:r>
          </a:p>
          <a:p>
            <a:endParaRPr lang="es-SV" dirty="0"/>
          </a:p>
          <a:p>
            <a:r>
              <a:rPr lang="es-SV" dirty="0"/>
              <a:t>UML se utiliza para especificar, construir y documentar sistemas de software.</a:t>
            </a: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5031906" y="2447925"/>
            <a:ext cx="1435100" cy="860425"/>
            <a:chOff x="3581400" y="257074"/>
            <a:chExt cx="1435100" cy="860526"/>
          </a:xfrm>
        </p:grpSpPr>
        <p:sp>
          <p:nvSpPr>
            <p:cNvPr id="9" name="Rectangle 88"/>
            <p:cNvSpPr>
              <a:spLocks noChangeArrowheads="1"/>
            </p:cNvSpPr>
            <p:nvPr/>
          </p:nvSpPr>
          <p:spPr bwMode="auto">
            <a:xfrm>
              <a:off x="3581400" y="257074"/>
              <a:ext cx="1435100" cy="40491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dirty="0"/>
                <a:t>Account</a:t>
              </a:r>
            </a:p>
          </p:txBody>
        </p:sp>
        <p:sp>
          <p:nvSpPr>
            <p:cNvPr id="10" name="Rectangle 89"/>
            <p:cNvSpPr>
              <a:spLocks noChangeArrowheads="1"/>
            </p:cNvSpPr>
            <p:nvPr/>
          </p:nvSpPr>
          <p:spPr bwMode="auto">
            <a:xfrm>
              <a:off x="3581400" y="596900"/>
              <a:ext cx="1435100" cy="5207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/>
            </a:p>
            <a:p>
              <a:pPr eaLnBrk="0" hangingPunct="0"/>
              <a:endParaRPr lang="en-US" dirty="0"/>
            </a:p>
          </p:txBody>
        </p:sp>
      </p:grpSp>
      <p:sp>
        <p:nvSpPr>
          <p:cNvPr id="11" name="Rectangle 98"/>
          <p:cNvSpPr>
            <a:spLocks noChangeArrowheads="1"/>
          </p:cNvSpPr>
          <p:nvPr/>
        </p:nvSpPr>
        <p:spPr bwMode="auto">
          <a:xfrm>
            <a:off x="2310953" y="4135952"/>
            <a:ext cx="1422400" cy="28892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dirty="0"/>
              <a:t>E-mail</a:t>
            </a:r>
          </a:p>
        </p:txBody>
      </p:sp>
      <p:sp>
        <p:nvSpPr>
          <p:cNvPr id="12" name="Rectangle 99"/>
          <p:cNvSpPr>
            <a:spLocks noChangeArrowheads="1"/>
          </p:cNvSpPr>
          <p:nvPr/>
        </p:nvSpPr>
        <p:spPr bwMode="auto">
          <a:xfrm>
            <a:off x="2310953" y="4424877"/>
            <a:ext cx="1422400" cy="5111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int id</a:t>
            </a:r>
          </a:p>
        </p:txBody>
      </p:sp>
      <p:sp>
        <p:nvSpPr>
          <p:cNvPr id="13" name="Rectangle 99"/>
          <p:cNvSpPr>
            <a:spLocks noChangeArrowheads="1"/>
          </p:cNvSpPr>
          <p:nvPr/>
        </p:nvSpPr>
        <p:spPr bwMode="auto">
          <a:xfrm>
            <a:off x="2314128" y="4932877"/>
            <a:ext cx="1422400" cy="5111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void send()</a:t>
            </a:r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7654233" y="4247826"/>
            <a:ext cx="1450975" cy="1212850"/>
            <a:chOff x="3482" y="2936"/>
            <a:chExt cx="914" cy="764"/>
          </a:xfrm>
        </p:grpSpPr>
        <p:sp>
          <p:nvSpPr>
            <p:cNvPr id="15" name="Rectangle 101"/>
            <p:cNvSpPr>
              <a:spLocks noChangeArrowheads="1"/>
            </p:cNvSpPr>
            <p:nvPr/>
          </p:nvSpPr>
          <p:spPr bwMode="auto">
            <a:xfrm>
              <a:off x="3482" y="2936"/>
              <a:ext cx="912" cy="201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dirty="0"/>
                <a:t>Address</a:t>
              </a:r>
            </a:p>
          </p:txBody>
        </p:sp>
        <p:sp>
          <p:nvSpPr>
            <p:cNvPr id="16" name="Rectangle 102"/>
            <p:cNvSpPr>
              <a:spLocks noChangeArrowheads="1"/>
            </p:cNvSpPr>
            <p:nvPr/>
          </p:nvSpPr>
          <p:spPr bwMode="auto">
            <a:xfrm>
              <a:off x="3482" y="3137"/>
              <a:ext cx="912" cy="28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int destination</a:t>
              </a:r>
            </a:p>
          </p:txBody>
        </p:sp>
        <p:sp>
          <p:nvSpPr>
            <p:cNvPr id="17" name="Rectangle 102"/>
            <p:cNvSpPr>
              <a:spLocks noChangeArrowheads="1"/>
            </p:cNvSpPr>
            <p:nvPr/>
          </p:nvSpPr>
          <p:spPr bwMode="auto">
            <a:xfrm>
              <a:off x="3484" y="3420"/>
              <a:ext cx="912" cy="28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void report()</a:t>
              </a:r>
            </a:p>
          </p:txBody>
        </p:sp>
      </p:grpSp>
      <p:cxnSp>
        <p:nvCxnSpPr>
          <p:cNvPr id="18" name="AutoShape 110"/>
          <p:cNvCxnSpPr>
            <a:cxnSpLocks noChangeShapeType="1"/>
          </p:cNvCxnSpPr>
          <p:nvPr/>
        </p:nvCxnSpPr>
        <p:spPr bwMode="auto">
          <a:xfrm flipH="1">
            <a:off x="3554569" y="3308350"/>
            <a:ext cx="1744128" cy="82760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stealth" w="med" len="med"/>
          </a:ln>
        </p:spPr>
      </p:cxnSp>
      <p:cxnSp>
        <p:nvCxnSpPr>
          <p:cNvPr id="19" name="AutoShape 112"/>
          <p:cNvCxnSpPr>
            <a:cxnSpLocks noChangeShapeType="1"/>
          </p:cNvCxnSpPr>
          <p:nvPr/>
        </p:nvCxnSpPr>
        <p:spPr bwMode="auto">
          <a:xfrm>
            <a:off x="6213096" y="3308350"/>
            <a:ext cx="1746048" cy="93947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4195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3.1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16563"/>
            <a:ext cx="1143000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err="1"/>
              <a:t>Unified</a:t>
            </a:r>
            <a:r>
              <a:rPr lang="es-SV" sz="3200" b="1" dirty="0"/>
              <a:t> </a:t>
            </a:r>
            <a:r>
              <a:rPr lang="es-SV" sz="3200" b="1" dirty="0" err="1"/>
              <a:t>Modeling</a:t>
            </a:r>
            <a:r>
              <a:rPr lang="es-SV" sz="3200" b="1" dirty="0"/>
              <a:t> </a:t>
            </a:r>
            <a:r>
              <a:rPr lang="es-SV" sz="3200" b="1" dirty="0" err="1"/>
              <a:t>Language</a:t>
            </a:r>
            <a:r>
              <a:rPr lang="es-SV" sz="3200" b="1" dirty="0"/>
              <a:t> (UML</a:t>
            </a:r>
            <a:r>
              <a:rPr lang="es-SV" sz="3200" b="1" dirty="0" smtClean="0"/>
              <a:t>)</a:t>
            </a:r>
          </a:p>
          <a:p>
            <a:r>
              <a:rPr lang="es-SV" dirty="0" smtClean="0"/>
              <a:t> </a:t>
            </a:r>
            <a:endParaRPr lang="es-SV" dirty="0"/>
          </a:p>
          <a:p>
            <a:r>
              <a:rPr lang="es-SV" dirty="0" smtClean="0"/>
              <a:t>Ejemplo de Diagrama de Clases.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04" y="1385949"/>
            <a:ext cx="7513962" cy="50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0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3.1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45077"/>
            <a:ext cx="11430001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Desarrollo</a:t>
            </a:r>
            <a:endParaRPr lang="es-SV" sz="3200" b="1" dirty="0"/>
          </a:p>
          <a:p>
            <a:endParaRPr lang="es-SV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dirty="0"/>
              <a:t>Escribir y documentar el código.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SV" dirty="0" smtClean="0"/>
              <a:t>Escribir </a:t>
            </a:r>
            <a:r>
              <a:rPr lang="es-SV" dirty="0"/>
              <a:t>y realizar pruebas unitarias.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SV" dirty="0" smtClean="0"/>
              <a:t>Identificar </a:t>
            </a:r>
            <a:r>
              <a:rPr lang="es-SV" dirty="0"/>
              <a:t>las pruebas que se deben ejecutar si usted hace un cambio en particular.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SV" dirty="0" smtClean="0"/>
              <a:t>Depurar </a:t>
            </a:r>
            <a:r>
              <a:rPr lang="es-SV" dirty="0"/>
              <a:t>y analizar el código.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SV" dirty="0" smtClean="0"/>
              <a:t>Asociar </a:t>
            </a:r>
            <a:r>
              <a:rPr lang="es-SV" dirty="0"/>
              <a:t>los cambios de código con las tareas y los </a:t>
            </a:r>
            <a:r>
              <a:rPr lang="es-SV" dirty="0" smtClean="0"/>
              <a:t>bugs </a:t>
            </a:r>
            <a:r>
              <a:rPr lang="es-SV" dirty="0"/>
              <a:t>específicos.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SV" dirty="0" smtClean="0"/>
              <a:t>Planificar </a:t>
            </a:r>
            <a:r>
              <a:rPr lang="es-SV" dirty="0"/>
              <a:t>y realizar un seguimiento de su progreso contra su horario.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SV" dirty="0" smtClean="0"/>
              <a:t>Este </a:t>
            </a:r>
            <a:r>
              <a:rPr lang="es-SV" dirty="0"/>
              <a:t>proceso es iterativo.</a:t>
            </a:r>
          </a:p>
        </p:txBody>
      </p:sp>
    </p:spTree>
    <p:extLst>
      <p:ext uri="{BB962C8B-B14F-4D97-AF65-F5344CB8AC3E}">
        <p14:creationId xmlns:p14="http://schemas.microsoft.com/office/powerpoint/2010/main" val="4786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3.1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80997" y="829030"/>
            <a:ext cx="1143000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Pruebas.</a:t>
            </a:r>
            <a:endParaRPr lang="es-SV" sz="3200" b="1" dirty="0"/>
          </a:p>
          <a:p>
            <a:endParaRPr lang="es-SV" dirty="0"/>
          </a:p>
          <a:p>
            <a:r>
              <a:rPr lang="es-SV" dirty="0"/>
              <a:t>Las pruebas </a:t>
            </a:r>
            <a:r>
              <a:rPr lang="es-SV" dirty="0" smtClean="0"/>
              <a:t>unitarias.</a:t>
            </a:r>
            <a:endParaRPr lang="es-SV" dirty="0"/>
          </a:p>
          <a:p>
            <a:endParaRPr lang="es-SV" dirty="0" smtClean="0"/>
          </a:p>
          <a:p>
            <a:r>
              <a:rPr lang="es-SV" dirty="0" smtClean="0"/>
              <a:t>Ensayo </a:t>
            </a:r>
            <a:r>
              <a:rPr lang="es-SV" dirty="0"/>
              <a:t>de </a:t>
            </a:r>
            <a:r>
              <a:rPr lang="es-SV" dirty="0" smtClean="0"/>
              <a:t>clases: Sucede </a:t>
            </a:r>
            <a:r>
              <a:rPr lang="es-SV" dirty="0"/>
              <a:t>por separado de las pruebas del programa en su conjunto.</a:t>
            </a:r>
          </a:p>
          <a:p>
            <a:endParaRPr lang="es-SV" dirty="0" smtClean="0"/>
          </a:p>
          <a:p>
            <a:r>
              <a:rPr lang="es-SV" dirty="0" smtClean="0"/>
              <a:t>Las </a:t>
            </a:r>
            <a:r>
              <a:rPr lang="es-SV" dirty="0"/>
              <a:t>pruebas de </a:t>
            </a:r>
            <a:r>
              <a:rPr lang="es-SV" dirty="0" smtClean="0"/>
              <a:t>integración.</a:t>
            </a:r>
            <a:endParaRPr lang="es-SV" dirty="0"/>
          </a:p>
          <a:p>
            <a:endParaRPr lang="es-SV" dirty="0" smtClean="0"/>
          </a:p>
          <a:p>
            <a:r>
              <a:rPr lang="es-SV" dirty="0" smtClean="0"/>
              <a:t>Las </a:t>
            </a:r>
            <a:r>
              <a:rPr lang="es-SV" dirty="0"/>
              <a:t>unidades de software se combinan y se ensayaron como un grupo.</a:t>
            </a:r>
          </a:p>
          <a:p>
            <a:endParaRPr lang="es-SV" dirty="0" smtClean="0"/>
          </a:p>
          <a:p>
            <a:r>
              <a:rPr lang="es-SV" dirty="0" smtClean="0"/>
              <a:t>Las </a:t>
            </a:r>
            <a:r>
              <a:rPr lang="es-SV" dirty="0"/>
              <a:t>pruebas de </a:t>
            </a:r>
            <a:r>
              <a:rPr lang="es-SV" dirty="0" smtClean="0"/>
              <a:t>regresión.</a:t>
            </a:r>
            <a:endParaRPr lang="es-SV" dirty="0"/>
          </a:p>
          <a:p>
            <a:endParaRPr lang="es-SV" dirty="0" smtClean="0"/>
          </a:p>
          <a:p>
            <a:r>
              <a:rPr lang="es-SV" dirty="0" smtClean="0"/>
              <a:t>Pruebas viejas: Se </a:t>
            </a:r>
            <a:r>
              <a:rPr lang="es-SV" dirty="0"/>
              <a:t>aplican pruebas de edad a las nuevas versiones del programa.</a:t>
            </a:r>
          </a:p>
        </p:txBody>
      </p:sp>
    </p:spTree>
    <p:extLst>
      <p:ext uri="{BB962C8B-B14F-4D97-AF65-F5344CB8AC3E}">
        <p14:creationId xmlns:p14="http://schemas.microsoft.com/office/powerpoint/2010/main" val="19990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3.1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29030"/>
            <a:ext cx="11430001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/>
              <a:t>Pruebas U</a:t>
            </a:r>
            <a:r>
              <a:rPr lang="es-SV" sz="3200" b="1" dirty="0" smtClean="0"/>
              <a:t>nitarias.</a:t>
            </a:r>
            <a:endParaRPr lang="es-SV" sz="3200" b="1" dirty="0"/>
          </a:p>
          <a:p>
            <a:endParaRPr lang="es-SV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SV" sz="2400" dirty="0" smtClean="0"/>
              <a:t>Una </a:t>
            </a:r>
            <a:r>
              <a:rPr lang="es-SV" sz="2400" dirty="0"/>
              <a:t>prueba de la unidad puede probar toda una clase, un grupo de métodos, o incluso un solo método.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SV" sz="2400" dirty="0" smtClean="0"/>
              <a:t>Apéndices </a:t>
            </a:r>
            <a:r>
              <a:rPr lang="es-SV" sz="2400" dirty="0"/>
              <a:t>de método ayudan a mantener los casos de prueba independiente el uno del otro.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SV" sz="2400" dirty="0" smtClean="0"/>
              <a:t>Un </a:t>
            </a:r>
            <a:r>
              <a:rPr lang="es-SV" sz="2400" dirty="0"/>
              <a:t>instrumento de prueba se puede utilizar para llamar a un método con parámetros suministrados y comparar los resultados con los valores deseados.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SV" sz="2400" dirty="0" smtClean="0"/>
              <a:t>El </a:t>
            </a:r>
            <a:r>
              <a:rPr lang="es-SV" sz="2400" dirty="0"/>
              <a:t>beneficio es que cada parte individual de un programa puede ser demostrado ser </a:t>
            </a:r>
            <a:r>
              <a:rPr lang="es-SV" sz="2400" dirty="0" smtClean="0"/>
              <a:t>correcto </a:t>
            </a:r>
            <a:r>
              <a:rPr lang="es-SV" sz="2400" dirty="0"/>
              <a:t>antes de que interactúan entre sí.</a:t>
            </a:r>
          </a:p>
        </p:txBody>
      </p:sp>
    </p:spTree>
    <p:extLst>
      <p:ext uri="{BB962C8B-B14F-4D97-AF65-F5344CB8AC3E}">
        <p14:creationId xmlns:p14="http://schemas.microsoft.com/office/powerpoint/2010/main" val="91655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3.1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80997" y="880546"/>
            <a:ext cx="11430001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/>
              <a:t>Pruebas de </a:t>
            </a:r>
            <a:r>
              <a:rPr lang="es-SV" sz="3200" b="1" dirty="0" smtClean="0"/>
              <a:t>integración.</a:t>
            </a:r>
            <a:endParaRPr lang="es-SV" sz="3200" b="1" dirty="0"/>
          </a:p>
          <a:p>
            <a:endParaRPr lang="es-SV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sz="2400" dirty="0" smtClean="0"/>
              <a:t>En </a:t>
            </a:r>
            <a:r>
              <a:rPr lang="es-SV" sz="2400" dirty="0"/>
              <a:t>su forma más simple, dos unidades que ya han sido probados se combinan en un componente y la interfaz entre ellos se prueba.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SV" sz="24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sz="2400" dirty="0" smtClean="0"/>
              <a:t>Un </a:t>
            </a:r>
            <a:r>
              <a:rPr lang="es-SV" sz="2400" dirty="0"/>
              <a:t>componente, en este sentido, se refiere a un agregado integrado de más de una unidad.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SV" sz="24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sz="2400" dirty="0" smtClean="0"/>
              <a:t>Muchas </a:t>
            </a:r>
            <a:r>
              <a:rPr lang="es-SV" sz="2400" dirty="0"/>
              <a:t>unidades se combinan en componentes, que a su vez se agrupan por partes aún mayores del programa.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SV" sz="24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sz="2400" dirty="0" smtClean="0"/>
              <a:t>La </a:t>
            </a:r>
            <a:r>
              <a:rPr lang="es-SV" sz="2400" dirty="0"/>
              <a:t>idea es probar combinaciones de piezas y, finalmente, ampliar el proceso de poner a prueba los módulos con las de otros grupos.</a:t>
            </a:r>
          </a:p>
        </p:txBody>
      </p:sp>
    </p:spTree>
    <p:extLst>
      <p:ext uri="{BB962C8B-B14F-4D97-AF65-F5344CB8AC3E}">
        <p14:creationId xmlns:p14="http://schemas.microsoft.com/office/powerpoint/2010/main" val="422329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3.1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35366"/>
            <a:ext cx="1143000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Pruebas </a:t>
            </a:r>
            <a:r>
              <a:rPr lang="es-SV" sz="3200" b="1" dirty="0"/>
              <a:t>de </a:t>
            </a:r>
            <a:r>
              <a:rPr lang="es-SV" sz="3200" b="1" dirty="0" smtClean="0"/>
              <a:t>Regresión.</a:t>
            </a:r>
          </a:p>
          <a:p>
            <a:endParaRPr lang="es-SV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/>
              <a:t>Ocurre después de una serie de fracasos </a:t>
            </a:r>
            <a:r>
              <a:rPr lang="es-SV" sz="2000" dirty="0" smtClean="0"/>
              <a:t>que se han descubierto en </a:t>
            </a:r>
            <a:r>
              <a:rPr lang="es-SV" sz="2000" dirty="0"/>
              <a:t>las versiones anteriores del software </a:t>
            </a:r>
            <a:r>
              <a:rPr lang="es-SV" sz="2000" dirty="0" smtClean="0"/>
              <a:t>fijo.</a:t>
            </a:r>
            <a:endParaRPr lang="es-SV" sz="2000" dirty="0"/>
          </a:p>
          <a:p>
            <a:pPr marL="285750" indent="-285750">
              <a:buFont typeface="Arial" pitchFamily="34" charset="0"/>
              <a:buChar char="•"/>
            </a:pPr>
            <a:endParaRPr lang="es-SV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 smtClean="0"/>
              <a:t>Las </a:t>
            </a:r>
            <a:r>
              <a:rPr lang="es-SV" sz="2000" dirty="0"/>
              <a:t>pruebas fueron </a:t>
            </a:r>
            <a:r>
              <a:rPr lang="es-SV" sz="2000" dirty="0" smtClean="0"/>
              <a:t>creadas cuando </a:t>
            </a:r>
            <a:r>
              <a:rPr lang="es-SV" sz="2000" dirty="0"/>
              <a:t>se </a:t>
            </a:r>
            <a:r>
              <a:rPr lang="es-SV" sz="2000" dirty="0" smtClean="0"/>
              <a:t>encontraron  bugs en el sistema, </a:t>
            </a:r>
            <a:r>
              <a:rPr lang="es-SV" sz="2000" dirty="0"/>
              <a:t>para verificar que las correcciones de errores realmente </a:t>
            </a:r>
            <a:r>
              <a:rPr lang="es-SV" sz="2000" dirty="0" smtClean="0"/>
              <a:t>fueron trabajadas.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/>
              <a:t>Estas pruebas se suman a una serie de pruebas a </a:t>
            </a:r>
            <a:r>
              <a:rPr lang="es-SV" sz="2000" dirty="0" smtClean="0"/>
              <a:t>las que nos  referimos </a:t>
            </a:r>
            <a:r>
              <a:rPr lang="es-SV" sz="2000" dirty="0"/>
              <a:t>como un conjunto de pruebas de regresión</a:t>
            </a:r>
            <a:r>
              <a:rPr lang="es-SV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/>
              <a:t>Estas pruebas se recogen en un banco de pruebas, un conjunto de pruebas para la repetición de la prueba.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 smtClean="0"/>
              <a:t>La </a:t>
            </a:r>
            <a:r>
              <a:rPr lang="es-SV" sz="2000" dirty="0"/>
              <a:t>idea es que cuando se realizan cambios para crear nuevas versiones del programa, las pruebas que solían tener éxito ya no pueden tener éxito.</a:t>
            </a:r>
          </a:p>
        </p:txBody>
      </p:sp>
    </p:spTree>
    <p:extLst>
      <p:ext uri="{BB962C8B-B14F-4D97-AF65-F5344CB8AC3E}">
        <p14:creationId xmlns:p14="http://schemas.microsoft.com/office/powerpoint/2010/main" val="229868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Desarrollo General de Software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7" y="759854"/>
            <a:ext cx="11037194" cy="552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1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3.1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03272"/>
            <a:ext cx="11430001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Mantenimiento.</a:t>
            </a:r>
            <a:endParaRPr lang="es-SV" sz="3200" b="1" dirty="0"/>
          </a:p>
          <a:p>
            <a:endParaRPr lang="es-SV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400" dirty="0"/>
              <a:t>La aplicación implementada se controla y gestiona.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SV" sz="2400" dirty="0" smtClean="0"/>
              <a:t>Las </a:t>
            </a:r>
            <a:r>
              <a:rPr lang="es-SV" sz="2400" dirty="0"/>
              <a:t>actualizaciones se </a:t>
            </a:r>
            <a:r>
              <a:rPr lang="es-SV" sz="2400" dirty="0" smtClean="0"/>
              <a:t>realizan </a:t>
            </a:r>
            <a:r>
              <a:rPr lang="es-SV" sz="2400" dirty="0"/>
              <a:t>para hacer frente a nuevos problemas (bugs).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SV" sz="2400" dirty="0" smtClean="0"/>
              <a:t>Prueba </a:t>
            </a:r>
            <a:r>
              <a:rPr lang="es-SV" sz="2400" dirty="0"/>
              <a:t>robusta disminuirá la cantidad de mantenimiento.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SV" sz="2400" dirty="0" smtClean="0"/>
              <a:t>Nuevos </a:t>
            </a:r>
            <a:r>
              <a:rPr lang="es-SV" sz="2400" dirty="0"/>
              <a:t>requerimientos y problemas se tratan por separado.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SV" sz="2400" dirty="0" smtClean="0"/>
              <a:t>Los </a:t>
            </a:r>
            <a:r>
              <a:rPr lang="es-SV" sz="2400" dirty="0"/>
              <a:t>nuevos requisitos </a:t>
            </a:r>
            <a:r>
              <a:rPr lang="es-SV" sz="2400" dirty="0" smtClean="0"/>
              <a:t>deberán  </a:t>
            </a:r>
            <a:r>
              <a:rPr lang="es-SV" sz="2400" dirty="0"/>
              <a:t>entrar en la próxima versión, mientras que las correcciones de errores se aplican a la versión actual.</a:t>
            </a:r>
          </a:p>
        </p:txBody>
      </p:sp>
    </p:spTree>
    <p:extLst>
      <p:ext uri="{BB962C8B-B14F-4D97-AF65-F5344CB8AC3E}">
        <p14:creationId xmlns:p14="http://schemas.microsoft.com/office/powerpoint/2010/main" val="358992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3.1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787018"/>
            <a:ext cx="11430001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Revisión de la Lección.</a:t>
            </a:r>
            <a:endParaRPr lang="es-SV" sz="3200" b="1" dirty="0"/>
          </a:p>
          <a:p>
            <a:endParaRPr lang="es-SV" dirty="0"/>
          </a:p>
          <a:p>
            <a:r>
              <a:rPr lang="es-SV" dirty="0"/>
              <a:t>Imagínese que usted está creando un nuevo software. </a:t>
            </a:r>
            <a:endParaRPr lang="es-SV" dirty="0" smtClean="0"/>
          </a:p>
          <a:p>
            <a:r>
              <a:rPr lang="es-SV" dirty="0" smtClean="0"/>
              <a:t>Describa </a:t>
            </a:r>
            <a:r>
              <a:rPr lang="es-SV" dirty="0"/>
              <a:t>ejemplos de acciones que podrían ocurrir en cada una de las etapas del ALM:</a:t>
            </a:r>
          </a:p>
          <a:p>
            <a:endParaRPr lang="es-SV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SV" dirty="0" smtClean="0"/>
              <a:t>Análisis</a:t>
            </a:r>
            <a:endParaRPr lang="es-SV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dirty="0" smtClean="0"/>
              <a:t>Diseño</a:t>
            </a:r>
            <a:endParaRPr lang="es-SV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dirty="0" smtClean="0"/>
              <a:t>Desarrollo</a:t>
            </a:r>
            <a:endParaRPr lang="es-SV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dirty="0" smtClean="0"/>
              <a:t>Pruebas</a:t>
            </a:r>
            <a:endParaRPr lang="es-SV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dirty="0" smtClean="0"/>
              <a:t>Mantenimiento</a:t>
            </a:r>
          </a:p>
          <a:p>
            <a:endParaRPr lang="es-SV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dirty="0"/>
              <a:t>Dibuje un diagrama de clases UML de su programa imaginario o un programa reciente que ha creado</a:t>
            </a:r>
            <a:r>
              <a:rPr lang="es-SV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dirty="0" smtClean="0"/>
              <a:t>Asegúrese </a:t>
            </a:r>
            <a:r>
              <a:rPr lang="es-SV" dirty="0"/>
              <a:t>de que incluye los nombres y miembros de la clase, además de demostrar las relaciones entre las clases.</a:t>
            </a:r>
          </a:p>
        </p:txBody>
      </p:sp>
    </p:spTree>
    <p:extLst>
      <p:ext uri="{BB962C8B-B14F-4D97-AF65-F5344CB8AC3E}">
        <p14:creationId xmlns:p14="http://schemas.microsoft.com/office/powerpoint/2010/main" val="339549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0" y="6203093"/>
            <a:ext cx="12192001" cy="654907"/>
          </a:xfrm>
          <a:prstGeom prst="rect">
            <a:avLst/>
          </a:prstGeom>
        </p:spPr>
      </p:pic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48199" y="6356352"/>
            <a:ext cx="3529885" cy="365125"/>
          </a:xfrm>
        </p:spPr>
        <p:txBody>
          <a:bodyPr/>
          <a:lstStyle/>
          <a:p>
            <a:r>
              <a:rPr lang="es-SV" noProof="1">
                <a:solidFill>
                  <a:schemeClr val="bg1"/>
                </a:solidFill>
              </a:rPr>
              <a:t>98-361 Fundamentos de Desarrollo de Software</a:t>
            </a:r>
          </a:p>
          <a:p>
            <a:endParaRPr lang="es-ES" noProof="1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Tema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32" y="4655193"/>
            <a:ext cx="2771053" cy="927808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752" y="4268297"/>
            <a:ext cx="1285468" cy="1350034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41" y="4303628"/>
            <a:ext cx="1045911" cy="1279373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2815192" y="487483"/>
            <a:ext cx="6963511" cy="16890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0" noProof="1" smtClean="0"/>
              <a:t>Preguntas</a:t>
            </a:r>
            <a:endParaRPr lang="es-ES" sz="12000" noProof="1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941" y="2588655"/>
            <a:ext cx="1868279" cy="17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92"/>
          <a:stretch/>
        </p:blipFill>
        <p:spPr>
          <a:xfrm>
            <a:off x="0" y="0"/>
            <a:ext cx="12226358" cy="486856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5379" y="879328"/>
            <a:ext cx="10515600" cy="2387600"/>
          </a:xfrm>
        </p:spPr>
        <p:txBody>
          <a:bodyPr>
            <a:normAutofit/>
          </a:bodyPr>
          <a:lstStyle/>
          <a:p>
            <a:pPr algn="ctr"/>
            <a:r>
              <a:rPr lang="es-ES" sz="4800" noProof="1" smtClean="0"/>
              <a:t>Software Development Fundamentals</a:t>
            </a:r>
            <a:endParaRPr lang="es-ES" sz="4800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56" y="4941987"/>
            <a:ext cx="6770768" cy="173710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600" noProof="1" smtClean="0"/>
              <a:t>Instructor:</a:t>
            </a:r>
            <a:endParaRPr lang="es-ES" sz="1600" noProof="1"/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s-ES" sz="1600" noProof="1" smtClean="0"/>
              <a:t>Elmer Arnoldo Menjivar Ramos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s-ES" sz="1600" noProof="1" smtClean="0"/>
              <a:t>elmer.menjivar@ti.ues.edu.sv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0023188" y="155121"/>
            <a:ext cx="2087169" cy="68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noProof="1" smtClean="0"/>
              <a:t>MTA-98-361</a:t>
            </a:r>
            <a:endParaRPr lang="es-ES" sz="2800" noProof="1"/>
          </a:p>
        </p:txBody>
      </p:sp>
      <p:sp>
        <p:nvSpPr>
          <p:cNvPr id="15" name="Marcador de pie de página 14"/>
          <p:cNvSpPr>
            <a:spLocks noGrp="1"/>
          </p:cNvSpPr>
          <p:nvPr>
            <p:ph type="ftr" sz="quarter" idx="11"/>
          </p:nvPr>
        </p:nvSpPr>
        <p:spPr>
          <a:xfrm>
            <a:off x="4648199" y="6356352"/>
            <a:ext cx="3519543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16" name="Marcador de número de diapositiva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398178" y="3541603"/>
            <a:ext cx="11430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dirty="0" smtClean="0">
                <a:solidFill>
                  <a:schemeClr val="bg1"/>
                </a:solidFill>
                <a:latin typeface="+mj-lt"/>
              </a:rPr>
              <a:t>Lección 3.2: Interpretar las Especificaciones de una Aplicación </a:t>
            </a:r>
            <a:r>
              <a:rPr lang="es-E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50" y="5477640"/>
            <a:ext cx="2133600" cy="71437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013" y="5224699"/>
            <a:ext cx="955048" cy="100301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684" y="5267408"/>
            <a:ext cx="766118" cy="93712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5391" cy="243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1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3.2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80997" y="919389"/>
            <a:ext cx="114300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/>
              <a:t>Síntesis de la lección</a:t>
            </a:r>
          </a:p>
          <a:p>
            <a:endParaRPr lang="es-SV" sz="2400" dirty="0" smtClean="0"/>
          </a:p>
          <a:p>
            <a:r>
              <a:rPr lang="es-SV" sz="2400" dirty="0"/>
              <a:t>Los estudiantes interpretarán especificaciones de aplicación.</a:t>
            </a:r>
          </a:p>
          <a:p>
            <a:endParaRPr lang="es-SV" sz="2400" dirty="0"/>
          </a:p>
          <a:p>
            <a:r>
              <a:rPr lang="es-SV" sz="2400" dirty="0"/>
              <a:t>En esta lección, usted aprenderá sobre</a:t>
            </a:r>
            <a:r>
              <a:rPr lang="es-SV" sz="2400" dirty="0" smtClean="0"/>
              <a:t>:</a:t>
            </a:r>
          </a:p>
          <a:p>
            <a:endParaRPr lang="es-SV" sz="2400" dirty="0"/>
          </a:p>
          <a:p>
            <a:r>
              <a:rPr lang="es-SV" sz="2400" dirty="0"/>
              <a:t>La lectura y la traducción de las especificaciones en prototipos, </a:t>
            </a:r>
            <a:r>
              <a:rPr lang="es-SV" sz="2400" dirty="0" smtClean="0"/>
              <a:t>en el </a:t>
            </a:r>
            <a:r>
              <a:rPr lang="es-SV" sz="2400" dirty="0"/>
              <a:t>código y componentes</a:t>
            </a:r>
            <a:endParaRPr lang="es-SV" sz="2400" dirty="0" smtClean="0"/>
          </a:p>
        </p:txBody>
      </p:sp>
    </p:spTree>
    <p:extLst>
      <p:ext uri="{BB962C8B-B14F-4D97-AF65-F5344CB8AC3E}">
        <p14:creationId xmlns:p14="http://schemas.microsoft.com/office/powerpoint/2010/main" val="299896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3.2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80997" y="919389"/>
            <a:ext cx="1143000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El Alumno será capaz de responder:</a:t>
            </a:r>
            <a:endParaRPr lang="es-SV" sz="3200" b="1" dirty="0"/>
          </a:p>
          <a:p>
            <a:endParaRPr lang="es-SV" sz="2400" dirty="0" smtClean="0"/>
          </a:p>
          <a:p>
            <a:pPr algn="just"/>
            <a:r>
              <a:rPr lang="es-SV" sz="2400" dirty="0" smtClean="0"/>
              <a:t>¿</a:t>
            </a:r>
            <a:r>
              <a:rPr lang="es-SV" sz="2400" dirty="0"/>
              <a:t>Cómo es </a:t>
            </a:r>
            <a:r>
              <a:rPr lang="es-SV" sz="2400" dirty="0" smtClean="0"/>
              <a:t>utilizada una </a:t>
            </a:r>
            <a:r>
              <a:rPr lang="es-SV" sz="2400" dirty="0"/>
              <a:t>especificación de la </a:t>
            </a:r>
            <a:r>
              <a:rPr lang="es-SV" sz="2400" dirty="0" smtClean="0"/>
              <a:t>aplicación </a:t>
            </a:r>
            <a:r>
              <a:rPr lang="es-SV" sz="2400" dirty="0"/>
              <a:t>para crear los prototipos, el código y los componentes que eventualmente formarán la aplicación?</a:t>
            </a:r>
            <a:endParaRPr lang="es-SV" sz="2400" dirty="0" smtClean="0"/>
          </a:p>
        </p:txBody>
      </p:sp>
    </p:spTree>
    <p:extLst>
      <p:ext uri="{BB962C8B-B14F-4D97-AF65-F5344CB8AC3E}">
        <p14:creationId xmlns:p14="http://schemas.microsoft.com/office/powerpoint/2010/main" val="261870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3.2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80997" y="919389"/>
            <a:ext cx="1143000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Para Empezar :</a:t>
            </a:r>
            <a:endParaRPr lang="es-SV" sz="3200" b="1" dirty="0"/>
          </a:p>
          <a:p>
            <a:endParaRPr lang="es-SV" dirty="0" smtClean="0"/>
          </a:p>
          <a:p>
            <a:pPr algn="just"/>
            <a:r>
              <a:rPr lang="es-SV" sz="2400" dirty="0"/>
              <a:t>¿Qué aspectos de una especificación de aplicación son útiles en la creación de código para la aplicación</a:t>
            </a:r>
            <a:r>
              <a:rPr lang="es-SV" sz="2400" dirty="0" smtClean="0"/>
              <a:t>?</a:t>
            </a:r>
          </a:p>
          <a:p>
            <a:pPr algn="just"/>
            <a:endParaRPr lang="es-SV" sz="2400" dirty="0"/>
          </a:p>
          <a:p>
            <a:r>
              <a:rPr lang="es-SV" sz="2400" dirty="0"/>
              <a:t>Si tuviera que escribir una especificación de aplicación, ¿qué haría </a:t>
            </a:r>
            <a:r>
              <a:rPr lang="es-SV" sz="2400" dirty="0" smtClean="0"/>
              <a:t>usted </a:t>
            </a:r>
            <a:r>
              <a:rPr lang="es-SV" sz="2400" dirty="0"/>
              <a:t>para que sea fácil de leer y traducir a código</a:t>
            </a:r>
            <a:r>
              <a:rPr lang="es-SV" sz="2400" dirty="0" smtClean="0"/>
              <a:t>?</a:t>
            </a:r>
          </a:p>
          <a:p>
            <a:endParaRPr lang="es-SV" sz="2400" dirty="0"/>
          </a:p>
          <a:p>
            <a:r>
              <a:rPr lang="es-SV" sz="2400" dirty="0"/>
              <a:t>Nombre algunas aplicaciones de software comunes.</a:t>
            </a:r>
            <a:endParaRPr lang="es-SV" sz="2400" dirty="0" smtClean="0"/>
          </a:p>
        </p:txBody>
      </p:sp>
    </p:spTree>
    <p:extLst>
      <p:ext uri="{BB962C8B-B14F-4D97-AF65-F5344CB8AC3E}">
        <p14:creationId xmlns:p14="http://schemas.microsoft.com/office/powerpoint/2010/main" val="354248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3.2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786813"/>
            <a:ext cx="1143000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/>
              <a:t>Revisión </a:t>
            </a:r>
            <a:r>
              <a:rPr lang="es-SV" sz="3200" b="1" dirty="0" smtClean="0"/>
              <a:t>de Términos.</a:t>
            </a:r>
            <a:r>
              <a:rPr lang="es-SV" dirty="0" smtClean="0"/>
              <a:t> </a:t>
            </a:r>
            <a:endParaRPr lang="es-SV" dirty="0"/>
          </a:p>
          <a:p>
            <a:endParaRPr lang="es-SV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b="1" dirty="0" smtClean="0"/>
              <a:t>Aplicación: </a:t>
            </a:r>
            <a:r>
              <a:rPr lang="es-SV" sz="2000" dirty="0" smtClean="0"/>
              <a:t>Es un </a:t>
            </a:r>
            <a:r>
              <a:rPr lang="es-SV" sz="2000" dirty="0"/>
              <a:t>programa diseñado para ayudar en la realización de una tarea específica, como procesamiento de textos, contabilidad o gestión de inventario</a:t>
            </a:r>
            <a:r>
              <a:rPr lang="es-SV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b="1" dirty="0" smtClean="0"/>
              <a:t>Componente:</a:t>
            </a:r>
            <a:r>
              <a:rPr lang="es-SV" sz="2000" dirty="0" smtClean="0"/>
              <a:t> Es una </a:t>
            </a:r>
            <a:r>
              <a:rPr lang="es-SV" sz="2000" dirty="0"/>
              <a:t>rutina de software modular </a:t>
            </a:r>
            <a:r>
              <a:rPr lang="es-SV" sz="2000" dirty="0" smtClean="0"/>
              <a:t>individual </a:t>
            </a:r>
            <a:r>
              <a:rPr lang="es-SV" sz="2000" dirty="0"/>
              <a:t>que ha sido compilado y enlazado dinámicamente y está listo para </a:t>
            </a:r>
            <a:r>
              <a:rPr lang="es-SV" sz="2000" dirty="0" smtClean="0"/>
              <a:t>usarse </a:t>
            </a:r>
            <a:r>
              <a:rPr lang="es-SV" sz="2000" dirty="0"/>
              <a:t>con otros componentes o programas</a:t>
            </a:r>
            <a:r>
              <a:rPr lang="es-SV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b="1" dirty="0" smtClean="0"/>
              <a:t>Base </a:t>
            </a:r>
            <a:r>
              <a:rPr lang="es-SV" sz="2000" b="1" dirty="0"/>
              <a:t>de </a:t>
            </a:r>
            <a:r>
              <a:rPr lang="es-SV" sz="2000" b="1" dirty="0" smtClean="0"/>
              <a:t>datos: </a:t>
            </a:r>
            <a:r>
              <a:rPr lang="es-SV" sz="2000" dirty="0" smtClean="0"/>
              <a:t>Es </a:t>
            </a:r>
            <a:r>
              <a:rPr lang="es-SV" sz="2000" dirty="0"/>
              <a:t>una colección de </a:t>
            </a:r>
            <a:r>
              <a:rPr lang="es-SV" sz="2000" dirty="0" smtClean="0"/>
              <a:t>tablas compuestas </a:t>
            </a:r>
            <a:r>
              <a:rPr lang="es-SV" sz="2000" dirty="0"/>
              <a:t>por los registros, cada uno con campos, junto con un conjunto de operaciones para la búsqueda, selección, recombinación, y otras funciones</a:t>
            </a:r>
            <a:r>
              <a:rPr lang="es-SV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b="1" dirty="0" smtClean="0"/>
              <a:t>Servicio: </a:t>
            </a:r>
            <a:r>
              <a:rPr lang="es-SV" sz="2000" dirty="0" smtClean="0"/>
              <a:t>En </a:t>
            </a:r>
            <a:r>
              <a:rPr lang="es-SV" sz="2000" dirty="0"/>
              <a:t>referencia a la programación y software, un programa o rutina que proporciona soporte a otros programas</a:t>
            </a:r>
            <a:r>
              <a:rPr lang="es-SV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b="1" dirty="0" smtClean="0"/>
              <a:t>Aplicación Web: </a:t>
            </a:r>
            <a:r>
              <a:rPr lang="es-SV" sz="2000" dirty="0" smtClean="0"/>
              <a:t>Conjunto </a:t>
            </a:r>
            <a:r>
              <a:rPr lang="es-SV" sz="2000" dirty="0"/>
              <a:t>de clientes y servidores que cooperan para proporcionar la solución a un problema.</a:t>
            </a:r>
          </a:p>
        </p:txBody>
      </p:sp>
    </p:spTree>
    <p:extLst>
      <p:ext uri="{BB962C8B-B14F-4D97-AF65-F5344CB8AC3E}">
        <p14:creationId xmlns:p14="http://schemas.microsoft.com/office/powerpoint/2010/main" val="28500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3.2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799691"/>
            <a:ext cx="1143000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/>
              <a:t>¿Qué es una especificación de la aplicación?</a:t>
            </a:r>
          </a:p>
          <a:p>
            <a:endParaRPr lang="es-SV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/>
              <a:t>En </a:t>
            </a:r>
            <a:r>
              <a:rPr lang="es-SV" sz="2000" dirty="0" smtClean="0"/>
              <a:t>ella </a:t>
            </a:r>
            <a:r>
              <a:rPr lang="es-SV" sz="2000" dirty="0"/>
              <a:t>se describen los requisitos técnicos de una aplicación</a:t>
            </a:r>
            <a:r>
              <a:rPr lang="es-SV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/>
              <a:t>También puede ser dirigido específicamente a proporcionar la información que los desarrolladores necesitan para hacer su aplicación compatible con otras aplicaciones o sistemas</a:t>
            </a:r>
            <a:r>
              <a:rPr lang="es-SV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/>
              <a:t>Ejemplo: Cuando se lanzó Microsoft Windows® Server ™ 2003, que venía con una especificación de aplicación que describe los requisitos que las aplicaciones deben cumplir para obtener la certificación</a:t>
            </a:r>
            <a:r>
              <a:rPr lang="es-SV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/>
              <a:t>La </a:t>
            </a:r>
            <a:r>
              <a:rPr lang="es-SV" sz="2000" dirty="0" smtClean="0"/>
              <a:t>especificación </a:t>
            </a:r>
            <a:r>
              <a:rPr lang="es-SV" sz="2000" dirty="0"/>
              <a:t>de la aplicación describe el problema que hay que resolver y transmite los requisitos para el programador</a:t>
            </a:r>
            <a:r>
              <a:rPr lang="es-SV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/>
              <a:t>El objetivo es proporcionar al programador con la información necesaria para implementar una solución adecuada.</a:t>
            </a:r>
          </a:p>
        </p:txBody>
      </p:sp>
    </p:spTree>
    <p:extLst>
      <p:ext uri="{BB962C8B-B14F-4D97-AF65-F5344CB8AC3E}">
        <p14:creationId xmlns:p14="http://schemas.microsoft.com/office/powerpoint/2010/main" val="97650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3.2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58162"/>
            <a:ext cx="1143000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/>
              <a:t>Tipos de aplicaciones</a:t>
            </a:r>
          </a:p>
          <a:p>
            <a:endParaRPr lang="es-SV" dirty="0"/>
          </a:p>
          <a:p>
            <a:r>
              <a:rPr lang="es-SV" dirty="0" smtClean="0"/>
              <a:t>Servicio </a:t>
            </a:r>
            <a:r>
              <a:rPr lang="es-SV" dirty="0"/>
              <a:t>de </a:t>
            </a:r>
            <a:r>
              <a:rPr lang="es-SV" dirty="0" smtClean="0"/>
              <a:t>Windows</a:t>
            </a:r>
          </a:p>
          <a:p>
            <a:endParaRPr lang="es-SV" dirty="0"/>
          </a:p>
          <a:p>
            <a:r>
              <a:rPr lang="es-SV" dirty="0" smtClean="0"/>
              <a:t>Aplicación web</a:t>
            </a:r>
          </a:p>
          <a:p>
            <a:endParaRPr lang="es-SV" dirty="0"/>
          </a:p>
          <a:p>
            <a:r>
              <a:rPr lang="es-SV" dirty="0" smtClean="0"/>
              <a:t>Servicio web</a:t>
            </a:r>
          </a:p>
          <a:p>
            <a:endParaRPr lang="es-SV" dirty="0"/>
          </a:p>
          <a:p>
            <a:r>
              <a:rPr lang="es-SV" dirty="0"/>
              <a:t>Aplicación de Windows </a:t>
            </a:r>
            <a:r>
              <a:rPr lang="es-SV" dirty="0" smtClean="0"/>
              <a:t>Forms</a:t>
            </a:r>
          </a:p>
          <a:p>
            <a:endParaRPr lang="es-SV" dirty="0"/>
          </a:p>
          <a:p>
            <a:r>
              <a:rPr lang="es-SV" dirty="0" smtClean="0"/>
              <a:t>Aplicación </a:t>
            </a:r>
            <a:r>
              <a:rPr lang="es-SV" dirty="0"/>
              <a:t>de </a:t>
            </a:r>
            <a:r>
              <a:rPr lang="es-SV" dirty="0" smtClean="0"/>
              <a:t>consola</a:t>
            </a:r>
          </a:p>
          <a:p>
            <a:endParaRPr lang="es-SV" dirty="0"/>
          </a:p>
          <a:p>
            <a:r>
              <a:rPr lang="es-SV" dirty="0" smtClean="0"/>
              <a:t>Aplicación </a:t>
            </a:r>
            <a:r>
              <a:rPr lang="es-SV" dirty="0"/>
              <a:t>de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4658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Introducción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43677"/>
            <a:ext cx="1143000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Desarrollo General de Software.</a:t>
            </a:r>
          </a:p>
          <a:p>
            <a:endParaRPr lang="es-SV" dirty="0" smtClean="0"/>
          </a:p>
          <a:p>
            <a:pPr algn="just"/>
            <a:r>
              <a:rPr lang="es-SV" dirty="0" smtClean="0"/>
              <a:t>Como desarrollador</a:t>
            </a:r>
            <a:r>
              <a:rPr lang="es-SV" dirty="0"/>
              <a:t>, </a:t>
            </a:r>
            <a:r>
              <a:rPr lang="es-SV" dirty="0" smtClean="0"/>
              <a:t>usted participa </a:t>
            </a:r>
            <a:r>
              <a:rPr lang="es-SV" dirty="0"/>
              <a:t>en el ciclo de vida de desarrollo de aplicaciones. Tiene que conocer </a:t>
            </a:r>
            <a:r>
              <a:rPr lang="es-SV" dirty="0" smtClean="0"/>
              <a:t>las diferentes </a:t>
            </a:r>
            <a:r>
              <a:rPr lang="es-SV" dirty="0"/>
              <a:t>fases del ciclo de vida de aplicación y a menudo necesita interactuar con el equipo </a:t>
            </a:r>
            <a:r>
              <a:rPr lang="es-SV" dirty="0" smtClean="0"/>
              <a:t>de pruebas </a:t>
            </a:r>
            <a:r>
              <a:rPr lang="es-SV" dirty="0"/>
              <a:t>de software y participar en las pruebas en persona</a:t>
            </a:r>
            <a:r>
              <a:rPr lang="es-SV" dirty="0" smtClean="0"/>
              <a:t>.</a:t>
            </a:r>
          </a:p>
          <a:p>
            <a:pPr algn="just"/>
            <a:endParaRPr lang="es-SV" dirty="0"/>
          </a:p>
          <a:p>
            <a:pPr algn="just"/>
            <a:r>
              <a:rPr lang="es-SV" dirty="0"/>
              <a:t>Desarrollar una aplicación de software es más que solo escribir el código. Se </a:t>
            </a:r>
            <a:r>
              <a:rPr lang="es-SV" dirty="0" smtClean="0"/>
              <a:t>necesita desarrollar </a:t>
            </a:r>
            <a:r>
              <a:rPr lang="es-SV" dirty="0"/>
              <a:t>distintas actividades en el orden correcto para desarrollar una aplicación </a:t>
            </a:r>
            <a:r>
              <a:rPr lang="es-SV" dirty="0" smtClean="0"/>
              <a:t>de software </a:t>
            </a:r>
            <a:r>
              <a:rPr lang="es-SV" dirty="0"/>
              <a:t>exitosamente</a:t>
            </a:r>
            <a:r>
              <a:rPr lang="es-SV" dirty="0" smtClean="0"/>
              <a:t>.</a:t>
            </a:r>
          </a:p>
          <a:p>
            <a:pPr algn="just"/>
            <a:endParaRPr lang="es-SV" dirty="0"/>
          </a:p>
          <a:p>
            <a:pPr algn="just"/>
            <a:r>
              <a:rPr lang="es-SV" dirty="0"/>
              <a:t>Algunas de las </a:t>
            </a:r>
            <a:r>
              <a:rPr lang="es-SV" dirty="0" smtClean="0"/>
              <a:t>actividades que </a:t>
            </a:r>
            <a:r>
              <a:rPr lang="es-SV" dirty="0"/>
              <a:t>son parte del proceso de ALM </a:t>
            </a:r>
            <a:r>
              <a:rPr lang="es-SV" dirty="0" smtClean="0"/>
              <a:t>(</a:t>
            </a:r>
            <a:r>
              <a:rPr lang="es-SV" dirty="0" err="1"/>
              <a:t>A</a:t>
            </a:r>
            <a:r>
              <a:rPr lang="es-SV" dirty="0" err="1" smtClean="0"/>
              <a:t>pplication</a:t>
            </a:r>
            <a:r>
              <a:rPr lang="es-SV" dirty="0" smtClean="0"/>
              <a:t> </a:t>
            </a:r>
            <a:r>
              <a:rPr lang="es-SV" dirty="0" err="1"/>
              <a:t>L</a:t>
            </a:r>
            <a:r>
              <a:rPr lang="es-SV" dirty="0" err="1" smtClean="0"/>
              <a:t>ifecycle</a:t>
            </a:r>
            <a:r>
              <a:rPr lang="es-SV" dirty="0" smtClean="0"/>
              <a:t> </a:t>
            </a:r>
            <a:r>
              <a:rPr lang="es-SV" dirty="0"/>
              <a:t>M</a:t>
            </a:r>
            <a:r>
              <a:rPr lang="es-SV" dirty="0" smtClean="0"/>
              <a:t>anagement)son</a:t>
            </a:r>
            <a:r>
              <a:rPr lang="es-SV" dirty="0"/>
              <a:t>: </a:t>
            </a:r>
            <a:r>
              <a:rPr lang="es-SV" dirty="0" smtClean="0"/>
              <a:t>Análisis de Requerimientos, Diseño</a:t>
            </a:r>
            <a:r>
              <a:rPr lang="es-SV" dirty="0"/>
              <a:t>, Desarrollo, Pruebas, Entrega y Administración de Liberación.</a:t>
            </a:r>
            <a:endParaRPr lang="es-SV" dirty="0" smtClean="0"/>
          </a:p>
          <a:p>
            <a:pPr algn="just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04555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3.2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61124"/>
            <a:ext cx="11430001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/>
              <a:t>Servicio de Windows</a:t>
            </a:r>
          </a:p>
          <a:p>
            <a:endParaRPr lang="es-SV" dirty="0"/>
          </a:p>
          <a:p>
            <a:r>
              <a:rPr lang="es-SV" dirty="0"/>
              <a:t>Un ejecutable que lleva a cabo funciones específicas y que está diseñado para no requerir la intervención del usuario</a:t>
            </a:r>
            <a:r>
              <a:rPr lang="es-SV" dirty="0" smtClean="0"/>
              <a:t>.</a:t>
            </a:r>
          </a:p>
          <a:p>
            <a:endParaRPr lang="es-SV" dirty="0"/>
          </a:p>
          <a:p>
            <a:r>
              <a:rPr lang="es-SV" dirty="0"/>
              <a:t>Servicio de archivos ejecutables de Windows a menudo están configurados para iniciar junto con el sistema operativo y se ejecutan en segundo plano</a:t>
            </a:r>
            <a:r>
              <a:rPr lang="es-SV" dirty="0" smtClean="0"/>
              <a:t>.</a:t>
            </a:r>
          </a:p>
          <a:p>
            <a:endParaRPr lang="es-SV" dirty="0"/>
          </a:p>
          <a:p>
            <a:r>
              <a:rPr lang="es-SV" dirty="0" smtClean="0"/>
              <a:t>¿Cuándo usar </a:t>
            </a:r>
            <a:r>
              <a:rPr lang="es-SV" dirty="0"/>
              <a:t>un servicio de Windows</a:t>
            </a:r>
            <a:r>
              <a:rPr lang="es-SV" dirty="0" smtClean="0"/>
              <a:t>?</a:t>
            </a:r>
          </a:p>
          <a:p>
            <a:endParaRPr lang="es-SV" dirty="0"/>
          </a:p>
          <a:p>
            <a:r>
              <a:rPr lang="es-SV" dirty="0"/>
              <a:t>Cuando se desea </a:t>
            </a:r>
            <a:r>
              <a:rPr lang="es-SV" dirty="0" smtClean="0"/>
              <a:t>que un </a:t>
            </a:r>
            <a:r>
              <a:rPr lang="es-SV" dirty="0"/>
              <a:t>programa </a:t>
            </a:r>
            <a:r>
              <a:rPr lang="es-SV" dirty="0" smtClean="0"/>
              <a:t> </a:t>
            </a:r>
            <a:r>
              <a:rPr lang="es-SV" dirty="0"/>
              <a:t>se inicia automáticamente cuando se inicia el sistema </a:t>
            </a:r>
            <a:r>
              <a:rPr lang="es-SV" dirty="0" smtClean="0"/>
              <a:t>operativo.</a:t>
            </a:r>
          </a:p>
          <a:p>
            <a:endParaRPr lang="es-SV" dirty="0"/>
          </a:p>
          <a:p>
            <a:r>
              <a:rPr lang="es-SV" dirty="0"/>
              <a:t>Cuando el programa no requiere la interacción del usuario, y por lo tanto puede no necesitar una interfaz de </a:t>
            </a:r>
            <a:r>
              <a:rPr lang="es-SV" dirty="0" smtClean="0"/>
              <a:t>usuario.</a:t>
            </a:r>
          </a:p>
          <a:p>
            <a:endParaRPr lang="es-SV" dirty="0"/>
          </a:p>
          <a:p>
            <a:r>
              <a:rPr lang="es-SV" dirty="0"/>
              <a:t>Cuando necesite la funcionalidad de larga </a:t>
            </a:r>
            <a:r>
              <a:rPr lang="es-SV" dirty="0" smtClean="0"/>
              <a:t>duración.</a:t>
            </a:r>
          </a:p>
        </p:txBody>
      </p:sp>
    </p:spTree>
    <p:extLst>
      <p:ext uri="{BB962C8B-B14F-4D97-AF65-F5344CB8AC3E}">
        <p14:creationId xmlns:p14="http://schemas.microsoft.com/office/powerpoint/2010/main" val="104323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3.2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80997" y="822488"/>
            <a:ext cx="1143000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/>
              <a:t>Aplicación Web</a:t>
            </a:r>
          </a:p>
          <a:p>
            <a:endParaRPr lang="es-SV" dirty="0"/>
          </a:p>
          <a:p>
            <a:r>
              <a:rPr lang="es-SV" sz="2000" dirty="0" smtClean="0"/>
              <a:t>Es una </a:t>
            </a:r>
            <a:r>
              <a:rPr lang="es-SV" sz="2000" dirty="0"/>
              <a:t>aplicación </a:t>
            </a:r>
            <a:r>
              <a:rPr lang="es-SV" sz="2000" dirty="0" smtClean="0"/>
              <a:t>a la que se puede acceder </a:t>
            </a:r>
            <a:r>
              <a:rPr lang="es-SV" sz="2000" dirty="0"/>
              <a:t>mediante un navegador Web</a:t>
            </a:r>
          </a:p>
          <a:p>
            <a:r>
              <a:rPr lang="es-SV" sz="2000" dirty="0" smtClean="0"/>
              <a:t>Por </a:t>
            </a:r>
            <a:r>
              <a:rPr lang="es-SV" sz="2000" dirty="0"/>
              <a:t>lo general, compuesto por tres niveles:</a:t>
            </a:r>
          </a:p>
          <a:p>
            <a:endParaRPr lang="es-SV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 smtClean="0"/>
              <a:t>El </a:t>
            </a:r>
            <a:r>
              <a:rPr lang="es-SV" sz="2000" dirty="0"/>
              <a:t>navegador de Internet (por ejemplo: Windows Internet Explorer)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/>
              <a:t>El motor de contenido web (ejemplo: ASP.NET)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/>
              <a:t>La base de datos (ejemplo: Microsoft SQL Server®)</a:t>
            </a:r>
          </a:p>
          <a:p>
            <a:endParaRPr lang="es-SV" sz="2000" dirty="0" smtClean="0"/>
          </a:p>
          <a:p>
            <a:r>
              <a:rPr lang="es-SV" sz="2000" dirty="0" smtClean="0"/>
              <a:t>¿</a:t>
            </a:r>
            <a:r>
              <a:rPr lang="es-SV" sz="2000" dirty="0"/>
              <a:t>Por qué una aplicación Web en lugar de una aplicación tradicional?</a:t>
            </a:r>
          </a:p>
          <a:p>
            <a:endParaRPr lang="es-SV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 smtClean="0"/>
              <a:t>Fácil </a:t>
            </a:r>
            <a:r>
              <a:rPr lang="es-SV" sz="2000" dirty="0"/>
              <a:t>de actualizar y mantener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 smtClean="0"/>
              <a:t>Compatibilidad </a:t>
            </a:r>
            <a:r>
              <a:rPr lang="es-SV" sz="2000" dirty="0"/>
              <a:t>entre plataformas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 smtClean="0"/>
              <a:t>Ejemplos</a:t>
            </a:r>
            <a:r>
              <a:rPr lang="es-SV" sz="2000" dirty="0"/>
              <a:t>: Web mail, las ventas en línea</a:t>
            </a:r>
          </a:p>
        </p:txBody>
      </p:sp>
    </p:spTree>
    <p:extLst>
      <p:ext uri="{BB962C8B-B14F-4D97-AF65-F5344CB8AC3E}">
        <p14:creationId xmlns:p14="http://schemas.microsoft.com/office/powerpoint/2010/main" val="183809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3.2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61124"/>
            <a:ext cx="1143000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Servicio Web</a:t>
            </a:r>
            <a:endParaRPr lang="es-SV" sz="3200" b="1" dirty="0"/>
          </a:p>
          <a:p>
            <a:endParaRPr lang="es-SV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sz="2000" dirty="0"/>
              <a:t>Un servicio web ofrece la posibilidad de intercambiar mensajes en un entorno débilmente acoplado utilizando protocolos </a:t>
            </a:r>
            <a:r>
              <a:rPr lang="es-SV" sz="2000" dirty="0" smtClean="0"/>
              <a:t>de estándar</a:t>
            </a:r>
            <a:r>
              <a:rPr lang="es-SV" sz="2000" dirty="0"/>
              <a:t>, como el Protocolo de transferencia de hipertexto (HTTP) y Extensible </a:t>
            </a:r>
            <a:r>
              <a:rPr lang="es-SV" sz="2000" dirty="0" err="1"/>
              <a:t>Markup</a:t>
            </a:r>
            <a:r>
              <a:rPr lang="es-SV" sz="2000" dirty="0"/>
              <a:t> </a:t>
            </a:r>
            <a:r>
              <a:rPr lang="es-SV" sz="2000" dirty="0" err="1"/>
              <a:t>Language</a:t>
            </a:r>
            <a:r>
              <a:rPr lang="es-SV" sz="2000" dirty="0"/>
              <a:t> (XML</a:t>
            </a:r>
            <a:r>
              <a:rPr lang="es-SV" sz="2000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0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sz="2000" dirty="0"/>
              <a:t>Un servicio web permite el intercambio de datos y la invocación remota </a:t>
            </a:r>
            <a:r>
              <a:rPr lang="es-SV" sz="2000" dirty="0" smtClean="0"/>
              <a:t>según la </a:t>
            </a:r>
            <a:r>
              <a:rPr lang="es-SV" sz="2000" dirty="0"/>
              <a:t>lógica de la aplicación a través de mensajes XML para mover datos a través de servidores de seguridad y entre sistemas heterogéneos</a:t>
            </a:r>
            <a:r>
              <a:rPr lang="es-SV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0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sz="2000" dirty="0"/>
              <a:t>El único </a:t>
            </a:r>
            <a:r>
              <a:rPr lang="es-SV" sz="2000" dirty="0" smtClean="0"/>
              <a:t>supuesto </a:t>
            </a:r>
            <a:r>
              <a:rPr lang="es-SV" sz="2000" dirty="0"/>
              <a:t>hecho entre el cliente y el servidor es que los beneficiarios van a entender los mensajes que reciben.</a:t>
            </a:r>
          </a:p>
        </p:txBody>
      </p:sp>
    </p:spTree>
    <p:extLst>
      <p:ext uri="{BB962C8B-B14F-4D97-AF65-F5344CB8AC3E}">
        <p14:creationId xmlns:p14="http://schemas.microsoft.com/office/powerpoint/2010/main" val="251266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43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3.2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16151"/>
            <a:ext cx="114300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Windows Form </a:t>
            </a:r>
            <a:r>
              <a:rPr lang="es-SV" sz="3200" b="1" dirty="0" err="1" smtClean="0"/>
              <a:t>Application</a:t>
            </a:r>
            <a:endParaRPr lang="es-SV" sz="3200" b="1" dirty="0" smtClean="0"/>
          </a:p>
          <a:p>
            <a:endParaRPr lang="es-SV" dirty="0"/>
          </a:p>
          <a:p>
            <a:r>
              <a:rPr lang="es-SV" sz="2000" dirty="0"/>
              <a:t>Una aplicación de Windows Forms es una aplicación gráfica en la que se muestra la información y los controles se proporcionan para interactuar con los datos</a:t>
            </a:r>
            <a:r>
              <a:rPr lang="es-SV" sz="2000" dirty="0" smtClean="0"/>
              <a:t>.</a:t>
            </a:r>
          </a:p>
          <a:p>
            <a:endParaRPr lang="es-SV" sz="2000" dirty="0"/>
          </a:p>
          <a:p>
            <a:r>
              <a:rPr lang="es-SV" sz="2000" dirty="0"/>
              <a:t>¿Por qué utilizar un formulario Windows</a:t>
            </a:r>
            <a:r>
              <a:rPr lang="es-SV" sz="2000" dirty="0" smtClean="0"/>
              <a:t>?</a:t>
            </a:r>
          </a:p>
          <a:p>
            <a:endParaRPr lang="es-SV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/>
              <a:t>La interfaz se corresponde con el sistema operativo, por lo que la aplicación está integrada con el escritorio.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 smtClean="0"/>
              <a:t>Interfaz </a:t>
            </a:r>
            <a:r>
              <a:rPr lang="es-SV" sz="2000" dirty="0"/>
              <a:t>de usuario consistente.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 smtClean="0"/>
              <a:t>Demanda </a:t>
            </a:r>
            <a:r>
              <a:rPr lang="es-SV" sz="2000" dirty="0"/>
              <a:t>de procesamiento superior.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 smtClean="0"/>
              <a:t>Seguridad </a:t>
            </a:r>
            <a:r>
              <a:rPr lang="es-SV" sz="2000" dirty="0"/>
              <a:t>y fiabilidad es importante.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 smtClean="0"/>
              <a:t>No </a:t>
            </a:r>
            <a:r>
              <a:rPr lang="es-SV" sz="2000" dirty="0"/>
              <a:t>requiere una conexión a Internet.</a:t>
            </a:r>
          </a:p>
        </p:txBody>
      </p:sp>
    </p:spTree>
    <p:extLst>
      <p:ext uri="{BB962C8B-B14F-4D97-AF65-F5344CB8AC3E}">
        <p14:creationId xmlns:p14="http://schemas.microsoft.com/office/powerpoint/2010/main" val="980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3.2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55002"/>
            <a:ext cx="1143000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/>
              <a:t>Aplicación de consola</a:t>
            </a:r>
          </a:p>
          <a:p>
            <a:endParaRPr lang="es-SV" dirty="0"/>
          </a:p>
          <a:p>
            <a:pPr algn="just"/>
            <a:r>
              <a:rPr lang="es-SV" sz="2000" dirty="0"/>
              <a:t>Una aplicación de consola es un programa informático diseñado para ser utilizado a través de una interfaz de la computadora de sólo texto</a:t>
            </a:r>
            <a:r>
              <a:rPr lang="es-SV" sz="2000" dirty="0" smtClean="0"/>
              <a:t>.</a:t>
            </a:r>
          </a:p>
          <a:p>
            <a:endParaRPr lang="es-SV" sz="2000" dirty="0"/>
          </a:p>
          <a:p>
            <a:r>
              <a:rPr lang="es-SV" sz="2000" dirty="0"/>
              <a:t>¿Por qué utilizar una aplicación de consola</a:t>
            </a:r>
            <a:r>
              <a:rPr lang="es-SV" sz="2000" dirty="0" smtClean="0"/>
              <a:t>?</a:t>
            </a:r>
          </a:p>
          <a:p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/>
              <a:t>No se requiere un dispositivo de ratón o puntero.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 smtClean="0"/>
              <a:t>Velocidad </a:t>
            </a:r>
            <a:r>
              <a:rPr lang="es-SV" sz="2000" dirty="0"/>
              <a:t>de despliegue.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 smtClean="0"/>
              <a:t>Facilidad </a:t>
            </a:r>
            <a:r>
              <a:rPr lang="es-SV" sz="2000" dirty="0"/>
              <a:t>de uso.</a:t>
            </a:r>
          </a:p>
        </p:txBody>
      </p:sp>
    </p:spTree>
    <p:extLst>
      <p:ext uri="{BB962C8B-B14F-4D97-AF65-F5344CB8AC3E}">
        <p14:creationId xmlns:p14="http://schemas.microsoft.com/office/powerpoint/2010/main" val="397422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3.2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80997" y="816152"/>
            <a:ext cx="114300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/>
              <a:t>Aplicación de base de datos</a:t>
            </a:r>
          </a:p>
          <a:p>
            <a:endParaRPr lang="es-SV" dirty="0"/>
          </a:p>
          <a:p>
            <a:r>
              <a:rPr lang="es-SV" sz="2000" dirty="0"/>
              <a:t>Una aplicación de base de datos obtiene y manipula los datos de una base de datos gestionada por un sistema de gestión de base de datos (DBMS</a:t>
            </a:r>
            <a:r>
              <a:rPr lang="es-SV" sz="2000" dirty="0" smtClean="0"/>
              <a:t>).</a:t>
            </a:r>
          </a:p>
          <a:p>
            <a:endParaRPr lang="es-SV" sz="2000" dirty="0"/>
          </a:p>
          <a:p>
            <a:r>
              <a:rPr lang="es-SV" sz="2000" dirty="0"/>
              <a:t>Aplicaciones de bases típicas incluyen programas para la entrada de datos, visualización de datos y el procesamiento por lotes de datos</a:t>
            </a:r>
            <a:r>
              <a:rPr lang="es-SV" sz="2000" dirty="0" smtClean="0"/>
              <a:t>.</a:t>
            </a:r>
          </a:p>
          <a:p>
            <a:endParaRPr lang="es-SV" sz="2000" dirty="0"/>
          </a:p>
          <a:p>
            <a:r>
              <a:rPr lang="es-SV" sz="2000" dirty="0"/>
              <a:t>¿Por qué utilizar una aplicación de base de datos</a:t>
            </a:r>
            <a:r>
              <a:rPr lang="es-SV" sz="2000" dirty="0" smtClean="0"/>
              <a:t>?</a:t>
            </a:r>
          </a:p>
          <a:p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 smtClean="0"/>
              <a:t>Porque permite almacenar y recuperar una gran </a:t>
            </a:r>
            <a:r>
              <a:rPr lang="es-SV" sz="2000" dirty="0"/>
              <a:t>cantidad de </a:t>
            </a:r>
            <a:r>
              <a:rPr lang="es-SV" sz="2000" dirty="0" smtClean="0"/>
              <a:t>datos.</a:t>
            </a:r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endParaRPr lang="es-SV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 smtClean="0"/>
              <a:t>Cuando la lógica de programación es una interacción de Cliente </a:t>
            </a:r>
            <a:r>
              <a:rPr lang="es-SV" sz="2000" dirty="0"/>
              <a:t>/ S</a:t>
            </a:r>
            <a:r>
              <a:rPr lang="es-SV" sz="2000" dirty="0" smtClean="0"/>
              <a:t>ervidor</a:t>
            </a:r>
            <a:endParaRPr lang="es-SV" sz="2000" dirty="0"/>
          </a:p>
        </p:txBody>
      </p:sp>
    </p:spTree>
    <p:extLst>
      <p:ext uri="{BB962C8B-B14F-4D97-AF65-F5344CB8AC3E}">
        <p14:creationId xmlns:p14="http://schemas.microsoft.com/office/powerpoint/2010/main" val="25751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3.2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799897"/>
            <a:ext cx="1143000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Revisión de la Lección</a:t>
            </a:r>
            <a:endParaRPr lang="es-SV" sz="3200" b="1" dirty="0"/>
          </a:p>
          <a:p>
            <a:endParaRPr lang="es-SV" dirty="0"/>
          </a:p>
          <a:p>
            <a:r>
              <a:rPr lang="es-SV" sz="2000" dirty="0"/>
              <a:t>Identificar el tipo más adecuado de aplicación para utilizar en cada situación a continuación. Justifica tu respuesta</a:t>
            </a:r>
            <a:r>
              <a:rPr lang="es-SV" sz="2000" dirty="0" smtClean="0"/>
              <a:t>.</a:t>
            </a:r>
          </a:p>
          <a:p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/>
              <a:t>Necesita almacenar, ver y actualizar los registros de empleados, incluyendo nombre, edad, dirección y otra información personal</a:t>
            </a:r>
            <a:r>
              <a:rPr lang="es-SV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/>
              <a:t>Usted necesita una aplicación para empezar cuando un ordenador portátil está encendido para supervisar el uso de la batería constantemente</a:t>
            </a:r>
            <a:r>
              <a:rPr lang="es-SV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/>
              <a:t>Quiere vender su producto a la gente de todo el mundo</a:t>
            </a:r>
            <a:r>
              <a:rPr lang="es-SV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/>
              <a:t>Es necesario crear rápidamente una aplicación </a:t>
            </a:r>
            <a:r>
              <a:rPr lang="es-SV" sz="2000" dirty="0" smtClean="0"/>
              <a:t>que reciba datos </a:t>
            </a:r>
            <a:r>
              <a:rPr lang="es-SV" sz="2000" dirty="0"/>
              <a:t>de entrada y </a:t>
            </a:r>
            <a:r>
              <a:rPr lang="es-SV" sz="2000" dirty="0" smtClean="0"/>
              <a:t>proporcione una salida </a:t>
            </a:r>
            <a:r>
              <a:rPr lang="es-SV" sz="2000" dirty="0"/>
              <a:t>de </a:t>
            </a:r>
            <a:r>
              <a:rPr lang="es-SV" sz="2000" dirty="0" smtClean="0"/>
              <a:t>texto </a:t>
            </a:r>
            <a:r>
              <a:rPr lang="es-SV" sz="2000" dirty="0"/>
              <a:t>desde un archivo de texto.</a:t>
            </a:r>
          </a:p>
        </p:txBody>
      </p:sp>
    </p:spTree>
    <p:extLst>
      <p:ext uri="{BB962C8B-B14F-4D97-AF65-F5344CB8AC3E}">
        <p14:creationId xmlns:p14="http://schemas.microsoft.com/office/powerpoint/2010/main" val="391330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0" y="6203093"/>
            <a:ext cx="12192001" cy="654907"/>
          </a:xfrm>
          <a:prstGeom prst="rect">
            <a:avLst/>
          </a:prstGeom>
        </p:spPr>
      </p:pic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48199" y="6356352"/>
            <a:ext cx="3529885" cy="365125"/>
          </a:xfrm>
        </p:spPr>
        <p:txBody>
          <a:bodyPr/>
          <a:lstStyle/>
          <a:p>
            <a:r>
              <a:rPr lang="es-SV" noProof="1">
                <a:solidFill>
                  <a:schemeClr val="bg1"/>
                </a:solidFill>
              </a:rPr>
              <a:t>98-361 Fundamentos de Desarrollo de Software</a:t>
            </a:r>
          </a:p>
          <a:p>
            <a:endParaRPr lang="es-ES" noProof="1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Tema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32" y="4655193"/>
            <a:ext cx="2771053" cy="927808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752" y="4268297"/>
            <a:ext cx="1285468" cy="1350034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41" y="4303628"/>
            <a:ext cx="1045911" cy="1279373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2815192" y="487483"/>
            <a:ext cx="6963511" cy="16890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0" noProof="1" smtClean="0"/>
              <a:t>Preguntas</a:t>
            </a:r>
            <a:endParaRPr lang="es-ES" sz="12000" noProof="1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941" y="2588655"/>
            <a:ext cx="1868279" cy="17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92"/>
          <a:stretch/>
        </p:blipFill>
        <p:spPr>
          <a:xfrm>
            <a:off x="0" y="0"/>
            <a:ext cx="12226358" cy="486856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5379" y="879328"/>
            <a:ext cx="10515600" cy="2387600"/>
          </a:xfrm>
        </p:spPr>
        <p:txBody>
          <a:bodyPr>
            <a:normAutofit/>
          </a:bodyPr>
          <a:lstStyle/>
          <a:p>
            <a:pPr algn="ctr"/>
            <a:r>
              <a:rPr lang="es-ES" sz="4800" noProof="1" smtClean="0"/>
              <a:t>Software Development Fundamentals</a:t>
            </a:r>
            <a:endParaRPr lang="es-ES" sz="4800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56" y="4941987"/>
            <a:ext cx="6770768" cy="173710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600" noProof="1" smtClean="0"/>
              <a:t>Instructor:</a:t>
            </a:r>
            <a:endParaRPr lang="es-ES" sz="1600" noProof="1"/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s-ES" sz="1600" noProof="1" smtClean="0"/>
              <a:t>Elmer Arnoldo Menjivar Ramos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s-ES" sz="1600" noProof="1" smtClean="0"/>
              <a:t>elmer.menjivar@ti.ues.edu.sv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0023188" y="155121"/>
            <a:ext cx="2087169" cy="68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noProof="1" smtClean="0"/>
              <a:t>MTA-98-361</a:t>
            </a:r>
            <a:endParaRPr lang="es-ES" sz="2800" noProof="1"/>
          </a:p>
        </p:txBody>
      </p:sp>
      <p:sp>
        <p:nvSpPr>
          <p:cNvPr id="15" name="Marcador de pie de página 14"/>
          <p:cNvSpPr>
            <a:spLocks noGrp="1"/>
          </p:cNvSpPr>
          <p:nvPr>
            <p:ph type="ftr" sz="quarter" idx="11"/>
          </p:nvPr>
        </p:nvSpPr>
        <p:spPr>
          <a:xfrm>
            <a:off x="4648199" y="6356352"/>
            <a:ext cx="3519543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16" name="Marcador de número de diapositiva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48</a:t>
            </a:fld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398178" y="3541603"/>
            <a:ext cx="11430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dirty="0" smtClean="0">
                <a:solidFill>
                  <a:schemeClr val="bg1"/>
                </a:solidFill>
                <a:latin typeface="+mj-lt"/>
              </a:rPr>
              <a:t>Lección 3.3: Comprendiendo los algoritmos y estructuras de datos</a:t>
            </a:r>
            <a:r>
              <a:rPr lang="es-E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50" y="5477640"/>
            <a:ext cx="2133600" cy="71437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013" y="5224699"/>
            <a:ext cx="955048" cy="100301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684" y="5267408"/>
            <a:ext cx="766118" cy="93712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5391" cy="243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9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80997" y="809609"/>
            <a:ext cx="1143000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/>
              <a:t>Síntesis de la </a:t>
            </a:r>
            <a:r>
              <a:rPr lang="es-SV" sz="3200" b="1" dirty="0" smtClean="0"/>
              <a:t>lección.</a:t>
            </a:r>
          </a:p>
          <a:p>
            <a:endParaRPr lang="es-SV" dirty="0"/>
          </a:p>
          <a:p>
            <a:r>
              <a:rPr lang="es-SV" sz="2000" dirty="0"/>
              <a:t>Los estudiantes entenderán algoritmos y estructuras de datos</a:t>
            </a:r>
          </a:p>
          <a:p>
            <a:endParaRPr lang="es-SV" sz="2000" dirty="0"/>
          </a:p>
          <a:p>
            <a:r>
              <a:rPr lang="es-SV" sz="2000" dirty="0"/>
              <a:t>En esta lección, usted aprenderá sobre:</a:t>
            </a:r>
          </a:p>
          <a:p>
            <a:endParaRPr lang="es-SV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 smtClean="0"/>
              <a:t>Arrays</a:t>
            </a:r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/>
              <a:t>Pilas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/>
              <a:t>colas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/>
              <a:t>Las listas enlazadas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/>
              <a:t>algoritmos de ordenación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/>
              <a:t>Implicaciones de rendimiento de varias estructuras de </a:t>
            </a:r>
            <a:r>
              <a:rPr lang="es-SV" sz="2000" dirty="0" smtClean="0"/>
              <a:t>datos</a:t>
            </a:r>
            <a:endParaRPr lang="es-SV" sz="2000" dirty="0"/>
          </a:p>
        </p:txBody>
      </p:sp>
    </p:spTree>
    <p:extLst>
      <p:ext uri="{BB962C8B-B14F-4D97-AF65-F5344CB8AC3E}">
        <p14:creationId xmlns:p14="http://schemas.microsoft.com/office/powerpoint/2010/main" val="30190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Desarrollo General de Software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43677"/>
            <a:ext cx="114300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Desarrollo General de Software.</a:t>
            </a:r>
          </a:p>
          <a:p>
            <a:endParaRPr lang="es-SV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234" y="1619249"/>
            <a:ext cx="5447763" cy="44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79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50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71248"/>
            <a:ext cx="1143000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El Alumno podrá responder:</a:t>
            </a:r>
            <a:endParaRPr lang="es-SV" sz="3200" b="1" dirty="0"/>
          </a:p>
          <a:p>
            <a:endParaRPr lang="es-SV" dirty="0"/>
          </a:p>
          <a:p>
            <a:r>
              <a:rPr lang="es-SV" sz="2400" dirty="0"/>
              <a:t>¿</a:t>
            </a:r>
            <a:r>
              <a:rPr lang="es-SV" sz="2400" dirty="0" smtClean="0"/>
              <a:t>Cuántas </a:t>
            </a:r>
            <a:r>
              <a:rPr lang="es-SV" sz="2400" dirty="0"/>
              <a:t>diferentes estructuras de datos </a:t>
            </a:r>
            <a:r>
              <a:rPr lang="es-SV" sz="2400" dirty="0" smtClean="0"/>
              <a:t>¿Conoces? ?</a:t>
            </a:r>
          </a:p>
          <a:p>
            <a:endParaRPr lang="es-SV" sz="2400" dirty="0"/>
          </a:p>
          <a:p>
            <a:r>
              <a:rPr lang="es-SV" sz="2400" dirty="0"/>
              <a:t>¿En qué </a:t>
            </a:r>
            <a:r>
              <a:rPr lang="es-SV" sz="2400" dirty="0" smtClean="0"/>
              <a:t>situaciones </a:t>
            </a:r>
            <a:r>
              <a:rPr lang="es-SV" sz="2400" dirty="0"/>
              <a:t>optar por utilizar </a:t>
            </a:r>
            <a:r>
              <a:rPr lang="es-SV" sz="2400" dirty="0" smtClean="0"/>
              <a:t>una </a:t>
            </a:r>
            <a:r>
              <a:rPr lang="es-SV" sz="2400" dirty="0"/>
              <a:t>sobre </a:t>
            </a:r>
            <a:r>
              <a:rPr lang="es-SV" sz="2400" dirty="0" smtClean="0"/>
              <a:t>otra? </a:t>
            </a:r>
            <a:r>
              <a:rPr lang="es-SV" sz="2400" dirty="0"/>
              <a:t>¿Por qué?</a:t>
            </a:r>
          </a:p>
        </p:txBody>
      </p:sp>
    </p:spTree>
    <p:extLst>
      <p:ext uri="{BB962C8B-B14F-4D97-AF65-F5344CB8AC3E}">
        <p14:creationId xmlns:p14="http://schemas.microsoft.com/office/powerpoint/2010/main" val="149864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29443"/>
            <a:ext cx="1143000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Para empezar.</a:t>
            </a:r>
          </a:p>
          <a:p>
            <a:endParaRPr lang="es-SV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400" dirty="0"/>
              <a:t>¿De qué manera son </a:t>
            </a:r>
            <a:r>
              <a:rPr lang="es-SV" sz="2400" dirty="0" smtClean="0"/>
              <a:t>similares las estructuras </a:t>
            </a:r>
            <a:r>
              <a:rPr lang="es-SV" sz="2400" dirty="0"/>
              <a:t>de </a:t>
            </a:r>
            <a:r>
              <a:rPr lang="es-SV" sz="2400" dirty="0" smtClean="0"/>
              <a:t>datos?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400" dirty="0"/>
              <a:t>¿De qué manera son diferentes </a:t>
            </a:r>
            <a:r>
              <a:rPr lang="es-SV" sz="2400" dirty="0" smtClean="0"/>
              <a:t>las estructuras </a:t>
            </a:r>
            <a:r>
              <a:rPr lang="es-SV" sz="2400" dirty="0"/>
              <a:t>de datos?</a:t>
            </a:r>
          </a:p>
        </p:txBody>
      </p:sp>
    </p:spTree>
    <p:extLst>
      <p:ext uri="{BB962C8B-B14F-4D97-AF65-F5344CB8AC3E}">
        <p14:creationId xmlns:p14="http://schemas.microsoft.com/office/powerpoint/2010/main" val="26079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52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16151"/>
            <a:ext cx="1143000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/>
              <a:t>Revisión </a:t>
            </a:r>
            <a:r>
              <a:rPr lang="es-SV" sz="3200" b="1" dirty="0" smtClean="0"/>
              <a:t>de Términos.</a:t>
            </a:r>
          </a:p>
          <a:p>
            <a:endParaRPr lang="es-SV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sz="2000" dirty="0" smtClean="0"/>
              <a:t>Matriz: Es una </a:t>
            </a:r>
            <a:r>
              <a:rPr lang="es-SV" sz="2000" dirty="0"/>
              <a:t>lista de valores de datos, </a:t>
            </a:r>
            <a:r>
              <a:rPr lang="es-SV" sz="2000" dirty="0" smtClean="0"/>
              <a:t>todos </a:t>
            </a:r>
            <a:r>
              <a:rPr lang="es-SV" sz="2000" dirty="0"/>
              <a:t>del mismo </a:t>
            </a:r>
            <a:r>
              <a:rPr lang="es-SV" sz="2000" dirty="0" smtClean="0"/>
              <a:t>tipo. Se puede hacer referencia a un </a:t>
            </a:r>
            <a:r>
              <a:rPr lang="es-SV" sz="2000" dirty="0"/>
              <a:t>elemento </a:t>
            </a:r>
            <a:r>
              <a:rPr lang="es-SV" sz="2000" dirty="0" smtClean="0"/>
              <a:t>de la matriz a través de una </a:t>
            </a:r>
            <a:r>
              <a:rPr lang="es-SV" sz="2000" dirty="0"/>
              <a:t>expresión que consiste en el nombre del </a:t>
            </a:r>
            <a:r>
              <a:rPr lang="es-SV" sz="2000" dirty="0" err="1"/>
              <a:t>array</a:t>
            </a:r>
            <a:r>
              <a:rPr lang="es-SV" sz="2000" dirty="0"/>
              <a:t> seguido de una expresión de </a:t>
            </a:r>
            <a:r>
              <a:rPr lang="es-SV" sz="2000" dirty="0" smtClean="0"/>
              <a:t>indexación.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 smtClean="0"/>
              <a:t>Estructura </a:t>
            </a:r>
            <a:r>
              <a:rPr lang="es-SV" sz="2000" dirty="0"/>
              <a:t>de </a:t>
            </a:r>
            <a:r>
              <a:rPr lang="es-SV" sz="2000" dirty="0" smtClean="0"/>
              <a:t>datos:  Es un </a:t>
            </a:r>
            <a:r>
              <a:rPr lang="es-SV" sz="2000" dirty="0"/>
              <a:t>esquema de organización, tal como un registro o matriz, que se puede aplicar a los datos para facilitar la interpretación de los datos o la realización de operaciones en </a:t>
            </a:r>
            <a:r>
              <a:rPr lang="es-SV" sz="2000" dirty="0" smtClean="0"/>
              <a:t>ellos.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 smtClean="0"/>
              <a:t>Lista enlazada: Es una </a:t>
            </a:r>
            <a:r>
              <a:rPr lang="es-SV" sz="2000" dirty="0"/>
              <a:t>lista de nodos o elementos de una estructura de datos conectados por punteros.</a:t>
            </a:r>
          </a:p>
        </p:txBody>
      </p:sp>
    </p:spTree>
    <p:extLst>
      <p:ext uri="{BB962C8B-B14F-4D97-AF65-F5344CB8AC3E}">
        <p14:creationId xmlns:p14="http://schemas.microsoft.com/office/powerpoint/2010/main" val="126781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53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83713"/>
            <a:ext cx="1143000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/>
              <a:t>Revisión  </a:t>
            </a:r>
            <a:r>
              <a:rPr lang="es-SV" sz="3200" b="1" dirty="0" smtClean="0"/>
              <a:t>de Términos.</a:t>
            </a:r>
            <a:endParaRPr lang="es-SV" sz="3200" b="1" dirty="0"/>
          </a:p>
          <a:p>
            <a:endParaRPr lang="es-SV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000" dirty="0" smtClean="0"/>
              <a:t>Cola: Es una </a:t>
            </a:r>
            <a:r>
              <a:rPr lang="es-SV" sz="2000" dirty="0"/>
              <a:t>estructura de datos </a:t>
            </a:r>
            <a:r>
              <a:rPr lang="es-SV" sz="2000" dirty="0" err="1"/>
              <a:t>multi</a:t>
            </a:r>
            <a:r>
              <a:rPr lang="es-SV" sz="2000" dirty="0"/>
              <a:t>-elemento del que (por definición estricta) </a:t>
            </a:r>
            <a:r>
              <a:rPr lang="es-SV" sz="2000" dirty="0" smtClean="0"/>
              <a:t>los elementos </a:t>
            </a:r>
            <a:r>
              <a:rPr lang="es-SV" sz="2000" dirty="0"/>
              <a:t>pueden ser retirados únicamente en el mismo orden en que fueron insertados; es decir, se sigue un primero en entrar, primero en salir (FIFO) de restricción</a:t>
            </a:r>
            <a:r>
              <a:rPr lang="es-SV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 smtClean="0"/>
              <a:t>Algoritmo </a:t>
            </a:r>
            <a:r>
              <a:rPr lang="es-SV" sz="2000" dirty="0" err="1" smtClean="0"/>
              <a:t>Sort</a:t>
            </a:r>
            <a:r>
              <a:rPr lang="es-SV" sz="2000" dirty="0" smtClean="0"/>
              <a:t> : Es </a:t>
            </a:r>
            <a:r>
              <a:rPr lang="es-SV" sz="2000" dirty="0"/>
              <a:t>un algoritmo que pone una colección de elementos de datos en un orden secuencial, a veces basada en uno o más valores clave de cada elemento</a:t>
            </a:r>
            <a:r>
              <a:rPr lang="es-SV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 smtClean="0"/>
              <a:t>Pila: Es estructura de datos basada en la restricción </a:t>
            </a:r>
            <a:r>
              <a:rPr lang="es-SV" sz="2000" dirty="0"/>
              <a:t>de último en entrar, primero en salir (</a:t>
            </a:r>
            <a:r>
              <a:rPr lang="es-SV" sz="2000" dirty="0" smtClean="0"/>
              <a:t>LIFO). Es una colección arbitraria de </a:t>
            </a:r>
            <a:r>
              <a:rPr lang="es-SV" sz="2000" dirty="0"/>
              <a:t>instancias del mismo </a:t>
            </a:r>
            <a:r>
              <a:rPr lang="es-SV" sz="2000" dirty="0" smtClean="0"/>
              <a:t>tipo.</a:t>
            </a:r>
            <a:endParaRPr lang="es-SV" sz="2000" dirty="0"/>
          </a:p>
        </p:txBody>
      </p:sp>
    </p:spTree>
    <p:extLst>
      <p:ext uri="{BB962C8B-B14F-4D97-AF65-F5344CB8AC3E}">
        <p14:creationId xmlns:p14="http://schemas.microsoft.com/office/powerpoint/2010/main" val="27304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29031"/>
            <a:ext cx="114300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/>
              <a:t>¿Qué es una estructura de datos</a:t>
            </a:r>
            <a:r>
              <a:rPr lang="es-SV" sz="3200" b="1" dirty="0" smtClean="0"/>
              <a:t>?</a:t>
            </a:r>
          </a:p>
          <a:p>
            <a:endParaRPr lang="es-SV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 smtClean="0"/>
              <a:t>Las Clases se utilizan </a:t>
            </a:r>
            <a:r>
              <a:rPr lang="es-SV" sz="2000" dirty="0"/>
              <a:t>para organizar los datos y proporcionar diversas operaciones en esos </a:t>
            </a:r>
            <a:r>
              <a:rPr lang="es-SV" sz="2000" dirty="0" smtClean="0"/>
              <a:t>datos.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/>
              <a:t>El tipo de estructura de datos utilizada para un algoritmo puede determinar su </a:t>
            </a:r>
            <a:r>
              <a:rPr lang="es-SV" sz="2000" dirty="0" smtClean="0"/>
              <a:t>rendimiento.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endParaRPr lang="es-SV" sz="2000" dirty="0" smtClean="0"/>
          </a:p>
          <a:p>
            <a:r>
              <a:rPr lang="es-SV" sz="2000" dirty="0" smtClean="0"/>
              <a:t>La elección </a:t>
            </a:r>
            <a:r>
              <a:rPr lang="es-SV" sz="2000" dirty="0"/>
              <a:t>de la estructura de datos es dependiente del </a:t>
            </a:r>
            <a:r>
              <a:rPr lang="es-SV" sz="2000" dirty="0" smtClean="0"/>
              <a:t>contexto.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/>
              <a:t>Una pila es mejor cuando se desea que los elementos que se accede en un fin último en entrar, primero en </a:t>
            </a:r>
            <a:r>
              <a:rPr lang="es-SV" sz="2000" dirty="0" smtClean="0"/>
              <a:t>salir.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/>
              <a:t>Una lista enlazada es mejor cuando habrá un número de inserciones en la estructura de </a:t>
            </a:r>
            <a:r>
              <a:rPr lang="es-SV" sz="2000" dirty="0" smtClean="0"/>
              <a:t>datos.</a:t>
            </a:r>
            <a:endParaRPr lang="es-SV" sz="2000" dirty="0"/>
          </a:p>
        </p:txBody>
      </p:sp>
    </p:spTree>
    <p:extLst>
      <p:ext uri="{BB962C8B-B14F-4D97-AF65-F5344CB8AC3E}">
        <p14:creationId xmlns:p14="http://schemas.microsoft.com/office/powerpoint/2010/main" val="145230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55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54581"/>
            <a:ext cx="1143000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Arrays.</a:t>
            </a:r>
          </a:p>
          <a:p>
            <a:endParaRPr lang="es-SV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000" dirty="0"/>
              <a:t>Las matrices son una de las estructuras de </a:t>
            </a:r>
            <a:r>
              <a:rPr lang="es-SV" sz="2000" dirty="0" smtClean="0"/>
              <a:t>datos más </a:t>
            </a:r>
            <a:r>
              <a:rPr lang="es-SV" sz="2000" dirty="0"/>
              <a:t>simples y más ampliamente </a:t>
            </a:r>
            <a:r>
              <a:rPr lang="es-SV" sz="2000" dirty="0" smtClean="0"/>
              <a:t>utilizadas </a:t>
            </a:r>
            <a:r>
              <a:rPr lang="es-SV" sz="2000" dirty="0"/>
              <a:t>en los programas de </a:t>
            </a:r>
            <a:r>
              <a:rPr lang="es-SV" sz="2000" dirty="0" smtClean="0"/>
              <a:t>ordenador.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000" dirty="0"/>
              <a:t>Las matrices en cualquier lenguaje de programación </a:t>
            </a:r>
            <a:r>
              <a:rPr lang="es-SV" sz="2000" dirty="0" smtClean="0"/>
              <a:t>comparten </a:t>
            </a:r>
            <a:r>
              <a:rPr lang="es-SV" sz="2000" dirty="0"/>
              <a:t>algunas características comunes</a:t>
            </a:r>
            <a:r>
              <a:rPr lang="es-SV" sz="20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 smtClean="0"/>
              <a:t>El contenido </a:t>
            </a:r>
            <a:r>
              <a:rPr lang="es-SV" sz="2000" dirty="0"/>
              <a:t>de una matriz se </a:t>
            </a:r>
            <a:r>
              <a:rPr lang="es-SV" sz="2000" dirty="0" smtClean="0"/>
              <a:t>suele </a:t>
            </a:r>
            <a:r>
              <a:rPr lang="es-SV" sz="2000" dirty="0"/>
              <a:t>almacenar en memoria </a:t>
            </a:r>
            <a:r>
              <a:rPr lang="es-SV" sz="2000" dirty="0" smtClean="0"/>
              <a:t>contigua.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000" dirty="0"/>
              <a:t>Todos los elementos de una matriz </a:t>
            </a:r>
            <a:r>
              <a:rPr lang="es-SV" sz="2000" dirty="0" smtClean="0"/>
              <a:t>deben </a:t>
            </a:r>
            <a:r>
              <a:rPr lang="es-SV" sz="2000" dirty="0"/>
              <a:t>ser del mismo tipo o de un tipo derivado; por lo tanto, las matrices se denominan estructuras de </a:t>
            </a:r>
            <a:r>
              <a:rPr lang="es-SV" sz="2000" dirty="0" smtClean="0"/>
              <a:t>datos homogéneas.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000" dirty="0"/>
              <a:t>Los elementos </a:t>
            </a:r>
            <a:r>
              <a:rPr lang="es-SV" sz="2000" dirty="0" smtClean="0"/>
              <a:t>de una </a:t>
            </a:r>
            <a:r>
              <a:rPr lang="es-SV" sz="2000" dirty="0"/>
              <a:t>matriz pueden </a:t>
            </a:r>
            <a:r>
              <a:rPr lang="es-SV" sz="2000" dirty="0" smtClean="0"/>
              <a:t>accederse </a:t>
            </a:r>
            <a:r>
              <a:rPr lang="es-SV" sz="2000" dirty="0"/>
              <a:t>directamente. Si usted sabe que </a:t>
            </a:r>
            <a:r>
              <a:rPr lang="es-SV" sz="2000" dirty="0" smtClean="0"/>
              <a:t> </a:t>
            </a:r>
            <a:r>
              <a:rPr lang="es-SV" sz="2000" dirty="0"/>
              <a:t>desea tener acceso al elemento i </a:t>
            </a:r>
            <a:r>
              <a:rPr lang="es-SV" sz="2000" dirty="0" smtClean="0"/>
              <a:t>j de </a:t>
            </a:r>
            <a:r>
              <a:rPr lang="es-SV" sz="2000" dirty="0"/>
              <a:t>una matriz, puede simplemente usar una línea de código: </a:t>
            </a:r>
            <a:r>
              <a:rPr lang="es-SV" sz="2000" dirty="0" err="1"/>
              <a:t>nombreArray</a:t>
            </a:r>
            <a:r>
              <a:rPr lang="es-SV" sz="2000" dirty="0"/>
              <a:t> [i</a:t>
            </a:r>
            <a:r>
              <a:rPr lang="es-SV" sz="2000" dirty="0" smtClean="0"/>
              <a:t>][j]</a:t>
            </a:r>
            <a:endParaRPr lang="es-SV" sz="2000" dirty="0"/>
          </a:p>
        </p:txBody>
      </p:sp>
    </p:spTree>
    <p:extLst>
      <p:ext uri="{BB962C8B-B14F-4D97-AF65-F5344CB8AC3E}">
        <p14:creationId xmlns:p14="http://schemas.microsoft.com/office/powerpoint/2010/main" val="28603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56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74003"/>
            <a:ext cx="114300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Arrays.</a:t>
            </a:r>
          </a:p>
          <a:p>
            <a:endParaRPr lang="es-SV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/>
              <a:t>Si un índice de matriz especificado está fuera de límites, un IndexOutOfRangeException se </a:t>
            </a:r>
            <a:r>
              <a:rPr lang="es-SV" sz="2000" dirty="0" smtClean="0"/>
              <a:t>lanza.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000" dirty="0"/>
              <a:t>Para cambiar el número de elementos </a:t>
            </a:r>
            <a:r>
              <a:rPr lang="es-SV" sz="2000" dirty="0" smtClean="0"/>
              <a:t>que </a:t>
            </a:r>
            <a:r>
              <a:rPr lang="es-SV" sz="2000" dirty="0"/>
              <a:t>una matriz posee, </a:t>
            </a:r>
            <a:r>
              <a:rPr lang="es-SV" sz="2000" dirty="0" smtClean="0"/>
              <a:t> se debe de crear </a:t>
            </a:r>
            <a:r>
              <a:rPr lang="es-SV" sz="2000" dirty="0"/>
              <a:t>una nueva instancia de </a:t>
            </a:r>
            <a:r>
              <a:rPr lang="es-SV" sz="2000" dirty="0" smtClean="0"/>
              <a:t>la matriz </a:t>
            </a:r>
            <a:r>
              <a:rPr lang="es-SV" sz="2000" dirty="0"/>
              <a:t>del tamaño especificado, y luego copiar el contenido de la matriz vieja a la nueva, </a:t>
            </a:r>
            <a:r>
              <a:rPr lang="es-SV" sz="2000" dirty="0" smtClean="0"/>
              <a:t>matriz redimensionada.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000" dirty="0"/>
              <a:t>Búsqueda de una matriz no-ordenada es aceptable cuando se trabaja con arreglos pequeños, o cuando se realizan muy pocas </a:t>
            </a:r>
            <a:r>
              <a:rPr lang="es-SV" sz="2000" dirty="0" smtClean="0"/>
              <a:t>búsquedas.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SV" sz="2000" dirty="0"/>
              <a:t>Si una aplicación </a:t>
            </a:r>
            <a:r>
              <a:rPr lang="es-SV" sz="2000" dirty="0" smtClean="0"/>
              <a:t>almacena </a:t>
            </a:r>
            <a:r>
              <a:rPr lang="es-SV" sz="2000" dirty="0"/>
              <a:t>matrices </a:t>
            </a:r>
            <a:r>
              <a:rPr lang="es-SV" sz="2000" dirty="0" smtClean="0"/>
              <a:t>grandes que </a:t>
            </a:r>
            <a:r>
              <a:rPr lang="es-SV" sz="2000" dirty="0"/>
              <a:t>se buscan con frecuencia, hay otras estructuras de datos más adecuados para el trabajo que </a:t>
            </a:r>
            <a:r>
              <a:rPr lang="es-SV" sz="2000" dirty="0" smtClean="0"/>
              <a:t>las matrices.</a:t>
            </a:r>
            <a:endParaRPr lang="es-SV" sz="2000" dirty="0"/>
          </a:p>
        </p:txBody>
      </p:sp>
    </p:spTree>
    <p:extLst>
      <p:ext uri="{BB962C8B-B14F-4D97-AF65-F5344CB8AC3E}">
        <p14:creationId xmlns:p14="http://schemas.microsoft.com/office/powerpoint/2010/main" val="214725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57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88856"/>
            <a:ext cx="1143000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Ejemplo: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codigo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del Array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public static void Main()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{ </a:t>
            </a:r>
            <a:br>
              <a:rPr lang="en-US" sz="2000" dirty="0">
                <a:latin typeface="Courier New" pitchFamily="49" charset="0"/>
                <a:cs typeface="Times New Roman" pitchFamily="18" charset="0"/>
              </a:rPr>
            </a:br>
            <a:r>
              <a:rPr lang="en-US" sz="2000" dirty="0">
                <a:latin typeface="Courier New" pitchFamily="49" charset="0"/>
                <a:cs typeface="Times New Roman" pitchFamily="18" charset="0"/>
              </a:rPr>
              <a:t>int []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nums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new int[3];</a:t>
            </a:r>
            <a:br>
              <a:rPr lang="en-US" sz="2000" dirty="0">
                <a:latin typeface="Courier New" pitchFamily="49" charset="0"/>
                <a:cs typeface="Times New Roman" pitchFamily="18" charset="0"/>
              </a:rPr>
            </a:b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[0] = 23;</a:t>
            </a:r>
            <a:br>
              <a:rPr lang="en-US" sz="2000" dirty="0">
                <a:latin typeface="Courier New" pitchFamily="49" charset="0"/>
                <a:cs typeface="Times New Roman" pitchFamily="18" charset="0"/>
              </a:rPr>
            </a:b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[1] = 45;</a:t>
            </a:r>
            <a:br>
              <a:rPr lang="en-US" sz="2000" dirty="0">
                <a:latin typeface="Courier New" pitchFamily="49" charset="0"/>
                <a:cs typeface="Times New Roman" pitchFamily="18" charset="0"/>
              </a:rPr>
            </a:b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num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[2] = 19;</a:t>
            </a:r>
            <a:br>
              <a:rPr lang="en-US" sz="2000" dirty="0">
                <a:latin typeface="Courier New" pitchFamily="49" charset="0"/>
                <a:cs typeface="Times New Roman" pitchFamily="18" charset="0"/>
              </a:rPr>
            </a:b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Console.WriteLine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(“Index 0: ” +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nums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[0]);</a:t>
            </a:r>
            <a:br>
              <a:rPr lang="en-US" sz="2000" dirty="0">
                <a:latin typeface="Courier New" pitchFamily="49" charset="0"/>
                <a:cs typeface="Times New Roman" pitchFamily="18" charset="0"/>
              </a:rPr>
            </a:b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Console.WriteLine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(“Size: ” +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nums.Length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sz="2000" dirty="0">
                <a:latin typeface="Courier New" pitchFamily="49" charset="0"/>
                <a:cs typeface="Times New Roman" pitchFamily="18" charset="0"/>
              </a:rPr>
            </a:br>
            <a:r>
              <a:rPr lang="en-US" sz="2000" dirty="0">
                <a:latin typeface="Courier New" pitchFamily="49" charset="0"/>
                <a:cs typeface="Times New Roman" pitchFamily="18" charset="0"/>
              </a:rPr>
              <a:t>for (int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0;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&lt;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nums.length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;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++)</a:t>
            </a:r>
            <a:br>
              <a:rPr lang="en-US" sz="2000" dirty="0">
                <a:latin typeface="Courier New" pitchFamily="49" charset="0"/>
                <a:cs typeface="Times New Roman" pitchFamily="18" charset="0"/>
              </a:rPr>
            </a:br>
            <a:r>
              <a:rPr lang="en-US" sz="2000" dirty="0">
                <a:latin typeface="Courier New" pitchFamily="49" charset="0"/>
                <a:cs typeface="Times New Roman" pitchFamily="18" charset="0"/>
              </a:rPr>
              <a:t>{ </a:t>
            </a:r>
            <a:br>
              <a:rPr lang="en-US" sz="2000" dirty="0">
                <a:latin typeface="Courier New" pitchFamily="49" charset="0"/>
                <a:cs typeface="Times New Roman" pitchFamily="18" charset="0"/>
              </a:rPr>
            </a:br>
            <a:r>
              <a:rPr lang="en-US" sz="2000" dirty="0"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Console.WriteLine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nums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]);</a:t>
            </a:r>
            <a:br>
              <a:rPr lang="en-US" sz="2000" dirty="0">
                <a:latin typeface="Courier New" pitchFamily="49" charset="0"/>
                <a:cs typeface="Times New Roman" pitchFamily="18" charset="0"/>
              </a:rPr>
            </a:br>
            <a:r>
              <a:rPr lang="en-US" sz="2000" dirty="0">
                <a:latin typeface="Courier New" pitchFamily="49" charset="0"/>
                <a:cs typeface="Times New Roman" pitchFamily="18" charset="0"/>
              </a:rPr>
              <a:t>} 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744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58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45077"/>
            <a:ext cx="114300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/>
              <a:t>Pilas</a:t>
            </a:r>
          </a:p>
          <a:p>
            <a:endParaRPr lang="es-SV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sz="2000" dirty="0" smtClean="0"/>
              <a:t>Es una estructura de datos restringida por el ultimo </a:t>
            </a:r>
            <a:r>
              <a:rPr lang="es-SV" sz="2000" dirty="0"/>
              <a:t>en entrar, primero en salir (LIFO</a:t>
            </a:r>
            <a:r>
              <a:rPr lang="es-SV" sz="2000" dirty="0" smtClean="0"/>
              <a:t>).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SV" sz="20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sz="2000" dirty="0"/>
              <a:t>No permite el acceso aleatorio a </a:t>
            </a:r>
            <a:r>
              <a:rPr lang="es-SV" sz="2000" dirty="0" smtClean="0"/>
              <a:t>elementos.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SV" sz="20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sz="2000" dirty="0"/>
              <a:t>Se puede visualizar gráficamente como una colección vertical de </a:t>
            </a:r>
            <a:r>
              <a:rPr lang="es-SV" sz="2000" dirty="0" smtClean="0"/>
              <a:t>elementos.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SV" sz="20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sz="2000" dirty="0"/>
              <a:t>Cuando un elemento se inserta en la pila, se coloca en la parte superior de todos los demás elementos</a:t>
            </a:r>
            <a:r>
              <a:rPr lang="es-SV" sz="20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SV" sz="20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sz="2000" dirty="0"/>
              <a:t>Hacer estallar un elemento </a:t>
            </a:r>
            <a:r>
              <a:rPr lang="es-SV" sz="2000" dirty="0" smtClean="0"/>
              <a:t>hace se </a:t>
            </a:r>
            <a:r>
              <a:rPr lang="es-SV" sz="2000" dirty="0"/>
              <a:t>elimina el elemento de la parte superior de la </a:t>
            </a:r>
            <a:r>
              <a:rPr lang="es-SV" sz="2000" dirty="0" smtClean="0"/>
              <a:t>pila. Resulta </a:t>
            </a:r>
            <a:r>
              <a:rPr lang="es-SV" sz="2000" dirty="0"/>
              <a:t>útil cuando se necesita acceso al elemento más recientemente añadido</a:t>
            </a:r>
          </a:p>
        </p:txBody>
      </p:sp>
    </p:spTree>
    <p:extLst>
      <p:ext uri="{BB962C8B-B14F-4D97-AF65-F5344CB8AC3E}">
        <p14:creationId xmlns:p14="http://schemas.microsoft.com/office/powerpoint/2010/main" val="2683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59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790805"/>
            <a:ext cx="11430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Pilas.</a:t>
            </a:r>
          </a:p>
          <a:p>
            <a:endParaRPr lang="es-SV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/>
              <a:t>La siguiente animación muestra los puntos 1, 2 y 3 que se </a:t>
            </a:r>
            <a:r>
              <a:rPr lang="es-SV" sz="2000" dirty="0" smtClean="0"/>
              <a:t>insertan </a:t>
            </a:r>
            <a:r>
              <a:rPr lang="es-SV" sz="2000" dirty="0"/>
              <a:t>en la pila en ese orden, y </a:t>
            </a:r>
            <a:r>
              <a:rPr lang="es-SV" sz="2000" dirty="0" smtClean="0"/>
              <a:t>se realiza  un solo </a:t>
            </a:r>
            <a:r>
              <a:rPr lang="es-SV" sz="2000" dirty="0"/>
              <a:t>pop.</a:t>
            </a: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4560888" y="4154488"/>
            <a:ext cx="784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  pop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475956" y="4283724"/>
            <a:ext cx="877887" cy="62388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/>
              <a:t>1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475956" y="3658249"/>
            <a:ext cx="877887" cy="6254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/>
              <a:t>2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475956" y="3034361"/>
            <a:ext cx="877887" cy="6238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/>
              <a:t>3</a:t>
            </a: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3498056" y="3440761"/>
            <a:ext cx="12033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Pushing onto the stack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7108031" y="4299599"/>
            <a:ext cx="877887" cy="6254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/>
              <a:t>1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7108031" y="3675711"/>
            <a:ext cx="877887" cy="6238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/>
              <a:t>2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7108031" y="3050236"/>
            <a:ext cx="877887" cy="6254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/>
              <a:t>3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6130131" y="3458224"/>
            <a:ext cx="784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  pop</a:t>
            </a:r>
          </a:p>
        </p:txBody>
      </p:sp>
    </p:spTree>
    <p:extLst>
      <p:ext uri="{BB962C8B-B14F-4D97-AF65-F5344CB8AC3E}">
        <p14:creationId xmlns:p14="http://schemas.microsoft.com/office/powerpoint/2010/main" val="227691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9.11404E-7 L 0.18368 0.1813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2" grpId="1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Desarrollo General de Software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26771" y="880958"/>
            <a:ext cx="11184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¿Cuándo inicia el ciclo de vida de una aplicación?</a:t>
            </a:r>
            <a:endParaRPr lang="es-SV" sz="3200" b="1" dirty="0"/>
          </a:p>
        </p:txBody>
      </p:sp>
      <p:sp>
        <p:nvSpPr>
          <p:cNvPr id="8" name="7 Rectángulo"/>
          <p:cNvSpPr/>
          <p:nvPr/>
        </p:nvSpPr>
        <p:spPr>
          <a:xfrm>
            <a:off x="626771" y="1898388"/>
            <a:ext cx="111842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¿Quién es el que patrocina el proyecto?</a:t>
            </a:r>
            <a:endParaRPr lang="es-SV" sz="3200" b="1" dirty="0"/>
          </a:p>
        </p:txBody>
      </p:sp>
      <p:sp>
        <p:nvSpPr>
          <p:cNvPr id="9" name="8 Rectángulo"/>
          <p:cNvSpPr/>
          <p:nvPr/>
        </p:nvSpPr>
        <p:spPr>
          <a:xfrm>
            <a:off x="626770" y="2851425"/>
            <a:ext cx="1118422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¿Quién es el responsable de la ejecución global del proyecto</a:t>
            </a:r>
            <a:r>
              <a:rPr lang="es-SV" sz="3200" b="1" dirty="0" smtClean="0"/>
              <a:t>? </a:t>
            </a:r>
            <a:r>
              <a:rPr lang="es-SV" sz="3200" b="1" dirty="0" smtClean="0">
                <a:solidFill>
                  <a:srgbClr val="FF0000"/>
                </a:solidFill>
              </a:rPr>
              <a:t>Hola</a:t>
            </a:r>
          </a:p>
          <a:p>
            <a:endParaRPr lang="es-SV" sz="3200" b="1" dirty="0">
              <a:solidFill>
                <a:srgbClr val="FF0000"/>
              </a:solidFill>
            </a:endParaRPr>
          </a:p>
          <a:p>
            <a:r>
              <a:rPr lang="es-SV" sz="3200" b="1" dirty="0" smtClean="0">
                <a:solidFill>
                  <a:srgbClr val="FF0000"/>
                </a:solidFill>
              </a:rPr>
              <a:t>Hola mundo esta es una prueba</a:t>
            </a:r>
          </a:p>
          <a:p>
            <a:endParaRPr lang="es-SV" sz="3200" b="1" dirty="0"/>
          </a:p>
        </p:txBody>
      </p:sp>
    </p:spTree>
    <p:extLst>
      <p:ext uri="{BB962C8B-B14F-4D97-AF65-F5344CB8AC3E}">
        <p14:creationId xmlns:p14="http://schemas.microsoft.com/office/powerpoint/2010/main" val="33580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60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18126"/>
            <a:ext cx="114300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Ejemplo: Código Stack (Pila)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ush(), Pop(), </a:t>
            </a:r>
            <a:r>
              <a:rPr lang="en-US" sz="2400" dirty="0">
                <a:latin typeface="Times New Roman" pitchFamily="18" charset="0"/>
                <a:cs typeface="Courier New" pitchFamily="49" charset="0"/>
              </a:rPr>
              <a:t>and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Count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public static void Main()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{ </a:t>
            </a:r>
            <a:br>
              <a:rPr lang="en-US" sz="2400" dirty="0">
                <a:latin typeface="Courier New" pitchFamily="49" charset="0"/>
                <a:cs typeface="Times New Roman" pitchFamily="18" charset="0"/>
              </a:rPr>
            </a:br>
            <a:r>
              <a:rPr lang="en-US" sz="2400" dirty="0">
                <a:latin typeface="Courier New" pitchFamily="49" charset="0"/>
                <a:cs typeface="Times New Roman" pitchFamily="18" charset="0"/>
              </a:rPr>
              <a:t>Stack </a:t>
            </a: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myStack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 = new Stack(); </a:t>
            </a:r>
            <a:br>
              <a:rPr lang="en-US" sz="2400" dirty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myStack.Push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(“1"); </a:t>
            </a:r>
            <a:br>
              <a:rPr lang="en-US" sz="2400" dirty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myStack.Push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(“2"); </a:t>
            </a:r>
            <a:br>
              <a:rPr lang="en-US" sz="2400" dirty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myStack.Push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(“3"); </a:t>
            </a:r>
            <a:br>
              <a:rPr lang="en-US" sz="2400" dirty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Console.WriteLine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(“Ultima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entrada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: 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”+</a:t>
            </a: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myStack.Pop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());</a:t>
            </a:r>
            <a:br>
              <a:rPr lang="en-US" sz="2400" dirty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Console.WriteLine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(“Los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elementos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son: 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”+</a:t>
            </a: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myStack.Count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608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61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43677"/>
            <a:ext cx="1143000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Colas.</a:t>
            </a:r>
          </a:p>
          <a:p>
            <a:endParaRPr lang="es-SV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/>
              <a:t>Primero en entrar, primero en salir (FIFO</a:t>
            </a:r>
            <a:r>
              <a:rPr lang="es-SV" sz="2000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/>
              <a:t>No permite el acceso aleatorio a </a:t>
            </a:r>
            <a:r>
              <a:rPr lang="es-SV" sz="2000" dirty="0" smtClean="0"/>
              <a:t>elementos.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/>
              <a:t>Ideal para situaciones en las que sólo están interesados en artículos de procesamiento en el mismo orden en que se </a:t>
            </a:r>
            <a:r>
              <a:rPr lang="es-SV" sz="2000" dirty="0" smtClean="0"/>
              <a:t>recibieron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 smtClean="0"/>
              <a:t>Los métodos </a:t>
            </a:r>
            <a:r>
              <a:rPr lang="es-SV" sz="2000" dirty="0" err="1" smtClean="0"/>
              <a:t>Enqueue</a:t>
            </a:r>
            <a:r>
              <a:rPr lang="es-SV" sz="2000" dirty="0"/>
              <a:t>() y</a:t>
            </a:r>
            <a:r>
              <a:rPr lang="es-SV" sz="2000" dirty="0" smtClean="0"/>
              <a:t> </a:t>
            </a:r>
            <a:r>
              <a:rPr lang="es-SV" sz="2000" dirty="0" err="1"/>
              <a:t>Dequeue</a:t>
            </a:r>
            <a:r>
              <a:rPr lang="es-SV" sz="2000" dirty="0" smtClean="0"/>
              <a:t>() se </a:t>
            </a:r>
            <a:r>
              <a:rPr lang="es-SV" sz="2000" dirty="0"/>
              <a:t>utilizan para elementos de entrada y de acceso en la estructura de </a:t>
            </a:r>
            <a:r>
              <a:rPr lang="es-SV" sz="2000" dirty="0" smtClean="0"/>
              <a:t>datos.</a:t>
            </a:r>
          </a:p>
        </p:txBody>
      </p:sp>
    </p:spTree>
    <p:extLst>
      <p:ext uri="{BB962C8B-B14F-4D97-AF65-F5344CB8AC3E}">
        <p14:creationId xmlns:p14="http://schemas.microsoft.com/office/powerpoint/2010/main" val="10688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62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45489"/>
            <a:ext cx="1143000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Cola.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/>
              <a:t>La siguiente animación muestra el agregado </a:t>
            </a:r>
            <a:r>
              <a:rPr lang="es-SV" sz="2000" dirty="0" smtClean="0"/>
              <a:t>de los artículos </a:t>
            </a:r>
            <a:r>
              <a:rPr lang="es-SV" sz="2000" dirty="0"/>
              <a:t>1, 2 y 3 en la cola </a:t>
            </a:r>
            <a:r>
              <a:rPr lang="es-SV" sz="2000" dirty="0" smtClean="0"/>
              <a:t> </a:t>
            </a:r>
            <a:r>
              <a:rPr lang="es-SV" sz="2000" dirty="0"/>
              <a:t>y la eliminación de un elemento (</a:t>
            </a:r>
            <a:r>
              <a:rPr lang="es-SV" sz="2000" dirty="0" err="1"/>
              <a:t>dequeue</a:t>
            </a:r>
            <a:r>
              <a:rPr lang="es-SV" sz="2000" dirty="0" smtClean="0"/>
              <a:t>).</a:t>
            </a:r>
            <a:endParaRPr lang="es-SV" sz="20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964906" y="2960688"/>
            <a:ext cx="877888" cy="62388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/>
              <a:t>1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833269" y="2960688"/>
            <a:ext cx="877887" cy="62388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/>
              <a:t>2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714331" y="2955925"/>
            <a:ext cx="877888" cy="6254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/>
              <a:t>3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3840956" y="2784475"/>
            <a:ext cx="12033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Enqueue into the queue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971256" y="4129088"/>
            <a:ext cx="877888" cy="62388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/>
              <a:t>1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839619" y="4129088"/>
            <a:ext cx="877887" cy="62388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/>
              <a:t>2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720681" y="4124325"/>
            <a:ext cx="877888" cy="6254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/>
              <a:t>3</a:t>
            </a: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3847306" y="3952875"/>
            <a:ext cx="12033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Dequeue from the queue</a:t>
            </a:r>
          </a:p>
        </p:txBody>
      </p:sp>
    </p:spTree>
    <p:extLst>
      <p:ext uri="{BB962C8B-B14F-4D97-AF65-F5344CB8AC3E}">
        <p14:creationId xmlns:p14="http://schemas.microsoft.com/office/powerpoint/2010/main" val="11972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00578E-6 L -0.00156 0.1153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2" grpId="1" animBg="1"/>
      <p:bldP spid="13" grpId="0" animBg="1"/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63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43884"/>
            <a:ext cx="114300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Ejemplo: Código Queue  (Cola)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400" dirty="0">
                <a:latin typeface="Times New Roman" pitchFamily="18" charset="0"/>
                <a:cs typeface="Courier New" pitchFamily="49" charset="0"/>
              </a:rPr>
              <a:t>and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Count</a:t>
            </a:r>
          </a:p>
          <a:p>
            <a:pPr marL="457200" indent="-457200">
              <a:buClrTx/>
              <a:buFont typeface="Wingdings" pitchFamily="2" charset="2"/>
              <a:buNone/>
            </a:pPr>
            <a:endParaRPr lang="en-US" sz="2400" dirty="0">
              <a:latin typeface="Courier New" pitchFamily="49" charset="0"/>
              <a:cs typeface="Times New Roman" pitchFamily="18" charset="0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public static void Main()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{ </a:t>
            </a:r>
            <a:br>
              <a:rPr lang="en-US" sz="2400" dirty="0">
                <a:latin typeface="Courier New" pitchFamily="49" charset="0"/>
                <a:cs typeface="Times New Roman" pitchFamily="18" charset="0"/>
              </a:rPr>
            </a:br>
            <a:r>
              <a:rPr lang="en-US" sz="2400" dirty="0">
                <a:latin typeface="Courier New" pitchFamily="49" charset="0"/>
                <a:cs typeface="Times New Roman" pitchFamily="18" charset="0"/>
              </a:rPr>
              <a:t>Queue </a:t>
            </a: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myQ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 = new Queue(); </a:t>
            </a:r>
            <a:br>
              <a:rPr lang="en-US" sz="2400" dirty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myQ.Enqueue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(“1"); </a:t>
            </a:r>
            <a:br>
              <a:rPr lang="en-US" sz="2400" dirty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myQ.Enqueue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(“2"); </a:t>
            </a:r>
            <a:br>
              <a:rPr lang="en-US" sz="2400" dirty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myQ.Enqueue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(“3"); </a:t>
            </a:r>
            <a:br>
              <a:rPr lang="en-US" sz="2400" dirty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Console.WriteLine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(“Primer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elemento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: 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”+</a:t>
            </a: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myQ.Dequeue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());</a:t>
            </a:r>
            <a:br>
              <a:rPr lang="en-US" sz="2400" dirty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Console.WriteLine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(“Los </a:t>
            </a:r>
            <a:r>
              <a:rPr lang="en-US" sz="2400" dirty="0" err="1" smtClean="0">
                <a:latin typeface="Courier New" pitchFamily="49" charset="0"/>
                <a:cs typeface="Times New Roman" pitchFamily="18" charset="0"/>
              </a:rPr>
              <a:t>elementos</a:t>
            </a:r>
            <a:r>
              <a:rPr lang="en-US" sz="2400" dirty="0" smtClean="0">
                <a:latin typeface="Courier New" pitchFamily="49" charset="0"/>
                <a:cs typeface="Times New Roman" pitchFamily="18" charset="0"/>
              </a:rPr>
              <a:t> son: 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”+</a:t>
            </a: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myQ.Count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9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64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64499"/>
            <a:ext cx="1143000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/>
              <a:t>Listas </a:t>
            </a:r>
            <a:r>
              <a:rPr lang="es-SV" sz="3200" b="1" dirty="0" smtClean="0"/>
              <a:t>enlazadas.</a:t>
            </a:r>
          </a:p>
          <a:p>
            <a:endParaRPr lang="es-SV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/>
              <a:t>Una lista de nodos o elementos de una estructura de datos </a:t>
            </a:r>
            <a:r>
              <a:rPr lang="es-SV" sz="2000" dirty="0" smtClean="0"/>
              <a:t>conectados </a:t>
            </a:r>
            <a:r>
              <a:rPr lang="es-SV" sz="2000" dirty="0"/>
              <a:t>por </a:t>
            </a:r>
            <a:r>
              <a:rPr lang="es-SV" sz="2000" dirty="0" smtClean="0"/>
              <a:t>punteros.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/>
              <a:t>Una lista enlazada tiene un puntero que señala en cada nodo al siguiente nodo en la </a:t>
            </a:r>
            <a:r>
              <a:rPr lang="es-SV" sz="2000" dirty="0" smtClean="0"/>
              <a:t>lista.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/>
              <a:t>Una lista doblemente enlazada tiene dos punteros en cada nodo que apuntan a los nodos siguiente y </a:t>
            </a:r>
            <a:r>
              <a:rPr lang="es-SV" sz="2000" dirty="0" smtClean="0"/>
              <a:t>anterior.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/>
              <a:t>En una lista circular, los primeros y últimos nodos de la lista están </a:t>
            </a:r>
            <a:r>
              <a:rPr lang="es-SV" sz="2000" dirty="0" smtClean="0"/>
              <a:t>vinculados.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/>
              <a:t>No permite el acceso aleatorio a </a:t>
            </a:r>
            <a:r>
              <a:rPr lang="es-SV" sz="2000" dirty="0" smtClean="0"/>
              <a:t>elementos.</a:t>
            </a:r>
            <a:endParaRPr lang="es-SV" sz="2000" dirty="0"/>
          </a:p>
        </p:txBody>
      </p:sp>
    </p:spTree>
    <p:extLst>
      <p:ext uri="{BB962C8B-B14F-4D97-AF65-F5344CB8AC3E}">
        <p14:creationId xmlns:p14="http://schemas.microsoft.com/office/powerpoint/2010/main" val="248754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65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41909"/>
            <a:ext cx="1143000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/>
              <a:t>Listas </a:t>
            </a:r>
            <a:r>
              <a:rPr lang="es-SV" sz="3200" b="1" dirty="0" smtClean="0"/>
              <a:t>enlazadas.</a:t>
            </a:r>
          </a:p>
          <a:p>
            <a:endParaRPr lang="es-SV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dirty="0"/>
              <a:t>Permitir la inserción más eficiente y la eliminación de </a:t>
            </a:r>
            <a:r>
              <a:rPr lang="es-SV" dirty="0" smtClean="0"/>
              <a:t>elementos.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dirty="0"/>
              <a:t>Debido a que sólo se cambian enlaces, una inserción o </a:t>
            </a:r>
            <a:r>
              <a:rPr lang="es-SV" dirty="0" smtClean="0"/>
              <a:t>borrado </a:t>
            </a:r>
            <a:r>
              <a:rPr lang="es-SV" dirty="0"/>
              <a:t>sólo afecta a los vecinos del elemento insertado o eliminado, y no afecta a toda la </a:t>
            </a:r>
            <a:r>
              <a:rPr lang="es-SV" dirty="0" smtClean="0"/>
              <a:t>estructura.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dirty="0"/>
              <a:t>La inserción y extracción es independiente del número de elementos en la lista, asumiendo el punto de inserción o </a:t>
            </a:r>
            <a:r>
              <a:rPr lang="es-SV" dirty="0" smtClean="0"/>
              <a:t>borrado </a:t>
            </a:r>
            <a:r>
              <a:rPr lang="es-SV" dirty="0"/>
              <a:t>se </a:t>
            </a:r>
            <a:r>
              <a:rPr lang="es-SV" dirty="0" smtClean="0"/>
              <a:t>encuentra.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dirty="0"/>
              <a:t>La búsqueda de un elemento tiene una relación lineal con el número de </a:t>
            </a:r>
            <a:r>
              <a:rPr lang="es-SV" dirty="0" smtClean="0"/>
              <a:t>elementos.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13162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66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85894"/>
            <a:ext cx="1143000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Ejemplo: Código Linked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Lista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Enlazada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Times New Roman" pitchFamily="18" charset="0"/>
            </a:endParaRP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public static void Main()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{ </a:t>
            </a:r>
            <a:br>
              <a:rPr lang="en-US" sz="2400" dirty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LinkedList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&lt;String&gt; </a:t>
            </a: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myList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 = new </a:t>
            </a: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LinkedList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 &lt;String&gt;(); </a:t>
            </a:r>
            <a:br>
              <a:rPr lang="en-US" sz="2400" dirty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myList.AddFirst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(“one"); </a:t>
            </a:r>
            <a:br>
              <a:rPr lang="en-US" sz="2400" dirty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myList.AddLast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(“two"); </a:t>
            </a:r>
            <a:br>
              <a:rPr lang="en-US" sz="2400" dirty="0">
                <a:latin typeface="Courier New" pitchFamily="49" charset="0"/>
                <a:cs typeface="Times New Roman" pitchFamily="18" charset="0"/>
              </a:rPr>
            </a:b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Console.WriteLine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(“First spot: ”+</a:t>
            </a:r>
            <a:r>
              <a:rPr lang="en-US" sz="2400" dirty="0" err="1">
                <a:latin typeface="Courier New" pitchFamily="49" charset="0"/>
                <a:cs typeface="Times New Roman" pitchFamily="18" charset="0"/>
              </a:rPr>
              <a:t>myList.RemoveFirst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());</a:t>
            </a:r>
          </a:p>
          <a:p>
            <a:pPr marL="457200" indent="-457200">
              <a:buClrTx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210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67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59345" y="854994"/>
            <a:ext cx="1135165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Algoritmos </a:t>
            </a:r>
            <a:r>
              <a:rPr lang="es-SV" sz="3200" b="1" dirty="0"/>
              <a:t>de </a:t>
            </a:r>
            <a:r>
              <a:rPr lang="es-SV" sz="3200" b="1" dirty="0" smtClean="0"/>
              <a:t>ordenación.</a:t>
            </a:r>
          </a:p>
          <a:p>
            <a:endParaRPr lang="es-SV" dirty="0"/>
          </a:p>
          <a:p>
            <a:r>
              <a:rPr lang="es-SV" sz="2400" dirty="0" smtClean="0"/>
              <a:t>Pasos </a:t>
            </a:r>
            <a:r>
              <a:rPr lang="es-SV" sz="2400" dirty="0"/>
              <a:t>que ponen una colección de elementos de datos en un orden secuencial, a veces basadas en uno o más valores clave de cada </a:t>
            </a:r>
            <a:r>
              <a:rPr lang="es-SV" sz="2400" dirty="0" smtClean="0"/>
              <a:t>elemento.</a:t>
            </a:r>
          </a:p>
          <a:p>
            <a:endParaRPr lang="es-SV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400" dirty="0" smtClean="0"/>
              <a:t>Ordenamiento </a:t>
            </a:r>
            <a:r>
              <a:rPr lang="es-SV" sz="2400" dirty="0"/>
              <a:t>de </a:t>
            </a:r>
            <a:r>
              <a:rPr lang="es-SV" sz="2400" dirty="0" smtClean="0"/>
              <a:t>burbuja.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400" dirty="0" smtClean="0"/>
              <a:t>Ordenación por selección.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400" dirty="0"/>
              <a:t>O</a:t>
            </a:r>
            <a:r>
              <a:rPr lang="es-SV" sz="2400" dirty="0" smtClean="0"/>
              <a:t>rdenación </a:t>
            </a:r>
            <a:r>
              <a:rPr lang="es-SV" sz="2400" dirty="0"/>
              <a:t>por </a:t>
            </a:r>
            <a:r>
              <a:rPr lang="es-SV" sz="2400" dirty="0" smtClean="0"/>
              <a:t>inserción.</a:t>
            </a:r>
            <a:endParaRPr lang="es-SV" sz="2400" dirty="0"/>
          </a:p>
        </p:txBody>
      </p:sp>
    </p:spTree>
    <p:extLst>
      <p:ext uri="{BB962C8B-B14F-4D97-AF65-F5344CB8AC3E}">
        <p14:creationId xmlns:p14="http://schemas.microsoft.com/office/powerpoint/2010/main" val="314930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68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06646"/>
            <a:ext cx="1143000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Método de Ordenamiento de la Burbuja.</a:t>
            </a:r>
            <a:endParaRPr lang="es-SV" sz="3200" b="1" dirty="0"/>
          </a:p>
          <a:p>
            <a:endParaRPr lang="es-SV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 smtClean="0"/>
              <a:t>Compara </a:t>
            </a:r>
            <a:r>
              <a:rPr lang="es-SV" sz="2000" dirty="0"/>
              <a:t>cada elemento de la lista con el elemento al lado de él, y </a:t>
            </a:r>
            <a:r>
              <a:rPr lang="es-SV" sz="2000" dirty="0" smtClean="0"/>
              <a:t>realiza el cambio </a:t>
            </a:r>
            <a:r>
              <a:rPr lang="es-SV" sz="2000" dirty="0"/>
              <a:t>de ellos si es </a:t>
            </a:r>
            <a:r>
              <a:rPr lang="es-SV" sz="2000" dirty="0" smtClean="0"/>
              <a:t>necesario.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/>
              <a:t>En una pasada, el número más grande eventualmente terminar en el último lugar (si la lista está siendo ordenados de menor a mayor</a:t>
            </a:r>
            <a:r>
              <a:rPr lang="es-SV" sz="2000" dirty="0" smtClean="0"/>
              <a:t>).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/>
              <a:t>Repite este proceso N-1 veces, donde N es el número de elementos para </a:t>
            </a:r>
            <a:r>
              <a:rPr lang="es-SV" sz="2000" dirty="0" smtClean="0"/>
              <a:t>ordenar.</a:t>
            </a:r>
            <a:endParaRPr lang="es-SV" sz="2000" dirty="0"/>
          </a:p>
        </p:txBody>
      </p:sp>
    </p:spTree>
    <p:extLst>
      <p:ext uri="{BB962C8B-B14F-4D97-AF65-F5344CB8AC3E}">
        <p14:creationId xmlns:p14="http://schemas.microsoft.com/office/powerpoint/2010/main" val="102209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69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48864"/>
            <a:ext cx="11430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2400" b="1" dirty="0" smtClean="0"/>
              <a:t>Método de Ordenamiento de la Burbuja.</a:t>
            </a:r>
            <a:endParaRPr lang="es-SV" sz="2400" b="1" dirty="0"/>
          </a:p>
        </p:txBody>
      </p:sp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27833"/>
              </p:ext>
            </p:extLst>
          </p:nvPr>
        </p:nvGraphicFramePr>
        <p:xfrm>
          <a:off x="2615843" y="1678927"/>
          <a:ext cx="6111875" cy="640080"/>
        </p:xfrm>
        <a:graphic>
          <a:graphicData uri="http://schemas.openxmlformats.org/drawingml/2006/table">
            <a:tbl>
              <a:tblPr/>
              <a:tblGrid>
                <a:gridCol w="61118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5     6      9      7      2      1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62608"/>
              </p:ext>
            </p:extLst>
          </p:nvPr>
        </p:nvGraphicFramePr>
        <p:xfrm>
          <a:off x="2615484" y="2397005"/>
          <a:ext cx="6111875" cy="660400"/>
        </p:xfrm>
        <a:graphic>
          <a:graphicData uri="http://schemas.openxmlformats.org/drawingml/2006/table">
            <a:tbl>
              <a:tblPr/>
              <a:tblGrid>
                <a:gridCol w="1019175"/>
                <a:gridCol w="1017588"/>
                <a:gridCol w="1019175"/>
                <a:gridCol w="1019175"/>
                <a:gridCol w="1017587"/>
                <a:gridCol w="1019175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41168"/>
              </p:ext>
            </p:extLst>
          </p:nvPr>
        </p:nvGraphicFramePr>
        <p:xfrm>
          <a:off x="2615484" y="3165028"/>
          <a:ext cx="6111875" cy="660400"/>
        </p:xfrm>
        <a:graphic>
          <a:graphicData uri="http://schemas.openxmlformats.org/drawingml/2006/table">
            <a:tbl>
              <a:tblPr/>
              <a:tblGrid>
                <a:gridCol w="1019175"/>
                <a:gridCol w="1017588"/>
                <a:gridCol w="1019175"/>
                <a:gridCol w="1019175"/>
                <a:gridCol w="1017587"/>
                <a:gridCol w="1019175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55041"/>
              </p:ext>
            </p:extLst>
          </p:nvPr>
        </p:nvGraphicFramePr>
        <p:xfrm>
          <a:off x="2621072" y="3912003"/>
          <a:ext cx="6111875" cy="658813"/>
        </p:xfrm>
        <a:graphic>
          <a:graphicData uri="http://schemas.openxmlformats.org/drawingml/2006/table">
            <a:tbl>
              <a:tblPr/>
              <a:tblGrid>
                <a:gridCol w="1019175"/>
                <a:gridCol w="1017588"/>
                <a:gridCol w="1019175"/>
                <a:gridCol w="1019175"/>
                <a:gridCol w="1017587"/>
                <a:gridCol w="1019175"/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04789"/>
              </p:ext>
            </p:extLst>
          </p:nvPr>
        </p:nvGraphicFramePr>
        <p:xfrm>
          <a:off x="2628363" y="4658977"/>
          <a:ext cx="6111875" cy="660400"/>
        </p:xfrm>
        <a:graphic>
          <a:graphicData uri="http://schemas.openxmlformats.org/drawingml/2006/table">
            <a:tbl>
              <a:tblPr/>
              <a:tblGrid>
                <a:gridCol w="1019175"/>
                <a:gridCol w="1017588"/>
                <a:gridCol w="1019175"/>
                <a:gridCol w="1019175"/>
                <a:gridCol w="1017587"/>
                <a:gridCol w="1019175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14159"/>
              </p:ext>
            </p:extLst>
          </p:nvPr>
        </p:nvGraphicFramePr>
        <p:xfrm>
          <a:off x="2628364" y="5418831"/>
          <a:ext cx="6111875" cy="660400"/>
        </p:xfrm>
        <a:graphic>
          <a:graphicData uri="http://schemas.openxmlformats.org/drawingml/2006/table">
            <a:tbl>
              <a:tblPr/>
              <a:tblGrid>
                <a:gridCol w="1019175"/>
                <a:gridCol w="1017588"/>
                <a:gridCol w="1019175"/>
                <a:gridCol w="1019175"/>
                <a:gridCol w="1017587"/>
                <a:gridCol w="1019175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03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Desarrollo General de Software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771591"/>
            <a:ext cx="1143000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/>
              <a:t>Desarrollo General de Software</a:t>
            </a:r>
            <a:r>
              <a:rPr lang="es-SV" sz="3200" b="1" dirty="0" smtClean="0"/>
              <a:t>.</a:t>
            </a:r>
          </a:p>
          <a:p>
            <a:endParaRPr lang="es-SV" dirty="0" smtClean="0"/>
          </a:p>
          <a:p>
            <a:endParaRPr lang="es-SV" dirty="0"/>
          </a:p>
        </p:txBody>
      </p:sp>
      <p:sp>
        <p:nvSpPr>
          <p:cNvPr id="3" name="2 Rectángulo"/>
          <p:cNvSpPr/>
          <p:nvPr/>
        </p:nvSpPr>
        <p:spPr>
          <a:xfrm>
            <a:off x="380996" y="1402664"/>
            <a:ext cx="114300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s-SV" sz="2400" dirty="0"/>
              <a:t>Las responsabilidades principales de un administrador de </a:t>
            </a:r>
            <a:r>
              <a:rPr lang="es-SV" sz="2400" dirty="0" smtClean="0"/>
              <a:t>proyecto son </a:t>
            </a:r>
            <a:r>
              <a:rPr lang="es-SV" sz="2400" dirty="0"/>
              <a:t>el garantizar que el proyecto se ajuste al presupuesto y se termine en tiempo. </a:t>
            </a:r>
            <a:endParaRPr lang="es-SV" sz="24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s-SV" sz="24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SV" sz="2400" dirty="0" smtClean="0"/>
              <a:t>El administrador </a:t>
            </a:r>
            <a:r>
              <a:rPr lang="es-SV" sz="2400" dirty="0"/>
              <a:t>de proyecto es responsable de la contratación de miembros del equipo y </a:t>
            </a:r>
            <a:r>
              <a:rPr lang="es-SV" sz="2400" dirty="0" smtClean="0"/>
              <a:t>de facilitar </a:t>
            </a:r>
            <a:r>
              <a:rPr lang="es-SV" sz="2400" dirty="0"/>
              <a:t>la cooperación dentro del equipo.</a:t>
            </a:r>
          </a:p>
        </p:txBody>
      </p:sp>
    </p:spTree>
    <p:extLst>
      <p:ext uri="{BB962C8B-B14F-4D97-AF65-F5344CB8AC3E}">
        <p14:creationId xmlns:p14="http://schemas.microsoft.com/office/powerpoint/2010/main" val="204246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70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790600"/>
            <a:ext cx="1143000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Método de Ordenamiento por Selección.</a:t>
            </a:r>
          </a:p>
          <a:p>
            <a:endParaRPr lang="es-SV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400" dirty="0"/>
              <a:t>Busca el número más pequeño de la lista y </a:t>
            </a:r>
            <a:r>
              <a:rPr lang="es-SV" sz="2400" dirty="0" smtClean="0"/>
              <a:t>realiza el </a:t>
            </a:r>
            <a:r>
              <a:rPr lang="es-SV" sz="2400" dirty="0"/>
              <a:t>intercambio con el número en el índice que </a:t>
            </a:r>
            <a:r>
              <a:rPr lang="es-SV" sz="2400" dirty="0" smtClean="0"/>
              <a:t>pertenece.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400" dirty="0"/>
              <a:t>En cada pasada, </a:t>
            </a:r>
            <a:r>
              <a:rPr lang="es-SV" sz="2400" dirty="0" smtClean="0"/>
              <a:t>disminuye la </a:t>
            </a:r>
            <a:r>
              <a:rPr lang="es-SV" sz="2400" dirty="0"/>
              <a:t>parte de la matriz que se </a:t>
            </a:r>
            <a:r>
              <a:rPr lang="es-SV" sz="2400" dirty="0" smtClean="0"/>
              <a:t>debe analizar.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400" dirty="0"/>
              <a:t>Repite este proceso N-1 veces, donde N es el número de elementos para ordenar</a:t>
            </a:r>
          </a:p>
        </p:txBody>
      </p:sp>
    </p:spTree>
    <p:extLst>
      <p:ext uri="{BB962C8B-B14F-4D97-AF65-F5344CB8AC3E}">
        <p14:creationId xmlns:p14="http://schemas.microsoft.com/office/powerpoint/2010/main" val="338195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71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913258"/>
            <a:ext cx="11430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Tx/>
              <a:buFont typeface="Wingdings" pitchFamily="2" charset="2"/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Selection Sort: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452140"/>
              </p:ext>
            </p:extLst>
          </p:nvPr>
        </p:nvGraphicFramePr>
        <p:xfrm>
          <a:off x="2899178" y="1540753"/>
          <a:ext cx="6111875" cy="640080"/>
        </p:xfrm>
        <a:graphic>
          <a:graphicData uri="http://schemas.openxmlformats.org/drawingml/2006/table">
            <a:tbl>
              <a:tblPr/>
              <a:tblGrid>
                <a:gridCol w="61118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5     6      9      7      2      1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89922"/>
              </p:ext>
            </p:extLst>
          </p:nvPr>
        </p:nvGraphicFramePr>
        <p:xfrm>
          <a:off x="2898819" y="2241430"/>
          <a:ext cx="6111875" cy="660400"/>
        </p:xfrm>
        <a:graphic>
          <a:graphicData uri="http://schemas.openxmlformats.org/drawingml/2006/table">
            <a:tbl>
              <a:tblPr/>
              <a:tblGrid>
                <a:gridCol w="1019175"/>
                <a:gridCol w="1017588"/>
                <a:gridCol w="1019175"/>
                <a:gridCol w="1019175"/>
                <a:gridCol w="1017587"/>
                <a:gridCol w="1019175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844435"/>
              </p:ext>
            </p:extLst>
          </p:nvPr>
        </p:nvGraphicFramePr>
        <p:xfrm>
          <a:off x="2924578" y="2984723"/>
          <a:ext cx="6111875" cy="660400"/>
        </p:xfrm>
        <a:graphic>
          <a:graphicData uri="http://schemas.openxmlformats.org/drawingml/2006/table">
            <a:tbl>
              <a:tblPr/>
              <a:tblGrid>
                <a:gridCol w="1019175"/>
                <a:gridCol w="1017588"/>
                <a:gridCol w="1019175"/>
                <a:gridCol w="1019175"/>
                <a:gridCol w="1017587"/>
                <a:gridCol w="1019175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10797"/>
              </p:ext>
            </p:extLst>
          </p:nvPr>
        </p:nvGraphicFramePr>
        <p:xfrm>
          <a:off x="2924578" y="3705941"/>
          <a:ext cx="6111875" cy="658813"/>
        </p:xfrm>
        <a:graphic>
          <a:graphicData uri="http://schemas.openxmlformats.org/drawingml/2006/table">
            <a:tbl>
              <a:tblPr/>
              <a:tblGrid>
                <a:gridCol w="1019175"/>
                <a:gridCol w="1017588"/>
                <a:gridCol w="1019175"/>
                <a:gridCol w="1019175"/>
                <a:gridCol w="1017587"/>
                <a:gridCol w="1019175"/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32692"/>
              </p:ext>
            </p:extLst>
          </p:nvPr>
        </p:nvGraphicFramePr>
        <p:xfrm>
          <a:off x="2911699" y="4401399"/>
          <a:ext cx="6111875" cy="660400"/>
        </p:xfrm>
        <a:graphic>
          <a:graphicData uri="http://schemas.openxmlformats.org/drawingml/2006/table">
            <a:tbl>
              <a:tblPr/>
              <a:tblGrid>
                <a:gridCol w="1019175"/>
                <a:gridCol w="1017588"/>
                <a:gridCol w="1019175"/>
                <a:gridCol w="1019175"/>
                <a:gridCol w="1017587"/>
                <a:gridCol w="1019175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36873"/>
              </p:ext>
            </p:extLst>
          </p:nvPr>
        </p:nvGraphicFramePr>
        <p:xfrm>
          <a:off x="2911699" y="5122617"/>
          <a:ext cx="6111875" cy="660400"/>
        </p:xfrm>
        <a:graphic>
          <a:graphicData uri="http://schemas.openxmlformats.org/drawingml/2006/table">
            <a:tbl>
              <a:tblPr/>
              <a:tblGrid>
                <a:gridCol w="1019175"/>
                <a:gridCol w="1017588"/>
                <a:gridCol w="1019175"/>
                <a:gridCol w="1019175"/>
                <a:gridCol w="1017587"/>
                <a:gridCol w="1019175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50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72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25861"/>
            <a:ext cx="1143000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Ordenamiento por Inserción.</a:t>
            </a:r>
            <a:endParaRPr lang="es-SV" sz="3200" b="1" dirty="0"/>
          </a:p>
          <a:p>
            <a:endParaRPr lang="es-SV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 smtClean="0"/>
              <a:t>El </a:t>
            </a:r>
            <a:r>
              <a:rPr lang="es-SV" sz="2000" dirty="0"/>
              <a:t>primer elemento de una matriz está </a:t>
            </a:r>
            <a:r>
              <a:rPr lang="es-SV" sz="2000" dirty="0" smtClean="0"/>
              <a:t>ordenado </a:t>
            </a:r>
            <a:r>
              <a:rPr lang="es-SV" sz="2000" dirty="0"/>
              <a:t>con respecto a sí mismo. </a:t>
            </a:r>
            <a:endParaRPr lang="es-SV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s-SV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 smtClean="0"/>
              <a:t>La </a:t>
            </a:r>
            <a:r>
              <a:rPr lang="es-SV" sz="2000" dirty="0"/>
              <a:t>matriz se puede decir que se compone de un lado </a:t>
            </a:r>
            <a:r>
              <a:rPr lang="es-SV" sz="2000" dirty="0" smtClean="0"/>
              <a:t>ordenado </a:t>
            </a:r>
            <a:r>
              <a:rPr lang="es-SV" sz="2000" dirty="0"/>
              <a:t>y un lado sin </a:t>
            </a:r>
            <a:r>
              <a:rPr lang="es-SV" sz="2000" dirty="0" smtClean="0"/>
              <a:t>clasificar.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/>
              <a:t>Los elementos de la parte no seleccionados se insertan en el orden correcto en el lado ordenada de una en </a:t>
            </a:r>
            <a:r>
              <a:rPr lang="es-SV" sz="2000" dirty="0" smtClean="0"/>
              <a:t>una.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/>
              <a:t>Para crear el punto de inserción, los elementos se mueven hacia abajo para dejar </a:t>
            </a:r>
            <a:r>
              <a:rPr lang="es-SV" sz="2000" dirty="0" smtClean="0"/>
              <a:t>espacio.</a:t>
            </a:r>
          </a:p>
          <a:p>
            <a:pPr marL="342900" indent="-342900">
              <a:buFont typeface="Arial" pitchFamily="34" charset="0"/>
              <a:buChar char="•"/>
            </a:pPr>
            <a:endParaRPr lang="es-SV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s-SV" sz="2000" dirty="0"/>
              <a:t>Repite este proceso N-1 veces, donde N es el número de elementos para </a:t>
            </a:r>
            <a:r>
              <a:rPr lang="es-SV" sz="2000" dirty="0" smtClean="0"/>
              <a:t>ordenar.</a:t>
            </a:r>
            <a:endParaRPr lang="es-SV" sz="2000" dirty="0"/>
          </a:p>
        </p:txBody>
      </p:sp>
    </p:spTree>
    <p:extLst>
      <p:ext uri="{BB962C8B-B14F-4D97-AF65-F5344CB8AC3E}">
        <p14:creationId xmlns:p14="http://schemas.microsoft.com/office/powerpoint/2010/main" val="242894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73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0997" y="825861"/>
            <a:ext cx="114300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Ordenamiento por Inserción.</a:t>
            </a:r>
            <a:endParaRPr lang="es-SV" sz="3200" b="1" dirty="0"/>
          </a:p>
          <a:p>
            <a:endParaRPr lang="es-SV" dirty="0" smtClean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1423"/>
              </p:ext>
            </p:extLst>
          </p:nvPr>
        </p:nvGraphicFramePr>
        <p:xfrm>
          <a:off x="3221149" y="1485744"/>
          <a:ext cx="6111875" cy="640080"/>
        </p:xfrm>
        <a:graphic>
          <a:graphicData uri="http://schemas.openxmlformats.org/drawingml/2006/table">
            <a:tbl>
              <a:tblPr/>
              <a:tblGrid>
                <a:gridCol w="61118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5     6      9      7      2      1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95407"/>
              </p:ext>
            </p:extLst>
          </p:nvPr>
        </p:nvGraphicFramePr>
        <p:xfrm>
          <a:off x="3207913" y="2175798"/>
          <a:ext cx="6111875" cy="660400"/>
        </p:xfrm>
        <a:graphic>
          <a:graphicData uri="http://schemas.openxmlformats.org/drawingml/2006/table">
            <a:tbl>
              <a:tblPr/>
              <a:tblGrid>
                <a:gridCol w="1019175"/>
                <a:gridCol w="1017588"/>
                <a:gridCol w="1019175"/>
                <a:gridCol w="1019175"/>
                <a:gridCol w="1017587"/>
                <a:gridCol w="1019175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76589"/>
              </p:ext>
            </p:extLst>
          </p:nvPr>
        </p:nvGraphicFramePr>
        <p:xfrm>
          <a:off x="3207913" y="2885370"/>
          <a:ext cx="6111875" cy="660400"/>
        </p:xfrm>
        <a:graphic>
          <a:graphicData uri="http://schemas.openxmlformats.org/drawingml/2006/table">
            <a:tbl>
              <a:tblPr/>
              <a:tblGrid>
                <a:gridCol w="1019175"/>
                <a:gridCol w="1017588"/>
                <a:gridCol w="1019175"/>
                <a:gridCol w="1019175"/>
                <a:gridCol w="1017587"/>
                <a:gridCol w="1019175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173611"/>
              </p:ext>
            </p:extLst>
          </p:nvPr>
        </p:nvGraphicFramePr>
        <p:xfrm>
          <a:off x="3207913" y="3602910"/>
          <a:ext cx="6111875" cy="658813"/>
        </p:xfrm>
        <a:graphic>
          <a:graphicData uri="http://schemas.openxmlformats.org/drawingml/2006/table">
            <a:tbl>
              <a:tblPr/>
              <a:tblGrid>
                <a:gridCol w="1019175"/>
                <a:gridCol w="1017588"/>
                <a:gridCol w="1019175"/>
                <a:gridCol w="1019175"/>
                <a:gridCol w="1017587"/>
                <a:gridCol w="1019175"/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34097"/>
              </p:ext>
            </p:extLst>
          </p:nvPr>
        </p:nvGraphicFramePr>
        <p:xfrm>
          <a:off x="3207913" y="4311247"/>
          <a:ext cx="6111875" cy="660400"/>
        </p:xfrm>
        <a:graphic>
          <a:graphicData uri="http://schemas.openxmlformats.org/drawingml/2006/table">
            <a:tbl>
              <a:tblPr/>
              <a:tblGrid>
                <a:gridCol w="1019175"/>
                <a:gridCol w="1017588"/>
                <a:gridCol w="1019175"/>
                <a:gridCol w="1019175"/>
                <a:gridCol w="1017587"/>
                <a:gridCol w="1019175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10482"/>
              </p:ext>
            </p:extLst>
          </p:nvPr>
        </p:nvGraphicFramePr>
        <p:xfrm>
          <a:off x="3207912" y="5006706"/>
          <a:ext cx="6111875" cy="660400"/>
        </p:xfrm>
        <a:graphic>
          <a:graphicData uri="http://schemas.openxmlformats.org/drawingml/2006/table">
            <a:tbl>
              <a:tblPr/>
              <a:tblGrid>
                <a:gridCol w="1019175"/>
                <a:gridCol w="1017588"/>
                <a:gridCol w="1019175"/>
                <a:gridCol w="1019175"/>
                <a:gridCol w="1017587"/>
                <a:gridCol w="1019175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71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09563" y="6356352"/>
            <a:ext cx="3517006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74</a:t>
            </a:fld>
            <a:endParaRPr lang="en-U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-1" y="1"/>
            <a:ext cx="12192001" cy="65490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Lección 3.3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80997" y="806440"/>
            <a:ext cx="11430001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b="1" dirty="0" smtClean="0"/>
              <a:t>Revisión de la Lección.</a:t>
            </a:r>
            <a:endParaRPr lang="es-SV" sz="3200" b="1" dirty="0"/>
          </a:p>
          <a:p>
            <a:endParaRPr lang="es-SV" dirty="0" smtClean="0"/>
          </a:p>
          <a:p>
            <a:r>
              <a:rPr lang="es-SV" sz="2000" dirty="0" smtClean="0"/>
              <a:t>¿</a:t>
            </a:r>
            <a:r>
              <a:rPr lang="es-SV" sz="2000" dirty="0"/>
              <a:t>Qué especificaciones </a:t>
            </a:r>
            <a:r>
              <a:rPr lang="es-SV" sz="2000" dirty="0" smtClean="0"/>
              <a:t>tendría que tener el programa para que  </a:t>
            </a:r>
            <a:r>
              <a:rPr lang="es-SV" sz="2000" dirty="0"/>
              <a:t>eso </a:t>
            </a:r>
            <a:r>
              <a:rPr lang="es-SV" sz="2000" dirty="0" smtClean="0"/>
              <a:t>cause que </a:t>
            </a:r>
            <a:r>
              <a:rPr lang="es-SV" sz="2000" dirty="0"/>
              <a:t>un programador o desarrollador </a:t>
            </a:r>
            <a:r>
              <a:rPr lang="es-SV" sz="2000" dirty="0" smtClean="0"/>
              <a:t>seleccione </a:t>
            </a:r>
            <a:r>
              <a:rPr lang="es-SV" sz="2000" dirty="0"/>
              <a:t>cada una de las siguientes estructuras de datos? ¿Por qué</a:t>
            </a:r>
            <a:r>
              <a:rPr lang="es-SV" sz="2000" dirty="0" smtClean="0"/>
              <a:t>?</a:t>
            </a:r>
          </a:p>
          <a:p>
            <a:endParaRPr lang="es-SV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/>
              <a:t>Arrays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/>
              <a:t>Pilas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/>
              <a:t>colas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SV" sz="2000" dirty="0"/>
              <a:t>Las listas </a:t>
            </a:r>
            <a:r>
              <a:rPr lang="es-SV" sz="2000" dirty="0" smtClean="0"/>
              <a:t>enlazadas</a:t>
            </a:r>
          </a:p>
          <a:p>
            <a:pPr marL="285750" indent="-285750">
              <a:buFont typeface="Arial" pitchFamily="34" charset="0"/>
              <a:buChar char="•"/>
            </a:pPr>
            <a:endParaRPr lang="es-SV" sz="2000" dirty="0"/>
          </a:p>
          <a:p>
            <a:r>
              <a:rPr lang="es-SV" sz="2000" dirty="0"/>
              <a:t>Describir los pasos de cómo sería solucionado los siguientes datos usando </a:t>
            </a:r>
            <a:r>
              <a:rPr lang="es-SV" sz="2000" dirty="0" smtClean="0"/>
              <a:t>Ordenación de Burbuja, Ordenación por Selección, </a:t>
            </a:r>
            <a:r>
              <a:rPr lang="es-SV" sz="2000" dirty="0"/>
              <a:t>y la </a:t>
            </a:r>
            <a:r>
              <a:rPr lang="es-SV" sz="2000" dirty="0" smtClean="0"/>
              <a:t>Ordenación </a:t>
            </a:r>
            <a:r>
              <a:rPr lang="es-SV" sz="2000" dirty="0"/>
              <a:t>por </a:t>
            </a:r>
            <a:r>
              <a:rPr lang="es-SV" sz="2000" dirty="0" smtClean="0"/>
              <a:t>Inserción.</a:t>
            </a:r>
          </a:p>
          <a:p>
            <a:endParaRPr lang="es-SV" sz="2000" dirty="0"/>
          </a:p>
          <a:p>
            <a:r>
              <a:rPr lang="es-SV" sz="2000" dirty="0"/>
              <a:t>5 6 2 4 8 3 1</a:t>
            </a:r>
          </a:p>
        </p:txBody>
      </p:sp>
    </p:spTree>
    <p:extLst>
      <p:ext uri="{BB962C8B-B14F-4D97-AF65-F5344CB8AC3E}">
        <p14:creationId xmlns:p14="http://schemas.microsoft.com/office/powerpoint/2010/main" val="161990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0" y="6203093"/>
            <a:ext cx="12192001" cy="654907"/>
          </a:xfrm>
          <a:prstGeom prst="rect">
            <a:avLst/>
          </a:prstGeom>
        </p:spPr>
      </p:pic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48199" y="6356352"/>
            <a:ext cx="3529885" cy="365125"/>
          </a:xfrm>
        </p:spPr>
        <p:txBody>
          <a:bodyPr/>
          <a:lstStyle/>
          <a:p>
            <a:r>
              <a:rPr lang="es-SV" noProof="1">
                <a:solidFill>
                  <a:schemeClr val="bg1"/>
                </a:solidFill>
              </a:rPr>
              <a:t>98-361 Fundamentos de Desarrollo de Software</a:t>
            </a:r>
          </a:p>
          <a:p>
            <a:endParaRPr lang="es-ES" noProof="1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75</a:t>
            </a:fld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Tema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32" y="4655193"/>
            <a:ext cx="2771053" cy="927808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752" y="4268297"/>
            <a:ext cx="1285468" cy="1350034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41" y="4303628"/>
            <a:ext cx="1045911" cy="1279373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2815192" y="487483"/>
            <a:ext cx="6963511" cy="16890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0" noProof="1" smtClean="0"/>
              <a:t>Preguntas</a:t>
            </a:r>
            <a:endParaRPr lang="es-ES" sz="12000" noProof="1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941" y="2588655"/>
            <a:ext cx="1868279" cy="17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1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0" y="6203093"/>
            <a:ext cx="12192001" cy="654907"/>
          </a:xfrm>
          <a:prstGeom prst="rect">
            <a:avLst/>
          </a:prstGeom>
        </p:spPr>
      </p:pic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48199" y="6356352"/>
            <a:ext cx="3529885" cy="365125"/>
          </a:xfrm>
        </p:spPr>
        <p:txBody>
          <a:bodyPr/>
          <a:lstStyle/>
          <a:p>
            <a:r>
              <a:rPr lang="es-SV" noProof="1">
                <a:solidFill>
                  <a:schemeClr val="bg1"/>
                </a:solidFill>
              </a:rPr>
              <a:t>98-361 Fundamentos de Desarrollo de Software</a:t>
            </a:r>
          </a:p>
          <a:p>
            <a:endParaRPr lang="es-ES" noProof="1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76</a:t>
            </a:fld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Tema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32" y="4655193"/>
            <a:ext cx="2771053" cy="927808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752" y="4268297"/>
            <a:ext cx="1285468" cy="1350034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41" y="4303628"/>
            <a:ext cx="1045911" cy="1279373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380999" y="1595067"/>
            <a:ext cx="11430001" cy="16890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8800" noProof="1" smtClean="0"/>
              <a:t>Gracias Por Su Atención</a:t>
            </a:r>
            <a:endParaRPr lang="es-ES" sz="8800" noProof="1"/>
          </a:p>
        </p:txBody>
      </p:sp>
    </p:spTree>
    <p:extLst>
      <p:ext uri="{BB962C8B-B14F-4D97-AF65-F5344CB8AC3E}">
        <p14:creationId xmlns:p14="http://schemas.microsoft.com/office/powerpoint/2010/main" val="15065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0" y="6203093"/>
            <a:ext cx="12192001" cy="654907"/>
          </a:xfrm>
          <a:prstGeom prst="rect">
            <a:avLst/>
          </a:prstGeom>
        </p:spPr>
      </p:pic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48199" y="6356352"/>
            <a:ext cx="3529885" cy="365125"/>
          </a:xfrm>
        </p:spPr>
        <p:txBody>
          <a:bodyPr/>
          <a:lstStyle/>
          <a:p>
            <a:r>
              <a:rPr lang="es-SV" noProof="1">
                <a:solidFill>
                  <a:schemeClr val="bg1"/>
                </a:solidFill>
              </a:rPr>
              <a:t>98-361 Fundamentos de Desarrollo de Software</a:t>
            </a:r>
          </a:p>
          <a:p>
            <a:endParaRPr lang="es-ES" noProof="1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380998" y="8577"/>
            <a:ext cx="1143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noProof="1" smtClean="0">
                <a:solidFill>
                  <a:schemeClr val="bg1"/>
                </a:solidFill>
                <a:latin typeface="+mj-lt"/>
              </a:rPr>
              <a:t>Tema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32" y="4655193"/>
            <a:ext cx="2771053" cy="927808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752" y="4268297"/>
            <a:ext cx="1285468" cy="1350034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41" y="4303628"/>
            <a:ext cx="1045911" cy="1279373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2815192" y="487483"/>
            <a:ext cx="6963511" cy="16890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0" noProof="1" smtClean="0"/>
              <a:t>Preguntas</a:t>
            </a:r>
            <a:endParaRPr lang="es-ES" sz="12000" noProof="1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941" y="2588655"/>
            <a:ext cx="1868279" cy="17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5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92"/>
          <a:stretch/>
        </p:blipFill>
        <p:spPr>
          <a:xfrm>
            <a:off x="0" y="12879"/>
            <a:ext cx="12226358" cy="486856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5379" y="879328"/>
            <a:ext cx="10515600" cy="2387600"/>
          </a:xfrm>
        </p:spPr>
        <p:txBody>
          <a:bodyPr>
            <a:normAutofit/>
          </a:bodyPr>
          <a:lstStyle/>
          <a:p>
            <a:pPr algn="ctr"/>
            <a:r>
              <a:rPr lang="es-ES" sz="4800" noProof="1" smtClean="0"/>
              <a:t>Software Development Fundamentals</a:t>
            </a:r>
            <a:endParaRPr lang="es-ES" sz="4800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56" y="4941987"/>
            <a:ext cx="6770768" cy="173710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600" noProof="1" smtClean="0"/>
              <a:t>Instructor:</a:t>
            </a:r>
            <a:endParaRPr lang="es-ES" sz="1600" noProof="1"/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s-ES" sz="1600" noProof="1" smtClean="0"/>
              <a:t>Elmer Arnoldo Menjivar Ramos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s-ES" sz="1600" noProof="1" smtClean="0"/>
              <a:t>elmer.menjivar@ti.ues.edu.sv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0023188" y="155121"/>
            <a:ext cx="2087169" cy="68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noProof="1" smtClean="0"/>
              <a:t>MTA-98-361</a:t>
            </a:r>
            <a:endParaRPr lang="es-ES" sz="2800" noProof="1"/>
          </a:p>
        </p:txBody>
      </p:sp>
      <p:sp>
        <p:nvSpPr>
          <p:cNvPr id="15" name="Marcador de pie de página 14"/>
          <p:cNvSpPr>
            <a:spLocks noGrp="1"/>
          </p:cNvSpPr>
          <p:nvPr>
            <p:ph type="ftr" sz="quarter" idx="11"/>
          </p:nvPr>
        </p:nvSpPr>
        <p:spPr>
          <a:xfrm>
            <a:off x="4648199" y="6356352"/>
            <a:ext cx="3519543" cy="365125"/>
          </a:xfrm>
        </p:spPr>
        <p:txBody>
          <a:bodyPr/>
          <a:lstStyle/>
          <a:p>
            <a:r>
              <a:rPr lang="es-SV" noProof="1"/>
              <a:t>98-361 Fundamentos de Desarrollo de Software</a:t>
            </a:r>
          </a:p>
          <a:p>
            <a:endParaRPr lang="es-ES" noProof="1"/>
          </a:p>
        </p:txBody>
      </p:sp>
      <p:sp>
        <p:nvSpPr>
          <p:cNvPr id="16" name="Marcador de número de diapositiva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398178" y="3541603"/>
            <a:ext cx="11430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dirty="0" smtClean="0">
                <a:solidFill>
                  <a:schemeClr val="bg1"/>
                </a:solidFill>
                <a:latin typeface="+mj-lt"/>
              </a:rPr>
              <a:t>Lección 3.1: Comprender la administración del ciclo de vida de una aplicación </a:t>
            </a:r>
            <a:r>
              <a:rPr lang="es-E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  <a:endParaRPr lang="es-ES" sz="2800" noProof="1">
              <a:solidFill>
                <a:srgbClr val="D24726"/>
              </a:solidFill>
              <a:latin typeface="+mj-lt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50" y="5477640"/>
            <a:ext cx="2133600" cy="71437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013" y="5224699"/>
            <a:ext cx="955048" cy="100301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684" y="5267408"/>
            <a:ext cx="766118" cy="93712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5391" cy="243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2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5006</Words>
  <Application>Microsoft Office PowerPoint</Application>
  <PresentationFormat>Panorámica</PresentationFormat>
  <Paragraphs>926</Paragraphs>
  <Slides>76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76</vt:i4>
      </vt:variant>
    </vt:vector>
  </HeadingPairs>
  <TitlesOfParts>
    <vt:vector size="85" baseType="lpstr">
      <vt:lpstr>Arial</vt:lpstr>
      <vt:lpstr>Arial Narrow</vt:lpstr>
      <vt:lpstr>Calibri</vt:lpstr>
      <vt:lpstr>Courier New</vt:lpstr>
      <vt:lpstr>Segoe UI</vt:lpstr>
      <vt:lpstr>Segoe UI Light</vt:lpstr>
      <vt:lpstr>Times New Roman</vt:lpstr>
      <vt:lpstr>Wingdings</vt:lpstr>
      <vt:lpstr>WelcomeDoc</vt:lpstr>
      <vt:lpstr>Software Development Fundamentals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Software Development Fundamentals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Software Development Fundamentals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Software Development Fundamentals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2013-04-26T16:40:42Z</dcterms:created>
  <dcterms:modified xsi:type="dcterms:W3CDTF">2015-12-01T22:37:26Z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