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960" r:id="rId7"/>
    <p:sldId id="961" r:id="rId8"/>
    <p:sldId id="962" r:id="rId9"/>
    <p:sldId id="965" r:id="rId10"/>
    <p:sldId id="980" r:id="rId11"/>
    <p:sldId id="967" r:id="rId12"/>
    <p:sldId id="982" r:id="rId13"/>
    <p:sldId id="971" r:id="rId14"/>
    <p:sldId id="9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D33E-B278-497F-5FFB-95A0594861D4}" v="343" dt="2023-02-24T21:44:47.675"/>
    <p1510:client id="{3CCF48A8-0D53-1FC6-C58F-08C5D9DAC35C}" v="59" dt="2023-03-02T23:49:21.137"/>
    <p1510:client id="{40E419F9-6A79-F431-8D47-42417E1AE9C5}" v="2" dt="2023-02-28T20:04:06.523"/>
    <p1510:client id="{41594E4C-F736-DA87-F5D8-B08305FCC9D6}" v="504" dt="2023-02-23T23:57:28.347"/>
    <p1510:client id="{4AE8ECD0-2186-3840-BBF0-A203B64D5EAB}" v="597" dt="2023-03-03T23:55:37.678"/>
    <p1510:client id="{99E14772-5999-4341-B0B8-64D228A8BD32}" v="560" dt="2023-02-27T21:13:46.108"/>
    <p1510:client id="{A74D8445-A352-C0AA-A13E-5922009099AC}" v="2" dt="2023-02-27T20:51:54.328"/>
    <p1510:client id="{A7D57ADB-80FE-C773-BE16-5A2A5435258E}" v="111" dt="2023-03-03T23:40:55.584"/>
    <p1510:client id="{B2E01041-F5EF-C412-69AA-6D07AB68B91B}" v="15" dt="2023-02-28T23:55:48.331"/>
    <p1510:client id="{BAE956B2-76C4-F67E-74BD-43576DCD7A49}" v="1151" dt="2023-02-24T00:33:06.602"/>
    <p1510:client id="{CB341F90-3D24-4125-BA8A-7F804C17781C}" v="126" dt="2023-02-24T23:47:10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7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9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 err="1"/>
              <a:t>Simplon</a:t>
            </a:r>
            <a:r>
              <a:rPr lang="pt-BR" sz="1500" i="1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err="1">
                <a:latin typeface="+mj-lt"/>
              </a:rPr>
              <a:t>Simplon</a:t>
            </a:r>
            <a:r>
              <a:rPr lang="pt-BR" sz="2000" b="0">
                <a:latin typeface="+mj-lt"/>
              </a:rPr>
              <a:t>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2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ganizze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lameaqui.com.br/empresa/organizz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7B395DA-396D-A686-86D3-4549C45A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-2602"/>
            <a:ext cx="11420164" cy="68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8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/>
              <a:t>Jornada – Simplificada (Concorrente)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MAPEAMENTO DO USUÁRIO</a:t>
            </a:r>
            <a:endParaRPr lang="en-US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797677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ea typeface="+mn-lt"/>
                <a:cs typeface="+mn-lt"/>
              </a:rPr>
              <a:t>•Informar como deseja usar o sistema.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Informar receita.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•Informar gastos.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90640" y="4037812"/>
            <a:ext cx="8143789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Poderia separar os gastos por categoria.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Seria útil ter algo que ajudasse com os gastos mensais de cartões de crédito.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Seria bom ter algo que me ajudasse a economizar dinheiro para realizar algum sonho meu.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3059324" y="5397308"/>
            <a:ext cx="8456940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Criar uma calculadora financeira.</a:t>
            </a:r>
            <a:endParaRPr lang="en-US"/>
          </a:p>
          <a:p>
            <a:r>
              <a:rPr lang="pt-BR">
                <a:ea typeface="+mn-lt"/>
                <a:cs typeface="+mn-lt"/>
              </a:rPr>
              <a:t>•Criar um sistema de cofrinhos que ajude o usuário a realizar seus sonhos.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•Criar um sistema que organize os gastos do cartão de crédito por mês e de acordo com as parcelas.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•Criar categorias para separar os tipos dos gastos.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>
              <a:latin typeface="Exo 2" panose="00000500000000000000" pitchFamily="50" charset="0"/>
            </a:endParaRP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VISÃO GERAL</a:t>
            </a:r>
            <a:endParaRPr lang="en-US"/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>
                <a:ea typeface="+mn-lt"/>
                <a:cs typeface="+mn-lt"/>
              </a:rPr>
              <a:t>CADASTRAR GASTOS E RECEITA</a:t>
            </a:r>
            <a:endParaRPr lang="en-US"/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2" name="Retângulo 51">
            <a:extLst>
              <a:ext uri="{FF2B5EF4-FFF2-40B4-BE49-F238E27FC236}">
                <a16:creationId xmlns:a16="http://schemas.microsoft.com/office/drawing/2014/main" id="{8A93EA98-AB4E-C42E-9A18-70F41C519F04}"/>
              </a:ext>
            </a:extLst>
          </p:cNvPr>
          <p:cNvSpPr/>
          <p:nvPr/>
        </p:nvSpPr>
        <p:spPr>
          <a:xfrm>
            <a:off x="3052432" y="2967978"/>
            <a:ext cx="777844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/>
              <a:t>Não tenho como classificar e nem separar por categoria meus gastos.</a:t>
            </a:r>
            <a:endParaRPr lang="pt-BR">
              <a:latin typeface="Barlo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Barlow"/>
              </a:rPr>
              <a:t>Não consigo ver quantos gastos tenho por mês nos cartões de crédito.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/>
              <a:t>Atividade - PI</a:t>
            </a:r>
            <a:endParaRPr lang="pt-BR" sz="1800"/>
          </a:p>
          <a:p>
            <a:r>
              <a:rPr lang="pt-BR" sz="1800"/>
              <a:t>Persona e Jornada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4602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>
                <a:latin typeface="+mj-lt"/>
              </a:rPr>
              <a:t>   MOCA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>
              <a:latin typeface="+mj-lt"/>
            </a:endParaRPr>
          </a:p>
          <a:p>
            <a:r>
              <a:rPr lang="pt-BR">
                <a:latin typeface="+mj-lt"/>
              </a:rPr>
              <a:t>RA e Integrantes do Grupo</a:t>
            </a:r>
          </a:p>
          <a:p>
            <a:r>
              <a:rPr lang="pt-BR" sz="2400"/>
              <a:t>Alexandre Costa – 01221166</a:t>
            </a:r>
          </a:p>
          <a:p>
            <a:r>
              <a:rPr lang="pt-BR" sz="2400"/>
              <a:t>Diogo Moreno – 01221128</a:t>
            </a:r>
          </a:p>
          <a:p>
            <a:r>
              <a:rPr lang="pt-BR" sz="2400"/>
              <a:t>Gustavo Carriel - 01221163</a:t>
            </a:r>
          </a:p>
          <a:p>
            <a:r>
              <a:rPr lang="pt-BR" sz="2400"/>
              <a:t>Rafael Moreira – 01221041</a:t>
            </a:r>
          </a:p>
          <a:p>
            <a:r>
              <a:rPr lang="pt-BR" sz="2400"/>
              <a:t>Raul Meira - 01221180</a:t>
            </a:r>
          </a:p>
          <a:p>
            <a:pPr marL="0" indent="0">
              <a:buNone/>
            </a:pPr>
            <a:endParaRPr lang="pt-BR"/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+mj-lt"/>
              </a:rPr>
              <a:t>Descreva a ideia escolhida para o projeto.</a:t>
            </a:r>
          </a:p>
          <a:p>
            <a:pPr marL="0" indent="0">
              <a:buNone/>
            </a:pPr>
            <a:r>
              <a:rPr lang="pt-BR" b="1"/>
              <a:t>   </a:t>
            </a:r>
            <a:r>
              <a:rPr lang="pt-BR"/>
              <a:t>Sistema para gestão financeira pessoal</a:t>
            </a:r>
            <a:endParaRPr lang="pt-BR">
              <a:latin typeface="+mj-lt"/>
            </a:endParaRPr>
          </a:p>
          <a:p>
            <a:pPr marL="0" indent="0">
              <a:buNone/>
            </a:pPr>
            <a:endParaRPr lang="pt-BR">
              <a:latin typeface="+mj-lt"/>
            </a:endParaRPr>
          </a:p>
          <a:p>
            <a:r>
              <a:rPr lang="pt-BR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r>
              <a:rPr lang="pt-BR" sz="2000">
                <a:latin typeface="+mj-lt"/>
              </a:rPr>
              <a:t>    </a:t>
            </a:r>
            <a:r>
              <a:rPr lang="pt-BR" err="1">
                <a:latin typeface="+mj-lt"/>
              </a:rPr>
              <a:t>Organizze</a:t>
            </a:r>
            <a:r>
              <a:rPr lang="pt-BR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pt-BR">
                <a:latin typeface="+mj-lt"/>
              </a:rPr>
              <a:t>   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https://www.organizze.com.br/</a:t>
            </a:r>
            <a:endParaRPr lang="pt-BR" sz="200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pt-BR" sz="2000">
              <a:latin typeface="+mj-lt"/>
            </a:endParaRPr>
          </a:p>
          <a:p>
            <a:pPr marL="0" indent="0">
              <a:buNone/>
            </a:pPr>
            <a:r>
              <a:rPr lang="pt-BR" sz="2000" b="1">
                <a:latin typeface="+mj-lt"/>
              </a:rPr>
              <a:t>Orientações:</a:t>
            </a:r>
          </a:p>
          <a:p>
            <a:r>
              <a:rPr lang="pt-BR" sz="2000">
                <a:latin typeface="+mj-lt"/>
              </a:rPr>
              <a:t>Olhe como funcionam as coisas (passo a passo do hoje)</a:t>
            </a:r>
          </a:p>
          <a:p>
            <a:r>
              <a:rPr lang="pt-BR" sz="200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r>
              <a:rPr lang="pt-BR" sz="2400">
                <a:solidFill>
                  <a:srgbClr val="253746"/>
                </a:solidFill>
                <a:latin typeface="+mj-lt"/>
              </a:rPr>
              <a:t>    </a:t>
            </a:r>
            <a:r>
              <a:rPr 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https://www.reclameaqui.com.br/empresa/organizze/</a:t>
            </a:r>
            <a:endParaRPr lang="pt-BR" sz="240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 sz="2400">
              <a:solidFill>
                <a:srgbClr val="253746"/>
              </a:solidFill>
              <a:latin typeface="+mj-lt"/>
            </a:endParaRPr>
          </a:p>
          <a:p>
            <a:endParaRPr lang="pt-BR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1CA4C4-B1E1-5FE5-2701-98643BEEB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40" y="2715490"/>
            <a:ext cx="6096746" cy="37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err="1"/>
              <a:t>Proto-Personas</a:t>
            </a:r>
            <a:r>
              <a:rPr lang="pt-BR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latin typeface="+mj-lt"/>
              </a:rPr>
              <a:t>Jovem universitária e estagiária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b="1" dirty="0">
                <a:latin typeface="+mj-lt"/>
              </a:rPr>
              <a:t>Karla</a:t>
            </a:r>
          </a:p>
          <a:p>
            <a:r>
              <a:rPr lang="pt-BR" sz="1600" dirty="0">
                <a:latin typeface="+mj-lt"/>
              </a:rPr>
              <a:t>“Sou universitária e tenho problemas em administrar a minha bolsa-estágio.”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1939102"/>
            <a:ext cx="5227460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Gasta em excesso;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É paciente;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É consumista;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Sonha em viajar o mundo;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sabe dizer "não";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Adora viajar.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E6005A"/>
                </a:solidFill>
                <a:latin typeface="+mj-lt"/>
              </a:rPr>
              <a:t>Quem?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89717" y="4683870"/>
            <a:ext cx="10752342" cy="18158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Baixo valor de salário para alto valor de contas;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Estabelecer limites para gastos no mês;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Organizar os gastos e lucros;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Conseguir ajudar nas contas de casa e manter os luxos;</a:t>
            </a:r>
            <a:endParaRPr lang="en-US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Definir de forma simples e objetiva as suas metas financeiras.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7" name="Picture 11" descr="A picture containing person, computer&#10;&#10;Description automatically generated">
            <a:extLst>
              <a:ext uri="{FF2B5EF4-FFF2-40B4-BE49-F238E27FC236}">
                <a16:creationId xmlns:a16="http://schemas.microsoft.com/office/drawing/2014/main" id="{9F512C18-E0BF-DFCE-6D41-B90CDFD6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4" y="2061379"/>
            <a:ext cx="1521757" cy="19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err="1"/>
              <a:t>Proto-Personas</a:t>
            </a:r>
            <a:r>
              <a:rPr lang="pt-BR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latin typeface="+mj-lt"/>
              </a:rPr>
              <a:t>Empreendedor com problemas em gerir suas finanças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b="1" dirty="0">
                <a:latin typeface="Simplon Mono"/>
                <a:ea typeface="+mn-lt"/>
                <a:cs typeface="+mn-lt"/>
              </a:rPr>
              <a:t>Everson</a:t>
            </a:r>
            <a:endParaRPr lang="en-US" b="1" dirty="0"/>
          </a:p>
          <a:p>
            <a:r>
              <a:rPr lang="pt-BR" sz="1600" dirty="0">
                <a:latin typeface="+mj-lt"/>
              </a:rPr>
              <a:t>“</a:t>
            </a:r>
            <a:r>
              <a:rPr lang="pt-BR" sz="1600" dirty="0">
                <a:latin typeface="Simplon Mono"/>
                <a:ea typeface="+mn-lt"/>
                <a:cs typeface="+mn-lt"/>
              </a:rPr>
              <a:t>Tenho problemas em gerir as minhas necessidades financeiras pessoais e do meu negócio</a:t>
            </a:r>
            <a:r>
              <a:rPr lang="pt-BR" sz="1600" dirty="0">
                <a:ea typeface="+mn-lt"/>
                <a:cs typeface="+mn-lt"/>
              </a:rPr>
              <a:t>.</a:t>
            </a:r>
            <a:r>
              <a:rPr lang="pt-BR" sz="1600" dirty="0">
                <a:latin typeface="Simplon Mono"/>
                <a:ea typeface="+mn-lt"/>
                <a:cs typeface="+mn-lt"/>
              </a:rPr>
              <a:t>”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1951365"/>
            <a:ext cx="5227460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>
                <a:latin typeface="Simplon Mono"/>
                <a:ea typeface="+mn-lt"/>
                <a:cs typeface="+mn-lt"/>
              </a:rPr>
              <a:t>Visionário;</a:t>
            </a:r>
            <a:endParaRPr lang="en-US" err="1">
              <a:latin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>
                <a:latin typeface="+mj-lt"/>
              </a:rPr>
              <a:t>Inovador;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>
                <a:latin typeface="Simplon Mono"/>
              </a:rPr>
              <a:t>Criativo;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>
                <a:latin typeface="+mj-lt"/>
              </a:rPr>
              <a:t>Acredita em inovações tecnológicas;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>
                <a:latin typeface="+mj-lt"/>
              </a:rPr>
              <a:t>Desafiador;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>
                <a:latin typeface="+mj-lt"/>
              </a:rPr>
              <a:t>Modelo baseado em </a:t>
            </a:r>
            <a:r>
              <a:rPr lang="pt-BR" sz="1400" err="1">
                <a:latin typeface="+mj-lt"/>
              </a:rPr>
              <a:t>Lean</a:t>
            </a:r>
            <a:r>
              <a:rPr lang="pt-BR" sz="140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7306" y="4729962"/>
            <a:ext cx="10752342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Simplon Mono"/>
                <a:ea typeface="+mn-lt"/>
                <a:cs typeface="+mn-lt"/>
              </a:rPr>
              <a:t>Dificuldade em manter suas finanças empresariais e pessoais separadas;</a:t>
            </a:r>
            <a:endParaRPr lang="en-US" dirty="0">
              <a:latin typeface="Simplon Mon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Simplon Mono"/>
                <a:ea typeface="+mn-lt"/>
                <a:cs typeface="+mn-lt"/>
              </a:rPr>
              <a:t>Desejo de fazer experiências para expandir seu negócio;</a:t>
            </a:r>
            <a:endParaRPr lang="pt-BR" dirty="0">
              <a:latin typeface="Simplon Mon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Simplon Mono"/>
                <a:ea typeface="+mn-lt"/>
                <a:cs typeface="+mn-lt"/>
              </a:rPr>
              <a:t>Ter a capacidade de bater seus objetivos;</a:t>
            </a:r>
            <a:endParaRPr lang="pt-BR" dirty="0">
              <a:latin typeface="Simplon Mono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600" dirty="0">
                <a:latin typeface="Simplon Mono"/>
                <a:ea typeface="+mn-lt"/>
                <a:cs typeface="+mn-lt"/>
              </a:rPr>
              <a:t>Procura uma ferramenta simples para controlar suas despesas.</a:t>
            </a:r>
            <a:endParaRPr lang="pt-BR" sz="16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49DA0EC-5B9D-6048-BA95-0E6CBCF4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5" y="2063164"/>
            <a:ext cx="1521761" cy="19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608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err="1"/>
              <a:t>Proto-Personas</a:t>
            </a:r>
            <a:r>
              <a:rPr lang="pt-BR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932417"/>
            <a:ext cx="10273806" cy="49931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Explique quais foram as análises realizadas para a definição da persona (</a:t>
            </a:r>
            <a:r>
              <a:rPr lang="pt-BR" dirty="0" err="1">
                <a:latin typeface="+mj-lt"/>
              </a:rPr>
              <a:t>Máx</a:t>
            </a:r>
            <a:r>
              <a:rPr lang="pt-BR" dirty="0">
                <a:latin typeface="+mj-lt"/>
              </a:rPr>
              <a:t> de 10 linhas).</a:t>
            </a:r>
            <a:endParaRPr lang="en-US" dirty="0"/>
          </a:p>
          <a:p>
            <a:pPr algn="just">
              <a:buNone/>
            </a:pPr>
            <a:r>
              <a:rPr lang="pt-BR" sz="1600" dirty="0">
                <a:latin typeface="Barlow"/>
                <a:ea typeface="+mn-lt"/>
                <a:cs typeface="+mn-lt"/>
              </a:rPr>
              <a:t>   </a:t>
            </a:r>
            <a:r>
              <a:rPr lang="pt-BR" sz="1600" dirty="0">
                <a:latin typeface="Simplon Mono"/>
                <a:ea typeface="+mn-lt"/>
                <a:cs typeface="+mn-lt"/>
              </a:rPr>
              <a:t> </a:t>
            </a:r>
            <a:r>
              <a:rPr lang="pt-BR" sz="1600" dirty="0" smtClean="0">
                <a:latin typeface="Simplon Mono"/>
                <a:ea typeface="+mn-lt"/>
                <a:cs typeface="+mn-lt"/>
              </a:rPr>
              <a:t>	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No início nós traçamos </a:t>
            </a:r>
            <a:r>
              <a:rPr lang="pt-BR" sz="2000" dirty="0">
                <a:latin typeface="Simplon Mono"/>
                <a:ea typeface="+mn-lt"/>
                <a:cs typeface="+mn-lt"/>
              </a:rPr>
              <a:t>o objetivo da nossa entrevista, tentando achar as dores, necessidades, desafios, e desejos do nosso público-alvo, em seguida, identificamos nossos entrevistados, de acordo com a nossa demanda, após isso preparamos 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as perguntas </a:t>
            </a:r>
            <a:r>
              <a:rPr lang="pt-BR" sz="2000" dirty="0">
                <a:latin typeface="Simplon Mono"/>
                <a:ea typeface="+mn-lt"/>
                <a:cs typeface="+mn-lt"/>
              </a:rPr>
              <a:t>com todo 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o cuidado </a:t>
            </a:r>
            <a:r>
              <a:rPr lang="pt-BR" sz="2000" dirty="0">
                <a:latin typeface="Simplon Mono"/>
                <a:ea typeface="+mn-lt"/>
                <a:cs typeface="+mn-lt"/>
              </a:rPr>
              <a:t>para que o entrevistado se 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sentisse </a:t>
            </a:r>
            <a:r>
              <a:rPr lang="pt-BR" sz="2000" dirty="0">
                <a:latin typeface="Simplon Mono"/>
                <a:ea typeface="+mn-lt"/>
                <a:cs typeface="+mn-lt"/>
              </a:rPr>
              <a:t>confortável à falar sobre suas opiniões, necessidades e sentimentos. </a:t>
            </a:r>
            <a:endParaRPr lang="pt-BR" sz="2000" dirty="0" smtClean="0">
              <a:latin typeface="Simplon Mono"/>
              <a:ea typeface="+mn-lt"/>
              <a:cs typeface="+mn-lt"/>
            </a:endParaRPr>
          </a:p>
          <a:p>
            <a:pPr algn="just">
              <a:buNone/>
            </a:pPr>
            <a:r>
              <a:rPr lang="pt-BR" sz="2000" dirty="0">
                <a:latin typeface="Simplon Mono"/>
                <a:ea typeface="+mn-lt"/>
                <a:cs typeface="+mn-lt"/>
              </a:rPr>
              <a:t>	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	Durante </a:t>
            </a:r>
            <a:r>
              <a:rPr lang="pt-BR" sz="2000" dirty="0">
                <a:latin typeface="Simplon Mono"/>
                <a:ea typeface="+mn-lt"/>
                <a:cs typeface="+mn-lt"/>
              </a:rPr>
              <a:t>as perguntas, tentamos manter uma certa conexão com o entrevistado, para que ele 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conseguisse </a:t>
            </a:r>
            <a:r>
              <a:rPr lang="pt-BR" sz="2000" dirty="0">
                <a:latin typeface="Simplon Mono"/>
                <a:ea typeface="+mn-lt"/>
                <a:cs typeface="+mn-lt"/>
              </a:rPr>
              <a:t>se abrir com as perguntas. Após </a:t>
            </a:r>
            <a:r>
              <a:rPr lang="pt-BR" sz="2000" dirty="0" smtClean="0">
                <a:latin typeface="Simplon Mono"/>
                <a:ea typeface="+mn-lt"/>
                <a:cs typeface="+mn-lt"/>
              </a:rPr>
              <a:t>a </a:t>
            </a:r>
            <a:r>
              <a:rPr lang="pt-BR" sz="2000" dirty="0">
                <a:latin typeface="Simplon Mono"/>
                <a:ea typeface="+mn-lt"/>
                <a:cs typeface="+mn-lt"/>
              </a:rPr>
              <a:t>entrevista, anotamos tudo de forma clara e organizada, e nos preparamos para a montagem das personas, procurando sempre um padrão nas necessidades e desafios dos entrevistados.</a:t>
            </a:r>
            <a:endParaRPr lang="pt-BR" sz="2000" dirty="0">
              <a:latin typeface="Simplon Mon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1C1C1C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2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2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smtClean="0"/>
              <a:t>Entrevistas</a:t>
            </a:r>
            <a:endParaRPr lang="pt-BR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932417"/>
            <a:ext cx="10273806" cy="49931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P</a:t>
            </a:r>
            <a:r>
              <a:rPr lang="pt-BR" dirty="0" smtClean="0">
                <a:latin typeface="+mj-lt"/>
              </a:rPr>
              <a:t>ercepções levantadas: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latin typeface="+mj-lt"/>
              </a:rPr>
              <a:t>Todos os entrevistados tinham uma dor em comum: dificuldades em gerir suas finanças;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latin typeface="+mj-lt"/>
              </a:rPr>
              <a:t>Todos os interrogados desejam alguma ferramenta prática para organizar as suas despesas;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latin typeface="+mj-lt"/>
              </a:rPr>
              <a:t>100% dos entrevistados tem um desejo de conseguir estabelecer as suas metas financeiras de forma clara e simples.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5168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560</Words>
  <Application>Microsoft Office PowerPoint</Application>
  <PresentationFormat>Widescreen</PresentationFormat>
  <Paragraphs>125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Arial,Sans-Serif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Engenharia de Software</vt:lpstr>
      <vt:lpstr>Dados do Grupo</vt:lpstr>
      <vt:lpstr>Negócio</vt:lpstr>
      <vt:lpstr>Negócio</vt:lpstr>
      <vt:lpstr>Proto-Personas – Usuário/Necessidades</vt:lpstr>
      <vt:lpstr>Proto-Personas – Usuário/Necessidades</vt:lpstr>
      <vt:lpstr>Proto-Personas – Justificativa</vt:lpstr>
      <vt:lpstr>Entrevistas</vt:lpstr>
      <vt:lpstr>Apresentação do PowerPoint</vt:lpstr>
      <vt:lpstr>Jornada – Simplificada (Concorrente)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316</cp:revision>
  <dcterms:created xsi:type="dcterms:W3CDTF">2021-08-25T19:26:40Z</dcterms:created>
  <dcterms:modified xsi:type="dcterms:W3CDTF">2023-03-06T22:24:44Z</dcterms:modified>
</cp:coreProperties>
</file>