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ibre Franklin Bold" panose="020B0604020202020204" charset="0"/>
      <p:regular r:id="rId24"/>
    </p:embeddedFont>
    <p:embeddedFont>
      <p:font typeface="Libre Franklin Bold Bold" panose="020B0604020202020204" charset="0"/>
      <p:regular r:id="rId25"/>
    </p:embeddedFont>
    <p:embeddedFont>
      <p:font typeface="Libre Franklin Light" pitchFamily="2" charset="0"/>
      <p:regular r:id="rId26"/>
    </p:embeddedFont>
    <p:embeddedFont>
      <p:font typeface="Open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553325" y="-1533525"/>
            <a:ext cx="13354050" cy="13354050"/>
            <a:chOff x="6705600" y="1371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91F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733212" y="-1402090"/>
            <a:ext cx="7769165" cy="776916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4928"/>
          <a:stretch>
            <a:fillRect/>
          </a:stretch>
        </p:blipFill>
        <p:spPr>
          <a:xfrm>
            <a:off x="8460643" y="1028700"/>
            <a:ext cx="9684482" cy="763989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43703" y="1990009"/>
            <a:ext cx="9920709" cy="3703311"/>
            <a:chOff x="0" y="0"/>
            <a:chExt cx="13227613" cy="493774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3227613" cy="3666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Libre Franklin Bold Bold"/>
                </a:rPr>
                <a:t>MOCA</a:t>
              </a:r>
            </a:p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Libre Franklin Bold Bold"/>
                </a:rPr>
                <a:t>Money Care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245618"/>
              <a:ext cx="8440310" cy="692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53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398202" y="3393925"/>
            <a:ext cx="2507106" cy="491135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 t="26161"/>
          <a:stretch>
            <a:fillRect/>
          </a:stretch>
        </p:blipFill>
        <p:spPr>
          <a:xfrm>
            <a:off x="4364408" y="1819234"/>
            <a:ext cx="2597369" cy="149796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43703" y="5792453"/>
            <a:ext cx="5243215" cy="317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62"/>
              </a:lnSpc>
            </a:pPr>
            <a:r>
              <a:rPr lang="en-US" sz="3044">
                <a:solidFill>
                  <a:srgbClr val="FFFFFF"/>
                </a:solidFill>
                <a:latin typeface="Open Sans Bold"/>
              </a:rPr>
              <a:t>Alexandre Costa - 01221166</a:t>
            </a:r>
          </a:p>
          <a:p>
            <a:pPr algn="just">
              <a:lnSpc>
                <a:spcPts val="4262"/>
              </a:lnSpc>
            </a:pPr>
            <a:r>
              <a:rPr lang="en-US" sz="3044">
                <a:solidFill>
                  <a:srgbClr val="FFFFFF"/>
                </a:solidFill>
                <a:latin typeface="Open Sans Bold"/>
              </a:rPr>
              <a:t>Diogo Moreno - 01221128</a:t>
            </a:r>
          </a:p>
          <a:p>
            <a:pPr algn="just">
              <a:lnSpc>
                <a:spcPts val="4262"/>
              </a:lnSpc>
            </a:pPr>
            <a:r>
              <a:rPr lang="en-US" sz="3044">
                <a:solidFill>
                  <a:srgbClr val="FFFFFF"/>
                </a:solidFill>
                <a:latin typeface="Open Sans Bold"/>
              </a:rPr>
              <a:t>Gustavo Carriel - 01221163</a:t>
            </a:r>
          </a:p>
          <a:p>
            <a:pPr algn="just">
              <a:lnSpc>
                <a:spcPts val="4262"/>
              </a:lnSpc>
            </a:pPr>
            <a:r>
              <a:rPr lang="en-US" sz="3044">
                <a:solidFill>
                  <a:srgbClr val="FFFFFF"/>
                </a:solidFill>
                <a:latin typeface="Open Sans Bold"/>
              </a:rPr>
              <a:t>Rafael Moreira - 01221041</a:t>
            </a:r>
          </a:p>
          <a:p>
            <a:pPr algn="just">
              <a:lnSpc>
                <a:spcPts val="4262"/>
              </a:lnSpc>
            </a:pPr>
            <a:r>
              <a:rPr lang="en-US" sz="3044">
                <a:solidFill>
                  <a:srgbClr val="FFFFFF"/>
                </a:solidFill>
                <a:latin typeface="Open Sans Bold"/>
              </a:rPr>
              <a:t>Raul Meira - 01221180</a:t>
            </a:r>
          </a:p>
          <a:p>
            <a:pPr algn="just">
              <a:lnSpc>
                <a:spcPts val="4262"/>
              </a:lnSpc>
            </a:pPr>
            <a:endParaRPr lang="en-US" sz="3044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890780" y="-971550"/>
            <a:ext cx="12230100" cy="12230100"/>
            <a:chOff x="6705600" y="1371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91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791700" y="4571980"/>
            <a:ext cx="7467600" cy="102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PROTÓTIPO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9753" y="4420329"/>
            <a:ext cx="7933154" cy="138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4"/>
              </a:lnSpc>
              <a:spcBef>
                <a:spcPct val="0"/>
              </a:spcBef>
            </a:pP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Um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protótipo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é um design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ou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um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modelo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mais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detalhado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de algo que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você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pretende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construir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. Uma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amostra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 do </a:t>
            </a:r>
            <a:r>
              <a:rPr lang="en-US" sz="2674" dirty="0" err="1">
                <a:solidFill>
                  <a:srgbClr val="FFFFFF"/>
                </a:solidFill>
                <a:latin typeface="Libre Franklin Light"/>
              </a:rPr>
              <a:t>produto</a:t>
            </a:r>
            <a:r>
              <a:rPr lang="en-US" sz="2674" dirty="0">
                <a:solidFill>
                  <a:srgbClr val="FFFFFF"/>
                </a:solidFill>
                <a:latin typeface="Libre Franklin Ligh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3289679"/>
            <a:ext cx="6997321" cy="69973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00125" y="4038259"/>
            <a:ext cx="8143875" cy="2096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FUNÇÕES TÉCNICAS NO REACT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97274" y="4314974"/>
            <a:ext cx="5338107" cy="159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e Franklin Light"/>
              </a:rPr>
              <a:t>Mostrando algumas funções técnicas rodando diretamente na aplicação em react.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105501" y="-1796252"/>
            <a:ext cx="3592504" cy="359250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0" y="0"/>
            <a:ext cx="4157406" cy="41574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45849" y="194224"/>
            <a:ext cx="5998151" cy="120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33"/>
              </a:lnSpc>
            </a:pPr>
            <a:r>
              <a:rPr lang="en-US" sz="7023">
                <a:solidFill>
                  <a:srgbClr val="222940"/>
                </a:solidFill>
                <a:latin typeface="Libre Franklin Bold"/>
              </a:rPr>
              <a:t>UTILIZAMOS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157406" y="3117401"/>
            <a:ext cx="937655" cy="937655"/>
            <a:chOff x="0" y="0"/>
            <a:chExt cx="1250207" cy="1250207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38912" y="173052"/>
              <a:ext cx="972383" cy="825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761977" y="3291003"/>
            <a:ext cx="5102032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Padrão de projeto - Iterator;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157406" y="5364062"/>
            <a:ext cx="937655" cy="937655"/>
            <a:chOff x="0" y="0"/>
            <a:chExt cx="1250207" cy="1250207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157406" y="7655514"/>
            <a:ext cx="937655" cy="937655"/>
            <a:chOff x="0" y="0"/>
            <a:chExt cx="1250207" cy="125020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614772" y="7643787"/>
            <a:ext cx="937655" cy="937655"/>
            <a:chOff x="0" y="0"/>
            <a:chExt cx="1250207" cy="125020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06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614772" y="3117401"/>
            <a:ext cx="937655" cy="937655"/>
            <a:chOff x="0" y="0"/>
            <a:chExt cx="1250207" cy="125020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04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614772" y="5364062"/>
            <a:ext cx="937655" cy="937655"/>
            <a:chOff x="0" y="0"/>
            <a:chExt cx="1250207" cy="125020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05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303901" y="3291003"/>
            <a:ext cx="5102032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Login/Logoff com ORM;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761977" y="7805662"/>
            <a:ext cx="5102032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Exportação em CSV;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761977" y="5342178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APIs externas - Twilio e Google SMTP;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303901" y="5537664"/>
            <a:ext cx="5102032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2 CRUDS com ORM e JWT;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303901" y="7805662"/>
            <a:ext cx="5102032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Lista OBJ e ordenação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27672" y="-774264"/>
            <a:ext cx="3028950" cy="3028950"/>
            <a:chOff x="6705600" y="1371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91F9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7259300" y="4597629"/>
            <a:ext cx="1809750" cy="1809750"/>
            <a:chOff x="6705600" y="1371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91F9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638800" y="8772525"/>
            <a:ext cx="3028950" cy="3028950"/>
            <a:chOff x="6705600" y="1371600"/>
            <a:chExt cx="10972800" cy="10972800"/>
          </a:xfrm>
        </p:grpSpPr>
        <p:sp>
          <p:nvSpPr>
            <p:cNvPr id="7" name="Freeform 7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2940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62039" y="1996319"/>
            <a:ext cx="8290681" cy="829068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57350" y="990355"/>
            <a:ext cx="14973300" cy="136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222940"/>
                </a:solidFill>
                <a:latin typeface="Libre Franklin Bold"/>
              </a:rPr>
              <a:t>Gestão do projeto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04047" y="3953670"/>
            <a:ext cx="8292844" cy="232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7436" lvl="1" indent="-288718" algn="just">
              <a:lnSpc>
                <a:spcPts val="3744"/>
              </a:lnSpc>
              <a:buFont typeface="Arial"/>
              <a:buChar char="•"/>
            </a:pPr>
            <a:r>
              <a:rPr lang="en-US" sz="2674">
                <a:solidFill>
                  <a:srgbClr val="222940"/>
                </a:solidFill>
                <a:latin typeface="Libre Franklin Light"/>
              </a:rPr>
              <a:t>Reuniões semanais (quintas, sextas, domingos);</a:t>
            </a:r>
          </a:p>
          <a:p>
            <a:pPr marL="577436" lvl="1" indent="-288718" algn="just">
              <a:lnSpc>
                <a:spcPts val="3744"/>
              </a:lnSpc>
              <a:buFont typeface="Arial"/>
              <a:buChar char="•"/>
            </a:pPr>
            <a:r>
              <a:rPr lang="en-US" sz="2674">
                <a:solidFill>
                  <a:srgbClr val="222940"/>
                </a:solidFill>
                <a:latin typeface="Libre Franklin Light"/>
              </a:rPr>
              <a:t>Atribuição de tarefas;</a:t>
            </a:r>
          </a:p>
          <a:p>
            <a:pPr marL="577436" lvl="1" indent="-288718" algn="just">
              <a:lnSpc>
                <a:spcPts val="3744"/>
              </a:lnSpc>
              <a:buFont typeface="Arial"/>
              <a:buChar char="•"/>
            </a:pPr>
            <a:r>
              <a:rPr lang="en-US" sz="2674">
                <a:solidFill>
                  <a:srgbClr val="222940"/>
                </a:solidFill>
                <a:latin typeface="Libre Franklin Light"/>
              </a:rPr>
              <a:t>Planner;</a:t>
            </a:r>
          </a:p>
          <a:p>
            <a:pPr marL="577436" lvl="1" indent="-288718" algn="just">
              <a:lnSpc>
                <a:spcPts val="3744"/>
              </a:lnSpc>
              <a:buFont typeface="Arial"/>
              <a:buChar char="•"/>
            </a:pPr>
            <a:r>
              <a:rPr lang="en-US" sz="2674">
                <a:solidFill>
                  <a:srgbClr val="222940"/>
                </a:solidFill>
                <a:latin typeface="Libre Franklin Light"/>
              </a:rPr>
              <a:t>Scrum;</a:t>
            </a:r>
          </a:p>
          <a:p>
            <a:pPr marL="577436" lvl="1" indent="-288718" algn="just">
              <a:lnSpc>
                <a:spcPts val="3744"/>
              </a:lnSpc>
              <a:buFont typeface="Arial"/>
              <a:buChar char="•"/>
            </a:pPr>
            <a:r>
              <a:rPr lang="en-US" sz="2674">
                <a:solidFill>
                  <a:srgbClr val="222940"/>
                </a:solidFill>
                <a:latin typeface="Libre Franklin Light"/>
              </a:rPr>
              <a:t>GitHub;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2895600" y="-971550"/>
            <a:ext cx="12230100" cy="12230100"/>
            <a:chOff x="6705600" y="1371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294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4571980"/>
            <a:ext cx="8022441" cy="102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BACKLOG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29907" y="4379010"/>
            <a:ext cx="6429393" cy="147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Backlog é um dos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tipos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 de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lista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 de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tarefas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,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refere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-se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ao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desenvolvimento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 de um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produto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ou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 um </a:t>
            </a:r>
            <a:r>
              <a:rPr lang="en-US" sz="2800" dirty="0" err="1">
                <a:solidFill>
                  <a:srgbClr val="222940"/>
                </a:solidFill>
                <a:latin typeface="Libre Franklin Light"/>
              </a:rPr>
              <a:t>sistema</a:t>
            </a:r>
            <a:r>
              <a:rPr lang="en-US" sz="2800" dirty="0">
                <a:solidFill>
                  <a:srgbClr val="222940"/>
                </a:solidFill>
                <a:latin typeface="Libre Franklin Light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609" y="0"/>
            <a:ext cx="1670278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2895600" y="-971550"/>
            <a:ext cx="12230100" cy="12230100"/>
            <a:chOff x="6705600" y="1371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294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4038259"/>
            <a:ext cx="8022441" cy="2096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PROXIMOS PASSOS</a:t>
            </a:r>
          </a:p>
          <a:p>
            <a:pPr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GRAFICO GANTT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27448" y="4381285"/>
            <a:ext cx="5102032" cy="146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Usado para ilustrar o avanço das diferentes etapas de um projeto.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071875"/>
            <a:ext cx="18288000" cy="8143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0" y="0"/>
            <a:ext cx="3345843" cy="33458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94169" y="1451377"/>
            <a:ext cx="10093831" cy="75747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641723"/>
            <a:ext cx="7467600" cy="102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AGRADECIMENTO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360963"/>
            <a:ext cx="4561499" cy="138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4"/>
              </a:lnSpc>
              <a:spcBef>
                <a:spcPct val="0"/>
              </a:spcBef>
            </a:pPr>
            <a:r>
              <a:rPr lang="en-US" sz="2674">
                <a:solidFill>
                  <a:srgbClr val="FFFFFF"/>
                </a:solidFill>
                <a:latin typeface="Libre Franklin Light"/>
              </a:rPr>
              <a:t>Agradecemos imensamente por toda ajuda e suporte oferecidos.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3289679"/>
            <a:ext cx="6997321" cy="69973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28430" y="4491989"/>
            <a:ext cx="5171797" cy="1169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53"/>
              </a:lnSpc>
            </a:pPr>
            <a:r>
              <a:rPr lang="en-US" sz="6823">
                <a:solidFill>
                  <a:srgbClr val="222940"/>
                </a:solidFill>
                <a:latin typeface="Libre Franklin Bold"/>
              </a:rPr>
              <a:t>CONTEXTO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05457" y="835767"/>
            <a:ext cx="6983603" cy="246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No Brasil, 48% das pessoas não gerenciam seu próprio dinheiro e quando não há uma boa gestão de finanças é comum não haver clareza sobre o destino dos seus recursos.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05457" y="4066556"/>
            <a:ext cx="6983603" cy="246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Mesmo entre os que controlam o orçamento, 59% sentem dificuldades na tarefa. A falta de disciplina é o maior vilão e isso tudo é reflexo da falta de controle financeiro.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892917"/>
            <a:ext cx="867261" cy="867261"/>
            <a:chOff x="0" y="0"/>
            <a:chExt cx="1156349" cy="1156349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156349" cy="1156349"/>
              <a:chOff x="6705600" y="1371600"/>
              <a:chExt cx="10972800" cy="1097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28483" y="155054"/>
              <a:ext cx="899382" cy="768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46"/>
                </a:lnSpc>
              </a:pPr>
              <a:r>
                <a:rPr lang="en-US" sz="3461">
                  <a:solidFill>
                    <a:srgbClr val="FFFFFF"/>
                  </a:solidFill>
                  <a:latin typeface="Libre Franklin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4123706"/>
            <a:ext cx="867261" cy="867261"/>
            <a:chOff x="0" y="0"/>
            <a:chExt cx="1156349" cy="1156349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156349" cy="1156349"/>
              <a:chOff x="6705600" y="1371600"/>
              <a:chExt cx="10972800" cy="1097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28483" y="155054"/>
              <a:ext cx="899382" cy="768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46"/>
                </a:lnSpc>
              </a:pPr>
              <a:r>
                <a:rPr lang="en-US" sz="3461">
                  <a:solidFill>
                    <a:srgbClr val="FFFFFF"/>
                  </a:solidFill>
                  <a:latin typeface="Libre Franklin Bold"/>
                </a:rPr>
                <a:t>02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7005337"/>
            <a:ext cx="867261" cy="867261"/>
            <a:chOff x="0" y="0"/>
            <a:chExt cx="1156349" cy="1156349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156349" cy="1156349"/>
              <a:chOff x="6705600" y="1371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28483" y="155054"/>
              <a:ext cx="899382" cy="768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46"/>
                </a:lnSpc>
              </a:pPr>
              <a:r>
                <a:rPr lang="en-US" sz="3461">
                  <a:solidFill>
                    <a:srgbClr val="FFFFFF"/>
                  </a:solidFill>
                  <a:latin typeface="Libre Franklin Bold"/>
                </a:rPr>
                <a:t>03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343276" y="6910087"/>
            <a:ext cx="7944724" cy="345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Endividamento excessivo;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Dificuldades para alcançar metas financeiras;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Estresse financeiro;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Desperdício de dinheiro;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22940"/>
                </a:solidFill>
                <a:latin typeface="Libre Franklin Light"/>
              </a:rPr>
              <a:t>Dificuldades para lidar com imprevistos;</a:t>
            </a:r>
          </a:p>
          <a:p>
            <a:pPr>
              <a:lnSpc>
                <a:spcPts val="3920"/>
              </a:lnSpc>
              <a:spcBef>
                <a:spcPct val="0"/>
              </a:spcBef>
            </a:pPr>
            <a:endParaRPr lang="en-US" sz="2800">
              <a:solidFill>
                <a:srgbClr val="222940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0" y="0"/>
            <a:ext cx="4157406" cy="415740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04663" y="7903663"/>
            <a:ext cx="2383337" cy="23833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1359733" y="1485563"/>
            <a:ext cx="16011185" cy="97166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116254" y="914400"/>
            <a:ext cx="4055492" cy="102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33"/>
              </a:lnSpc>
            </a:pPr>
            <a:r>
              <a:rPr lang="en-US" sz="6023">
                <a:solidFill>
                  <a:srgbClr val="191919"/>
                </a:solidFill>
                <a:latin typeface="Libre Franklin Bold Bold"/>
              </a:rPr>
              <a:t>SOLUÇÃO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09854" y="4047697"/>
            <a:ext cx="8485230" cy="264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5600" lvl="1" indent="-327800" algn="just">
              <a:lnSpc>
                <a:spcPts val="4251"/>
              </a:lnSpc>
              <a:buFont typeface="Arial"/>
              <a:buChar char="•"/>
            </a:pPr>
            <a:r>
              <a:rPr lang="en-US" sz="3036">
                <a:solidFill>
                  <a:srgbClr val="222940"/>
                </a:solidFill>
                <a:latin typeface="Libre Franklin Light"/>
              </a:rPr>
              <a:t>Ferramenta de gestão financeira;</a:t>
            </a:r>
          </a:p>
          <a:p>
            <a:pPr marL="655600" lvl="1" indent="-327800" algn="just">
              <a:lnSpc>
                <a:spcPts val="4251"/>
              </a:lnSpc>
              <a:buFont typeface="Arial"/>
              <a:buChar char="•"/>
            </a:pPr>
            <a:r>
              <a:rPr lang="en-US" sz="3036">
                <a:solidFill>
                  <a:srgbClr val="222940"/>
                </a:solidFill>
                <a:latin typeface="Libre Franklin Light"/>
              </a:rPr>
              <a:t>Prática;</a:t>
            </a:r>
          </a:p>
          <a:p>
            <a:pPr marL="655600" lvl="1" indent="-327800" algn="just">
              <a:lnSpc>
                <a:spcPts val="4251"/>
              </a:lnSpc>
              <a:buFont typeface="Arial"/>
              <a:buChar char="•"/>
            </a:pPr>
            <a:r>
              <a:rPr lang="en-US" sz="3036">
                <a:solidFill>
                  <a:srgbClr val="222940"/>
                </a:solidFill>
                <a:latin typeface="Libre Franklin Light"/>
              </a:rPr>
              <a:t>Segura;</a:t>
            </a:r>
          </a:p>
          <a:p>
            <a:pPr marL="655600" lvl="1" indent="-327800" algn="just">
              <a:lnSpc>
                <a:spcPts val="4251"/>
              </a:lnSpc>
              <a:buFont typeface="Arial"/>
              <a:buChar char="•"/>
            </a:pPr>
            <a:r>
              <a:rPr lang="en-US" sz="3036">
                <a:solidFill>
                  <a:srgbClr val="222940"/>
                </a:solidFill>
                <a:latin typeface="Libre Franklin Light"/>
              </a:rPr>
              <a:t>Insights e dashboards;</a:t>
            </a:r>
          </a:p>
          <a:p>
            <a:pPr marL="655600" lvl="1" indent="-327800" algn="just">
              <a:lnSpc>
                <a:spcPts val="4251"/>
              </a:lnSpc>
              <a:buFont typeface="Arial"/>
              <a:buChar char="•"/>
            </a:pPr>
            <a:r>
              <a:rPr lang="en-US" sz="3036">
                <a:solidFill>
                  <a:srgbClr val="222940"/>
                </a:solidFill>
                <a:latin typeface="Libre Franklin Light"/>
              </a:rPr>
              <a:t>Controle de despesas e receitas;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0" y="0"/>
            <a:ext cx="4157406" cy="41574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45849" y="194224"/>
            <a:ext cx="5631268" cy="120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33"/>
              </a:lnSpc>
            </a:pPr>
            <a:r>
              <a:rPr lang="en-US" sz="7023">
                <a:solidFill>
                  <a:srgbClr val="222940"/>
                </a:solidFill>
                <a:latin typeface="Libre Franklin Bold"/>
              </a:rPr>
              <a:t>REQUISITOS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362197" y="1948412"/>
            <a:ext cx="937655" cy="937655"/>
            <a:chOff x="0" y="0"/>
            <a:chExt cx="1250207" cy="1250207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38912" y="173052"/>
              <a:ext cx="972383" cy="825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966768" y="1925487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Realizar o calculo do saldo e demonstrar o mesmo;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362197" y="4195074"/>
            <a:ext cx="937655" cy="937655"/>
            <a:chOff x="0" y="0"/>
            <a:chExt cx="1250207" cy="1250207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362197" y="6486525"/>
            <a:ext cx="937655" cy="937655"/>
            <a:chOff x="0" y="0"/>
            <a:chExt cx="1250207" cy="125020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362197" y="8665265"/>
            <a:ext cx="937655" cy="937655"/>
            <a:chOff x="0" y="0"/>
            <a:chExt cx="1250207" cy="125020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07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819563" y="1948412"/>
            <a:ext cx="937655" cy="937655"/>
            <a:chOff x="0" y="0"/>
            <a:chExt cx="1250207" cy="125020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819563" y="4195074"/>
            <a:ext cx="937655" cy="937655"/>
            <a:chOff x="0" y="0"/>
            <a:chExt cx="1250207" cy="125020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04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19563" y="6486525"/>
            <a:ext cx="937655" cy="937655"/>
            <a:chOff x="0" y="0"/>
            <a:chExt cx="1250207" cy="125020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06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819563" y="8665265"/>
            <a:ext cx="937655" cy="937655"/>
            <a:chOff x="0" y="0"/>
            <a:chExt cx="1250207" cy="1250207"/>
          </a:xfrm>
        </p:grpSpPr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1250207" cy="1250207"/>
              <a:chOff x="6705600" y="1371600"/>
              <a:chExt cx="10972800" cy="1097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B91F9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138912" y="173052"/>
              <a:ext cx="972383" cy="825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39"/>
                </a:lnSpc>
              </a:pPr>
              <a:r>
                <a:rPr lang="en-US" sz="3742">
                  <a:solidFill>
                    <a:srgbClr val="FFFFFF"/>
                  </a:solidFill>
                  <a:latin typeface="Libre Franklin Bold"/>
                </a:rPr>
                <a:t>08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508691" y="1925487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Ter uma calculadora financeira;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508691" y="8598590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Mostrar o histórico de transações;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966768" y="8838867"/>
            <a:ext cx="5102032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Gerar insights para o cliente;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66768" y="4173189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Notificar o cliente de acordo com as suas metas;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508691" y="4173189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Criar planejamento para metas/objetivos;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966768" y="6419850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Visualizar os gastos por categorias(filtros);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508691" y="6419850"/>
            <a:ext cx="5102032" cy="105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22940"/>
                </a:solidFill>
                <a:latin typeface="Libre Franklin Light"/>
              </a:rPr>
              <a:t>Notificar o cliente de acordo com os seus gastos;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3289679"/>
            <a:ext cx="6997321" cy="69973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00125" y="4038259"/>
            <a:ext cx="9851080" cy="2096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33"/>
              </a:lnSpc>
            </a:pPr>
            <a:r>
              <a:rPr lang="en-US" sz="6023">
                <a:solidFill>
                  <a:srgbClr val="FFFFFF"/>
                </a:solidFill>
                <a:latin typeface="Libre Franklin Bold"/>
              </a:rPr>
              <a:t>DIAGRAMA DE SOLUÇÃO DE SOFTWARE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01753" y="5959813"/>
            <a:ext cx="6231523" cy="159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e Franklin Light"/>
              </a:rPr>
              <a:t>Mostra a relação estrutural dos componentes de um sistema de software.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105501" y="-1796252"/>
            <a:ext cx="3592504" cy="359250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2060" y="0"/>
            <a:ext cx="1654388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3232" y="1674211"/>
            <a:ext cx="7746492" cy="136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Libre Franklin Bold"/>
              </a:rPr>
              <a:t>Banco de dados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0233013" y="0"/>
            <a:ext cx="8054987" cy="80549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7650" y="2434590"/>
            <a:ext cx="9597656" cy="7244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31665"/>
            <a:ext cx="18288000" cy="9423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381940"/>
            <a:ext cx="18288000" cy="7523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361E97CDCE844E9C45DC369AFC7586" ma:contentTypeVersion="9" ma:contentTypeDescription="Crie um novo documento." ma:contentTypeScope="" ma:versionID="00bb885486efd94028e8bf7be3c27851">
  <xsd:schema xmlns:xsd="http://www.w3.org/2001/XMLSchema" xmlns:xs="http://www.w3.org/2001/XMLSchema" xmlns:p="http://schemas.microsoft.com/office/2006/metadata/properties" xmlns:ns2="b39e9783-c07f-45b9-b257-2298e356d767" xmlns:ns3="ee99bb2e-71ea-4a99-b4f4-c44af0ae2887" targetNamespace="http://schemas.microsoft.com/office/2006/metadata/properties" ma:root="true" ma:fieldsID="ade3dda6d928d0a8ccd12c17e65c4e8e" ns2:_="" ns3:_="">
    <xsd:import namespace="b39e9783-c07f-45b9-b257-2298e356d767"/>
    <xsd:import namespace="ee99bb2e-71ea-4a99-b4f4-c44af0ae288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e9783-c07f-45b9-b257-2298e356d76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9bb2e-71ea-4a99-b4f4-c44af0ae288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66a1b64-5117-4aaa-ad5f-97075cab3d07}" ma:internalName="TaxCatchAll" ma:showField="CatchAllData" ma:web="ee99bb2e-71ea-4a99-b4f4-c44af0ae28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D0548F-B9E2-45F7-97E2-0A6D77187ECC}"/>
</file>

<file path=customXml/itemProps2.xml><?xml version="1.0" encoding="utf-8"?>
<ds:datastoreItem xmlns:ds="http://schemas.openxmlformats.org/officeDocument/2006/customXml" ds:itemID="{D5F3C89B-08B1-4757-AD07-E173D86A7D4E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376</Words>
  <Application>Microsoft Office PowerPoint</Application>
  <PresentationFormat>Personalizar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Libre Franklin Bold Bold</vt:lpstr>
      <vt:lpstr>Open Sans Bold</vt:lpstr>
      <vt:lpstr>Calibri</vt:lpstr>
      <vt:lpstr>Libre Franklin Bold</vt:lpstr>
      <vt:lpstr>Arial</vt:lpstr>
      <vt:lpstr>Libre Franklin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MOCA Money Care</dc:title>
  <cp:lastModifiedBy>RAFAEL MOREIRA LIMA .</cp:lastModifiedBy>
  <cp:revision>2</cp:revision>
  <dcterms:created xsi:type="dcterms:W3CDTF">2006-08-16T00:00:00Z</dcterms:created>
  <dcterms:modified xsi:type="dcterms:W3CDTF">2023-04-25T22:47:15Z</dcterms:modified>
  <dc:identifier>DAFcjKgrRwI</dc:identifier>
</cp:coreProperties>
</file>