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F0"/>
    <a:srgbClr val="4B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998F7-51DF-4F57-9520-99B0F3DC1F5C}" v="1" dt="2023-09-09T20:10:27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839998F7-51DF-4F57-9520-99B0F3DC1F5C}"/>
    <pc:docChg chg="undo custSel modSld">
      <pc:chgData name="Raul Meira de Souza" userId="0b810766-76aa-4ac6-b01e-c80b8c896654" providerId="ADAL" clId="{839998F7-51DF-4F57-9520-99B0F3DC1F5C}" dt="2023-09-09T20:11:12.882" v="107" actId="14100"/>
      <pc:docMkLst>
        <pc:docMk/>
      </pc:docMkLst>
      <pc:sldChg chg="addSp delSp modSp mod">
        <pc:chgData name="Raul Meira de Souza" userId="0b810766-76aa-4ac6-b01e-c80b8c896654" providerId="ADAL" clId="{839998F7-51DF-4F57-9520-99B0F3DC1F5C}" dt="2023-09-09T20:11:12.882" v="107" actId="14100"/>
        <pc:sldMkLst>
          <pc:docMk/>
          <pc:sldMk cId="3627226171" sldId="256"/>
        </pc:sldMkLst>
        <pc:spChg chg="add mod">
          <ac:chgData name="Raul Meira de Souza" userId="0b810766-76aa-4ac6-b01e-c80b8c896654" providerId="ADAL" clId="{839998F7-51DF-4F57-9520-99B0F3DC1F5C}" dt="2023-09-09T20:11:12.882" v="107" actId="14100"/>
          <ac:spMkLst>
            <pc:docMk/>
            <pc:sldMk cId="3627226171" sldId="256"/>
            <ac:spMk id="32" creationId="{1AF86325-DB23-DEF6-0DED-0E636AF911A6}"/>
          </ac:spMkLst>
        </pc:spChg>
        <pc:spChg chg="mod">
          <ac:chgData name="Raul Meira de Souza" userId="0b810766-76aa-4ac6-b01e-c80b8c896654" providerId="ADAL" clId="{839998F7-51DF-4F57-9520-99B0F3DC1F5C}" dt="2023-09-09T20:11:06.179" v="102" actId="1076"/>
          <ac:spMkLst>
            <pc:docMk/>
            <pc:sldMk cId="3627226171" sldId="256"/>
            <ac:spMk id="38" creationId="{ABF4AE63-B01E-D888-0010-A71886E713AC}"/>
          </ac:spMkLst>
        </pc:spChg>
        <pc:spChg chg="del mod">
          <ac:chgData name="Raul Meira de Souza" userId="0b810766-76aa-4ac6-b01e-c80b8c896654" providerId="ADAL" clId="{839998F7-51DF-4F57-9520-99B0F3DC1F5C}" dt="2023-09-09T20:10:39.273" v="74" actId="478"/>
          <ac:spMkLst>
            <pc:docMk/>
            <pc:sldMk cId="3627226171" sldId="256"/>
            <ac:spMk id="51" creationId="{704D8ECA-7F86-B89E-C524-847822DA6265}"/>
          </ac:spMkLst>
        </pc:spChg>
        <pc:spChg chg="mod">
          <ac:chgData name="Raul Meira de Souza" userId="0b810766-76aa-4ac6-b01e-c80b8c896654" providerId="ADAL" clId="{839998F7-51DF-4F57-9520-99B0F3DC1F5C}" dt="2023-09-09T20:10:43.706" v="76" actId="1076"/>
          <ac:spMkLst>
            <pc:docMk/>
            <pc:sldMk cId="3627226171" sldId="256"/>
            <ac:spMk id="57" creationId="{463393FA-EEA2-DE9C-D396-8D7D047F4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E052B-74E4-8B27-F4EC-73AB3F8F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7CEDB-13CA-1C86-115E-8BDD6D695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948E2-EB72-C313-2FE4-8C15638B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A31B7-0500-34B1-55DE-8E61D5AF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AEF1C-35E8-F809-5EAF-8659919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FB200-2620-26CF-8301-ED61B645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940CE-9370-73C3-2CA6-75023C57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D554C-1EEC-490F-1C38-4928AAE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405EC-2833-6862-98B9-87590E8F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285B9-971A-D344-0033-B9DFA9F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14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538759-808A-BF8D-9583-B7238DE90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1FE8C-06A6-2B60-6F47-E027D2CAE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1EFE6-7A0D-F025-714B-F462F107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E66FBB-5734-2B3C-E5B1-5C125B4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117A7-B785-B478-68D1-0E860D8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49DE0-8735-FB8D-5C61-27A2E14D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C8991-5EF2-D80C-656C-41BE52CC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3B253-7F27-754A-81AD-83B9A46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6876A-EA4B-C72A-5FA0-7E358D6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77B32-27B8-E53D-5ABC-69663A6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4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C2A0E-2FAF-FBA4-1575-246D8D9A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0DB16-9F70-EBD2-7FCA-9B9CB272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C8C83-13F1-1BA2-3325-00FAF2E8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FDF38-1F8D-DB35-C14A-B4B99F2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EBBC3-4B67-50BE-B0F8-F78A6BC8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FD44C-9A08-6D25-87D6-F557EBE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53AC9-23FE-4002-65E6-233B07A2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FA1A4-D142-F676-91D2-27E3F59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A6926-8A13-5D2D-737C-07490B6B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26A3D-ED0B-C225-E60F-5F0DCF4D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2DC77-4002-73D3-87BB-82C2273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7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C81C-F52E-2CA4-A391-2A0D315E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6D63BE-8066-391A-974F-BAE9EACE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CE504-863C-F3EB-4082-0A73752C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987769-583D-0176-393E-2794CB79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C70FBC-27B1-8EE1-0462-826527680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952348-A943-AD16-BA05-D0E9F14F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BB8F8E-5182-22C7-2B01-46F8563B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F01D12-C42A-F2BC-EBC6-EAE64817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89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70F0-480C-8AAB-9E75-86E1401C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F36207-87D7-CD69-7837-01C912B5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0A603-F9AE-26E9-EFF8-C6835277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3A11E-CDB8-9A05-4AD0-5A929F7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4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32D64-5544-05AD-134B-AC8ADE9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78D954-B88C-E634-2354-5A6A9C86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BDC589-ADC4-18DE-F2A0-77F6CDB0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19F13-650C-00E6-AB61-E99E4B19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83EE6-20AE-D619-3D33-821A97CD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A68CDB-533A-C783-6314-C2419684E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ECCFA-F109-167A-6141-A9FE9A5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69DE5-E98C-AFB6-F7A0-EBEBB5EE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9C2769-EF75-4ED3-0BF3-827AE242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8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68C9-16AF-7348-6AE4-50EAC36A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3C694B-47E9-AFBC-D9A6-AB4CE8BB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7E1D0E-5A30-F124-95D1-ED427D19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860B8D-F97D-B037-1475-A22E27F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7D8A36-1200-DEA0-ECCA-5C07049C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D6F4D-0DD8-9849-67A8-E0E07DDC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A9EA19-E456-3452-677D-2736263B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2A8828-B0F0-0853-C283-CFD176EE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914DB-4EE2-0A68-19CB-97967D18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E5ED-133C-4AC1-B9DE-D5D76AC25047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A3480-07A7-2C6E-5284-BAF92A91B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0C3EC-CB42-89C2-901F-A0EB84F1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A48-3549-4516-B923-5615F21B1F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>
            <a:extLst>
              <a:ext uri="{FF2B5EF4-FFF2-40B4-BE49-F238E27FC236}">
                <a16:creationId xmlns:a16="http://schemas.microsoft.com/office/drawing/2014/main" id="{36E9D01B-F755-A435-1E83-C7488663EE77}"/>
              </a:ext>
            </a:extLst>
          </p:cNvPr>
          <p:cNvSpPr txBox="1">
            <a:spLocks/>
          </p:cNvSpPr>
          <p:nvPr/>
        </p:nvSpPr>
        <p:spPr>
          <a:xfrm>
            <a:off x="672506" y="42182"/>
            <a:ext cx="11230036" cy="5068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92" b="1" dirty="0">
                <a:solidFill>
                  <a:srgbClr val="4B5050"/>
                </a:solidFill>
                <a:latin typeface="Raleway"/>
                <a:sym typeface="Raleway"/>
              </a:rPr>
              <a:t>CANVAS:</a:t>
            </a:r>
            <a:r>
              <a:rPr lang="en-US" sz="2492" b="1" dirty="0">
                <a:solidFill>
                  <a:schemeClr val="accent1"/>
                </a:solidFill>
                <a:latin typeface="Raleway"/>
                <a:sym typeface="Raleway"/>
              </a:rPr>
              <a:t> </a:t>
            </a:r>
            <a:r>
              <a:rPr lang="en-US" sz="2492" b="1" dirty="0">
                <a:solidFill>
                  <a:srgbClr val="00AAF0"/>
                </a:solidFill>
                <a:latin typeface="Raleway"/>
                <a:sym typeface="Raleway"/>
              </a:rPr>
              <a:t>MOCA</a:t>
            </a:r>
          </a:p>
        </p:txBody>
      </p:sp>
      <p:grpSp>
        <p:nvGrpSpPr>
          <p:cNvPr id="5" name="Shape 78">
            <a:extLst>
              <a:ext uri="{FF2B5EF4-FFF2-40B4-BE49-F238E27FC236}">
                <a16:creationId xmlns:a16="http://schemas.microsoft.com/office/drawing/2014/main" id="{EB35AC92-D405-F45A-7C06-AC1074C3CF4D}"/>
              </a:ext>
            </a:extLst>
          </p:cNvPr>
          <p:cNvGrpSpPr/>
          <p:nvPr/>
        </p:nvGrpSpPr>
        <p:grpSpPr>
          <a:xfrm>
            <a:off x="429370" y="691763"/>
            <a:ext cx="11542890" cy="5900423"/>
            <a:chOff x="669900" y="1322628"/>
            <a:chExt cx="8615809" cy="4785998"/>
          </a:xfrm>
        </p:grpSpPr>
        <p:grpSp>
          <p:nvGrpSpPr>
            <p:cNvPr id="6" name="Shape 79">
              <a:extLst>
                <a:ext uri="{FF2B5EF4-FFF2-40B4-BE49-F238E27FC236}">
                  <a16:creationId xmlns:a16="http://schemas.microsoft.com/office/drawing/2014/main" id="{8E258AC7-0717-E166-F7FC-0184E7752087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16" name="Shape 80">
                <a:extLst>
                  <a:ext uri="{FF2B5EF4-FFF2-40B4-BE49-F238E27FC236}">
                    <a16:creationId xmlns:a16="http://schemas.microsoft.com/office/drawing/2014/main" id="{50E17648-7159-4EF5-ABA7-DE53DD15ADD6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Shape 81">
                <a:extLst>
                  <a:ext uri="{FF2B5EF4-FFF2-40B4-BE49-F238E27FC236}">
                    <a16:creationId xmlns:a16="http://schemas.microsoft.com/office/drawing/2014/main" id="{4F29DF95-1925-E65F-3140-38FAE0E18F4B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" name="Shape 82">
                <a:extLst>
                  <a:ext uri="{FF2B5EF4-FFF2-40B4-BE49-F238E27FC236}">
                    <a16:creationId xmlns:a16="http://schemas.microsoft.com/office/drawing/2014/main" id="{67492DE5-CDB1-89B8-8472-1FDFC2E30C67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" name="Shape 83">
                <a:extLst>
                  <a:ext uri="{FF2B5EF4-FFF2-40B4-BE49-F238E27FC236}">
                    <a16:creationId xmlns:a16="http://schemas.microsoft.com/office/drawing/2014/main" id="{FBFB158C-8A5F-8F3E-9E42-D53AD6C74C5C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0" name="Shape 84">
                <a:extLst>
                  <a:ext uri="{FF2B5EF4-FFF2-40B4-BE49-F238E27FC236}">
                    <a16:creationId xmlns:a16="http://schemas.microsoft.com/office/drawing/2014/main" id="{E3B9B4D1-C104-E465-D5C8-7D93221C8955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" name="Shape 85">
                <a:extLst>
                  <a:ext uri="{FF2B5EF4-FFF2-40B4-BE49-F238E27FC236}">
                    <a16:creationId xmlns:a16="http://schemas.microsoft.com/office/drawing/2014/main" id="{602FE2E8-F010-B01E-61F6-F4BFCC5F9AD8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" name="Shape 86">
                <a:extLst>
                  <a:ext uri="{FF2B5EF4-FFF2-40B4-BE49-F238E27FC236}">
                    <a16:creationId xmlns:a16="http://schemas.microsoft.com/office/drawing/2014/main" id="{96B78886-74D5-D314-4DB0-0DCF7A03E7D6}"/>
                  </a:ext>
                </a:extLst>
              </p:cNvPr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" name="Shape 87">
                <a:extLst>
                  <a:ext uri="{FF2B5EF4-FFF2-40B4-BE49-F238E27FC236}">
                    <a16:creationId xmlns:a16="http://schemas.microsoft.com/office/drawing/2014/main" id="{9D0DAC14-1BAF-5AD5-A003-913E79338904}"/>
                  </a:ext>
                </a:extLst>
              </p:cNvPr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" name="Shape 88">
                <a:extLst>
                  <a:ext uri="{FF2B5EF4-FFF2-40B4-BE49-F238E27FC236}">
                    <a16:creationId xmlns:a16="http://schemas.microsoft.com/office/drawing/2014/main" id="{6E2C1D16-C736-6426-E00A-02866F00CE7E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7" name="Shape 89">
              <a:extLst>
                <a:ext uri="{FF2B5EF4-FFF2-40B4-BE49-F238E27FC236}">
                  <a16:creationId xmlns:a16="http://schemas.microsoft.com/office/drawing/2014/main" id="{CEB76A7C-F276-E41F-8D19-F981AFAA5C94}"/>
                </a:ext>
              </a:extLst>
            </p:cNvPr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Segmentos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de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Clientes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8" name="Shape 90">
              <a:extLst>
                <a:ext uri="{FF2B5EF4-FFF2-40B4-BE49-F238E27FC236}">
                  <a16:creationId xmlns:a16="http://schemas.microsoft.com/office/drawing/2014/main" id="{71C03D20-76CF-F6F5-744C-A1161BFDFEDD}"/>
                </a:ext>
              </a:extLst>
            </p:cNvPr>
            <p:cNvSpPr/>
            <p:nvPr/>
          </p:nvSpPr>
          <p:spPr>
            <a:xfrm>
              <a:off x="5866448" y="1409578"/>
              <a:ext cx="1672962" cy="18367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Relacionamento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com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Clientes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9" name="Shape 91">
              <a:extLst>
                <a:ext uri="{FF2B5EF4-FFF2-40B4-BE49-F238E27FC236}">
                  <a16:creationId xmlns:a16="http://schemas.microsoft.com/office/drawing/2014/main" id="{B97888BF-74F4-44D1-731B-E0622013AA75}"/>
                </a:ext>
              </a:extLst>
            </p:cNvPr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Propostas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de Valor</a:t>
              </a:r>
            </a:p>
          </p:txBody>
        </p:sp>
        <p:sp>
          <p:nvSpPr>
            <p:cNvPr id="10" name="Shape 92">
              <a:extLst>
                <a:ext uri="{FF2B5EF4-FFF2-40B4-BE49-F238E27FC236}">
                  <a16:creationId xmlns:a16="http://schemas.microsoft.com/office/drawing/2014/main" id="{5A09E898-5705-FB7E-5092-AA3484EC00BE}"/>
                </a:ext>
              </a:extLst>
            </p:cNvPr>
            <p:cNvSpPr/>
            <p:nvPr/>
          </p:nvSpPr>
          <p:spPr>
            <a:xfrm>
              <a:off x="2435206" y="1405147"/>
              <a:ext cx="1204098" cy="19253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Atividades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Principais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11" name="Shape 93">
              <a:extLst>
                <a:ext uri="{FF2B5EF4-FFF2-40B4-BE49-F238E27FC236}">
                  <a16:creationId xmlns:a16="http://schemas.microsoft.com/office/drawing/2014/main" id="{C441BA35-E292-E415-C577-2773E128C4CD}"/>
                </a:ext>
              </a:extLst>
            </p:cNvPr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1100" b="1" u="none" strike="noStrike" cap="none" dirty="0" err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Parcerias</a:t>
              </a:r>
              <a:r>
                <a:rPr lang="en-US" sz="1100" b="1" u="none" strike="noStrike" cap="none" dirty="0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1100" b="1" u="none" strike="noStrike" cap="none" dirty="0" err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Principais</a:t>
              </a:r>
              <a:endParaRPr lang="en-US" sz="1100" b="1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" name="Shape 94">
              <a:extLst>
                <a:ext uri="{FF2B5EF4-FFF2-40B4-BE49-F238E27FC236}">
                  <a16:creationId xmlns:a16="http://schemas.microsoft.com/office/drawing/2014/main" id="{3B8CD23F-9EDD-E2A5-16B4-B4852A20C619}"/>
                </a:ext>
              </a:extLst>
            </p:cNvPr>
            <p:cNvSpPr/>
            <p:nvPr/>
          </p:nvSpPr>
          <p:spPr>
            <a:xfrm>
              <a:off x="5034714" y="4988175"/>
              <a:ext cx="1072060" cy="213709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dirty="0">
                  <a:solidFill>
                    <a:schemeClr val="tx1"/>
                  </a:solidFill>
                  <a:latin typeface="Raleway"/>
                  <a:sym typeface="Raleway"/>
                </a:rPr>
                <a:t>Fontes de </a:t>
              </a:r>
              <a:r>
                <a:rPr lang="en-US" sz="900" b="1" dirty="0" err="1">
                  <a:solidFill>
                    <a:schemeClr val="tx1"/>
                  </a:solidFill>
                  <a:latin typeface="Raleway"/>
                  <a:sym typeface="Raleway"/>
                </a:rPr>
                <a:t>Receitas</a:t>
              </a:r>
              <a:endParaRPr lang="en-US" sz="9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13" name="Shape 95">
              <a:extLst>
                <a:ext uri="{FF2B5EF4-FFF2-40B4-BE49-F238E27FC236}">
                  <a16:creationId xmlns:a16="http://schemas.microsoft.com/office/drawing/2014/main" id="{664F4DF7-CC59-23ED-7F9D-9BA5CF122BA4}"/>
                </a:ext>
              </a:extLst>
            </p:cNvPr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Estrutura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de Custos</a:t>
              </a:r>
            </a:p>
          </p:txBody>
        </p:sp>
        <p:sp>
          <p:nvSpPr>
            <p:cNvPr id="14" name="Shape 96">
              <a:extLst>
                <a:ext uri="{FF2B5EF4-FFF2-40B4-BE49-F238E27FC236}">
                  <a16:creationId xmlns:a16="http://schemas.microsoft.com/office/drawing/2014/main" id="{6D50B4BB-0552-5162-060F-2605CF5FE2A6}"/>
                </a:ext>
              </a:extLst>
            </p:cNvPr>
            <p:cNvSpPr/>
            <p:nvPr/>
          </p:nvSpPr>
          <p:spPr>
            <a:xfrm>
              <a:off x="2435952" y="3212457"/>
              <a:ext cx="1196010" cy="143471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Recursos</a:t>
              </a:r>
              <a:r>
                <a:rPr lang="en-US" sz="1100" b="1" dirty="0">
                  <a:solidFill>
                    <a:schemeClr val="tx1"/>
                  </a:solidFill>
                  <a:latin typeface="Raleway"/>
                  <a:sym typeface="Raleway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Principais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  <p:sp>
          <p:nvSpPr>
            <p:cNvPr id="15" name="Shape 97">
              <a:extLst>
                <a:ext uri="{FF2B5EF4-FFF2-40B4-BE49-F238E27FC236}">
                  <a16:creationId xmlns:a16="http://schemas.microsoft.com/office/drawing/2014/main" id="{A92CAE68-0289-A0D7-F235-8B28F01561FE}"/>
                </a:ext>
              </a:extLst>
            </p:cNvPr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b="1" dirty="0" err="1">
                  <a:solidFill>
                    <a:schemeClr val="tx1"/>
                  </a:solidFill>
                  <a:latin typeface="Raleway"/>
                  <a:sym typeface="Raleway"/>
                </a:rPr>
                <a:t>Canais</a:t>
              </a:r>
              <a:endParaRPr lang="en-US" sz="1100" b="1" dirty="0">
                <a:solidFill>
                  <a:schemeClr val="tx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26" name="Shape 99">
            <a:extLst>
              <a:ext uri="{FF2B5EF4-FFF2-40B4-BE49-F238E27FC236}">
                <a16:creationId xmlns:a16="http://schemas.microsoft.com/office/drawing/2014/main" id="{4D8F4B95-4B76-B8E5-ABA3-B37C8C2FC71D}"/>
              </a:ext>
            </a:extLst>
          </p:cNvPr>
          <p:cNvSpPr/>
          <p:nvPr/>
        </p:nvSpPr>
        <p:spPr>
          <a:xfrm>
            <a:off x="10024871" y="1426901"/>
            <a:ext cx="1602336" cy="767935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Jovens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transição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vida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adulta</a:t>
            </a:r>
            <a:endParaRPr lang="en-US" sz="1000" dirty="0" err="1">
              <a:latin typeface="Raleway"/>
              <a:ea typeface="Raleway"/>
              <a:cs typeface="Raleway"/>
            </a:endParaRPr>
          </a:p>
        </p:txBody>
      </p:sp>
      <p:sp>
        <p:nvSpPr>
          <p:cNvPr id="27" name="Shape 100">
            <a:extLst>
              <a:ext uri="{FF2B5EF4-FFF2-40B4-BE49-F238E27FC236}">
                <a16:creationId xmlns:a16="http://schemas.microsoft.com/office/drawing/2014/main" id="{1C82DC0B-8D70-FE22-92D6-261A3B88EBB0}"/>
              </a:ext>
            </a:extLst>
          </p:cNvPr>
          <p:cNvSpPr/>
          <p:nvPr/>
        </p:nvSpPr>
        <p:spPr>
          <a:xfrm>
            <a:off x="5274693" y="1139378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900" err="1">
                <a:latin typeface="Raleway"/>
                <a:ea typeface="Raleway"/>
                <a:cs typeface="Raleway"/>
              </a:rPr>
              <a:t>Envio</a:t>
            </a:r>
            <a:r>
              <a:rPr lang="en-US" sz="900" dirty="0">
                <a:latin typeface="Raleway"/>
                <a:ea typeface="Raleway"/>
                <a:cs typeface="Raleway"/>
              </a:rPr>
              <a:t> de SMS </a:t>
            </a:r>
            <a:r>
              <a:rPr lang="en-US" sz="900" err="1">
                <a:latin typeface="Raleway"/>
                <a:ea typeface="Raleway"/>
                <a:cs typeface="Raleway"/>
              </a:rPr>
              <a:t>personalizado</a:t>
            </a:r>
            <a:endParaRPr lang="en-US" sz="900">
              <a:latin typeface="Raleway"/>
              <a:ea typeface="Raleway"/>
              <a:cs typeface="Raleway"/>
            </a:endParaRPr>
          </a:p>
        </p:txBody>
      </p:sp>
      <p:sp>
        <p:nvSpPr>
          <p:cNvPr id="28" name="Shape 101">
            <a:extLst>
              <a:ext uri="{FF2B5EF4-FFF2-40B4-BE49-F238E27FC236}">
                <a16:creationId xmlns:a16="http://schemas.microsoft.com/office/drawing/2014/main" id="{A4B4B0F7-20D2-1EEB-C75D-292F281E4768}"/>
              </a:ext>
            </a:extLst>
          </p:cNvPr>
          <p:cNvSpPr/>
          <p:nvPr/>
        </p:nvSpPr>
        <p:spPr>
          <a:xfrm>
            <a:off x="7552741" y="3375346"/>
            <a:ext cx="1233625" cy="59587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Play Store</a:t>
            </a:r>
          </a:p>
        </p:txBody>
      </p:sp>
      <p:sp>
        <p:nvSpPr>
          <p:cNvPr id="29" name="Shape 102">
            <a:extLst>
              <a:ext uri="{FF2B5EF4-FFF2-40B4-BE49-F238E27FC236}">
                <a16:creationId xmlns:a16="http://schemas.microsoft.com/office/drawing/2014/main" id="{943B9246-8786-4D07-F7CC-2C13EBECB466}"/>
              </a:ext>
            </a:extLst>
          </p:cNvPr>
          <p:cNvSpPr/>
          <p:nvPr/>
        </p:nvSpPr>
        <p:spPr>
          <a:xfrm>
            <a:off x="8007437" y="1569206"/>
            <a:ext cx="1118916" cy="61225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Ferramenta de Help Desk</a:t>
            </a: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5" name="Shape 108">
            <a:extLst>
              <a:ext uri="{FF2B5EF4-FFF2-40B4-BE49-F238E27FC236}">
                <a16:creationId xmlns:a16="http://schemas.microsoft.com/office/drawing/2014/main" id="{C6B311E4-FCFF-08EB-77E4-71476FFC2437}"/>
              </a:ext>
            </a:extLst>
          </p:cNvPr>
          <p:cNvSpPr/>
          <p:nvPr/>
        </p:nvSpPr>
        <p:spPr>
          <a:xfrm>
            <a:off x="913083" y="1202521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Faculdade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Professores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Shape 108">
            <a:extLst>
              <a:ext uri="{FF2B5EF4-FFF2-40B4-BE49-F238E27FC236}">
                <a16:creationId xmlns:a16="http://schemas.microsoft.com/office/drawing/2014/main" id="{48335827-338A-AA0C-6E67-177673627044}"/>
              </a:ext>
            </a:extLst>
          </p:cNvPr>
          <p:cNvSpPr/>
          <p:nvPr/>
        </p:nvSpPr>
        <p:spPr>
          <a:xfrm>
            <a:off x="913083" y="1992046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AWS</a:t>
            </a:r>
          </a:p>
        </p:txBody>
      </p:sp>
      <p:sp>
        <p:nvSpPr>
          <p:cNvPr id="40" name="Shape 108">
            <a:extLst>
              <a:ext uri="{FF2B5EF4-FFF2-40B4-BE49-F238E27FC236}">
                <a16:creationId xmlns:a16="http://schemas.microsoft.com/office/drawing/2014/main" id="{502CDF2E-6BA1-F112-B817-4E57161CA2F3}"/>
              </a:ext>
            </a:extLst>
          </p:cNvPr>
          <p:cNvSpPr/>
          <p:nvPr/>
        </p:nvSpPr>
        <p:spPr>
          <a:xfrm>
            <a:off x="907989" y="2773662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Azure</a:t>
            </a:r>
          </a:p>
        </p:txBody>
      </p:sp>
      <p:sp>
        <p:nvSpPr>
          <p:cNvPr id="41" name="Shape 108">
            <a:extLst>
              <a:ext uri="{FF2B5EF4-FFF2-40B4-BE49-F238E27FC236}">
                <a16:creationId xmlns:a16="http://schemas.microsoft.com/office/drawing/2014/main" id="{5888AF10-BAB5-6AE1-849C-E2F80C34E9A4}"/>
              </a:ext>
            </a:extLst>
          </p:cNvPr>
          <p:cNvSpPr/>
          <p:nvPr/>
        </p:nvSpPr>
        <p:spPr>
          <a:xfrm>
            <a:off x="912453" y="3520327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Plataforma Twilio</a:t>
            </a:r>
          </a:p>
        </p:txBody>
      </p:sp>
      <p:sp>
        <p:nvSpPr>
          <p:cNvPr id="42" name="Shape 108">
            <a:extLst>
              <a:ext uri="{FF2B5EF4-FFF2-40B4-BE49-F238E27FC236}">
                <a16:creationId xmlns:a16="http://schemas.microsoft.com/office/drawing/2014/main" id="{07313611-F961-1A65-27EC-F2DFF4A198A8}"/>
              </a:ext>
            </a:extLst>
          </p:cNvPr>
          <p:cNvSpPr/>
          <p:nvPr/>
        </p:nvSpPr>
        <p:spPr>
          <a:xfrm>
            <a:off x="916144" y="4257992"/>
            <a:ext cx="1279280" cy="6059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Servidor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Google SMTP</a:t>
            </a:r>
          </a:p>
        </p:txBody>
      </p:sp>
      <p:sp>
        <p:nvSpPr>
          <p:cNvPr id="47" name="Shape 106">
            <a:extLst>
              <a:ext uri="{FF2B5EF4-FFF2-40B4-BE49-F238E27FC236}">
                <a16:creationId xmlns:a16="http://schemas.microsoft.com/office/drawing/2014/main" id="{44111A18-9629-6758-9AF5-BAF09DDFFD60}"/>
              </a:ext>
            </a:extLst>
          </p:cNvPr>
          <p:cNvSpPr/>
          <p:nvPr/>
        </p:nvSpPr>
        <p:spPr>
          <a:xfrm>
            <a:off x="4005169" y="3916080"/>
            <a:ext cx="903484" cy="46157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Twilio</a:t>
            </a:r>
          </a:p>
        </p:txBody>
      </p:sp>
      <p:sp>
        <p:nvSpPr>
          <p:cNvPr id="48" name="Shape 106">
            <a:extLst>
              <a:ext uri="{FF2B5EF4-FFF2-40B4-BE49-F238E27FC236}">
                <a16:creationId xmlns:a16="http://schemas.microsoft.com/office/drawing/2014/main" id="{87279E6C-6EBD-417F-3E60-3E29961B1943}"/>
              </a:ext>
            </a:extLst>
          </p:cNvPr>
          <p:cNvSpPr/>
          <p:nvPr/>
        </p:nvSpPr>
        <p:spPr>
          <a:xfrm>
            <a:off x="2921750" y="3348784"/>
            <a:ext cx="1017865" cy="4990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Equipe de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Desenvolvimento</a:t>
            </a:r>
            <a:endParaRPr lang="en-US" sz="800" dirty="0" err="1">
              <a:latin typeface="Raleway"/>
              <a:ea typeface="Raleway"/>
              <a:cs typeface="Raleway"/>
            </a:endParaRPr>
          </a:p>
        </p:txBody>
      </p:sp>
      <p:sp>
        <p:nvSpPr>
          <p:cNvPr id="55" name="Shape 104">
            <a:extLst>
              <a:ext uri="{FF2B5EF4-FFF2-40B4-BE49-F238E27FC236}">
                <a16:creationId xmlns:a16="http://schemas.microsoft.com/office/drawing/2014/main" id="{364E1B15-716D-5DBD-D938-A914265B1DE1}"/>
              </a:ext>
            </a:extLst>
          </p:cNvPr>
          <p:cNvSpPr/>
          <p:nvPr/>
        </p:nvSpPr>
        <p:spPr>
          <a:xfrm>
            <a:off x="2730402" y="5530764"/>
            <a:ext cx="1448437" cy="7947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Conta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Play Store: R$108,27</a:t>
            </a:r>
          </a:p>
        </p:txBody>
      </p:sp>
      <p:sp>
        <p:nvSpPr>
          <p:cNvPr id="56" name="Shape 104">
            <a:extLst>
              <a:ext uri="{FF2B5EF4-FFF2-40B4-BE49-F238E27FC236}">
                <a16:creationId xmlns:a16="http://schemas.microsoft.com/office/drawing/2014/main" id="{08EAD41B-E6D0-0CDF-5EDD-66C91213C339}"/>
              </a:ext>
            </a:extLst>
          </p:cNvPr>
          <p:cNvSpPr/>
          <p:nvPr/>
        </p:nvSpPr>
        <p:spPr>
          <a:xfrm>
            <a:off x="8571471" y="5530764"/>
            <a:ext cx="1448437" cy="7947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 err="1">
                <a:latin typeface="Raleway"/>
                <a:ea typeface="Raleway"/>
                <a:cs typeface="Raleway"/>
                <a:sym typeface="Raleway"/>
              </a:rPr>
              <a:t>Cada</a:t>
            </a:r>
            <a:r>
              <a:rPr lang="en-US" sz="1100" dirty="0">
                <a:latin typeface="Raleway"/>
                <a:ea typeface="Raleway"/>
                <a:cs typeface="Raleway"/>
                <a:sym typeface="Raleway"/>
              </a:rPr>
              <a:t> Download do </a:t>
            </a:r>
            <a:r>
              <a:rPr lang="en-US" sz="1100" dirty="0" err="1">
                <a:latin typeface="Raleway"/>
                <a:ea typeface="Raleway"/>
                <a:cs typeface="Raleway"/>
                <a:sym typeface="Raleway"/>
              </a:rPr>
              <a:t>Aplicativo</a:t>
            </a:r>
            <a:r>
              <a:rPr lang="en-US" sz="1100" dirty="0">
                <a:latin typeface="Raleway"/>
                <a:ea typeface="Raleway"/>
                <a:cs typeface="Raleway"/>
                <a:sym typeface="Raleway"/>
              </a:rPr>
              <a:t>: R$0,087</a:t>
            </a:r>
          </a:p>
        </p:txBody>
      </p:sp>
      <p:sp>
        <p:nvSpPr>
          <p:cNvPr id="57" name="Shape 108">
            <a:extLst>
              <a:ext uri="{FF2B5EF4-FFF2-40B4-BE49-F238E27FC236}">
                <a16:creationId xmlns:a16="http://schemas.microsoft.com/office/drawing/2014/main" id="{463393FA-EEA2-DE9C-D396-8D7D047F4909}"/>
              </a:ext>
            </a:extLst>
          </p:cNvPr>
          <p:cNvSpPr/>
          <p:nvPr/>
        </p:nvSpPr>
        <p:spPr>
          <a:xfrm>
            <a:off x="2920672" y="1107579"/>
            <a:ext cx="858379" cy="42534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800" dirty="0" err="1">
                <a:latin typeface="Raleway"/>
                <a:ea typeface="Raleway"/>
                <a:cs typeface="Raleway"/>
              </a:rPr>
              <a:t>Integração</a:t>
            </a:r>
            <a:r>
              <a:rPr lang="en-US" sz="800" dirty="0">
                <a:latin typeface="Raleway"/>
                <a:ea typeface="Raleway"/>
                <a:cs typeface="Raleway"/>
              </a:rPr>
              <a:t> com a API Twilio</a:t>
            </a:r>
            <a:endParaRPr lang="en-US" sz="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Shape 100">
            <a:extLst>
              <a:ext uri="{FF2B5EF4-FFF2-40B4-BE49-F238E27FC236}">
                <a16:creationId xmlns:a16="http://schemas.microsoft.com/office/drawing/2014/main" id="{C2CDF12F-831A-76FA-CCD6-8469780F76CD}"/>
              </a:ext>
            </a:extLst>
          </p:cNvPr>
          <p:cNvSpPr/>
          <p:nvPr/>
        </p:nvSpPr>
        <p:spPr>
          <a:xfrm>
            <a:off x="6028499" y="1868604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900" dirty="0" err="1">
                <a:latin typeface="Raleway"/>
              </a:rPr>
              <a:t>Gestão</a:t>
            </a:r>
            <a:r>
              <a:rPr lang="en-US" sz="900" dirty="0">
                <a:latin typeface="Raleway"/>
              </a:rPr>
              <a:t> Financeira </a:t>
            </a:r>
            <a:r>
              <a:rPr lang="en-US" sz="900" dirty="0" err="1">
                <a:latin typeface="Raleway"/>
              </a:rPr>
              <a:t>Eficiente</a:t>
            </a:r>
          </a:p>
        </p:txBody>
      </p:sp>
      <p:sp>
        <p:nvSpPr>
          <p:cNvPr id="31" name="Shape 100">
            <a:extLst>
              <a:ext uri="{FF2B5EF4-FFF2-40B4-BE49-F238E27FC236}">
                <a16:creationId xmlns:a16="http://schemas.microsoft.com/office/drawing/2014/main" id="{911A49A9-2122-120E-5D1D-72813C7D97D9}"/>
              </a:ext>
            </a:extLst>
          </p:cNvPr>
          <p:cNvSpPr/>
          <p:nvPr/>
        </p:nvSpPr>
        <p:spPr>
          <a:xfrm>
            <a:off x="5274692" y="2638797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900" dirty="0" err="1">
                <a:latin typeface="Raleway"/>
              </a:rPr>
              <a:t>Prevenção</a:t>
            </a:r>
            <a:r>
              <a:rPr lang="en-US" sz="900" dirty="0">
                <a:latin typeface="Raleway"/>
              </a:rPr>
              <a:t> de </a:t>
            </a:r>
            <a:r>
              <a:rPr lang="en-US" sz="900" dirty="0" err="1">
                <a:latin typeface="Raleway"/>
              </a:rPr>
              <a:t>futuras</a:t>
            </a:r>
            <a:r>
              <a:rPr lang="en-US" sz="900" dirty="0">
                <a:latin typeface="Raleway"/>
              </a:rPr>
              <a:t> </a:t>
            </a:r>
            <a:r>
              <a:rPr lang="en-US" sz="900" dirty="0" err="1">
                <a:latin typeface="Raleway"/>
              </a:rPr>
              <a:t>dividas</a:t>
            </a:r>
            <a:endParaRPr lang="en-US" dirty="0" err="1"/>
          </a:p>
        </p:txBody>
      </p:sp>
      <p:sp>
        <p:nvSpPr>
          <p:cNvPr id="34" name="Shape 100">
            <a:extLst>
              <a:ext uri="{FF2B5EF4-FFF2-40B4-BE49-F238E27FC236}">
                <a16:creationId xmlns:a16="http://schemas.microsoft.com/office/drawing/2014/main" id="{9173E6BD-2635-C488-4FD6-92B7A644AB03}"/>
              </a:ext>
            </a:extLst>
          </p:cNvPr>
          <p:cNvSpPr/>
          <p:nvPr/>
        </p:nvSpPr>
        <p:spPr>
          <a:xfrm>
            <a:off x="5274691" y="4220152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900" dirty="0">
                <a:latin typeface="Raleway"/>
              </a:rPr>
              <a:t>Metas </a:t>
            </a:r>
            <a:r>
              <a:rPr lang="en-US" sz="900" dirty="0" err="1">
                <a:latin typeface="Raleway"/>
              </a:rPr>
              <a:t>Financeiras</a:t>
            </a:r>
            <a:endParaRPr lang="en-US" dirty="0" err="1"/>
          </a:p>
        </p:txBody>
      </p:sp>
      <p:sp>
        <p:nvSpPr>
          <p:cNvPr id="37" name="Shape 101">
            <a:extLst>
              <a:ext uri="{FF2B5EF4-FFF2-40B4-BE49-F238E27FC236}">
                <a16:creationId xmlns:a16="http://schemas.microsoft.com/office/drawing/2014/main" id="{B181A532-080B-19E2-41C4-2C5D2E74E7D6}"/>
              </a:ext>
            </a:extLst>
          </p:cNvPr>
          <p:cNvSpPr/>
          <p:nvPr/>
        </p:nvSpPr>
        <p:spPr>
          <a:xfrm>
            <a:off x="8208225" y="4284830"/>
            <a:ext cx="1233625" cy="59587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900" dirty="0">
                <a:latin typeface="Raleway"/>
                <a:ea typeface="Raleway"/>
                <a:cs typeface="Raleway"/>
                <a:sym typeface="Raleway"/>
              </a:rPr>
              <a:t>Site Web:</a:t>
            </a:r>
            <a:br>
              <a:rPr lang="en-US" sz="900" dirty="0">
                <a:latin typeface="Raleway"/>
                <a:ea typeface="Raleway"/>
                <a:cs typeface="Raleway"/>
              </a:rPr>
            </a:br>
            <a:r>
              <a:rPr lang="en-US" sz="900" dirty="0">
                <a:latin typeface="Raleway"/>
                <a:ea typeface="+mn-lt"/>
                <a:cs typeface="+mn-lt"/>
              </a:rPr>
              <a:t>https</a:t>
            </a:r>
            <a:r>
              <a:rPr lang="en-US" sz="900" dirty="0">
                <a:latin typeface="Raleway"/>
              </a:rPr>
              <a:t>://moca-project.vercel.app/</a:t>
            </a:r>
          </a:p>
        </p:txBody>
      </p:sp>
      <p:sp>
        <p:nvSpPr>
          <p:cNvPr id="38" name="Shape 108">
            <a:extLst>
              <a:ext uri="{FF2B5EF4-FFF2-40B4-BE49-F238E27FC236}">
                <a16:creationId xmlns:a16="http://schemas.microsoft.com/office/drawing/2014/main" id="{ABF4AE63-B01E-D888-0010-A71886E713AC}"/>
              </a:ext>
            </a:extLst>
          </p:cNvPr>
          <p:cNvSpPr/>
          <p:nvPr/>
        </p:nvSpPr>
        <p:spPr>
          <a:xfrm>
            <a:off x="3975467" y="1600619"/>
            <a:ext cx="961562" cy="4931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800" dirty="0">
                <a:latin typeface="Raleway"/>
                <a:ea typeface="Raleway"/>
                <a:cs typeface="Raleway"/>
              </a:rPr>
              <a:t>Dashboard com </a:t>
            </a:r>
            <a:r>
              <a:rPr lang="en-US" sz="800" dirty="0" err="1">
                <a:latin typeface="Raleway"/>
                <a:ea typeface="Raleway"/>
                <a:cs typeface="Raleway"/>
              </a:rPr>
              <a:t>graficos</a:t>
            </a:r>
            <a:r>
              <a:rPr lang="en-US" sz="800" dirty="0">
                <a:latin typeface="Raleway"/>
                <a:ea typeface="Raleway"/>
                <a:cs typeface="Raleway"/>
              </a:rPr>
              <a:t> e </a:t>
            </a:r>
            <a:r>
              <a:rPr lang="en-US" sz="800" dirty="0" err="1">
                <a:latin typeface="Raleway"/>
                <a:ea typeface="Raleway"/>
                <a:cs typeface="Raleway"/>
              </a:rPr>
              <a:t>insigths</a:t>
            </a:r>
            <a:endParaRPr lang="en-US" sz="800" dirty="0">
              <a:latin typeface="Raleway"/>
              <a:ea typeface="Raleway"/>
              <a:cs typeface="Raleway"/>
            </a:endParaRPr>
          </a:p>
        </p:txBody>
      </p:sp>
      <p:sp>
        <p:nvSpPr>
          <p:cNvPr id="52" name="Shape 100">
            <a:extLst>
              <a:ext uri="{FF2B5EF4-FFF2-40B4-BE49-F238E27FC236}">
                <a16:creationId xmlns:a16="http://schemas.microsoft.com/office/drawing/2014/main" id="{F56868A4-A35A-15D0-10A4-6D1C8B4663D7}"/>
              </a:ext>
            </a:extLst>
          </p:cNvPr>
          <p:cNvSpPr/>
          <p:nvPr/>
        </p:nvSpPr>
        <p:spPr>
          <a:xfrm>
            <a:off x="6028498" y="3376216"/>
            <a:ext cx="1122498" cy="5413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800" dirty="0">
                <a:latin typeface="Raleway"/>
              </a:rPr>
              <a:t>Facilitação de Tomada de </a:t>
            </a:r>
            <a:r>
              <a:rPr lang="en-US" sz="800" err="1">
                <a:latin typeface="Raleway"/>
              </a:rPr>
              <a:t>Decisão</a:t>
            </a:r>
            <a:r>
              <a:rPr lang="en-US" sz="800" dirty="0">
                <a:latin typeface="Raleway"/>
              </a:rPr>
              <a:t> Financeira</a:t>
            </a:r>
            <a:endParaRPr lang="en-US" sz="800" dirty="0"/>
          </a:p>
        </p:txBody>
      </p:sp>
      <p:sp>
        <p:nvSpPr>
          <p:cNvPr id="53" name="Shape 99">
            <a:extLst>
              <a:ext uri="{FF2B5EF4-FFF2-40B4-BE49-F238E27FC236}">
                <a16:creationId xmlns:a16="http://schemas.microsoft.com/office/drawing/2014/main" id="{C09AC936-674B-0CF6-F4E5-D8AA6274E066}"/>
              </a:ext>
            </a:extLst>
          </p:cNvPr>
          <p:cNvSpPr/>
          <p:nvPr/>
        </p:nvSpPr>
        <p:spPr>
          <a:xfrm>
            <a:off x="10024871" y="3147546"/>
            <a:ext cx="1602336" cy="767935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/>
            <a:r>
              <a:rPr lang="en-US" sz="1000" dirty="0">
                <a:latin typeface="Raleway"/>
                <a:sym typeface="Raleway"/>
              </a:rPr>
              <a:t>Pessoas que </a:t>
            </a:r>
            <a:r>
              <a:rPr lang="en-US" sz="1000" dirty="0" err="1">
                <a:latin typeface="Raleway"/>
                <a:sym typeface="Raleway"/>
              </a:rPr>
              <a:t>desejam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gerenciar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suas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finanças</a:t>
            </a:r>
            <a:r>
              <a:rPr lang="en-US" sz="1000" dirty="0">
                <a:latin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sym typeface="Raleway"/>
              </a:rPr>
              <a:t>pessoais</a:t>
            </a:r>
            <a:endParaRPr lang="en-US" dirty="0" err="1"/>
          </a:p>
        </p:txBody>
      </p:sp>
      <p:sp>
        <p:nvSpPr>
          <p:cNvPr id="2" name="Shape 106">
            <a:extLst>
              <a:ext uri="{FF2B5EF4-FFF2-40B4-BE49-F238E27FC236}">
                <a16:creationId xmlns:a16="http://schemas.microsoft.com/office/drawing/2014/main" id="{45CB7927-B5A2-D4D4-A1BF-DABDC592BA7C}"/>
              </a:ext>
            </a:extLst>
          </p:cNvPr>
          <p:cNvSpPr/>
          <p:nvPr/>
        </p:nvSpPr>
        <p:spPr>
          <a:xfrm>
            <a:off x="2916296" y="4307320"/>
            <a:ext cx="862755" cy="54741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Azure e AWS</a:t>
            </a:r>
          </a:p>
        </p:txBody>
      </p:sp>
      <p:sp>
        <p:nvSpPr>
          <p:cNvPr id="25" name="Shape 106">
            <a:extLst>
              <a:ext uri="{FF2B5EF4-FFF2-40B4-BE49-F238E27FC236}">
                <a16:creationId xmlns:a16="http://schemas.microsoft.com/office/drawing/2014/main" id="{DD9171DE-9E4E-CD88-75A3-9BCD304AB7B6}"/>
              </a:ext>
            </a:extLst>
          </p:cNvPr>
          <p:cNvSpPr/>
          <p:nvPr/>
        </p:nvSpPr>
        <p:spPr>
          <a:xfrm>
            <a:off x="3998088" y="4560967"/>
            <a:ext cx="903484" cy="46157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Google SMTP</a:t>
            </a:r>
          </a:p>
        </p:txBody>
      </p:sp>
      <p:sp>
        <p:nvSpPr>
          <p:cNvPr id="32" name="Shape 108">
            <a:extLst>
              <a:ext uri="{FF2B5EF4-FFF2-40B4-BE49-F238E27FC236}">
                <a16:creationId xmlns:a16="http://schemas.microsoft.com/office/drawing/2014/main" id="{1AF86325-DB23-DEF6-0DED-0E636AF911A6}"/>
              </a:ext>
            </a:extLst>
          </p:cNvPr>
          <p:cNvSpPr/>
          <p:nvPr/>
        </p:nvSpPr>
        <p:spPr>
          <a:xfrm>
            <a:off x="2943063" y="2277134"/>
            <a:ext cx="1235775" cy="50233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Receitas</a:t>
            </a: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despesas</a:t>
            </a: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separados</a:t>
            </a: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em</a:t>
            </a:r>
            <a:r>
              <a:rPr lang="en-US" sz="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800" dirty="0" err="1">
                <a:latin typeface="Raleway"/>
                <a:ea typeface="Raleway"/>
                <a:cs typeface="Raleway"/>
                <a:sym typeface="Raleway"/>
              </a:rPr>
              <a:t>categorias</a:t>
            </a:r>
            <a:endParaRPr lang="en-US" sz="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2722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Light</vt:lpstr>
      <vt:lpstr>Raleway</vt:lpstr>
      <vt:lpstr>Tema do Office</vt:lpstr>
      <vt:lpstr>Apresentação do PowerPoint</vt:lpstr>
    </vt:vector>
  </TitlesOfParts>
  <Company>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Raul Meira de Souza</cp:lastModifiedBy>
  <cp:revision>94</cp:revision>
  <dcterms:created xsi:type="dcterms:W3CDTF">2023-08-30T00:09:02Z</dcterms:created>
  <dcterms:modified xsi:type="dcterms:W3CDTF">2023-09-09T20:11:18Z</dcterms:modified>
</cp:coreProperties>
</file>