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14217650"/>
  <p:notesSz cx="20104100" cy="142176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6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Meira de Souza" userId="0b810766-76aa-4ac6-b01e-c80b8c896654" providerId="ADAL" clId="{0DD3ED30-05C3-414D-9B30-548C172ED229}"/>
    <pc:docChg chg="custSel modSld">
      <pc:chgData name="Raul Meira de Souza" userId="0b810766-76aa-4ac6-b01e-c80b8c896654" providerId="ADAL" clId="{0DD3ED30-05C3-414D-9B30-548C172ED229}" dt="2023-09-11T21:23:15.484" v="2" actId="478"/>
      <pc:docMkLst>
        <pc:docMk/>
      </pc:docMkLst>
      <pc:sldChg chg="delSp modSp mod">
        <pc:chgData name="Raul Meira de Souza" userId="0b810766-76aa-4ac6-b01e-c80b8c896654" providerId="ADAL" clId="{0DD3ED30-05C3-414D-9B30-548C172ED229}" dt="2023-09-11T21:23:15.484" v="2" actId="478"/>
        <pc:sldMkLst>
          <pc:docMk/>
          <pc:sldMk cId="0" sldId="256"/>
        </pc:sldMkLst>
        <pc:spChg chg="del">
          <ac:chgData name="Raul Meira de Souza" userId="0b810766-76aa-4ac6-b01e-c80b8c896654" providerId="ADAL" clId="{0DD3ED30-05C3-414D-9B30-548C172ED229}" dt="2023-09-11T21:23:15.484" v="2" actId="478"/>
          <ac:spMkLst>
            <pc:docMk/>
            <pc:sldMk cId="0" sldId="256"/>
            <ac:spMk id="2" creationId="{00000000-0000-0000-0000-000000000000}"/>
          </ac:spMkLst>
        </pc:spChg>
        <pc:spChg chg="mod">
          <ac:chgData name="Raul Meira de Souza" userId="0b810766-76aa-4ac6-b01e-c80b8c896654" providerId="ADAL" clId="{0DD3ED30-05C3-414D-9B30-548C172ED229}" dt="2023-09-11T21:23:06.183" v="0" actId="20577"/>
          <ac:spMkLst>
            <pc:docMk/>
            <pc:sldMk cId="0" sldId="256"/>
            <ac:spMk id="4" creationId="{00000000-0000-0000-0000-000000000000}"/>
          </ac:spMkLst>
        </pc:spChg>
        <pc:spChg chg="del">
          <ac:chgData name="Raul Meira de Souza" userId="0b810766-76aa-4ac6-b01e-c80b8c896654" providerId="ADAL" clId="{0DD3ED30-05C3-414D-9B30-548C172ED229}" dt="2023-09-11T21:23:11.173" v="1" actId="478"/>
          <ac:spMkLst>
            <pc:docMk/>
            <pc:sldMk cId="0" sldId="256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407471"/>
            <a:ext cx="17088486" cy="29857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961884"/>
            <a:ext cx="14072870" cy="35544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270059"/>
            <a:ext cx="8745284" cy="93836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270059"/>
            <a:ext cx="8745284" cy="93836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735" cy="14217015"/>
          </a:xfrm>
          <a:custGeom>
            <a:avLst/>
            <a:gdLst/>
            <a:ahLst/>
            <a:cxnLst/>
            <a:rect l="l" t="t" r="r" b="b"/>
            <a:pathLst>
              <a:path w="20104735" h="14217015">
                <a:moveTo>
                  <a:pt x="20104116" y="0"/>
                </a:moveTo>
                <a:lnTo>
                  <a:pt x="0" y="0"/>
                </a:lnTo>
                <a:lnTo>
                  <a:pt x="0" y="14216479"/>
                </a:lnTo>
                <a:lnTo>
                  <a:pt x="20104116" y="14216479"/>
                </a:lnTo>
                <a:lnTo>
                  <a:pt x="20104116" y="0"/>
                </a:lnTo>
                <a:close/>
              </a:path>
            </a:pathLst>
          </a:custGeom>
          <a:solidFill>
            <a:srgbClr val="DCD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9330" y="646200"/>
            <a:ext cx="3829685" cy="3571240"/>
          </a:xfrm>
          <a:custGeom>
            <a:avLst/>
            <a:gdLst/>
            <a:ahLst/>
            <a:cxnLst/>
            <a:rect l="l" t="t" r="r" b="b"/>
            <a:pathLst>
              <a:path w="3829685" h="3571240">
                <a:moveTo>
                  <a:pt x="3829125" y="0"/>
                </a:moveTo>
                <a:lnTo>
                  <a:pt x="0" y="0"/>
                </a:lnTo>
                <a:lnTo>
                  <a:pt x="0" y="3570957"/>
                </a:lnTo>
                <a:lnTo>
                  <a:pt x="3829125" y="3570957"/>
                </a:lnTo>
                <a:lnTo>
                  <a:pt x="38291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39330" y="646200"/>
            <a:ext cx="3829685" cy="3571240"/>
          </a:xfrm>
          <a:custGeom>
            <a:avLst/>
            <a:gdLst/>
            <a:ahLst/>
            <a:cxnLst/>
            <a:rect l="l" t="t" r="r" b="b"/>
            <a:pathLst>
              <a:path w="3829685" h="3571240">
                <a:moveTo>
                  <a:pt x="3829125" y="3570957"/>
                </a:moveTo>
                <a:lnTo>
                  <a:pt x="0" y="3570957"/>
                </a:lnTo>
                <a:lnTo>
                  <a:pt x="0" y="0"/>
                </a:lnTo>
                <a:lnTo>
                  <a:pt x="3829125" y="0"/>
                </a:lnTo>
                <a:lnTo>
                  <a:pt x="3829125" y="3570957"/>
                </a:lnTo>
                <a:close/>
              </a:path>
            </a:pathLst>
          </a:custGeom>
          <a:ln w="844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200373" y="646200"/>
            <a:ext cx="3829685" cy="3571240"/>
          </a:xfrm>
          <a:custGeom>
            <a:avLst/>
            <a:gdLst/>
            <a:ahLst/>
            <a:cxnLst/>
            <a:rect l="l" t="t" r="r" b="b"/>
            <a:pathLst>
              <a:path w="3829684" h="3571240">
                <a:moveTo>
                  <a:pt x="3829125" y="0"/>
                </a:moveTo>
                <a:lnTo>
                  <a:pt x="0" y="0"/>
                </a:lnTo>
                <a:lnTo>
                  <a:pt x="0" y="3570957"/>
                </a:lnTo>
                <a:lnTo>
                  <a:pt x="3829125" y="3570957"/>
                </a:lnTo>
                <a:lnTo>
                  <a:pt x="38291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39330" y="4350298"/>
            <a:ext cx="3829685" cy="2823845"/>
          </a:xfrm>
          <a:custGeom>
            <a:avLst/>
            <a:gdLst/>
            <a:ahLst/>
            <a:cxnLst/>
            <a:rect l="l" t="t" r="r" b="b"/>
            <a:pathLst>
              <a:path w="3829685" h="2823845">
                <a:moveTo>
                  <a:pt x="3829125" y="0"/>
                </a:moveTo>
                <a:lnTo>
                  <a:pt x="0" y="0"/>
                </a:lnTo>
                <a:lnTo>
                  <a:pt x="0" y="2823405"/>
                </a:lnTo>
                <a:lnTo>
                  <a:pt x="3829125" y="2823405"/>
                </a:lnTo>
                <a:lnTo>
                  <a:pt x="38291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39330" y="7303121"/>
            <a:ext cx="3829685" cy="6267450"/>
          </a:xfrm>
          <a:custGeom>
            <a:avLst/>
            <a:gdLst/>
            <a:ahLst/>
            <a:cxnLst/>
            <a:rect l="l" t="t" r="r" b="b"/>
            <a:pathLst>
              <a:path w="3829685" h="6267450">
                <a:moveTo>
                  <a:pt x="3829125" y="0"/>
                </a:moveTo>
                <a:lnTo>
                  <a:pt x="0" y="0"/>
                </a:lnTo>
                <a:lnTo>
                  <a:pt x="0" y="6267158"/>
                </a:lnTo>
                <a:lnTo>
                  <a:pt x="3829125" y="6267158"/>
                </a:lnTo>
                <a:lnTo>
                  <a:pt x="38291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200373" y="4350298"/>
            <a:ext cx="3829685" cy="9221470"/>
          </a:xfrm>
          <a:custGeom>
            <a:avLst/>
            <a:gdLst/>
            <a:ahLst/>
            <a:cxnLst/>
            <a:rect l="l" t="t" r="r" b="b"/>
            <a:pathLst>
              <a:path w="3829684" h="9221469">
                <a:moveTo>
                  <a:pt x="3829125" y="0"/>
                </a:moveTo>
                <a:lnTo>
                  <a:pt x="0" y="0"/>
                </a:lnTo>
                <a:lnTo>
                  <a:pt x="0" y="9221247"/>
                </a:lnTo>
                <a:lnTo>
                  <a:pt x="3829125" y="9221247"/>
                </a:lnTo>
                <a:lnTo>
                  <a:pt x="38291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161432" y="646200"/>
            <a:ext cx="3805554" cy="4621530"/>
          </a:xfrm>
          <a:custGeom>
            <a:avLst/>
            <a:gdLst/>
            <a:ahLst/>
            <a:cxnLst/>
            <a:rect l="l" t="t" r="r" b="b"/>
            <a:pathLst>
              <a:path w="3805554" h="4621530">
                <a:moveTo>
                  <a:pt x="3805197" y="0"/>
                </a:moveTo>
                <a:lnTo>
                  <a:pt x="0" y="0"/>
                </a:lnTo>
                <a:lnTo>
                  <a:pt x="0" y="4621477"/>
                </a:lnTo>
                <a:lnTo>
                  <a:pt x="3805197" y="4621477"/>
                </a:lnTo>
                <a:lnTo>
                  <a:pt x="38051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2098546" y="646200"/>
            <a:ext cx="3829685" cy="4621530"/>
          </a:xfrm>
          <a:custGeom>
            <a:avLst/>
            <a:gdLst/>
            <a:ahLst/>
            <a:cxnLst/>
            <a:rect l="l" t="t" r="r" b="b"/>
            <a:pathLst>
              <a:path w="3829684" h="4621530">
                <a:moveTo>
                  <a:pt x="3829125" y="0"/>
                </a:moveTo>
                <a:lnTo>
                  <a:pt x="0" y="0"/>
                </a:lnTo>
                <a:lnTo>
                  <a:pt x="0" y="4621477"/>
                </a:lnTo>
                <a:lnTo>
                  <a:pt x="3829125" y="4621477"/>
                </a:lnTo>
                <a:lnTo>
                  <a:pt x="38291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161440" y="5403588"/>
            <a:ext cx="3805554" cy="5723890"/>
          </a:xfrm>
          <a:custGeom>
            <a:avLst/>
            <a:gdLst/>
            <a:ahLst/>
            <a:cxnLst/>
            <a:rect l="l" t="t" r="r" b="b"/>
            <a:pathLst>
              <a:path w="3805554" h="5723890">
                <a:moveTo>
                  <a:pt x="3805189" y="0"/>
                </a:moveTo>
                <a:lnTo>
                  <a:pt x="0" y="0"/>
                </a:lnTo>
                <a:lnTo>
                  <a:pt x="0" y="5723264"/>
                </a:lnTo>
                <a:lnTo>
                  <a:pt x="3805189" y="5723264"/>
                </a:lnTo>
                <a:lnTo>
                  <a:pt x="38051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161473" y="11259570"/>
            <a:ext cx="7766684" cy="2310765"/>
          </a:xfrm>
          <a:custGeom>
            <a:avLst/>
            <a:gdLst/>
            <a:ahLst/>
            <a:cxnLst/>
            <a:rect l="l" t="t" r="r" b="b"/>
            <a:pathLst>
              <a:path w="7766684" h="2310765">
                <a:moveTo>
                  <a:pt x="7766197" y="0"/>
                </a:moveTo>
                <a:lnTo>
                  <a:pt x="0" y="0"/>
                </a:lnTo>
                <a:lnTo>
                  <a:pt x="0" y="2310709"/>
                </a:lnTo>
                <a:lnTo>
                  <a:pt x="7766197" y="2310709"/>
                </a:lnTo>
                <a:lnTo>
                  <a:pt x="77661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2098546" y="5403588"/>
            <a:ext cx="3829685" cy="5723890"/>
          </a:xfrm>
          <a:custGeom>
            <a:avLst/>
            <a:gdLst/>
            <a:ahLst/>
            <a:cxnLst/>
            <a:rect l="l" t="t" r="r" b="b"/>
            <a:pathLst>
              <a:path w="3829684" h="5723890">
                <a:moveTo>
                  <a:pt x="3829125" y="0"/>
                </a:moveTo>
                <a:lnTo>
                  <a:pt x="0" y="0"/>
                </a:lnTo>
                <a:lnTo>
                  <a:pt x="0" y="5723264"/>
                </a:lnTo>
                <a:lnTo>
                  <a:pt x="3829125" y="5723264"/>
                </a:lnTo>
                <a:lnTo>
                  <a:pt x="38291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6059613" y="646200"/>
            <a:ext cx="3805554" cy="4626610"/>
          </a:xfrm>
          <a:custGeom>
            <a:avLst/>
            <a:gdLst/>
            <a:ahLst/>
            <a:cxnLst/>
            <a:rect l="l" t="t" r="r" b="b"/>
            <a:pathLst>
              <a:path w="3805555" h="4626610">
                <a:moveTo>
                  <a:pt x="3805180" y="0"/>
                </a:moveTo>
                <a:lnTo>
                  <a:pt x="0" y="0"/>
                </a:lnTo>
                <a:lnTo>
                  <a:pt x="0" y="4626357"/>
                </a:lnTo>
                <a:lnTo>
                  <a:pt x="3805180" y="4626357"/>
                </a:lnTo>
                <a:lnTo>
                  <a:pt x="38051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6059613" y="5404423"/>
            <a:ext cx="3805554" cy="5124450"/>
          </a:xfrm>
          <a:custGeom>
            <a:avLst/>
            <a:gdLst/>
            <a:ahLst/>
            <a:cxnLst/>
            <a:rect l="l" t="t" r="r" b="b"/>
            <a:pathLst>
              <a:path w="3805555" h="5124450">
                <a:moveTo>
                  <a:pt x="3805180" y="0"/>
                </a:moveTo>
                <a:lnTo>
                  <a:pt x="0" y="0"/>
                </a:lnTo>
                <a:lnTo>
                  <a:pt x="0" y="5124025"/>
                </a:lnTo>
                <a:lnTo>
                  <a:pt x="3805180" y="5124025"/>
                </a:lnTo>
                <a:lnTo>
                  <a:pt x="38051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059613" y="10660441"/>
            <a:ext cx="3805554" cy="2910205"/>
          </a:xfrm>
          <a:custGeom>
            <a:avLst/>
            <a:gdLst/>
            <a:ahLst/>
            <a:cxnLst/>
            <a:rect l="l" t="t" r="r" b="b"/>
            <a:pathLst>
              <a:path w="3805555" h="2910205">
                <a:moveTo>
                  <a:pt x="3805180" y="0"/>
                </a:moveTo>
                <a:lnTo>
                  <a:pt x="0" y="0"/>
                </a:lnTo>
                <a:lnTo>
                  <a:pt x="0" y="2909838"/>
                </a:lnTo>
                <a:lnTo>
                  <a:pt x="3805180" y="2909838"/>
                </a:lnTo>
                <a:lnTo>
                  <a:pt x="38051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7950" y="770926"/>
            <a:ext cx="17509867" cy="112038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568706"/>
            <a:ext cx="18093690" cy="22748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270059"/>
            <a:ext cx="18093690" cy="93836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3222415"/>
            <a:ext cx="6433312" cy="710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3222415"/>
            <a:ext cx="4623943" cy="710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3222415"/>
            <a:ext cx="4623943" cy="710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26636" y="122751"/>
            <a:ext cx="4643814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3200" b="1" spc="-210" dirty="0">
                <a:solidFill>
                  <a:srgbClr val="231F20"/>
                </a:solidFill>
                <a:latin typeface="Tahoma"/>
                <a:cs typeface="Tahoma"/>
              </a:rPr>
              <a:t>MOCA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2889" y="776324"/>
            <a:ext cx="2473325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650" spc="-20" dirty="0">
                <a:solidFill>
                  <a:srgbClr val="231F20"/>
                </a:solidFill>
                <a:latin typeface="Tahoma"/>
                <a:cs typeface="Tahoma"/>
              </a:rPr>
              <a:t>JUSTIFICATIVAS</a:t>
            </a:r>
            <a:endParaRPr sz="265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2043" y="1054949"/>
            <a:ext cx="1155065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400" spc="155" dirty="0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2400" spc="7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400" spc="3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2400" spc="25" dirty="0">
                <a:solidFill>
                  <a:srgbClr val="231F20"/>
                </a:solidFill>
                <a:latin typeface="Tahoma"/>
                <a:cs typeface="Tahoma"/>
              </a:rPr>
              <a:t>sado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330" y="7303121"/>
            <a:ext cx="3829685" cy="6267450"/>
          </a:xfrm>
          <a:prstGeom prst="rect">
            <a:avLst/>
          </a:prstGeom>
          <a:ln w="8443">
            <a:solidFill>
              <a:srgbClr val="231F20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R="111125" algn="ctr">
              <a:lnSpc>
                <a:spcPts val="2780"/>
              </a:lnSpc>
              <a:spcBef>
                <a:spcPts val="1510"/>
              </a:spcBef>
            </a:pPr>
            <a:r>
              <a:rPr sz="2650" spc="35" dirty="0">
                <a:solidFill>
                  <a:srgbClr val="231F20"/>
                </a:solidFill>
                <a:latin typeface="Tahoma"/>
                <a:cs typeface="Tahoma"/>
              </a:rPr>
              <a:t>BENEFÍCIOS</a:t>
            </a:r>
            <a:endParaRPr sz="2650">
              <a:latin typeface="Tahoma"/>
              <a:cs typeface="Tahoma"/>
            </a:endParaRPr>
          </a:p>
          <a:p>
            <a:pPr marR="111125" algn="ctr">
              <a:lnSpc>
                <a:spcPts val="2480"/>
              </a:lnSpc>
            </a:pPr>
            <a:r>
              <a:rPr sz="2400" spc="35" dirty="0">
                <a:solidFill>
                  <a:srgbClr val="231F20"/>
                </a:solidFill>
                <a:latin typeface="Tahoma"/>
                <a:cs typeface="Tahoma"/>
              </a:rPr>
              <a:t>Futuro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0373" y="646200"/>
            <a:ext cx="3829685" cy="3571240"/>
          </a:xfrm>
          <a:prstGeom prst="rect">
            <a:avLst/>
          </a:prstGeom>
          <a:ln w="8443">
            <a:solidFill>
              <a:srgbClr val="231F20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1029969">
              <a:lnSpc>
                <a:spcPct val="100000"/>
              </a:lnSpc>
              <a:spcBef>
                <a:spcPts val="1130"/>
              </a:spcBef>
            </a:pPr>
            <a:r>
              <a:rPr sz="2650" spc="-15" dirty="0">
                <a:solidFill>
                  <a:srgbClr val="231F20"/>
                </a:solidFill>
                <a:latin typeface="Tahoma"/>
                <a:cs typeface="Tahoma"/>
              </a:rPr>
              <a:t>PRODUTO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330" y="4350298"/>
            <a:ext cx="3829685" cy="2823845"/>
          </a:xfrm>
          <a:prstGeom prst="rect">
            <a:avLst/>
          </a:prstGeom>
          <a:ln w="8443">
            <a:solidFill>
              <a:srgbClr val="231F2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1157605">
              <a:lnSpc>
                <a:spcPct val="100000"/>
              </a:lnSpc>
              <a:spcBef>
                <a:spcPts val="1135"/>
              </a:spcBef>
            </a:pPr>
            <a:r>
              <a:rPr sz="2650" spc="20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2650" spc="-45" dirty="0">
                <a:solidFill>
                  <a:srgbClr val="231F20"/>
                </a:solidFill>
                <a:latin typeface="Tahoma"/>
                <a:cs typeface="Tahoma"/>
              </a:rPr>
              <a:t>B</a:t>
            </a:r>
            <a:r>
              <a:rPr sz="2650" spc="240" dirty="0">
                <a:solidFill>
                  <a:srgbClr val="231F20"/>
                </a:solidFill>
                <a:latin typeface="Tahoma"/>
                <a:cs typeface="Tahoma"/>
              </a:rPr>
              <a:t>J</a:t>
            </a:r>
            <a:r>
              <a:rPr sz="2650" spc="-19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650" spc="60" dirty="0">
                <a:solidFill>
                  <a:srgbClr val="231F20"/>
                </a:solidFill>
                <a:latin typeface="Tahoma"/>
                <a:cs typeface="Tahoma"/>
              </a:rPr>
              <a:t>SMART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98546" y="646200"/>
            <a:ext cx="3829685" cy="4621530"/>
          </a:xfrm>
          <a:prstGeom prst="rect">
            <a:avLst/>
          </a:prstGeom>
          <a:ln w="8443">
            <a:solidFill>
              <a:srgbClr val="231F20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1443990">
              <a:lnSpc>
                <a:spcPct val="100000"/>
              </a:lnSpc>
              <a:spcBef>
                <a:spcPts val="1130"/>
              </a:spcBef>
            </a:pPr>
            <a:r>
              <a:rPr sz="2650" spc="70" dirty="0">
                <a:solidFill>
                  <a:srgbClr val="231F20"/>
                </a:solidFill>
                <a:latin typeface="Tahoma"/>
                <a:cs typeface="Tahoma"/>
              </a:rPr>
              <a:t>PREMISSAS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59613" y="646200"/>
            <a:ext cx="3805554" cy="4626610"/>
          </a:xfrm>
          <a:prstGeom prst="rect">
            <a:avLst/>
          </a:prstGeom>
          <a:ln w="8443">
            <a:solidFill>
              <a:srgbClr val="231F20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1189355">
              <a:lnSpc>
                <a:spcPct val="100000"/>
              </a:lnSpc>
              <a:spcBef>
                <a:spcPts val="1130"/>
              </a:spcBef>
            </a:pPr>
            <a:r>
              <a:rPr sz="2650" spc="-5" dirty="0">
                <a:solidFill>
                  <a:srgbClr val="231F20"/>
                </a:solidFill>
                <a:latin typeface="Tahoma"/>
                <a:cs typeface="Tahoma"/>
              </a:rPr>
              <a:t>RISCOS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59613" y="5404423"/>
            <a:ext cx="3805554" cy="5124450"/>
          </a:xfrm>
          <a:prstGeom prst="rect">
            <a:avLst/>
          </a:prstGeom>
          <a:ln w="8443">
            <a:solidFill>
              <a:srgbClr val="231F2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Times New Roman"/>
              <a:cs typeface="Times New Roman"/>
            </a:endParaRPr>
          </a:p>
          <a:p>
            <a:pPr marL="262255">
              <a:lnSpc>
                <a:spcPct val="100000"/>
              </a:lnSpc>
            </a:pPr>
            <a:r>
              <a:rPr sz="2650" spc="50" dirty="0">
                <a:solidFill>
                  <a:srgbClr val="231F20"/>
                </a:solidFill>
                <a:latin typeface="Tahoma"/>
                <a:cs typeface="Tahoma"/>
              </a:rPr>
              <a:t>LINHA</a:t>
            </a:r>
            <a:r>
              <a:rPr sz="2650" spc="-19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650" spc="-95" dirty="0">
                <a:solidFill>
                  <a:srgbClr val="231F20"/>
                </a:solidFill>
                <a:latin typeface="Tahoma"/>
                <a:cs typeface="Tahoma"/>
              </a:rPr>
              <a:t>DO</a:t>
            </a:r>
            <a:r>
              <a:rPr sz="2650" spc="-19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650" spc="45" dirty="0">
                <a:solidFill>
                  <a:srgbClr val="231F20"/>
                </a:solidFill>
                <a:latin typeface="Tahoma"/>
                <a:cs typeface="Tahoma"/>
              </a:rPr>
              <a:t>TEMPO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98546" y="5403588"/>
            <a:ext cx="3829685" cy="5723890"/>
          </a:xfrm>
          <a:prstGeom prst="rect">
            <a:avLst/>
          </a:prstGeom>
          <a:ln w="8443">
            <a:solidFill>
              <a:srgbClr val="231F20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1736725" marR="396240" indent="39370">
              <a:lnSpc>
                <a:spcPts val="2730"/>
              </a:lnSpc>
              <a:spcBef>
                <a:spcPts val="840"/>
              </a:spcBef>
            </a:pPr>
            <a:r>
              <a:rPr sz="2650" spc="30" dirty="0">
                <a:solidFill>
                  <a:srgbClr val="231F20"/>
                </a:solidFill>
                <a:latin typeface="Tahoma"/>
                <a:cs typeface="Tahoma"/>
              </a:rPr>
              <a:t>GRUPO</a:t>
            </a:r>
            <a:r>
              <a:rPr sz="2650" spc="-19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650" spc="30" dirty="0">
                <a:solidFill>
                  <a:srgbClr val="231F20"/>
                </a:solidFill>
                <a:latin typeface="Tahoma"/>
                <a:cs typeface="Tahoma"/>
              </a:rPr>
              <a:t>DE  </a:t>
            </a:r>
            <a:r>
              <a:rPr sz="2650" spc="60" dirty="0">
                <a:solidFill>
                  <a:srgbClr val="231F20"/>
                </a:solidFill>
                <a:latin typeface="Tahoma"/>
                <a:cs typeface="Tahoma"/>
              </a:rPr>
              <a:t>ENTRE</a:t>
            </a:r>
            <a:r>
              <a:rPr sz="2650" spc="35" dirty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sz="2650" spc="80" dirty="0">
                <a:solidFill>
                  <a:srgbClr val="231F20"/>
                </a:solidFill>
                <a:latin typeface="Tahoma"/>
                <a:cs typeface="Tahoma"/>
              </a:rPr>
              <a:t>AS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61440" y="5403588"/>
            <a:ext cx="3805554" cy="5723890"/>
          </a:xfrm>
          <a:prstGeom prst="rect">
            <a:avLst/>
          </a:prstGeom>
          <a:ln w="8443">
            <a:solidFill>
              <a:srgbClr val="231F20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R="14604" algn="ctr">
              <a:lnSpc>
                <a:spcPct val="100000"/>
              </a:lnSpc>
              <a:spcBef>
                <a:spcPts val="1130"/>
              </a:spcBef>
            </a:pPr>
            <a:r>
              <a:rPr sz="2650" spc="20" dirty="0">
                <a:solidFill>
                  <a:srgbClr val="231F20"/>
                </a:solidFill>
                <a:latin typeface="Tahoma"/>
                <a:cs typeface="Tahoma"/>
              </a:rPr>
              <a:t>EQUIPE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61473" y="11259570"/>
            <a:ext cx="7766684" cy="2310765"/>
          </a:xfrm>
          <a:prstGeom prst="rect">
            <a:avLst/>
          </a:prstGeom>
          <a:ln w="8443">
            <a:solidFill>
              <a:srgbClr val="231F20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802005">
              <a:lnSpc>
                <a:spcPct val="100000"/>
              </a:lnSpc>
              <a:spcBef>
                <a:spcPts val="1130"/>
              </a:spcBef>
            </a:pPr>
            <a:r>
              <a:rPr sz="2650" spc="25" dirty="0">
                <a:solidFill>
                  <a:srgbClr val="231F20"/>
                </a:solidFill>
                <a:latin typeface="Tahoma"/>
                <a:cs typeface="Tahoma"/>
              </a:rPr>
              <a:t>RESTRIÇÕES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59613" y="10660441"/>
            <a:ext cx="3805554" cy="2910205"/>
          </a:xfrm>
          <a:prstGeom prst="rect">
            <a:avLst/>
          </a:prstGeom>
          <a:ln w="8443">
            <a:solidFill>
              <a:srgbClr val="231F2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1102995">
              <a:lnSpc>
                <a:spcPct val="100000"/>
              </a:lnSpc>
              <a:spcBef>
                <a:spcPts val="1135"/>
              </a:spcBef>
            </a:pPr>
            <a:r>
              <a:rPr sz="2650" spc="5" dirty="0">
                <a:solidFill>
                  <a:srgbClr val="231F20"/>
                </a:solidFill>
                <a:latin typeface="Tahoma"/>
                <a:cs typeface="Tahoma"/>
              </a:rPr>
              <a:t>CUSTOS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00373" y="4350298"/>
            <a:ext cx="3829685" cy="9221470"/>
          </a:xfrm>
          <a:prstGeom prst="rect">
            <a:avLst/>
          </a:prstGeom>
          <a:ln w="8443">
            <a:solidFill>
              <a:srgbClr val="231F20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838835">
              <a:lnSpc>
                <a:spcPct val="100000"/>
              </a:lnSpc>
              <a:spcBef>
                <a:spcPts val="1130"/>
              </a:spcBef>
            </a:pPr>
            <a:r>
              <a:rPr sz="2650" spc="-40" dirty="0">
                <a:solidFill>
                  <a:srgbClr val="231F20"/>
                </a:solidFill>
                <a:latin typeface="Tahoma"/>
                <a:cs typeface="Tahoma"/>
              </a:rPr>
              <a:t>REQUISITOS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61432" y="646200"/>
            <a:ext cx="3805554" cy="4621530"/>
          </a:xfrm>
          <a:prstGeom prst="rect">
            <a:avLst/>
          </a:prstGeom>
          <a:ln w="8443">
            <a:solidFill>
              <a:srgbClr val="231F2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86485" algn="ctr">
              <a:lnSpc>
                <a:spcPts val="2755"/>
              </a:lnSpc>
              <a:spcBef>
                <a:spcPts val="375"/>
              </a:spcBef>
            </a:pPr>
            <a:r>
              <a:rPr sz="2650" spc="50" dirty="0">
                <a:solidFill>
                  <a:srgbClr val="231F20"/>
                </a:solidFill>
                <a:latin typeface="Tahoma"/>
                <a:cs typeface="Tahoma"/>
              </a:rPr>
              <a:t>STAKEHOLDERS</a:t>
            </a:r>
            <a:endParaRPr sz="2650">
              <a:latin typeface="Tahoma"/>
              <a:cs typeface="Tahoma"/>
            </a:endParaRPr>
          </a:p>
          <a:p>
            <a:pPr marL="1167130" algn="ctr">
              <a:lnSpc>
                <a:spcPts val="2385"/>
              </a:lnSpc>
            </a:pPr>
            <a:r>
              <a:rPr sz="2650" spc="40" dirty="0">
                <a:solidFill>
                  <a:srgbClr val="231F20"/>
                </a:solidFill>
                <a:latin typeface="Tahoma"/>
                <a:cs typeface="Tahoma"/>
              </a:rPr>
              <a:t>EXTERNOS</a:t>
            </a:r>
            <a:endParaRPr sz="2650">
              <a:latin typeface="Tahoma"/>
              <a:cs typeface="Tahoma"/>
            </a:endParaRPr>
          </a:p>
          <a:p>
            <a:pPr marL="1086485" algn="ctr">
              <a:lnSpc>
                <a:spcPts val="2515"/>
              </a:lnSpc>
            </a:pPr>
            <a:r>
              <a:rPr sz="2400" spc="130" dirty="0">
                <a:solidFill>
                  <a:srgbClr val="231F20"/>
                </a:solidFill>
                <a:latin typeface="Tahoma"/>
                <a:cs typeface="Tahoma"/>
              </a:rPr>
              <a:t>&amp;</a:t>
            </a:r>
            <a:r>
              <a:rPr sz="2400" spc="-1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231F20"/>
                </a:solidFill>
                <a:latin typeface="Tahoma"/>
                <a:cs typeface="Tahoma"/>
              </a:rPr>
              <a:t>F</a:t>
            </a:r>
            <a:r>
              <a:rPr sz="2400" spc="1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2400" spc="-1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2400" spc="100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2400" spc="-1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2400" spc="75" dirty="0">
                <a:solidFill>
                  <a:srgbClr val="231F20"/>
                </a:solidFill>
                <a:latin typeface="Tahoma"/>
                <a:cs typeface="Tahoma"/>
              </a:rPr>
              <a:t>es</a:t>
            </a:r>
            <a:r>
              <a:rPr sz="2400" spc="-1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2400" spc="15" dirty="0">
                <a:solidFill>
                  <a:srgbClr val="231F20"/>
                </a:solidFill>
                <a:latin typeface="Tahoma"/>
                <a:cs typeface="Tahoma"/>
              </a:rPr>
              <a:t>x</a:t>
            </a:r>
            <a:r>
              <a:rPr sz="2400" spc="-5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2400" spc="65" dirty="0">
                <a:solidFill>
                  <a:srgbClr val="231F20"/>
                </a:solidFill>
                <a:latin typeface="Tahoma"/>
                <a:cs typeface="Tahoma"/>
              </a:rPr>
              <a:t>ernos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0F20B511-52EF-9969-CE3A-CE85DF2705CA}"/>
              </a:ext>
            </a:extLst>
          </p:cNvPr>
          <p:cNvSpPr txBox="1"/>
          <p:nvPr/>
        </p:nvSpPr>
        <p:spPr>
          <a:xfrm>
            <a:off x="407293" y="1620177"/>
            <a:ext cx="3568921" cy="212237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Dificuldades para alcançar metas financeiras;</a:t>
            </a: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Problemas ao lidar com imprevistos;</a:t>
            </a: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Descontrole com gastos;</a:t>
            </a: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Sem clareza de onde vem as despesas e receitas;</a:t>
            </a: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endParaRPr lang="pt-BR" sz="1400" spc="155" dirty="0">
              <a:solidFill>
                <a:srgbClr val="231F20"/>
              </a:solidFill>
              <a:latin typeface="Tahoma"/>
              <a:cs typeface="Tahoma"/>
            </a:endParaRP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endParaRPr sz="1400" dirty="0">
              <a:latin typeface="Tahoma"/>
              <a:cs typeface="Tahoma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EC2CA55C-62D1-3B1D-7602-4A835C877660}"/>
              </a:ext>
            </a:extLst>
          </p:cNvPr>
          <p:cNvSpPr txBox="1"/>
          <p:nvPr/>
        </p:nvSpPr>
        <p:spPr>
          <a:xfrm>
            <a:off x="369711" y="5508625"/>
            <a:ext cx="3568921" cy="11631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Desenvolver um aplicativo mobile de gestão financeira pessoal em até 4 meses, investindo até R$900,00 </a:t>
            </a: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endParaRPr sz="1400" dirty="0">
              <a:latin typeface="Tahoma"/>
              <a:cs typeface="Tahoma"/>
            </a:endParaRPr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7CFABEE3-B6D0-6C01-6FD2-51F5F0F9B995}"/>
              </a:ext>
            </a:extLst>
          </p:cNvPr>
          <p:cNvSpPr txBox="1"/>
          <p:nvPr/>
        </p:nvSpPr>
        <p:spPr>
          <a:xfrm>
            <a:off x="347702" y="8410241"/>
            <a:ext cx="3568921" cy="42511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Automatização do controle das finanças;</a:t>
            </a: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Fácil visualização através de gráficos dos gastos e receitas;</a:t>
            </a: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Definição das metas financeiras de forma simples e objetiva;</a:t>
            </a: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Alerta de gastos;</a:t>
            </a: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Identificar áreas que estão acontecendo um desperdício de dinheiro;</a:t>
            </a: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Análise de possíveis oportunidades de economia;</a:t>
            </a: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Evitar futuras dividas;</a:t>
            </a: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Fazer projeções de entradas e saídas de dinheiro ao longo do ano.</a:t>
            </a: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endParaRPr lang="pt-BR" sz="1400" spc="155" dirty="0">
              <a:solidFill>
                <a:srgbClr val="231F20"/>
              </a:solidFill>
              <a:latin typeface="Tahoma"/>
              <a:cs typeface="Tahoma"/>
            </a:endParaRP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endParaRPr sz="1400" dirty="0">
              <a:latin typeface="Tahoma"/>
              <a:cs typeface="Tahoma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D37595BA-E7CB-5DB0-8769-1C7449CB39DF}"/>
              </a:ext>
            </a:extLst>
          </p:cNvPr>
          <p:cNvSpPr txBox="1"/>
          <p:nvPr/>
        </p:nvSpPr>
        <p:spPr>
          <a:xfrm>
            <a:off x="4309205" y="5267730"/>
            <a:ext cx="3568921" cy="681596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Dashboard com cards e gráficos apresentando o saldo atual, as receitas e despesas do cliente separado por categorias, e a situação dos seus cartões;</a:t>
            </a: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Opções para download do extrato em </a:t>
            </a:r>
            <a:r>
              <a:rPr lang="pt-BR" sz="1500" spc="155" dirty="0" err="1">
                <a:solidFill>
                  <a:srgbClr val="231F20"/>
                </a:solidFill>
                <a:latin typeface="Tahoma"/>
                <a:cs typeface="Tahoma"/>
              </a:rPr>
              <a:t>csv</a:t>
            </a: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;</a:t>
            </a: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Opções para download do extrato em </a:t>
            </a:r>
            <a:r>
              <a:rPr lang="pt-BR" sz="1500" spc="155" dirty="0" err="1">
                <a:solidFill>
                  <a:srgbClr val="231F20"/>
                </a:solidFill>
                <a:latin typeface="Tahoma"/>
                <a:cs typeface="Tahoma"/>
              </a:rPr>
              <a:t>txt</a:t>
            </a: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;</a:t>
            </a: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Página para cadastrar, editar, remover e visualizar as receitas;</a:t>
            </a:r>
          </a:p>
          <a:p>
            <a:pPr marL="285750" indent="-285750"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Página para cadastrar, editar, remover e visualizar as despesas;</a:t>
            </a:r>
          </a:p>
          <a:p>
            <a:pPr marL="285750" indent="-285750"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Página para cadastrar, excluir e visualizar os cartões;</a:t>
            </a:r>
          </a:p>
          <a:p>
            <a:pPr marL="285750" indent="-285750"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Página para cadastrar, editar, excluir e visualizar os Porquinhos (Metas financeiras);</a:t>
            </a:r>
          </a:p>
          <a:p>
            <a:pPr marL="285750" indent="-285750"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Página para adicionar e retirar um valor de cada Porquinho;</a:t>
            </a:r>
          </a:p>
          <a:p>
            <a:pPr marL="285750" indent="-285750"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Página de configuração de perfil para o cliente ativar/desativar o alerta via SMS de gastos;</a:t>
            </a: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endParaRPr lang="pt-BR" sz="1500" spc="155" dirty="0">
              <a:solidFill>
                <a:srgbClr val="231F20"/>
              </a:solidFill>
              <a:latin typeface="Tahoma"/>
              <a:cs typeface="Tahoma"/>
            </a:endParaRP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endParaRPr lang="pt-BR" sz="1400" spc="155" dirty="0">
              <a:solidFill>
                <a:srgbClr val="231F20"/>
              </a:solidFill>
              <a:latin typeface="Tahoma"/>
              <a:cs typeface="Tahoma"/>
            </a:endParaRP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endParaRPr sz="1400" dirty="0">
              <a:latin typeface="Tahoma"/>
              <a:cs typeface="Tahoma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D7D8811F-2CF3-631A-64E3-F66553212FE5}"/>
              </a:ext>
            </a:extLst>
          </p:cNvPr>
          <p:cNvSpPr txBox="1"/>
          <p:nvPr/>
        </p:nvSpPr>
        <p:spPr>
          <a:xfrm>
            <a:off x="4592511" y="1929921"/>
            <a:ext cx="3285615" cy="9323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90"/>
              </a:spcBef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Uma aplicativo mobile para auxiliar a gestão financeira de pessoas físicas.</a:t>
            </a:r>
            <a:endParaRPr lang="pt-BR" sz="1400" spc="155" dirty="0">
              <a:solidFill>
                <a:srgbClr val="231F20"/>
              </a:solidFill>
              <a:latin typeface="Tahoma"/>
              <a:cs typeface="Tahoma"/>
            </a:endParaRP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endParaRPr sz="1400" dirty="0">
              <a:latin typeface="Tahoma"/>
              <a:cs typeface="Tahoma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06FEEBCB-84FE-4B8F-F02E-5D5643297A7C}"/>
              </a:ext>
            </a:extLst>
          </p:cNvPr>
          <p:cNvSpPr txBox="1"/>
          <p:nvPr/>
        </p:nvSpPr>
        <p:spPr>
          <a:xfrm>
            <a:off x="8422196" y="2086766"/>
            <a:ext cx="3285615" cy="11657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Jovens em transição para a vida adulta, integrantes da equipe,  professores da faculdade, fornecedores de softwares.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90CD76EE-C9EF-02B3-65C0-D77425F447B6}"/>
              </a:ext>
            </a:extLst>
          </p:cNvPr>
          <p:cNvSpPr txBox="1"/>
          <p:nvPr/>
        </p:nvSpPr>
        <p:spPr>
          <a:xfrm>
            <a:off x="8299450" y="6434249"/>
            <a:ext cx="3568921" cy="2137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Alexandre Costa: Back </a:t>
            </a:r>
            <a:r>
              <a:rPr lang="pt-BR" sz="1500" spc="155" dirty="0" err="1">
                <a:solidFill>
                  <a:srgbClr val="231F20"/>
                </a:solidFill>
                <a:latin typeface="Tahoma"/>
                <a:cs typeface="Tahoma"/>
              </a:rPr>
              <a:t>End</a:t>
            </a: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;</a:t>
            </a: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Diogo Moreno: Cloud e suporte Front </a:t>
            </a:r>
            <a:r>
              <a:rPr lang="pt-BR" sz="1500" spc="155" dirty="0" err="1">
                <a:solidFill>
                  <a:srgbClr val="231F20"/>
                </a:solidFill>
                <a:latin typeface="Tahoma"/>
                <a:cs typeface="Tahoma"/>
              </a:rPr>
              <a:t>End</a:t>
            </a: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;</a:t>
            </a: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Gustavo Carriel: Front </a:t>
            </a:r>
            <a:r>
              <a:rPr lang="pt-BR" sz="1500" spc="155" dirty="0" err="1">
                <a:solidFill>
                  <a:srgbClr val="231F20"/>
                </a:solidFill>
                <a:latin typeface="Tahoma"/>
                <a:cs typeface="Tahoma"/>
              </a:rPr>
              <a:t>End</a:t>
            </a:r>
            <a:endParaRPr lang="pt-BR" sz="1500" spc="155" dirty="0">
              <a:solidFill>
                <a:srgbClr val="231F20"/>
              </a:solidFill>
              <a:latin typeface="Tahoma"/>
              <a:cs typeface="Tahoma"/>
            </a:endParaRP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Rafael Moreira: UX/UI e Negócios</a:t>
            </a: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Raul Meira: Dados e suporte Back End.</a:t>
            </a:r>
            <a:endParaRPr lang="pt-BR" sz="1400" spc="155" dirty="0">
              <a:solidFill>
                <a:srgbClr val="231F20"/>
              </a:solidFill>
              <a:latin typeface="Tahoma"/>
              <a:cs typeface="Tahoma"/>
            </a:endParaRP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endParaRPr sz="1400" dirty="0">
              <a:latin typeface="Tahoma"/>
              <a:cs typeface="Tahoma"/>
            </a:endParaRPr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1E6D4FFA-B994-F77F-CE2B-8A3197FC0026}"/>
              </a:ext>
            </a:extLst>
          </p:cNvPr>
          <p:cNvSpPr txBox="1"/>
          <p:nvPr/>
        </p:nvSpPr>
        <p:spPr>
          <a:xfrm>
            <a:off x="12224643" y="1613560"/>
            <a:ext cx="3568921" cy="14093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Conhecimento nas linguagens: Java e </a:t>
            </a:r>
            <a:r>
              <a:rPr lang="pt-BR" sz="1500" spc="155" dirty="0" err="1">
                <a:solidFill>
                  <a:srgbClr val="231F20"/>
                </a:solidFill>
                <a:latin typeface="Tahoma"/>
                <a:cs typeface="Tahoma"/>
              </a:rPr>
              <a:t>Kotlin</a:t>
            </a: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, e na biblioteca </a:t>
            </a:r>
            <a:r>
              <a:rPr lang="pt-BR" sz="1500" spc="155" dirty="0" err="1">
                <a:solidFill>
                  <a:srgbClr val="231F20"/>
                </a:solidFill>
                <a:latin typeface="Tahoma"/>
                <a:cs typeface="Tahoma"/>
              </a:rPr>
              <a:t>ReactJS</a:t>
            </a: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;</a:t>
            </a: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Plataforma de nuvem para servidores do banco de dados, front e </a:t>
            </a:r>
            <a:r>
              <a:rPr lang="pt-BR" sz="1500" spc="155" dirty="0" err="1">
                <a:solidFill>
                  <a:srgbClr val="231F20"/>
                </a:solidFill>
                <a:latin typeface="Tahoma"/>
                <a:cs typeface="Tahoma"/>
              </a:rPr>
              <a:t>back</a:t>
            </a: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;</a:t>
            </a: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3D9A9AC-196F-AA25-A27A-577173D1C56F}"/>
              </a:ext>
            </a:extLst>
          </p:cNvPr>
          <p:cNvSpPr txBox="1"/>
          <p:nvPr/>
        </p:nvSpPr>
        <p:spPr>
          <a:xfrm>
            <a:off x="12224642" y="6404145"/>
            <a:ext cx="3568921" cy="1217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750" indent="-285750"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Protótipo do sistema WEB;</a:t>
            </a: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API </a:t>
            </a:r>
            <a:r>
              <a:rPr lang="pt-BR" sz="1500" spc="155" dirty="0" err="1">
                <a:solidFill>
                  <a:srgbClr val="231F20"/>
                </a:solidFill>
                <a:latin typeface="Tahoma"/>
                <a:cs typeface="Tahoma"/>
              </a:rPr>
              <a:t>back</a:t>
            </a: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lang="pt-BR" sz="1500" spc="155" dirty="0" err="1">
                <a:solidFill>
                  <a:srgbClr val="231F20"/>
                </a:solidFill>
                <a:latin typeface="Tahoma"/>
                <a:cs typeface="Tahoma"/>
              </a:rPr>
              <a:t>end</a:t>
            </a: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;</a:t>
            </a: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Sistema WEB;</a:t>
            </a: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Protótipo do aplicativo mobile;</a:t>
            </a: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Aplicativo Mobile;</a:t>
            </a:r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3BC731AA-6AA6-CF80-387A-78053F4A0ED9}"/>
              </a:ext>
            </a:extLst>
          </p:cNvPr>
          <p:cNvSpPr txBox="1"/>
          <p:nvPr/>
        </p:nvSpPr>
        <p:spPr>
          <a:xfrm>
            <a:off x="8403333" y="12130884"/>
            <a:ext cx="7390230" cy="1217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O projeto deverá ser entregue no máximo até 15/12/2023;</a:t>
            </a: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A linguagem utilizada no app mobile deverá ser </a:t>
            </a:r>
            <a:r>
              <a:rPr lang="pt-BR" sz="1500" spc="155" dirty="0" err="1">
                <a:solidFill>
                  <a:srgbClr val="231F20"/>
                </a:solidFill>
                <a:latin typeface="Tahoma"/>
                <a:cs typeface="Tahoma"/>
              </a:rPr>
              <a:t>Kotiln</a:t>
            </a: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;</a:t>
            </a: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A plataforma de nuvem deverá ser a AWS ou Azure.</a:t>
            </a: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endParaRPr lang="pt-BR" sz="1500" spc="155" dirty="0">
              <a:solidFill>
                <a:srgbClr val="231F20"/>
              </a:solidFill>
              <a:latin typeface="Tahoma"/>
              <a:cs typeface="Tahoma"/>
            </a:endParaRP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endParaRPr lang="pt-BR" sz="1500" spc="155" dirty="0">
              <a:solidFill>
                <a:srgbClr val="231F20"/>
              </a:solidFill>
              <a:latin typeface="Tahoma"/>
              <a:cs typeface="Tahoma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9D85B4EF-47AF-107B-8590-43AF8AF33014}"/>
              </a:ext>
            </a:extLst>
          </p:cNvPr>
          <p:cNvSpPr txBox="1"/>
          <p:nvPr/>
        </p:nvSpPr>
        <p:spPr>
          <a:xfrm>
            <a:off x="16191076" y="1823320"/>
            <a:ext cx="3505731" cy="1678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Conhecimento em </a:t>
            </a:r>
            <a:r>
              <a:rPr lang="pt-BR" sz="1500" spc="155" dirty="0" err="1">
                <a:solidFill>
                  <a:srgbClr val="231F20"/>
                </a:solidFill>
                <a:latin typeface="Tahoma"/>
                <a:cs typeface="Tahoma"/>
              </a:rPr>
              <a:t>Kotlin</a:t>
            </a: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;</a:t>
            </a: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Desistência/Baixa performance de algum integrante da equipe;</a:t>
            </a: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Atraso na entrega final;</a:t>
            </a: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endParaRPr lang="pt-BR" sz="1500" spc="155" dirty="0">
              <a:solidFill>
                <a:srgbClr val="231F20"/>
              </a:solidFill>
              <a:latin typeface="Tahoma"/>
              <a:cs typeface="Tahoma"/>
            </a:endParaRPr>
          </a:p>
          <a:p>
            <a:pPr marL="285750" indent="-285750">
              <a:lnSpc>
                <a:spcPct val="100000"/>
              </a:lnSpc>
              <a:spcBef>
                <a:spcPts val="90"/>
              </a:spcBef>
              <a:buFontTx/>
              <a:buChar char="-"/>
            </a:pPr>
            <a:endParaRPr lang="pt-BR" sz="1500" spc="155" dirty="0">
              <a:solidFill>
                <a:srgbClr val="231F20"/>
              </a:solidFill>
              <a:latin typeface="Tahoma"/>
              <a:cs typeface="Tahoma"/>
            </a:endParaRPr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8BC5EC61-3D4A-E209-E931-E96F0FA4DD18}"/>
              </a:ext>
            </a:extLst>
          </p:cNvPr>
          <p:cNvSpPr txBox="1"/>
          <p:nvPr/>
        </p:nvSpPr>
        <p:spPr>
          <a:xfrm>
            <a:off x="16208689" y="11681179"/>
            <a:ext cx="3568921" cy="72968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5750" indent="-285750"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Azure: US$100,00;</a:t>
            </a:r>
          </a:p>
          <a:p>
            <a:pPr marL="285750" indent="-285750"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AWS: US$ 100,00;</a:t>
            </a:r>
          </a:p>
          <a:p>
            <a:pPr marL="285750" indent="-285750">
              <a:spcBef>
                <a:spcPts val="90"/>
              </a:spcBef>
              <a:buFontTx/>
              <a:buChar char="-"/>
            </a:pPr>
            <a:r>
              <a:rPr lang="pt-BR" sz="1500" spc="155" dirty="0">
                <a:solidFill>
                  <a:srgbClr val="231F20"/>
                </a:solidFill>
                <a:latin typeface="Tahoma"/>
                <a:cs typeface="Tahoma"/>
              </a:rPr>
              <a:t>Total: R$900,00;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A292D3DD-18AA-F03A-D7AB-03FBA348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8689" y="6880225"/>
            <a:ext cx="3488118" cy="26204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438</Words>
  <Application>Microsoft Office PowerPoint</Application>
  <PresentationFormat>Personalizar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Calibri</vt:lpstr>
      <vt:lpstr>Tahoma</vt:lpstr>
      <vt:lpstr>Times New Roman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Raul Meira de Souza</dc:creator>
  <cp:lastModifiedBy>Raul Meira de Souza</cp:lastModifiedBy>
  <cp:revision>1</cp:revision>
  <dcterms:created xsi:type="dcterms:W3CDTF">2023-08-28T22:09:04Z</dcterms:created>
  <dcterms:modified xsi:type="dcterms:W3CDTF">2023-09-11T21:23:16Z</dcterms:modified>
</cp:coreProperties>
</file>