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7" r:id="rId4"/>
    <p:sldId id="272" r:id="rId5"/>
    <p:sldId id="259" r:id="rId6"/>
    <p:sldId id="261" r:id="rId7"/>
    <p:sldId id="262" r:id="rId8"/>
    <p:sldId id="274" r:id="rId9"/>
    <p:sldId id="264" r:id="rId10"/>
    <p:sldId id="265" r:id="rId11"/>
    <p:sldId id="266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A256-021F-191E-10F3-C3DCA5780029}" v="197" dt="2022-04-24T23:20:45.111"/>
    <p1510:client id="{309362B2-BADD-80AA-F2FC-8523C8115370}" v="3" dt="2022-04-26T01:37:48.419"/>
    <p1510:client id="{395E172A-7085-DC62-21B5-9D485D05A138}" v="3" dt="2022-04-24T22:04:06.941"/>
    <p1510:client id="{559CF0F8-CA34-9EDB-9A02-A919D5D6D8AA}" v="40" dt="2022-04-24T23:55:59.699"/>
    <p1510:client id="{684961DF-1E2D-490D-E663-8802DF982DAC}" v="147" dt="2022-04-25T19:07:38.974"/>
    <p1510:client id="{73008B01-9540-5C36-F2ED-606A1FFE5C53}" v="57" dt="2022-04-26T13:42:28.022"/>
    <p1510:client id="{8B0627AA-BF23-8426-23C1-8A85D565F3C8}" v="299" dt="2022-04-24T21:49:13.402"/>
    <p1510:client id="{924CBAB3-DC1A-5D01-608B-D7B066C2BFB3}" v="5" dt="2022-04-23T20:43:19.322"/>
    <p1510:client id="{9EBAF46F-C75B-0EDA-7D8E-222F1B9D78EC}" v="32" dt="2022-04-23T02:48:05.099"/>
    <p1510:client id="{A634AEF0-27C5-6663-5E07-E68192BA44E0}" v="20" dt="2022-04-24T23:51:55.573"/>
    <p1510:client id="{AB12881E-80AC-2CBE-F9A4-B9263111832D}" v="1" dt="2022-04-24T22:01:30.750"/>
    <p1510:client id="{B7094F03-7981-45D2-BB2C-DCEB96CFFDEC}" v="36" dt="2022-04-26T00:21:43.478"/>
    <p1510:client id="{B8ED7E9A-D8EE-6777-8FF9-09C80821A47E}" v="338" dt="2022-04-24T20:38:33.349"/>
    <p1510:client id="{BD478281-9ADE-A516-817B-566098F5D589}" v="245" dt="2022-04-23T02:44:22.082"/>
    <p1510:client id="{C3DDDEC3-C357-F37D-2C82-15DA7FD5014D}" v="133" dt="2022-04-26T01:39:34.968"/>
    <p1510:client id="{CA1B83A0-FD59-4094-F4ED-FE8BD93AA25F}" v="99" dt="2022-04-24T20:05:00.131"/>
    <p1510:client id="{E73F5F7D-C1B3-1AD5-DE20-124B8CC23D2F}" v="840" dt="2022-04-24T23:59:24.497"/>
    <p1510:client id="{F1944116-695D-3481-DEDB-767576EC7615}" v="176" dt="2022-04-22T21:47:12.523"/>
    <p1510:client id="{F4293059-AB4D-A98E-D54E-DCB6891C6A1B}" v="31" dt="2022-04-25T19:53:24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1:03:4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2170 3982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7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31CD833F-AC9C-F1AB-3B83-571F4AD50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5" r="9089" b="82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010851"/>
            <a:ext cx="2871069" cy="5650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>
                <a:cs typeface="Calibri Light"/>
              </a:rPr>
              <a:t>Move Sport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305791"/>
            <a:ext cx="2743774" cy="2468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Brenno Gomes </a:t>
            </a:r>
          </a:p>
          <a:p>
            <a:pPr algn="l"/>
            <a:r>
              <a:rPr lang="en-US" sz="2000">
                <a:cs typeface="Calibri"/>
              </a:rPr>
              <a:t>Gabriel Pinheiro </a:t>
            </a:r>
          </a:p>
          <a:p>
            <a:pPr algn="l"/>
            <a:r>
              <a:rPr lang="en-US" sz="2000">
                <a:cs typeface="Calibri"/>
              </a:rPr>
              <a:t>Igor Freitas </a:t>
            </a:r>
          </a:p>
          <a:p>
            <a:pPr algn="l"/>
            <a:r>
              <a:rPr lang="en-US" sz="2000">
                <a:cs typeface="Calibri"/>
              </a:rPr>
              <a:t>João Rosa</a:t>
            </a:r>
          </a:p>
          <a:p>
            <a:pPr algn="l"/>
            <a:r>
              <a:rPr lang="en-US" sz="2000">
                <a:cs typeface="Calibri"/>
              </a:rPr>
              <a:t>Raul Meira </a:t>
            </a:r>
          </a:p>
          <a:p>
            <a:pPr algn="l"/>
            <a:r>
              <a:rPr lang="en-US" sz="2000">
                <a:cs typeface="Calibri"/>
              </a:rPr>
              <a:t>Sergio Daniel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6298-1547-EAA5-3583-E73AF99B20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C872-5B76-65FB-CDDD-A17C814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Analytics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76C8B7-C9C9-30E6-4536-9E9CFC9F2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35948"/>
              </p:ext>
            </p:extLst>
          </p:nvPr>
        </p:nvGraphicFramePr>
        <p:xfrm>
          <a:off x="838200" y="1825625"/>
          <a:ext cx="10443864" cy="211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483">
                  <a:extLst>
                    <a:ext uri="{9D8B030D-6E8A-4147-A177-3AD203B41FA5}">
                      <a16:colId xmlns:a16="http://schemas.microsoft.com/office/drawing/2014/main" val="3704020864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723696861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3569879184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227029866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3546220704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3901112725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1949695558"/>
                    </a:ext>
                  </a:extLst>
                </a:gridCol>
                <a:gridCol w="1305483">
                  <a:extLst>
                    <a:ext uri="{9D8B030D-6E8A-4147-A177-3AD203B41FA5}">
                      <a16:colId xmlns:a16="http://schemas.microsoft.com/office/drawing/2014/main" val="4236709623"/>
                    </a:ext>
                  </a:extLst>
                </a:gridCol>
              </a:tblGrid>
              <a:tr h="699123">
                <a:tc gridSpan="8">
                  <a:txBody>
                    <a:bodyPr/>
                    <a:lstStyle/>
                    <a:p>
                      <a:pPr algn="ctr"/>
                      <a:r>
                        <a:rPr lang="en-US" b="1"/>
                        <a:t>LOTAÇÃO DE PESSOAS POR CORREDOR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08939"/>
                  </a:ext>
                </a:extLst>
              </a:tr>
              <a:tr h="740248"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Critico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Emergencia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Alerta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Ideal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Alerta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Emergencia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Critico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62316"/>
                  </a:ext>
                </a:extLst>
              </a:tr>
              <a:tr h="67856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27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3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7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DFE92-EAA9-92D0-FD40-75FB3B15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Arduino e Sensor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E994-B630-C18A-33E1-A38844C3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Sensor 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TCRT5000 –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proximidade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adapter&#10;&#10;Description automatically generated">
            <a:extLst>
              <a:ext uri="{FF2B5EF4-FFF2-40B4-BE49-F238E27FC236}">
                <a16:creationId xmlns:a16="http://schemas.microsoft.com/office/drawing/2014/main" id="{8681C9B2-3C81-D0B3-EFB8-818C6694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23" y="1546092"/>
            <a:ext cx="5343818" cy="40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A1B43-B6BE-6C2B-3C3A-CB2A027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Modelagem e Script das tabelas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6DEF8-591E-5D89-083D-3D5DD7266AC7}"/>
              </a:ext>
            </a:extLst>
          </p:cNvPr>
          <p:cNvSpPr txBox="1"/>
          <p:nvPr/>
        </p:nvSpPr>
        <p:spPr>
          <a:xfrm>
            <a:off x="1020467" y="2674039"/>
            <a:ext cx="4707671" cy="25522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6 </a:t>
            </a:r>
            <a:r>
              <a:rPr lang="en-US" sz="2400" err="1">
                <a:solidFill>
                  <a:schemeClr val="bg1"/>
                </a:solidFill>
              </a:rPr>
              <a:t>Tabelas</a:t>
            </a:r>
            <a:r>
              <a:rPr lang="en-US" sz="2400">
                <a:solidFill>
                  <a:schemeClr val="bg1"/>
                </a:solidFill>
              </a:rPr>
              <a:t>:​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</a:rPr>
              <a:t>Empresa</a:t>
            </a:r>
            <a:r>
              <a:rPr lang="en-US" sz="2000">
                <a:solidFill>
                  <a:schemeClr val="bg1"/>
                </a:solidFill>
              </a:rPr>
              <a:t>​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</a:rPr>
              <a:t>Unidade</a:t>
            </a:r>
            <a:r>
              <a:rPr lang="en-US" sz="2000">
                <a:solidFill>
                  <a:schemeClr val="bg1"/>
                </a:solidFill>
              </a:rPr>
              <a:t> da </a:t>
            </a:r>
            <a:r>
              <a:rPr lang="en-US" sz="2000" err="1">
                <a:solidFill>
                  <a:schemeClr val="bg1"/>
                </a:solidFill>
              </a:rPr>
              <a:t>empresa</a:t>
            </a:r>
            <a:r>
              <a:rPr lang="en-US" sz="2000">
                <a:solidFill>
                  <a:schemeClr val="bg1"/>
                </a:solidFill>
              </a:rPr>
              <a:t>​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</a:rPr>
              <a:t>Funcionario</a:t>
            </a:r>
            <a:r>
              <a:rPr lang="en-US" sz="2000">
                <a:solidFill>
                  <a:schemeClr val="bg1"/>
                </a:solidFill>
              </a:rPr>
              <a:t>​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Corredor​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Sensor​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Dados dos Sensor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DA31DFC-2134-60EA-87B8-18485F34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" r="1500" b="-2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B104F-9856-88CB-2926-86F47A9BBEE0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7BEB7-F4BD-F022-14BD-28810847FCD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0809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7069-188E-7457-C510-0CFB3659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cs typeface="Calibri Light"/>
              </a:rPr>
              <a:t>Conclusão</a:t>
            </a:r>
            <a:r>
              <a:rPr lang="en-US" dirty="0">
                <a:cs typeface="Calibri Light"/>
              </a:rPr>
              <a:t> e </a:t>
            </a:r>
            <a:r>
              <a:rPr lang="en-US" dirty="0" err="1">
                <a:cs typeface="Calibri Light"/>
              </a:rPr>
              <a:t>próximos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passos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D50E-9D62-F89B-C787-831E071E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2825865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Problemas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Soluções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Dados do arduino 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DBB5040-6D79-E6D1-625C-0DA1DB2A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6" y="906114"/>
            <a:ext cx="2976282" cy="27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4BDB5DF-F3C1-D536-5EA9-17E67F6D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err="1">
                <a:cs typeface="Calibri Light"/>
              </a:rPr>
              <a:t>Contextualização</a:t>
            </a:r>
          </a:p>
        </p:txBody>
      </p:sp>
      <p:pic>
        <p:nvPicPr>
          <p:cNvPr id="4" name="Picture 4" descr="A picture containing person, arm&#10;&#10;Description automatically generated">
            <a:extLst>
              <a:ext uri="{FF2B5EF4-FFF2-40B4-BE49-F238E27FC236}">
                <a16:creationId xmlns:a16="http://schemas.microsoft.com/office/drawing/2014/main" id="{1CDAA4A9-4BB2-0E5A-97B2-AA79A5E5B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r="48900"/>
          <a:stretch/>
        </p:blipFill>
        <p:spPr>
          <a:xfrm>
            <a:off x="20" y="10"/>
            <a:ext cx="4635571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C65683B-709C-2085-246B-D6349B6F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cs typeface="Calibri"/>
              </a:rPr>
              <a:t>Crescimento</a:t>
            </a:r>
            <a:r>
              <a:rPr lang="en-US" sz="2400">
                <a:cs typeface="Calibri"/>
              </a:rPr>
              <a:t> do mercado </a:t>
            </a:r>
            <a:r>
              <a:rPr lang="en-US" sz="2400" err="1">
                <a:cs typeface="Calibri"/>
              </a:rPr>
              <a:t>esportivo</a:t>
            </a:r>
            <a:r>
              <a:rPr lang="en-US" sz="2400">
                <a:cs typeface="Calibri"/>
              </a:rPr>
              <a:t> no </a:t>
            </a:r>
            <a:r>
              <a:rPr lang="en-US" sz="2400" err="1">
                <a:cs typeface="Calibri"/>
              </a:rPr>
              <a:t>Brasil</a:t>
            </a:r>
            <a:endParaRPr lang="en-US" sz="2400">
              <a:cs typeface="Calibri"/>
            </a:endParaRPr>
          </a:p>
          <a:p>
            <a:pPr lvl="1" algn="just"/>
            <a:r>
              <a:rPr lang="en-US" sz="1800">
                <a:cs typeface="Calibri"/>
              </a:rPr>
              <a:t>No </a:t>
            </a:r>
            <a:r>
              <a:rPr lang="en-US" sz="1800" err="1">
                <a:cs typeface="Calibri"/>
              </a:rPr>
              <a:t>ano</a:t>
            </a:r>
            <a:r>
              <a:rPr lang="en-US" sz="1800">
                <a:cs typeface="Calibri"/>
              </a:rPr>
              <a:t> de 2020 </a:t>
            </a:r>
            <a:r>
              <a:rPr lang="en-US" sz="1800" err="1">
                <a:cs typeface="Calibri"/>
              </a:rPr>
              <a:t>representava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cerca</a:t>
            </a:r>
            <a:r>
              <a:rPr lang="en-US" sz="1800">
                <a:cs typeface="Calibri"/>
              </a:rPr>
              <a:t> de 2% do PIB</a:t>
            </a:r>
          </a:p>
          <a:p>
            <a:pPr lvl="1" algn="just"/>
            <a:endParaRPr lang="en-US"/>
          </a:p>
          <a:p>
            <a:pPr lvl="1" algn="just"/>
            <a:r>
              <a:rPr lang="en-US" sz="1800" err="1">
                <a:ea typeface="+mn-lt"/>
                <a:cs typeface="+mn-lt"/>
              </a:rPr>
              <a:t>Analises</a:t>
            </a:r>
            <a:r>
              <a:rPr lang="en-US" sz="1800">
                <a:ea typeface="+mn-lt"/>
                <a:cs typeface="+mn-lt"/>
              </a:rPr>
              <a:t>  </a:t>
            </a:r>
            <a:r>
              <a:rPr lang="en-US" sz="1800" err="1">
                <a:ea typeface="+mn-lt"/>
                <a:cs typeface="+mn-lt"/>
              </a:rPr>
              <a:t>indicam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crescimento</a:t>
            </a:r>
            <a:r>
              <a:rPr lang="en-US" sz="1800">
                <a:ea typeface="+mn-lt"/>
                <a:cs typeface="+mn-lt"/>
              </a:rPr>
              <a:t> de 5% </a:t>
            </a:r>
            <a:r>
              <a:rPr lang="en-US" sz="1800" err="1">
                <a:ea typeface="+mn-lt"/>
                <a:cs typeface="+mn-lt"/>
              </a:rPr>
              <a:t>ao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ano</a:t>
            </a:r>
            <a:r>
              <a:rPr lang="en-US" sz="1800">
                <a:ea typeface="+mn-lt"/>
                <a:cs typeface="+mn-lt"/>
              </a:rPr>
              <a:t> ate 2025</a:t>
            </a:r>
          </a:p>
          <a:p>
            <a:pPr lvl="1" algn="just"/>
            <a:endParaRPr lang="en-US" sz="1800">
              <a:ea typeface="+mn-lt"/>
              <a:cs typeface="+mn-lt"/>
            </a:endParaRPr>
          </a:p>
          <a:p>
            <a:pPr lvl="1" algn="just"/>
            <a:r>
              <a:rPr lang="en-US" sz="1800" err="1">
                <a:ea typeface="+mn-lt"/>
                <a:cs typeface="+mn-lt"/>
              </a:rPr>
              <a:t>Representa</a:t>
            </a:r>
            <a:r>
              <a:rPr lang="en-US" sz="1800">
                <a:ea typeface="+mn-lt"/>
                <a:cs typeface="+mn-lt"/>
              </a:rPr>
              <a:t> 20% do </a:t>
            </a:r>
            <a:r>
              <a:rPr lang="en-US" sz="1800" err="1">
                <a:ea typeface="+mn-lt"/>
                <a:cs typeface="+mn-lt"/>
              </a:rPr>
              <a:t>setor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vestuario</a:t>
            </a:r>
            <a:r>
              <a:rPr lang="en-US" sz="1800">
                <a:ea typeface="+mn-lt"/>
                <a:cs typeface="+mn-lt"/>
              </a:rPr>
              <a:t>, com valor total </a:t>
            </a:r>
            <a:r>
              <a:rPr lang="en-US" sz="1800" err="1">
                <a:ea typeface="+mn-lt"/>
                <a:cs typeface="+mn-lt"/>
              </a:rPr>
              <a:t>estimado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em</a:t>
            </a:r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80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R$ 141,7 </a:t>
            </a:r>
            <a:r>
              <a:rPr lang="en-US" sz="180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bilhoes</a:t>
            </a:r>
            <a:r>
              <a:rPr lang="en-US" sz="180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no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ano</a:t>
            </a:r>
            <a:r>
              <a:rPr lang="en-US" sz="1800">
                <a:ea typeface="+mn-lt"/>
                <a:cs typeface="+mn-lt"/>
              </a:rPr>
              <a:t> de 2021</a:t>
            </a:r>
            <a:endParaRPr lang="en-US" sz="1800">
              <a:cs typeface="Calibri"/>
            </a:endParaRPr>
          </a:p>
          <a:p>
            <a:pPr lvl="1" algn="just"/>
            <a:endParaRPr lang="en-US" sz="1800">
              <a:cs typeface="Calibri"/>
            </a:endParaRPr>
          </a:p>
          <a:p>
            <a:pPr lvl="1" algn="just"/>
            <a:r>
              <a:rPr lang="en-US" sz="1800" err="1">
                <a:cs typeface="Calibri"/>
              </a:rPr>
              <a:t>Aumento</a:t>
            </a:r>
            <a:r>
              <a:rPr lang="en-US" sz="1800">
                <a:cs typeface="Calibri"/>
              </a:rPr>
              <a:t> de 63% do </a:t>
            </a:r>
            <a:r>
              <a:rPr lang="en-US" sz="1800" err="1">
                <a:cs typeface="Calibri"/>
              </a:rPr>
              <a:t>faturamento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durante</a:t>
            </a:r>
            <a:r>
              <a:rPr lang="en-US" sz="1800">
                <a:cs typeface="Calibri"/>
              </a:rPr>
              <a:t> a </a:t>
            </a:r>
            <a:r>
              <a:rPr lang="en-US" sz="1800" err="1">
                <a:cs typeface="Calibri"/>
              </a:rPr>
              <a:t>pandemia</a:t>
            </a:r>
            <a:endParaRPr lang="en-US" sz="1800">
              <a:cs typeface="Calibri"/>
            </a:endParaRPr>
          </a:p>
          <a:p>
            <a:pPr lvl="1" algn="just"/>
            <a:endParaRPr lang="en-US" sz="1800">
              <a:cs typeface="Calibri"/>
            </a:endParaRPr>
          </a:p>
          <a:p>
            <a:pPr marL="457200" lvl="1" indent="0">
              <a:buNone/>
            </a:pPr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lvl="1"/>
            <a:endParaRPr lang="en-US" sz="1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12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4BDB5DF-F3C1-D536-5EA9-17E67F6D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Problemas</a:t>
            </a:r>
            <a:r>
              <a:rPr lang="en-US">
                <a:cs typeface="Calibri Light"/>
              </a:rPr>
              <a:t>: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C65683B-709C-2085-246B-D6349B6F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293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Falta de </a:t>
            </a:r>
            <a:r>
              <a:rPr lang="en-US" sz="2000" err="1">
                <a:cs typeface="Calibri"/>
              </a:rPr>
              <a:t>monitoramento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nos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corredores</a:t>
            </a:r>
            <a:r>
              <a:rPr lang="en-US" sz="2000">
                <a:cs typeface="Calibri"/>
              </a:rPr>
              <a:t> 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Falta de </a:t>
            </a:r>
            <a:r>
              <a:rPr lang="en-US" sz="2000" err="1">
                <a:cs typeface="Calibri"/>
              </a:rPr>
              <a:t>otimização</a:t>
            </a:r>
            <a:r>
              <a:rPr lang="en-US" sz="2000">
                <a:cs typeface="Calibri"/>
              </a:rPr>
              <a:t> do </a:t>
            </a:r>
            <a:r>
              <a:rPr lang="en-US" sz="2000" err="1">
                <a:cs typeface="Calibri"/>
              </a:rPr>
              <a:t>espaço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lojas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342900" indent="-342900"/>
            <a:r>
              <a:rPr lang="en-US" sz="2000" err="1">
                <a:cs typeface="Calibri"/>
              </a:rPr>
              <a:t>Aglomeração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pessoas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só</a:t>
            </a:r>
            <a:r>
              <a:rPr lang="en-US" sz="2000">
                <a:cs typeface="Calibri"/>
              </a:rPr>
              <a:t> um </a:t>
            </a:r>
            <a:r>
              <a:rPr lang="en-US" sz="2000" err="1">
                <a:cs typeface="Calibri"/>
              </a:rPr>
              <a:t>espaço</a:t>
            </a:r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Perda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oportunidades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promocionais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Falta de </a:t>
            </a:r>
            <a:r>
              <a:rPr lang="en-US" sz="2000" err="1">
                <a:cs typeface="Calibri"/>
              </a:rPr>
              <a:t>controle</a:t>
            </a:r>
            <a:r>
              <a:rPr lang="en-US" sz="2000">
                <a:cs typeface="Calibri"/>
              </a:rPr>
              <a:t> do </a:t>
            </a:r>
            <a:r>
              <a:rPr lang="en-US" sz="2000" err="1">
                <a:cs typeface="Calibri"/>
              </a:rPr>
              <a:t>fluxo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pessoas</a:t>
            </a: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picture containing person, arm&#10;&#10;Description automatically generated">
            <a:extLst>
              <a:ext uri="{FF2B5EF4-FFF2-40B4-BE49-F238E27FC236}">
                <a16:creationId xmlns:a16="http://schemas.microsoft.com/office/drawing/2014/main" id="{1CDAA4A9-4BB2-0E5A-97B2-AA79A5E5B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9" r="4899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2B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2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CDA31DFC-2134-60EA-87B8-18485F34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174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1B43-B6BE-6C2B-3C3A-CB2A027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err="1">
                <a:solidFill>
                  <a:srgbClr val="FFFFFF"/>
                </a:solidFill>
                <a:latin typeface="Consolas"/>
              </a:rPr>
              <a:t>Diagrama</a:t>
            </a:r>
            <a:r>
              <a:rPr lang="en-US" sz="8000">
                <a:solidFill>
                  <a:srgbClr val="FFFFFF"/>
                </a:solidFill>
                <a:latin typeface="Consolas"/>
              </a:rPr>
              <a:t> de </a:t>
            </a:r>
            <a:r>
              <a:rPr lang="en-US" sz="8000" err="1">
                <a:solidFill>
                  <a:srgbClr val="FFFFFF"/>
                </a:solidFill>
                <a:latin typeface="Consolas"/>
              </a:rPr>
              <a:t>visão</a:t>
            </a:r>
            <a:r>
              <a:rPr lang="en-US" sz="8000">
                <a:solidFill>
                  <a:srgbClr val="FFFFFF"/>
                </a:solidFill>
                <a:latin typeface="Consolas"/>
              </a:rPr>
              <a:t> de negócio</a:t>
            </a:r>
          </a:p>
        </p:txBody>
      </p:sp>
    </p:spTree>
    <p:extLst>
      <p:ext uri="{BB962C8B-B14F-4D97-AF65-F5344CB8AC3E}">
        <p14:creationId xmlns:p14="http://schemas.microsoft.com/office/powerpoint/2010/main" val="234746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DA03BA-4D63-53E6-DD7F-84931C04969C}"/>
                  </a:ext>
                </a:extLst>
              </p14:cNvPr>
              <p14:cNvContentPartPr/>
              <p14:nvPr/>
            </p14:nvContentPartPr>
            <p14:xfrm>
              <a:off x="-1250021" y="2422988"/>
              <a:ext cx="19049" cy="1904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DA03BA-4D63-53E6-DD7F-84931C049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02471" y="1470538"/>
                <a:ext cx="1904900" cy="1904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75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21A39-C002-C376-A926-E16C0C58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FERRAMENTA DE GESTÃO </a:t>
            </a:r>
            <a:endParaRPr lang="en-US" sz="48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1DB114-BB7E-354D-B73E-FD97785B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Informações do grupo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Sprint backlog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Backlog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/Entregaveis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C8B8F16-E012-E8CB-8638-1FED936D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008088"/>
            <a:ext cx="5051320" cy="28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4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B5DD-A382-5158-CAAC-29329B81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43" y="346982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 Light"/>
              </a:rPr>
              <a:t>Site </a:t>
            </a:r>
            <a:r>
              <a:rPr lang="en-US" err="1">
                <a:cs typeface="Calibri Light"/>
              </a:rPr>
              <a:t>Institucional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82D-F3CD-7EA6-A2D4-17020A61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HOME</a:t>
            </a:r>
          </a:p>
          <a:p>
            <a:r>
              <a:rPr lang="en-US" sz="2000">
                <a:cs typeface="Calibri"/>
              </a:rPr>
              <a:t>Sobre nós</a:t>
            </a:r>
          </a:p>
          <a:p>
            <a:r>
              <a:rPr lang="en-US" sz="2000">
                <a:cs typeface="Calibri"/>
              </a:rPr>
              <a:t>Simulador Financeiro</a:t>
            </a:r>
          </a:p>
          <a:p>
            <a:r>
              <a:rPr lang="en-US" sz="2000">
                <a:cs typeface="Calibri"/>
              </a:rPr>
              <a:t>Suporte</a:t>
            </a:r>
          </a:p>
          <a:p>
            <a:r>
              <a:rPr lang="en-US" sz="2000">
                <a:cs typeface="Calibri"/>
              </a:rPr>
              <a:t>Login</a:t>
            </a:r>
          </a:p>
          <a:p>
            <a:r>
              <a:rPr lang="en-US" sz="2000">
                <a:cs typeface="Calibri"/>
              </a:rPr>
              <a:t>Cadastro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816EF10-2ACE-C11D-4F03-479C8E1F8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5" r="9089" b="8280"/>
          <a:stretch/>
        </p:blipFill>
        <p:spPr>
          <a:xfrm>
            <a:off x="4098582" y="10"/>
            <a:ext cx="809341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5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A1B43-B6BE-6C2B-3C3A-CB2A027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Tela de </a:t>
            </a:r>
            <a:r>
              <a:rPr lang="en-US" sz="4000" err="1">
                <a:solidFill>
                  <a:schemeClr val="bg1"/>
                </a:solidFill>
              </a:rPr>
              <a:t>Cadastro</a:t>
            </a:r>
            <a:r>
              <a:rPr lang="en-US" sz="4000">
                <a:solidFill>
                  <a:schemeClr val="bg1"/>
                </a:solidFill>
              </a:rPr>
              <a:t> e Login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B104F-9856-88CB-2926-86F47A9BBEE0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Nome​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CPF​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Telefone​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Email​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Senha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DA31DFC-2134-60EA-87B8-18485F34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1" r="-3" b="2125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9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C32B0-21CC-8774-BF6C-9F062116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57E-9B25-7D31-749C-AC30ADCA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3 </a:t>
            </a:r>
            <a:r>
              <a:rPr lang="en-US" sz="2400" err="1">
                <a:solidFill>
                  <a:schemeClr val="bg1">
                    <a:alpha val="80000"/>
                  </a:schemeClr>
                </a:solidFill>
                <a:cs typeface="Calibri"/>
              </a:rPr>
              <a:t>graficos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Fluxo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de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pessoas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diariamente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Fluxos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de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pessoas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durante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a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semana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Fluxos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 de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pessoas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durante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cs typeface="Calibri"/>
              </a:rPr>
              <a:t> o </a:t>
            </a:r>
            <a:r>
              <a:rPr lang="en-US" sz="2000" err="1">
                <a:solidFill>
                  <a:schemeClr val="bg1">
                    <a:alpha val="80000"/>
                  </a:schemeClr>
                </a:solidFill>
                <a:cs typeface="Calibri"/>
              </a:rPr>
              <a:t>ano</a:t>
            </a:r>
            <a:endParaRPr lang="en-US" sz="20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9F20AC8F-E18C-6817-53B4-0051BD9F8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</Words>
  <Application>Microsoft Office PowerPoint</Application>
  <PresentationFormat>Widescreen</PresentationFormat>
  <Paragraphs>98</Paragraphs>
  <Slides>13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Move Sport</vt:lpstr>
      <vt:lpstr>Contextualização</vt:lpstr>
      <vt:lpstr>Problemas:</vt:lpstr>
      <vt:lpstr>Diagrama de visão de negócio</vt:lpstr>
      <vt:lpstr>Apresentação do PowerPoint</vt:lpstr>
      <vt:lpstr>FERRAMENTA DE GESTÃO </vt:lpstr>
      <vt:lpstr>Site Institucional</vt:lpstr>
      <vt:lpstr>Tela de Cadastro e Login</vt:lpstr>
      <vt:lpstr>DASHBOARD</vt:lpstr>
      <vt:lpstr>Analytics</vt:lpstr>
      <vt:lpstr>Arduino e Sensor</vt:lpstr>
      <vt:lpstr>Modelagem e Script das tabelas</vt:lpstr>
      <vt:lpstr>Conclusão e 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RAUL MEIRA DE SOUZA .</cp:lastModifiedBy>
  <cp:revision>50</cp:revision>
  <dcterms:created xsi:type="dcterms:W3CDTF">2022-04-20T18:04:57Z</dcterms:created>
  <dcterms:modified xsi:type="dcterms:W3CDTF">2022-05-30T19:34:18Z</dcterms:modified>
</cp:coreProperties>
</file>