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84" r:id="rId9"/>
    <p:sldId id="269" r:id="rId10"/>
    <p:sldId id="262" r:id="rId11"/>
    <p:sldId id="264" r:id="rId12"/>
    <p:sldId id="285" r:id="rId13"/>
    <p:sldId id="286" r:id="rId14"/>
    <p:sldId id="274" r:id="rId15"/>
    <p:sldId id="275" r:id="rId16"/>
    <p:sldId id="276" r:id="rId17"/>
    <p:sldId id="282" r:id="rId18"/>
    <p:sldId id="271" r:id="rId19"/>
    <p:sldId id="278" r:id="rId20"/>
    <p:sldId id="279" r:id="rId21"/>
    <p:sldId id="288" r:id="rId22"/>
    <p:sldId id="266" r:id="rId23"/>
    <p:sldId id="28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D58C3-059E-421F-8737-C658D237A926}" v="17" dt="2022-09-07T19:48:23.166"/>
    <p1510:client id="{3C65FC12-66D9-5F64-E23A-4603A88281F3}" v="7" dt="2022-09-07T14:38:41.649"/>
    <p1510:client id="{55445156-EA99-D5C1-3103-D3722CCAE60D}" v="2" dt="2022-09-07T20:57:06.376"/>
    <p1510:client id="{60D759AF-D5E1-4B74-DEE0-CB5195D1CABC}" v="19" dt="2022-09-07T21:07:53.653"/>
    <p1510:client id="{61DAE0EE-023F-4855-BC19-F05C119E9A29}" v="614" dt="2022-09-07T22:18:55.412"/>
    <p1510:client id="{949699C4-AB5E-11C2-4FAC-2C4F1C9E535B}" v="203" dt="2022-09-08T02:11:42.596"/>
    <p1510:client id="{DEC353E8-3E03-436A-8246-B07D8A2C7731}" v="599" dt="2022-09-08T22:26:49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1DCA-0E94-4B60-A729-EFE99303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13194-9CD0-4FBE-BBBB-06E2039A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5076-5BF0-4FD6-9D4D-F0E5942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4BEBD-8A40-482F-80FC-99E078B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870CF-758C-49B4-BF97-A0DF3EC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85B5-5E5A-46F4-9FCE-07D8AB7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F8E26-BCD9-4AE7-850E-0F84E451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2D20-DBE7-4E14-BEB4-234931A6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C73A-3AF0-4835-B71F-9BC986E3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E3B82-75BC-4245-AF68-47BAFB0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D6B4D-8C1E-4735-82A4-B67E2582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7526C-5CEA-440F-9415-4A2513A4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1AD91-059C-4A58-8F5E-AB6F8AC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EB5A5-0F1E-43FD-AF2E-2A7A86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3253F-940F-4502-9FC9-CAEB107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BC4C-FF1D-4E8C-98C0-77732FE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714D-878F-457D-9020-118FD8FA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1047-A7B3-40F4-99F6-272E31B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901F6-44BC-4806-BFE9-AA5C3EF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AED36-CAAF-46DB-8387-568A8223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24046-BBF3-4B54-8E7E-F253E82B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D97C1-BA1E-4ED2-A9AC-FCD608E9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73CC3-C807-4D9C-B0AC-7F68DA6E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8A539-59C6-47A9-B3C8-6D05AC6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D27B-7698-4C3B-9BD1-994395F9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B960-A075-4751-8CE5-04CB64E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C245E-0CFD-4C1B-B18A-5581A4D0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17293-0533-4D3C-BBB2-1E92FF07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6DC54-741E-4E81-A7E8-AAA56E9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8E9D7-1ADB-4C07-AABC-BC0FABE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629A6-F4A2-4B12-AC4F-0CDFBB5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8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4340-33D2-48DA-870F-44A6CC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E5290-85DD-42DB-969D-2C6B3389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BE0DEE-5C60-4081-B873-230B7DB5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F5663-A6A7-4782-A4DC-5958D2847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408BBC-75B2-4D39-8EC0-EA751075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3CF4F-D661-4D61-809C-5522ECDE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0371AE-4FC4-4B50-B576-387B6B22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7D6D4-5BA2-4A31-BB50-2C1A6FB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9B174-76AD-4BE1-A6F3-E5A806C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5E9E-047F-4709-B390-742EA67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B7973-DAFA-4AD6-A244-37BBF5B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44ED2-A188-4E72-B484-6547AA6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5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36BBF9-8BB0-456F-BFDF-4E02392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24EC2F-3688-486A-8AC3-2CFDE3C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8DEA2-232E-4482-9D29-6BFC0203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D50D-373B-4B28-BA15-B2228ECD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A6BC-01F2-4373-9A9B-EF467CB7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D5A95-4CE2-4701-B924-F414A9B4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25D36-BAF7-464A-A432-8EF55D9F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F0A19-4500-4C8B-906E-94E9F3A4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CBAB3-914F-4E61-829F-4C0FF805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387B-01A6-4D14-B567-700F208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FBD59-E327-44E6-8CD0-62EF1A41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7A71E-8429-4987-A15B-A5529F1E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52F7E-54B8-4B1E-9947-510F3E7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971A5-A288-43BD-9C01-14CC196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551A6-C346-4251-B84A-E8E661E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092E2F-CC22-4171-84D3-E6FEB318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4A39-2696-48C6-9232-CE80DB30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FCB32-970E-42F3-B25E-24AEA51C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6F2B-F2FE-4A2F-A6C7-87F6A21F13B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8088C-09D3-4932-A3F9-C43E95AA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450FF-7A0A-40F3-881A-5F80AE013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38B-90C9-426F-B112-C494FBB2E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C264522-3F24-E8AB-492A-C6977363FDAD}"/>
              </a:ext>
            </a:extLst>
          </p:cNvPr>
          <p:cNvSpPr txBox="1"/>
          <p:nvPr/>
        </p:nvSpPr>
        <p:spPr>
          <a:xfrm>
            <a:off x="690329" y="2652035"/>
            <a:ext cx="5734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Montserrat Black"/>
                <a:ea typeface="+mj-ea"/>
                <a:cs typeface="+mj-cs"/>
              </a:rPr>
              <a:t>TECH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6BA28-631B-5960-A1BC-F9005A54B351}"/>
              </a:ext>
            </a:extLst>
          </p:cNvPr>
          <p:cNvSpPr txBox="1"/>
          <p:nvPr/>
        </p:nvSpPr>
        <p:spPr>
          <a:xfrm>
            <a:off x="687659" y="2855164"/>
            <a:ext cx="5314543" cy="337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1B8B8F2-C7DA-FBED-2CE0-2A73B7806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" r="1587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960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200025"/>
            <a:ext cx="1231900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PROTO PERSONA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DA566B5-112B-392F-22A1-54F67260AB98}"/>
              </a:ext>
            </a:extLst>
          </p:cNvPr>
          <p:cNvCxnSpPr>
            <a:cxnSpLocks/>
          </p:cNvCxnSpPr>
          <p:nvPr/>
        </p:nvCxnSpPr>
        <p:spPr>
          <a:xfrm>
            <a:off x="746974" y="1235456"/>
            <a:ext cx="10797326" cy="107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5EF6360-FAAD-86F8-8974-D1CDD10E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3" y="1519668"/>
            <a:ext cx="10793031" cy="49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088"/>
            <a:ext cx="10096499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USER STORY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93949A-E389-64DE-D9BE-953A2E3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5" y="1293060"/>
            <a:ext cx="10417521" cy="528971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90955F-2E08-F351-A997-3CFA7C5C0140}"/>
              </a:ext>
            </a:extLst>
          </p:cNvPr>
          <p:cNvCxnSpPr/>
          <p:nvPr/>
        </p:nvCxnSpPr>
        <p:spPr>
          <a:xfrm>
            <a:off x="939800" y="1016000"/>
            <a:ext cx="104077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04570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STORYBOARD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2747BED-1ACC-5A92-7B42-3CFE1F10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2" y="1569772"/>
            <a:ext cx="10530013" cy="494393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941925E-8DF5-E461-A3D4-F80C7220EA45}"/>
              </a:ext>
            </a:extLst>
          </p:cNvPr>
          <p:cNvCxnSpPr/>
          <p:nvPr/>
        </p:nvCxnSpPr>
        <p:spPr>
          <a:xfrm flipV="1">
            <a:off x="838200" y="1284668"/>
            <a:ext cx="10528658" cy="107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981" y="251930"/>
            <a:ext cx="9678442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AMBIENTE AZURE + GITHUB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59B411B-75CF-1FC7-8C0B-EC581D01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6" y="1725558"/>
            <a:ext cx="5191834" cy="4366864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0C320A-6121-4296-28E8-BC3F8503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0234"/>
            <a:ext cx="5640309" cy="436218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401613-82F4-C936-B96F-7EB95CF4CD9E}"/>
              </a:ext>
            </a:extLst>
          </p:cNvPr>
          <p:cNvCxnSpPr/>
          <p:nvPr/>
        </p:nvCxnSpPr>
        <p:spPr>
          <a:xfrm>
            <a:off x="1262845" y="1288603"/>
            <a:ext cx="9677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C67B433-AD5F-E7B0-E2E3-B255C7ED6308}"/>
              </a:ext>
            </a:extLst>
          </p:cNvPr>
          <p:cNvSpPr/>
          <p:nvPr/>
        </p:nvSpPr>
        <p:spPr>
          <a:xfrm rot="5400000">
            <a:off x="460371" y="578649"/>
            <a:ext cx="5540961" cy="547510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7F217-5BCD-767F-DCB5-AA5BB1145007}"/>
              </a:ext>
            </a:extLst>
          </p:cNvPr>
          <p:cNvSpPr txBox="1">
            <a:spLocks/>
          </p:cNvSpPr>
          <p:nvPr/>
        </p:nvSpPr>
        <p:spPr>
          <a:xfrm>
            <a:off x="1041442" y="2236154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00F3B"/>
                </a:solidFill>
                <a:latin typeface="Montserrat Black"/>
              </a:rPr>
              <a:t>SITE ESTÁTICO INSTITUCIONAL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56CACF8-8411-F503-40A2-E1251F4CD56D}"/>
              </a:ext>
            </a:extLst>
          </p:cNvPr>
          <p:cNvSpPr/>
          <p:nvPr/>
        </p:nvSpPr>
        <p:spPr>
          <a:xfrm rot="5400000">
            <a:off x="4830110" y="-18720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C745D29-2232-3461-276E-585AB2B371A1}"/>
              </a:ext>
            </a:extLst>
          </p:cNvPr>
          <p:cNvSpPr/>
          <p:nvPr/>
        </p:nvSpPr>
        <p:spPr>
          <a:xfrm rot="5400000">
            <a:off x="6673962" y="1787502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05D847-1402-8624-F18E-008AB04A0312}"/>
              </a:ext>
            </a:extLst>
          </p:cNvPr>
          <p:cNvSpPr/>
          <p:nvPr/>
        </p:nvSpPr>
        <p:spPr>
          <a:xfrm rot="5400000">
            <a:off x="4895963" y="3556094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EBE31BD-42D0-011F-AC5D-93448EF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99" y="922865"/>
            <a:ext cx="2141658" cy="1311765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70BB813-2EB0-B0CA-2110-21ED8314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92" y="2863325"/>
            <a:ext cx="1988645" cy="893223"/>
          </a:xfrm>
          <a:prstGeom prst="rect">
            <a:avLst/>
          </a:prstGeom>
        </p:spPr>
      </p:pic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CA0A0B1E-CCFB-05E2-DEA3-92926A709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586" y="4493918"/>
            <a:ext cx="1247423" cy="12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70" y="320791"/>
            <a:ext cx="10868749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Diagrama do Banco de Dados </a:t>
            </a:r>
            <a:endParaRPr lang="en-US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730877" y="1438240"/>
            <a:ext cx="10875134" cy="107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D1B50-CFFD-EC23-00A2-B1EA84E6CB4C}"/>
              </a:ext>
            </a:extLst>
          </p:cNvPr>
          <p:cNvSpPr/>
          <p:nvPr/>
        </p:nvSpPr>
        <p:spPr>
          <a:xfrm>
            <a:off x="4263698" y="3239000"/>
            <a:ext cx="3450894" cy="18831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15526C4-F224-B37F-3953-E6608A1E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0" y="1722462"/>
            <a:ext cx="10867620" cy="47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4088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CLIENTE LINUX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8CE96-4A8A-BD08-5776-26B67DD7A93E}"/>
              </a:ext>
            </a:extLst>
          </p:cNvPr>
          <p:cNvSpPr txBox="1"/>
          <p:nvPr/>
        </p:nvSpPr>
        <p:spPr>
          <a:xfrm>
            <a:off x="1091259" y="2229555"/>
            <a:ext cx="981192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5"/>
            <a:r>
              <a:rPr lang="en-US" sz="2800">
                <a:solidFill>
                  <a:schemeClr val="bg1"/>
                </a:solidFill>
                <a:latin typeface="Montserrat Black"/>
                <a:ea typeface="+mj-ea"/>
                <a:cs typeface="+mj-cs"/>
              </a:rPr>
              <a:t>VIRTUAL MACHINE </a:t>
            </a:r>
            <a:r>
              <a:rPr lang="en-US" sz="2000">
                <a:solidFill>
                  <a:schemeClr val="bg1"/>
                </a:solidFill>
                <a:latin typeface="Montserrat Black"/>
                <a:ea typeface="+mj-ea"/>
                <a:cs typeface="+mj-cs"/>
              </a:rPr>
              <a:t>x</a:t>
            </a:r>
            <a:r>
              <a:rPr lang="en-US" sz="2800">
                <a:solidFill>
                  <a:schemeClr val="bg1"/>
                </a:solidFill>
                <a:latin typeface="Montserrat Black"/>
                <a:ea typeface="+mj-ea"/>
                <a:cs typeface="+mj-cs"/>
              </a:rPr>
              <a:t> WSL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EF9CFDD0-32D0-7C67-90FE-BDF537DB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58" y="3528199"/>
            <a:ext cx="1733365" cy="173336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BFB47D1-A27D-04A1-C628-0386110E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40" y="3624142"/>
            <a:ext cx="1710657" cy="173693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8B3BFF-A0DC-6265-FF97-09FBE528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361" y="3541753"/>
            <a:ext cx="1388210" cy="16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INOVAÇÃO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21F3CE-899D-E194-BC42-F6FAF05D4455}"/>
              </a:ext>
            </a:extLst>
          </p:cNvPr>
          <p:cNvSpPr txBox="1"/>
          <p:nvPr/>
        </p:nvSpPr>
        <p:spPr>
          <a:xfrm>
            <a:off x="1444487" y="2327345"/>
            <a:ext cx="85609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Fazer uma lista de aplicações que podem rodar na máquina</a:t>
            </a:r>
          </a:p>
        </p:txBody>
      </p:sp>
    </p:spTree>
    <p:extLst>
      <p:ext uri="{BB962C8B-B14F-4D97-AF65-F5344CB8AC3E}">
        <p14:creationId xmlns:p14="http://schemas.microsoft.com/office/powerpoint/2010/main" val="4790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 Black"/>
              </a:rPr>
              <a:t>Lições</a:t>
            </a:r>
            <a:r>
              <a:rPr lang="en-US" dirty="0">
                <a:solidFill>
                  <a:schemeClr val="bg1"/>
                </a:solidFill>
                <a:latin typeface="Montserrat Black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Montserrat Black"/>
              </a:rPr>
              <a:t>Aprendidas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 flipV="1">
            <a:off x="323046" y="1406043"/>
            <a:ext cx="11463665" cy="321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9D9851-2F1C-C322-74A4-8F4D0A16A442}"/>
              </a:ext>
            </a:extLst>
          </p:cNvPr>
          <p:cNvSpPr txBox="1"/>
          <p:nvPr/>
        </p:nvSpPr>
        <p:spPr>
          <a:xfrm>
            <a:off x="321972" y="2226972"/>
            <a:ext cx="2522113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LOUCO</a:t>
            </a:r>
            <a:endParaRPr lang="en-US" sz="320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Ausência</a:t>
            </a:r>
            <a:r>
              <a:rPr lang="en-US" sz="20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reuniões</a:t>
            </a:r>
            <a:endParaRPr lang="en-US" sz="200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Procrastinação</a:t>
            </a:r>
            <a:endParaRPr lang="en-US" sz="200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01BF8-3F44-872C-B46E-0E54BF4D1C3E}"/>
              </a:ext>
            </a:extLst>
          </p:cNvPr>
          <p:cNvSpPr txBox="1"/>
          <p:nvPr/>
        </p:nvSpPr>
        <p:spPr>
          <a:xfrm>
            <a:off x="3820731" y="2141112"/>
            <a:ext cx="4121238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TRISTE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Falta de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comprometimento</a:t>
            </a:r>
          </a:p>
          <a:p>
            <a:endParaRPr lang="en-US" sz="2000" dirty="0">
              <a:solidFill>
                <a:schemeClr val="bg1"/>
              </a:solidFill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/>
              </a:rPr>
              <a:t>Atraso</a:t>
            </a:r>
            <a:r>
              <a:rPr lang="en-US" sz="2000" dirty="0">
                <a:solidFill>
                  <a:schemeClr val="bg1"/>
                </a:solidFill>
                <a:latin typeface="Montserrat SemiBold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/>
              </a:rPr>
              <a:t>nas</a:t>
            </a:r>
            <a:r>
              <a:rPr lang="en-US" sz="2000" dirty="0">
                <a:solidFill>
                  <a:schemeClr val="bg1"/>
                </a:solidFill>
                <a:latin typeface="Montserrat SemiBold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/>
              </a:rPr>
              <a:t>tarefas</a:t>
            </a:r>
            <a:endParaRPr lang="en-US" sz="2000">
              <a:solidFill>
                <a:schemeClr val="bg1"/>
              </a:solidFill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E0DE8-F691-6BA6-B338-3C91D630C35F}"/>
              </a:ext>
            </a:extLst>
          </p:cNvPr>
          <p:cNvSpPr txBox="1"/>
          <p:nvPr/>
        </p:nvSpPr>
        <p:spPr>
          <a:xfrm>
            <a:off x="9176197" y="2119647"/>
            <a:ext cx="267236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CONTENTE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Aprendizado</a:t>
            </a:r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endParaRPr lang="en-US" sz="20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SemiBold"/>
                <a:cs typeface="Calibri" panose="020F0502020204030204"/>
              </a:rPr>
              <a:t>Entrega final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0115" cy="1336295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CONCLUSÃO </a:t>
            </a:r>
            <a:endParaRPr lang="en-US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AD956C-2FD4-434B-8FB2-B12A651DA7A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E98767-E45B-6264-91B4-319FE50295B2}"/>
              </a:ext>
            </a:extLst>
          </p:cNvPr>
          <p:cNvSpPr txBox="1"/>
          <p:nvPr/>
        </p:nvSpPr>
        <p:spPr>
          <a:xfrm>
            <a:off x="1550830" y="1985492"/>
            <a:ext cx="792050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ontserrat SemiBold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ontserrat SemiBold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Benefícios</a:t>
            </a:r>
            <a:r>
              <a:rPr lang="en-US" sz="2400" dirty="0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 para o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usuário</a:t>
            </a:r>
            <a:endParaRPr lang="en-US" sz="2400" dirty="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Próximos</a:t>
            </a:r>
            <a:r>
              <a:rPr lang="en-US" sz="2400" dirty="0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passos</a:t>
            </a:r>
            <a:endParaRPr lang="en-US" sz="2400" dirty="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E02-B7B1-474D-BAAF-CCD8A815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66" y="327474"/>
            <a:ext cx="549910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INTEGRANTES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5ADD-ADE4-4483-9C6F-6BB327F0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56" y="18571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chemeClr val="bg1"/>
                </a:solidFill>
                <a:latin typeface="Montserrat SemiBold"/>
              </a:rPr>
              <a:t>Leonardo </a:t>
            </a:r>
            <a:r>
              <a:rPr lang="pt-BR" sz="2400" err="1">
                <a:solidFill>
                  <a:schemeClr val="bg1"/>
                </a:solidFill>
                <a:latin typeface="Montserrat SemiBold"/>
              </a:rPr>
              <a:t>Dillan</a:t>
            </a:r>
            <a:r>
              <a:rPr lang="pt-BR" sz="2400">
                <a:solidFill>
                  <a:schemeClr val="bg1"/>
                </a:solidFill>
                <a:latin typeface="Montserrat SemiBold"/>
              </a:rPr>
              <a:t> Carneiro Oliveira Braz </a:t>
            </a:r>
          </a:p>
          <a:p>
            <a:pPr>
              <a:lnSpc>
                <a:spcPct val="150000"/>
              </a:lnSpc>
            </a:pPr>
            <a:r>
              <a:rPr lang="pt-BR" sz="2400">
                <a:solidFill>
                  <a:schemeClr val="bg1"/>
                </a:solidFill>
                <a:latin typeface="Montserrat SemiBold"/>
              </a:rPr>
              <a:t>Lucas Xavier Pereira </a:t>
            </a:r>
            <a:endParaRPr lang="pt-BR" sz="2400">
              <a:solidFill>
                <a:schemeClr val="bg1"/>
              </a:solidFill>
              <a:latin typeface="Montserrat SemiBold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2400">
                <a:solidFill>
                  <a:schemeClr val="bg1"/>
                </a:solidFill>
                <a:latin typeface="Montserrat SemiBold"/>
              </a:rPr>
              <a:t>Mariana Pimentel Carmo </a:t>
            </a:r>
          </a:p>
          <a:p>
            <a:pPr>
              <a:lnSpc>
                <a:spcPct val="150000"/>
              </a:lnSpc>
            </a:pPr>
            <a:r>
              <a:rPr lang="pt-BR" sz="2400">
                <a:solidFill>
                  <a:schemeClr val="bg1"/>
                </a:solidFill>
                <a:latin typeface="Montserrat SemiBold"/>
              </a:rPr>
              <a:t>Raul Meira de Souza</a:t>
            </a:r>
          </a:p>
          <a:p>
            <a:pPr>
              <a:lnSpc>
                <a:spcPct val="150000"/>
              </a:lnSpc>
            </a:pPr>
            <a:r>
              <a:rPr lang="pt-BR" sz="2400">
                <a:solidFill>
                  <a:schemeClr val="bg1"/>
                </a:solidFill>
                <a:latin typeface="Montserrat SemiBold"/>
              </a:rPr>
              <a:t>Samuel de Jesus Sena</a:t>
            </a:r>
            <a:r>
              <a:rPr lang="pt-BR" sz="2400" b="1">
                <a:solidFill>
                  <a:schemeClr val="bg1"/>
                </a:solidFill>
                <a:latin typeface="Montserrat SemiBold"/>
              </a:rPr>
              <a:t> </a:t>
            </a:r>
          </a:p>
          <a:p>
            <a:pPr>
              <a:lnSpc>
                <a:spcPct val="150000"/>
              </a:lnSpc>
            </a:pPr>
            <a:endParaRPr lang="pt-BR">
              <a:solidFill>
                <a:schemeClr val="bg1"/>
              </a:solidFill>
              <a:latin typeface="Montserrat SemiBold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15B6342-562F-4DFC-BE49-A72151C063D8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1725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AGRADECIMENTOS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00EC9-FAD2-210A-1407-31A5C6C01442}"/>
              </a:ext>
            </a:extLst>
          </p:cNvPr>
          <p:cNvSpPr txBox="1"/>
          <p:nvPr/>
        </p:nvSpPr>
        <p:spPr>
          <a:xfrm>
            <a:off x="838200" y="2422480"/>
            <a:ext cx="7743422" cy="169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Professores</a:t>
            </a:r>
            <a:endParaRPr lang="en-US" sz="240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Colegas</a:t>
            </a:r>
            <a:r>
              <a:rPr lang="en-US" sz="2400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equipe</a:t>
            </a:r>
            <a:endParaRPr lang="en-US" sz="240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Montserrat SemiBold"/>
                <a:ea typeface="Calibri" panose="020F0502020204030204"/>
                <a:cs typeface="Calibri" panose="020F0502020204030204"/>
              </a:rPr>
              <a:t>Entrevistados</a:t>
            </a:r>
          </a:p>
        </p:txBody>
      </p:sp>
    </p:spTree>
    <p:extLst>
      <p:ext uri="{BB962C8B-B14F-4D97-AF65-F5344CB8AC3E}">
        <p14:creationId xmlns:p14="http://schemas.microsoft.com/office/powerpoint/2010/main" val="29466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8EC8-8B32-4B99-A799-88C6310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84" y="323255"/>
            <a:ext cx="10515600" cy="1325563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  <a:latin typeface="Montserrat Black"/>
              </a:rPr>
              <a:t>QUEM SOMOS?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C1069F1-CB72-4B2F-A3FA-F1E928AE93E7}"/>
              </a:ext>
            </a:extLst>
          </p:cNvPr>
          <p:cNvCxnSpPr>
            <a:cxnSpLocks/>
          </p:cNvCxnSpPr>
          <p:nvPr/>
        </p:nvCxnSpPr>
        <p:spPr>
          <a:xfrm>
            <a:off x="923258" y="1436259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1396C-16C8-417E-9C73-96449D10076E}"/>
              </a:ext>
            </a:extLst>
          </p:cNvPr>
          <p:cNvSpPr txBox="1"/>
          <p:nvPr/>
        </p:nvSpPr>
        <p:spPr>
          <a:xfrm>
            <a:off x="525785" y="2253974"/>
            <a:ext cx="4994911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/>
              </a:rPr>
              <a:t>Empresa de tecnologia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/>
              </a:rPr>
              <a:t>Monitoramento de </a:t>
            </a:r>
            <a:r>
              <a:rPr lang="pt-BR" sz="2000" dirty="0" smtClean="0">
                <a:solidFill>
                  <a:schemeClr val="bg1"/>
                </a:solidFill>
                <a:latin typeface="Montserrat SemiBold"/>
              </a:rPr>
              <a:t>máquinas</a:t>
            </a:r>
            <a:r>
              <a:rPr lang="pt-BR" sz="2000" dirty="0">
                <a:solidFill>
                  <a:schemeClr val="bg1"/>
                </a:solidFill>
                <a:latin typeface="Montserrat SemiBold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/>
            </a:endParaRP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1527D639-8F85-60E0-4ADF-59FE61B6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61" y="1948070"/>
            <a:ext cx="3866322" cy="36907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41ACE0A-12BF-6BD1-1EC4-3AF55B84F6B9}"/>
              </a:ext>
            </a:extLst>
          </p:cNvPr>
          <p:cNvSpPr txBox="1"/>
          <p:nvPr/>
        </p:nvSpPr>
        <p:spPr>
          <a:xfrm>
            <a:off x="7488504" y="5854148"/>
            <a:ext cx="289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bg1"/>
                </a:solidFill>
                <a:latin typeface="Montserrat" panose="020B0604020202020204" pitchFamily="2" charset="0"/>
              </a:rPr>
              <a:t>TECH HEALTH</a:t>
            </a:r>
          </a:p>
        </p:txBody>
      </p:sp>
    </p:spTree>
    <p:extLst>
      <p:ext uri="{BB962C8B-B14F-4D97-AF65-F5344CB8AC3E}">
        <p14:creationId xmlns:p14="http://schemas.microsoft.com/office/powerpoint/2010/main" val="21010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255436"/>
            <a:ext cx="10996882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PROBLEMAS</a:t>
            </a:r>
            <a:endParaRPr lang="en-US">
              <a:solidFill>
                <a:schemeClr val="bg1"/>
              </a:solidFill>
              <a:latin typeface="Montserrat Black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066E2-CBE9-A7FD-68A4-9802BD51A308}"/>
              </a:ext>
            </a:extLst>
          </p:cNvPr>
          <p:cNvSpPr txBox="1"/>
          <p:nvPr/>
        </p:nvSpPr>
        <p:spPr>
          <a:xfrm>
            <a:off x="598966" y="2036921"/>
            <a:ext cx="911331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Demora no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atendimento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paciente</a:t>
            </a:r>
            <a:endParaRPr lang="en-US" sz="24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Grandes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filas</a:t>
            </a:r>
            <a:endParaRPr lang="en-US" sz="24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Recepções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cheias</a:t>
            </a:r>
            <a:endParaRPr lang="en-US" sz="2400" dirty="0" err="1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40% das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pessoas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contratam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plano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saúde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para se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livrar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das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filas</a:t>
            </a: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hospitais</a:t>
            </a:r>
            <a:endParaRPr lang="en-US" sz="24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>
              <a:solidFill>
                <a:srgbClr val="FFFFFF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" name="Conector reto 5">
            <a:extLst>
              <a:ext uri="{FF2B5EF4-FFF2-40B4-BE49-F238E27FC236}">
                <a16:creationId xmlns:a16="http://schemas.microsoft.com/office/drawing/2014/main" id="{116B239F-62B5-EA81-5D3E-71634C6A171D}"/>
              </a:ext>
            </a:extLst>
          </p:cNvPr>
          <p:cNvCxnSpPr>
            <a:cxnSpLocks/>
          </p:cNvCxnSpPr>
          <p:nvPr/>
        </p:nvCxnSpPr>
        <p:spPr>
          <a:xfrm>
            <a:off x="598967" y="1471310"/>
            <a:ext cx="10989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584610" y="1495077"/>
            <a:ext cx="110098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7">
            <a:extLst>
              <a:ext uri="{FF2B5EF4-FFF2-40B4-BE49-F238E27FC236}">
                <a16:creationId xmlns:a16="http://schemas.microsoft.com/office/drawing/2014/main" id="{2736A69D-BEF8-6172-1722-29519436DA2C}"/>
              </a:ext>
            </a:extLst>
          </p:cNvPr>
          <p:cNvSpPr txBox="1"/>
          <p:nvPr/>
        </p:nvSpPr>
        <p:spPr>
          <a:xfrm>
            <a:off x="359230" y="2136461"/>
            <a:ext cx="8718062" cy="3444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Montserrat SemiBold"/>
              </a:rPr>
              <a:t>Sistema </a:t>
            </a:r>
            <a:r>
              <a:rPr lang="pt-BR" sz="2400" dirty="0">
                <a:solidFill>
                  <a:schemeClr val="bg1"/>
                </a:solidFill>
                <a:latin typeface="Montserrat SemiBold"/>
              </a:rPr>
              <a:t>de monitoramento de</a:t>
            </a:r>
            <a:r>
              <a:rPr lang="pt-BR" sz="2400" dirty="0">
                <a:solidFill>
                  <a:schemeClr val="bg1"/>
                </a:solidFill>
                <a:latin typeface="Montserrat SemiBold"/>
                <a:ea typeface="+mn-lt"/>
                <a:cs typeface="+mn-lt"/>
              </a:rPr>
              <a:t> máquinas de recepção e de triagem em hospitais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Montserrat SemiBold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Montserrat SemiBold"/>
              </a:rPr>
              <a:t>Mitigar filas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Montserrat SemiBold" pitchFamily="2" charset="0"/>
              </a:rPr>
              <a:t>Otimização dos procedimentos de recepção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2FF558-DCB0-6692-76BF-2FCD3C7E156B}"/>
              </a:ext>
            </a:extLst>
          </p:cNvPr>
          <p:cNvSpPr txBox="1">
            <a:spLocks/>
          </p:cNvSpPr>
          <p:nvPr/>
        </p:nvSpPr>
        <p:spPr>
          <a:xfrm>
            <a:off x="359230" y="363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dirty="0">
                <a:solidFill>
                  <a:schemeClr val="bg1"/>
                </a:solidFill>
                <a:latin typeface="Montserrat Black"/>
              </a:rPr>
              <a:t>NOSSA PROPOSTA</a:t>
            </a:r>
            <a:endParaRPr lang="en-US" sz="44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39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86639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VISÃO DE NEGÓCIO</a:t>
            </a:r>
            <a:endParaRPr lang="pt-BR"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4D768FF5-EEC1-6736-9509-C3F4D8F3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4" y="1691962"/>
            <a:ext cx="10191480" cy="47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24" y="619884"/>
            <a:ext cx="10678418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FERRAMENTA DE GESTÃO 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31EE79C-0680-4326-BE2B-73A478BB0F5D}"/>
              </a:ext>
            </a:extLst>
          </p:cNvPr>
          <p:cNvCxnSpPr>
            <a:cxnSpLocks/>
          </p:cNvCxnSpPr>
          <p:nvPr/>
        </p:nvCxnSpPr>
        <p:spPr>
          <a:xfrm>
            <a:off x="494894" y="1609826"/>
            <a:ext cx="11259751" cy="42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ED10DB-D7D1-4C54-AD2C-F22BC31A4F6F}"/>
              </a:ext>
            </a:extLst>
          </p:cNvPr>
          <p:cNvSpPr txBox="1"/>
          <p:nvPr/>
        </p:nvSpPr>
        <p:spPr>
          <a:xfrm>
            <a:off x="5338910" y="5045942"/>
            <a:ext cx="321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>
                <a:solidFill>
                  <a:schemeClr val="bg1"/>
                </a:solidFill>
                <a:latin typeface="Montserrat SemiBold" pitchFamily="2" charset="0"/>
              </a:rPr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A17B869-93EE-A1AB-FAA5-93087AB7E5D1}"/>
              </a:ext>
            </a:extLst>
          </p:cNvPr>
          <p:cNvSpPr txBox="1">
            <a:spLocks/>
          </p:cNvSpPr>
          <p:nvPr/>
        </p:nvSpPr>
        <p:spPr>
          <a:xfrm>
            <a:off x="-155738" y="2857225"/>
            <a:ext cx="88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PLANNER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647E62-8BC5-CC2C-CD6F-DC4C615E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679" y="2854758"/>
            <a:ext cx="1531496" cy="1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64" y="387287"/>
            <a:ext cx="1123485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/>
              </a:rPr>
              <a:t>VISITA VIRTUAL</a:t>
            </a:r>
            <a:endParaRPr lang="pt-BR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F60D1-33F0-A838-E80D-FB8E3E0D03FD}"/>
              </a:ext>
            </a:extLst>
          </p:cNvPr>
          <p:cNvSpPr txBox="1"/>
          <p:nvPr/>
        </p:nvSpPr>
        <p:spPr>
          <a:xfrm>
            <a:off x="1135308" y="1885145"/>
            <a:ext cx="3981718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Montserrat Semi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SemiBold"/>
              </a:rPr>
              <a:t>Tour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Interação</a:t>
            </a:r>
            <a:endParaRPr lang="en-US" sz="2400" dirty="0" err="1">
              <a:solidFill>
                <a:schemeClr val="bg1"/>
              </a:solidFill>
              <a:latin typeface="Montserrat SemiBold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SemiBold"/>
              </a:rPr>
              <a:t>Entrevistas</a:t>
            </a:r>
            <a:endParaRPr lang="en-US" sz="2400" dirty="0" err="1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Montserrat SemiBold"/>
              </a:rPr>
              <a:t>Mapeamento</a:t>
            </a:r>
            <a:endParaRPr lang="en-US" sz="24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SemiBold"/>
                <a:cs typeface="Calibri"/>
              </a:rPr>
              <a:t>Novos </a:t>
            </a:r>
            <a:r>
              <a:rPr lang="en-US" sz="2400" err="1">
                <a:solidFill>
                  <a:schemeClr val="bg1"/>
                </a:solidFill>
                <a:latin typeface="Montserrat SemiBold"/>
                <a:cs typeface="Calibri"/>
              </a:rPr>
              <a:t>problema</a:t>
            </a:r>
            <a:r>
              <a:rPr lang="en-US" sz="2400" err="1">
                <a:solidFill>
                  <a:schemeClr val="bg1"/>
                </a:solidFill>
                <a:latin typeface="Montserrat SemiBold"/>
              </a:rPr>
              <a:t>s</a:t>
            </a:r>
            <a:endParaRPr lang="en-US" sz="240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DA566B5-112B-392F-22A1-54F67260AB98}"/>
              </a:ext>
            </a:extLst>
          </p:cNvPr>
          <p:cNvCxnSpPr>
            <a:cxnSpLocks/>
          </p:cNvCxnSpPr>
          <p:nvPr/>
        </p:nvCxnSpPr>
        <p:spPr>
          <a:xfrm flipV="1">
            <a:off x="330200" y="1514856"/>
            <a:ext cx="11441269" cy="107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25"/>
            <a:ext cx="11404600" cy="1325563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PROTO PERSONA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DA566B5-112B-392F-22A1-54F67260AB98}"/>
              </a:ext>
            </a:extLst>
          </p:cNvPr>
          <p:cNvCxnSpPr>
            <a:cxnSpLocks/>
          </p:cNvCxnSpPr>
          <p:nvPr/>
        </p:nvCxnSpPr>
        <p:spPr>
          <a:xfrm>
            <a:off x="714598" y="1213096"/>
            <a:ext cx="1075439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1FEB8C2-F062-479C-FDA4-267303DB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10" y="1521321"/>
            <a:ext cx="10750460" cy="49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5" ma:contentTypeDescription="Create a new document." ma:contentTypeScope="" ma:versionID="74b2e3f3a56bee18fe3a2a59198b03e5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d9979899fd4933bb41c74c0c74c549ba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8FBE3-59F9-4DB5-B1CC-F749F9999DE8}">
  <ds:schemaRefs>
    <ds:schemaRef ds:uri="7a087c55-5f08-466c-910b-e029fd4269fe"/>
    <ds:schemaRef ds:uri="e2ca784f-4dc5-42e9-9734-389708ce15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FAF29D-8EFF-495D-B2F5-6906DECB0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632FF5-4804-4CF9-BBF8-1539D1B5F394}">
  <ds:schemaRefs>
    <ds:schemaRef ds:uri="7a087c55-5f08-466c-910b-e029fd4269fe"/>
    <ds:schemaRef ds:uri="e2ca784f-4dc5-42e9-9734-389708ce15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Montserrat Black</vt:lpstr>
      <vt:lpstr>Montserrat SemiBold</vt:lpstr>
      <vt:lpstr>Tema do Office</vt:lpstr>
      <vt:lpstr>Apresentação do PowerPoint</vt:lpstr>
      <vt:lpstr>INTEGRANTES</vt:lpstr>
      <vt:lpstr>QUEM SOMOS?</vt:lpstr>
      <vt:lpstr>PROBLEMAS</vt:lpstr>
      <vt:lpstr>Apresentação do PowerPoint</vt:lpstr>
      <vt:lpstr>VISÃO DE NEGÓCIO</vt:lpstr>
      <vt:lpstr>FERRAMENTA DE GESTÃO </vt:lpstr>
      <vt:lpstr>VISITA VIRTUAL</vt:lpstr>
      <vt:lpstr>PROTO PERSONA</vt:lpstr>
      <vt:lpstr>PROTO PERSONA</vt:lpstr>
      <vt:lpstr>USER STORY</vt:lpstr>
      <vt:lpstr>STORYBOARD</vt:lpstr>
      <vt:lpstr>AMBIENTE AZURE + GITHUB</vt:lpstr>
      <vt:lpstr>Apresentação do PowerPoint</vt:lpstr>
      <vt:lpstr>Diagrama do Banco de Dados </vt:lpstr>
      <vt:lpstr>CLIENTE LINUX</vt:lpstr>
      <vt:lpstr>INOVAÇÃO</vt:lpstr>
      <vt:lpstr>Lições Aprendidas</vt:lpstr>
      <vt:lpstr>CONCLUSÃO 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Lima</dc:creator>
  <cp:lastModifiedBy>Raul Meira de Souza</cp:lastModifiedBy>
  <cp:revision>204</cp:revision>
  <dcterms:created xsi:type="dcterms:W3CDTF">2022-03-13T20:27:07Z</dcterms:created>
  <dcterms:modified xsi:type="dcterms:W3CDTF">2022-09-08T23:51:57Z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