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6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1345B-018A-1648-AF41-86DEDC8CE476}" type="doc">
      <dgm:prSet loTypeId="urn:microsoft.com/office/officeart/2005/8/layout/process5" loCatId="" qsTypeId="urn:microsoft.com/office/officeart/2005/8/quickstyle/simple4" qsCatId="simple" csTypeId="urn:microsoft.com/office/officeart/2005/8/colors/accent1_3" csCatId="accent1" phldr="1"/>
      <dgm:spPr/>
    </dgm:pt>
    <dgm:pt modelId="{EB381848-63A9-AF40-A926-A0F23DC01B91}">
      <dgm:prSet phldrT="[Texto]" custT="1"/>
      <dgm:spPr/>
      <dgm:t>
        <a:bodyPr/>
        <a:lstStyle/>
        <a:p>
          <a:r>
            <a:rPr lang="es-ES" sz="1600" b="1" dirty="0" smtClean="0">
              <a:latin typeface="Century Gothic"/>
              <a:cs typeface="Century Gothic"/>
            </a:rPr>
            <a:t>Imagen Cámara</a:t>
          </a:r>
          <a:endParaRPr lang="es-ES" sz="1600" b="1" dirty="0">
            <a:latin typeface="Century Gothic"/>
            <a:cs typeface="Century Gothic"/>
          </a:endParaRPr>
        </a:p>
      </dgm:t>
    </dgm:pt>
    <dgm:pt modelId="{354FF1C2-86E4-C040-9492-009561C4EFD9}" type="parTrans" cxnId="{1CC14DDF-3860-034A-A8CB-8DBE270C0AB1}">
      <dgm:prSet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DB6A8CC9-FC97-D14A-8E5E-08918C4E5F8C}" type="sibTrans" cxnId="{1CC14DDF-3860-034A-A8CB-8DBE270C0AB1}">
      <dgm:prSet custT="1"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BB53389F-2891-8643-8487-11D722C7CA63}">
      <dgm:prSet phldrT="[Texto]" custT="1"/>
      <dgm:spPr/>
      <dgm:t>
        <a:bodyPr/>
        <a:lstStyle/>
        <a:p>
          <a:r>
            <a:rPr lang="es-ES" sz="1600" b="1" dirty="0" smtClean="0">
              <a:latin typeface="Century Gothic"/>
              <a:cs typeface="Century Gothic"/>
            </a:rPr>
            <a:t>Tratamiento de Imagen</a:t>
          </a:r>
          <a:endParaRPr lang="es-ES" sz="1600" b="1" dirty="0">
            <a:latin typeface="Century Gothic"/>
            <a:cs typeface="Century Gothic"/>
          </a:endParaRPr>
        </a:p>
      </dgm:t>
    </dgm:pt>
    <dgm:pt modelId="{7321628E-778F-2C48-927A-AA1911FD5DF6}" type="parTrans" cxnId="{2959F827-1381-6E45-950F-DEB6E64D9FCA}">
      <dgm:prSet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DE2A3675-F264-6C44-9552-C93CC0672878}" type="sibTrans" cxnId="{2959F827-1381-6E45-950F-DEB6E64D9FCA}">
      <dgm:prSet custT="1"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F8C87FF5-A99E-634E-AE67-593AB124C882}">
      <dgm:prSet phldrT="[Texto]" custT="1"/>
      <dgm:spPr/>
      <dgm:t>
        <a:bodyPr/>
        <a:lstStyle/>
        <a:p>
          <a:r>
            <a:rPr lang="es-ES" sz="1600" b="1" dirty="0" smtClean="0">
              <a:latin typeface="Century Gothic"/>
              <a:cs typeface="Century Gothic"/>
            </a:rPr>
            <a:t>Segmentación de Matrícula</a:t>
          </a:r>
          <a:endParaRPr lang="es-ES" sz="1600" b="1" dirty="0">
            <a:latin typeface="Century Gothic"/>
            <a:cs typeface="Century Gothic"/>
          </a:endParaRPr>
        </a:p>
      </dgm:t>
    </dgm:pt>
    <dgm:pt modelId="{2F58CADA-336D-4A4A-ABA2-D4BAFBEFC3A6}" type="parTrans" cxnId="{1A3D8866-5AAF-C94B-8E98-37A45CBBAEAD}">
      <dgm:prSet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FFF7FC59-6888-9249-9640-CE62D367D165}" type="sibTrans" cxnId="{1A3D8866-5AAF-C94B-8E98-37A45CBBAEAD}">
      <dgm:prSet custT="1"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E9A44D9B-36D6-F342-A344-774A3B4C55EC}">
      <dgm:prSet custT="1"/>
      <dgm:spPr/>
      <dgm:t>
        <a:bodyPr/>
        <a:lstStyle/>
        <a:p>
          <a:r>
            <a:rPr lang="es-ES" sz="1600" b="1" dirty="0" smtClean="0">
              <a:latin typeface="Century Gothic"/>
              <a:cs typeface="Century Gothic"/>
            </a:rPr>
            <a:t>Extracción de Caracteres</a:t>
          </a:r>
          <a:endParaRPr lang="es-ES" sz="1600" b="1" dirty="0">
            <a:latin typeface="Century Gothic"/>
            <a:cs typeface="Century Gothic"/>
          </a:endParaRPr>
        </a:p>
      </dgm:t>
    </dgm:pt>
    <dgm:pt modelId="{86D90C34-BBAF-E443-9158-1776D5496AF3}" type="parTrans" cxnId="{975C862F-4F01-5E41-BE46-C48024AC2069}">
      <dgm:prSet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286C8848-E16E-FF4A-8A27-57526F99D312}" type="sibTrans" cxnId="{975C862F-4F01-5E41-BE46-C48024AC2069}">
      <dgm:prSet custT="1"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D5B4EB58-B9B8-1C4C-A52D-BFCD173CBBA6}">
      <dgm:prSet custT="1"/>
      <dgm:spPr/>
      <dgm:t>
        <a:bodyPr/>
        <a:lstStyle/>
        <a:p>
          <a:r>
            <a:rPr lang="es-ES" sz="1600" b="1" dirty="0" smtClean="0">
              <a:latin typeface="Century Gothic"/>
              <a:cs typeface="Century Gothic"/>
            </a:rPr>
            <a:t>Reconocimiento de Caracteres por Redes Neuronales</a:t>
          </a:r>
          <a:endParaRPr lang="es-ES" sz="1600" b="1" dirty="0">
            <a:latin typeface="Century Gothic"/>
            <a:cs typeface="Century Gothic"/>
          </a:endParaRPr>
        </a:p>
      </dgm:t>
    </dgm:pt>
    <dgm:pt modelId="{5E3050F0-591E-FE4D-BCFE-4503FBEB9913}" type="parTrans" cxnId="{BD98956E-D7D1-5A4F-8DCB-2133025E0028}">
      <dgm:prSet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19D52534-1695-8A41-A5A1-116490C14CCA}" type="sibTrans" cxnId="{BD98956E-D7D1-5A4F-8DCB-2133025E0028}">
      <dgm:prSet/>
      <dgm:spPr/>
      <dgm:t>
        <a:bodyPr/>
        <a:lstStyle/>
        <a:p>
          <a:endParaRPr lang="es-ES" sz="1600" b="1">
            <a:latin typeface="Century Gothic"/>
            <a:cs typeface="Century Gothic"/>
          </a:endParaRPr>
        </a:p>
      </dgm:t>
    </dgm:pt>
    <dgm:pt modelId="{5F49AAE3-129F-A949-9936-D94FC1D3910A}" type="pres">
      <dgm:prSet presAssocID="{93A1345B-018A-1648-AF41-86DEDC8CE476}" presName="diagram" presStyleCnt="0">
        <dgm:presLayoutVars>
          <dgm:dir/>
          <dgm:resizeHandles val="exact"/>
        </dgm:presLayoutVars>
      </dgm:prSet>
      <dgm:spPr/>
    </dgm:pt>
    <dgm:pt modelId="{15F2E73D-E1FD-DB48-8D9C-1CFF6766209B}" type="pres">
      <dgm:prSet presAssocID="{EB381848-63A9-AF40-A926-A0F23DC01B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775E94-90E3-DC48-A4D4-A09257DABE2C}" type="pres">
      <dgm:prSet presAssocID="{DB6A8CC9-FC97-D14A-8E5E-08918C4E5F8C}" presName="sibTrans" presStyleLbl="sibTrans2D1" presStyleIdx="0" presStyleCnt="4"/>
      <dgm:spPr/>
      <dgm:t>
        <a:bodyPr/>
        <a:lstStyle/>
        <a:p>
          <a:endParaRPr lang="es-ES_tradnl"/>
        </a:p>
      </dgm:t>
    </dgm:pt>
    <dgm:pt modelId="{D349B2F3-0657-D04A-9834-AB482D624E9C}" type="pres">
      <dgm:prSet presAssocID="{DB6A8CC9-FC97-D14A-8E5E-08918C4E5F8C}" presName="connectorText" presStyleLbl="sibTrans2D1" presStyleIdx="0" presStyleCnt="4"/>
      <dgm:spPr/>
      <dgm:t>
        <a:bodyPr/>
        <a:lstStyle/>
        <a:p>
          <a:endParaRPr lang="es-ES_tradnl"/>
        </a:p>
      </dgm:t>
    </dgm:pt>
    <dgm:pt modelId="{23815CB1-E000-3C4B-8DEF-833AFD52B720}" type="pres">
      <dgm:prSet presAssocID="{BB53389F-2891-8643-8487-11D722C7CA6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C59B0B-FD0A-ED4E-ABC4-7003E96FBB76}" type="pres">
      <dgm:prSet presAssocID="{DE2A3675-F264-6C44-9552-C93CC0672878}" presName="sibTrans" presStyleLbl="sibTrans2D1" presStyleIdx="1" presStyleCnt="4"/>
      <dgm:spPr/>
      <dgm:t>
        <a:bodyPr/>
        <a:lstStyle/>
        <a:p>
          <a:endParaRPr lang="es-ES_tradnl"/>
        </a:p>
      </dgm:t>
    </dgm:pt>
    <dgm:pt modelId="{228054D5-A112-6E4A-B03B-CCEB70BED022}" type="pres">
      <dgm:prSet presAssocID="{DE2A3675-F264-6C44-9552-C93CC0672878}" presName="connectorText" presStyleLbl="sibTrans2D1" presStyleIdx="1" presStyleCnt="4"/>
      <dgm:spPr/>
      <dgm:t>
        <a:bodyPr/>
        <a:lstStyle/>
        <a:p>
          <a:endParaRPr lang="es-ES_tradnl"/>
        </a:p>
      </dgm:t>
    </dgm:pt>
    <dgm:pt modelId="{8CE188CE-FA0A-6A4E-8807-F4BF528EB4B0}" type="pres">
      <dgm:prSet presAssocID="{F8C87FF5-A99E-634E-AE67-593AB124C88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503DA7-6F8D-8944-9E9E-97E08B6A2D86}" type="pres">
      <dgm:prSet presAssocID="{FFF7FC59-6888-9249-9640-CE62D367D165}" presName="sibTrans" presStyleLbl="sibTrans2D1" presStyleIdx="2" presStyleCnt="4"/>
      <dgm:spPr/>
      <dgm:t>
        <a:bodyPr/>
        <a:lstStyle/>
        <a:p>
          <a:endParaRPr lang="es-ES_tradnl"/>
        </a:p>
      </dgm:t>
    </dgm:pt>
    <dgm:pt modelId="{B4CFC3DF-B4C6-1440-944B-04B7AA558FAC}" type="pres">
      <dgm:prSet presAssocID="{FFF7FC59-6888-9249-9640-CE62D367D165}" presName="connectorText" presStyleLbl="sibTrans2D1" presStyleIdx="2" presStyleCnt="4"/>
      <dgm:spPr/>
      <dgm:t>
        <a:bodyPr/>
        <a:lstStyle/>
        <a:p>
          <a:endParaRPr lang="es-ES_tradnl"/>
        </a:p>
      </dgm:t>
    </dgm:pt>
    <dgm:pt modelId="{C701B539-BEF9-E240-B4AD-246041A19F98}" type="pres">
      <dgm:prSet presAssocID="{E9A44D9B-36D6-F342-A344-774A3B4C55EC}" presName="node" presStyleLbl="node1" presStyleIdx="3" presStyleCnt="5" custLinFactNeighborY="80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E881F6-9036-EA4E-8BFD-88C831261243}" type="pres">
      <dgm:prSet presAssocID="{286C8848-E16E-FF4A-8A27-57526F99D312}" presName="sibTrans" presStyleLbl="sibTrans2D1" presStyleIdx="3" presStyleCnt="4"/>
      <dgm:spPr/>
      <dgm:t>
        <a:bodyPr/>
        <a:lstStyle/>
        <a:p>
          <a:endParaRPr lang="es-ES_tradnl"/>
        </a:p>
      </dgm:t>
    </dgm:pt>
    <dgm:pt modelId="{D39C8B15-2ADE-3B41-8E6C-AB19E7B5624C}" type="pres">
      <dgm:prSet presAssocID="{286C8848-E16E-FF4A-8A27-57526F99D312}" presName="connectorText" presStyleLbl="sibTrans2D1" presStyleIdx="3" presStyleCnt="4"/>
      <dgm:spPr/>
      <dgm:t>
        <a:bodyPr/>
        <a:lstStyle/>
        <a:p>
          <a:endParaRPr lang="es-ES_tradnl"/>
        </a:p>
      </dgm:t>
    </dgm:pt>
    <dgm:pt modelId="{E11BCCD3-A5AB-EB47-89FB-D624970F7450}" type="pres">
      <dgm:prSet presAssocID="{D5B4EB58-B9B8-1C4C-A52D-BFCD173CBBA6}" presName="node" presStyleLbl="node1" presStyleIdx="4" presStyleCnt="5" custLinFactNeighborY="80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59F827-1381-6E45-950F-DEB6E64D9FCA}" srcId="{93A1345B-018A-1648-AF41-86DEDC8CE476}" destId="{BB53389F-2891-8643-8487-11D722C7CA63}" srcOrd="1" destOrd="0" parTransId="{7321628E-778F-2C48-927A-AA1911FD5DF6}" sibTransId="{DE2A3675-F264-6C44-9552-C93CC0672878}"/>
    <dgm:cxn modelId="{E7460C31-984D-EA43-88DF-A6A1DB1117D7}" type="presOf" srcId="{DE2A3675-F264-6C44-9552-C93CC0672878}" destId="{228054D5-A112-6E4A-B03B-CCEB70BED022}" srcOrd="1" destOrd="0" presId="urn:microsoft.com/office/officeart/2005/8/layout/process5"/>
    <dgm:cxn modelId="{BAA8A1C6-D550-4E44-B795-43BAA85A836B}" type="presOf" srcId="{DE2A3675-F264-6C44-9552-C93CC0672878}" destId="{D8C59B0B-FD0A-ED4E-ABC4-7003E96FBB76}" srcOrd="0" destOrd="0" presId="urn:microsoft.com/office/officeart/2005/8/layout/process5"/>
    <dgm:cxn modelId="{4117F69A-373B-4D4A-8DB9-F796B7906134}" type="presOf" srcId="{F8C87FF5-A99E-634E-AE67-593AB124C882}" destId="{8CE188CE-FA0A-6A4E-8807-F4BF528EB4B0}" srcOrd="0" destOrd="0" presId="urn:microsoft.com/office/officeart/2005/8/layout/process5"/>
    <dgm:cxn modelId="{93ECFE3E-2F9E-F244-A2E1-201B4F43D954}" type="presOf" srcId="{FFF7FC59-6888-9249-9640-CE62D367D165}" destId="{50503DA7-6F8D-8944-9E9E-97E08B6A2D86}" srcOrd="0" destOrd="0" presId="urn:microsoft.com/office/officeart/2005/8/layout/process5"/>
    <dgm:cxn modelId="{78DAFE5E-9E24-C247-A5F5-DE413964AE68}" type="presOf" srcId="{FFF7FC59-6888-9249-9640-CE62D367D165}" destId="{B4CFC3DF-B4C6-1440-944B-04B7AA558FAC}" srcOrd="1" destOrd="0" presId="urn:microsoft.com/office/officeart/2005/8/layout/process5"/>
    <dgm:cxn modelId="{975C862F-4F01-5E41-BE46-C48024AC2069}" srcId="{93A1345B-018A-1648-AF41-86DEDC8CE476}" destId="{E9A44D9B-36D6-F342-A344-774A3B4C55EC}" srcOrd="3" destOrd="0" parTransId="{86D90C34-BBAF-E443-9158-1776D5496AF3}" sibTransId="{286C8848-E16E-FF4A-8A27-57526F99D312}"/>
    <dgm:cxn modelId="{2269C731-1071-B846-A402-258E05C1549D}" type="presOf" srcId="{286C8848-E16E-FF4A-8A27-57526F99D312}" destId="{D39C8B15-2ADE-3B41-8E6C-AB19E7B5624C}" srcOrd="1" destOrd="0" presId="urn:microsoft.com/office/officeart/2005/8/layout/process5"/>
    <dgm:cxn modelId="{1CC14DDF-3860-034A-A8CB-8DBE270C0AB1}" srcId="{93A1345B-018A-1648-AF41-86DEDC8CE476}" destId="{EB381848-63A9-AF40-A926-A0F23DC01B91}" srcOrd="0" destOrd="0" parTransId="{354FF1C2-86E4-C040-9492-009561C4EFD9}" sibTransId="{DB6A8CC9-FC97-D14A-8E5E-08918C4E5F8C}"/>
    <dgm:cxn modelId="{C87D8635-D469-5242-8309-3BA8640BDA9C}" type="presOf" srcId="{286C8848-E16E-FF4A-8A27-57526F99D312}" destId="{B2E881F6-9036-EA4E-8BFD-88C831261243}" srcOrd="0" destOrd="0" presId="urn:microsoft.com/office/officeart/2005/8/layout/process5"/>
    <dgm:cxn modelId="{57B9D107-B80F-6042-873D-D40EE6F66E52}" type="presOf" srcId="{93A1345B-018A-1648-AF41-86DEDC8CE476}" destId="{5F49AAE3-129F-A949-9936-D94FC1D3910A}" srcOrd="0" destOrd="0" presId="urn:microsoft.com/office/officeart/2005/8/layout/process5"/>
    <dgm:cxn modelId="{8B82122F-8924-FC4F-A8BE-4575B34641CB}" type="presOf" srcId="{D5B4EB58-B9B8-1C4C-A52D-BFCD173CBBA6}" destId="{E11BCCD3-A5AB-EB47-89FB-D624970F7450}" srcOrd="0" destOrd="0" presId="urn:microsoft.com/office/officeart/2005/8/layout/process5"/>
    <dgm:cxn modelId="{0E49377D-06E5-554D-8548-D546ED65AA16}" type="presOf" srcId="{DB6A8CC9-FC97-D14A-8E5E-08918C4E5F8C}" destId="{D349B2F3-0657-D04A-9834-AB482D624E9C}" srcOrd="1" destOrd="0" presId="urn:microsoft.com/office/officeart/2005/8/layout/process5"/>
    <dgm:cxn modelId="{BD98956E-D7D1-5A4F-8DCB-2133025E0028}" srcId="{93A1345B-018A-1648-AF41-86DEDC8CE476}" destId="{D5B4EB58-B9B8-1C4C-A52D-BFCD173CBBA6}" srcOrd="4" destOrd="0" parTransId="{5E3050F0-591E-FE4D-BCFE-4503FBEB9913}" sibTransId="{19D52534-1695-8A41-A5A1-116490C14CCA}"/>
    <dgm:cxn modelId="{7E4E0E9C-9742-4940-9E98-33B2D8CBCC7D}" type="presOf" srcId="{E9A44D9B-36D6-F342-A344-774A3B4C55EC}" destId="{C701B539-BEF9-E240-B4AD-246041A19F98}" srcOrd="0" destOrd="0" presId="urn:microsoft.com/office/officeart/2005/8/layout/process5"/>
    <dgm:cxn modelId="{1A3D8866-5AAF-C94B-8E98-37A45CBBAEAD}" srcId="{93A1345B-018A-1648-AF41-86DEDC8CE476}" destId="{F8C87FF5-A99E-634E-AE67-593AB124C882}" srcOrd="2" destOrd="0" parTransId="{2F58CADA-336D-4A4A-ABA2-D4BAFBEFC3A6}" sibTransId="{FFF7FC59-6888-9249-9640-CE62D367D165}"/>
    <dgm:cxn modelId="{488D970A-14C6-9244-9379-46780231B515}" type="presOf" srcId="{DB6A8CC9-FC97-D14A-8E5E-08918C4E5F8C}" destId="{25775E94-90E3-DC48-A4D4-A09257DABE2C}" srcOrd="0" destOrd="0" presId="urn:microsoft.com/office/officeart/2005/8/layout/process5"/>
    <dgm:cxn modelId="{1908208F-4B74-D24A-BCAC-7ACDFC983562}" type="presOf" srcId="{EB381848-63A9-AF40-A926-A0F23DC01B91}" destId="{15F2E73D-E1FD-DB48-8D9C-1CFF6766209B}" srcOrd="0" destOrd="0" presId="urn:microsoft.com/office/officeart/2005/8/layout/process5"/>
    <dgm:cxn modelId="{940DF878-B12A-E74C-B2DB-CE7CB883C2BA}" type="presOf" srcId="{BB53389F-2891-8643-8487-11D722C7CA63}" destId="{23815CB1-E000-3C4B-8DEF-833AFD52B720}" srcOrd="0" destOrd="0" presId="urn:microsoft.com/office/officeart/2005/8/layout/process5"/>
    <dgm:cxn modelId="{6DA88B1F-8C96-FF48-BDA1-D2990CCF0763}" type="presParOf" srcId="{5F49AAE3-129F-A949-9936-D94FC1D3910A}" destId="{15F2E73D-E1FD-DB48-8D9C-1CFF6766209B}" srcOrd="0" destOrd="0" presId="urn:microsoft.com/office/officeart/2005/8/layout/process5"/>
    <dgm:cxn modelId="{91362561-0274-8149-95BF-69B0D82AE098}" type="presParOf" srcId="{5F49AAE3-129F-A949-9936-D94FC1D3910A}" destId="{25775E94-90E3-DC48-A4D4-A09257DABE2C}" srcOrd="1" destOrd="0" presId="urn:microsoft.com/office/officeart/2005/8/layout/process5"/>
    <dgm:cxn modelId="{173840F6-C57F-7941-88FB-CDB786F36905}" type="presParOf" srcId="{25775E94-90E3-DC48-A4D4-A09257DABE2C}" destId="{D349B2F3-0657-D04A-9834-AB482D624E9C}" srcOrd="0" destOrd="0" presId="urn:microsoft.com/office/officeart/2005/8/layout/process5"/>
    <dgm:cxn modelId="{78BB7394-113E-5F43-A702-DF261107FF84}" type="presParOf" srcId="{5F49AAE3-129F-A949-9936-D94FC1D3910A}" destId="{23815CB1-E000-3C4B-8DEF-833AFD52B720}" srcOrd="2" destOrd="0" presId="urn:microsoft.com/office/officeart/2005/8/layout/process5"/>
    <dgm:cxn modelId="{A82DA4CE-A5DD-ED45-8914-75D8F45CC626}" type="presParOf" srcId="{5F49AAE3-129F-A949-9936-D94FC1D3910A}" destId="{D8C59B0B-FD0A-ED4E-ABC4-7003E96FBB76}" srcOrd="3" destOrd="0" presId="urn:microsoft.com/office/officeart/2005/8/layout/process5"/>
    <dgm:cxn modelId="{4F66AB18-A93B-A24D-8BD3-844276FC25E4}" type="presParOf" srcId="{D8C59B0B-FD0A-ED4E-ABC4-7003E96FBB76}" destId="{228054D5-A112-6E4A-B03B-CCEB70BED022}" srcOrd="0" destOrd="0" presId="urn:microsoft.com/office/officeart/2005/8/layout/process5"/>
    <dgm:cxn modelId="{BBB9C5C4-9342-0445-A998-13AD0AA89C39}" type="presParOf" srcId="{5F49AAE3-129F-A949-9936-D94FC1D3910A}" destId="{8CE188CE-FA0A-6A4E-8807-F4BF528EB4B0}" srcOrd="4" destOrd="0" presId="urn:microsoft.com/office/officeart/2005/8/layout/process5"/>
    <dgm:cxn modelId="{C87CEFA6-6B89-B74E-BC34-2AB0D8BB53AD}" type="presParOf" srcId="{5F49AAE3-129F-A949-9936-D94FC1D3910A}" destId="{50503DA7-6F8D-8944-9E9E-97E08B6A2D86}" srcOrd="5" destOrd="0" presId="urn:microsoft.com/office/officeart/2005/8/layout/process5"/>
    <dgm:cxn modelId="{2132CF5A-68F6-BC43-A320-151705123FC9}" type="presParOf" srcId="{50503DA7-6F8D-8944-9E9E-97E08B6A2D86}" destId="{B4CFC3DF-B4C6-1440-944B-04B7AA558FAC}" srcOrd="0" destOrd="0" presId="urn:microsoft.com/office/officeart/2005/8/layout/process5"/>
    <dgm:cxn modelId="{F57BAF86-443B-DA4C-836E-914EA7E5E169}" type="presParOf" srcId="{5F49AAE3-129F-A949-9936-D94FC1D3910A}" destId="{C701B539-BEF9-E240-B4AD-246041A19F98}" srcOrd="6" destOrd="0" presId="urn:microsoft.com/office/officeart/2005/8/layout/process5"/>
    <dgm:cxn modelId="{57DD4FB9-9D9F-0341-8A44-7898D058FE63}" type="presParOf" srcId="{5F49AAE3-129F-A949-9936-D94FC1D3910A}" destId="{B2E881F6-9036-EA4E-8BFD-88C831261243}" srcOrd="7" destOrd="0" presId="urn:microsoft.com/office/officeart/2005/8/layout/process5"/>
    <dgm:cxn modelId="{9BC1AC1A-7557-3343-A517-D546E39A402A}" type="presParOf" srcId="{B2E881F6-9036-EA4E-8BFD-88C831261243}" destId="{D39C8B15-2ADE-3B41-8E6C-AB19E7B5624C}" srcOrd="0" destOrd="0" presId="urn:microsoft.com/office/officeart/2005/8/layout/process5"/>
    <dgm:cxn modelId="{EE756470-E9D3-4B4D-B04E-D17776E0F1CD}" type="presParOf" srcId="{5F49AAE3-129F-A949-9936-D94FC1D3910A}" destId="{E11BCCD3-A5AB-EB47-89FB-D624970F745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2E73D-E1FD-DB48-8D9C-1CFF6766209B}">
      <dsp:nvSpPr>
        <dsp:cNvPr id="0" name=""/>
        <dsp:cNvSpPr/>
      </dsp:nvSpPr>
      <dsp:spPr>
        <a:xfrm>
          <a:off x="6883" y="513126"/>
          <a:ext cx="2057342" cy="12344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entury Gothic"/>
              <a:cs typeface="Century Gothic"/>
            </a:rPr>
            <a:t>Imagen Cámara</a:t>
          </a:r>
          <a:endParaRPr lang="es-ES" sz="1600" b="1" kern="1200" dirty="0">
            <a:latin typeface="Century Gothic"/>
            <a:cs typeface="Century Gothic"/>
          </a:endParaRPr>
        </a:p>
      </dsp:txBody>
      <dsp:txXfrm>
        <a:off x="43037" y="549280"/>
        <a:ext cx="1985034" cy="1162097"/>
      </dsp:txXfrm>
    </dsp:sp>
    <dsp:sp modelId="{25775E94-90E3-DC48-A4D4-A09257DABE2C}">
      <dsp:nvSpPr>
        <dsp:cNvPr id="0" name=""/>
        <dsp:cNvSpPr/>
      </dsp:nvSpPr>
      <dsp:spPr>
        <a:xfrm>
          <a:off x="2245271" y="875218"/>
          <a:ext cx="436156" cy="510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>
            <a:latin typeface="Century Gothic"/>
            <a:cs typeface="Century Gothic"/>
          </a:endParaRPr>
        </a:p>
      </dsp:txBody>
      <dsp:txXfrm>
        <a:off x="2245271" y="977262"/>
        <a:ext cx="305309" cy="306132"/>
      </dsp:txXfrm>
    </dsp:sp>
    <dsp:sp modelId="{23815CB1-E000-3C4B-8DEF-833AFD52B720}">
      <dsp:nvSpPr>
        <dsp:cNvPr id="0" name=""/>
        <dsp:cNvSpPr/>
      </dsp:nvSpPr>
      <dsp:spPr>
        <a:xfrm>
          <a:off x="2887162" y="513126"/>
          <a:ext cx="2057342" cy="12344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60043"/>
            <a:satOff val="-21479"/>
            <a:lumOff val="10626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entury Gothic"/>
              <a:cs typeface="Century Gothic"/>
            </a:rPr>
            <a:t>Tratamiento de Imagen</a:t>
          </a:r>
          <a:endParaRPr lang="es-ES" sz="1600" b="1" kern="1200" dirty="0">
            <a:latin typeface="Century Gothic"/>
            <a:cs typeface="Century Gothic"/>
          </a:endParaRPr>
        </a:p>
      </dsp:txBody>
      <dsp:txXfrm>
        <a:off x="2923316" y="549280"/>
        <a:ext cx="1985034" cy="1162097"/>
      </dsp:txXfrm>
    </dsp:sp>
    <dsp:sp modelId="{D8C59B0B-FD0A-ED4E-ABC4-7003E96FBB76}">
      <dsp:nvSpPr>
        <dsp:cNvPr id="0" name=""/>
        <dsp:cNvSpPr/>
      </dsp:nvSpPr>
      <dsp:spPr>
        <a:xfrm>
          <a:off x="5125550" y="875218"/>
          <a:ext cx="436156" cy="510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15315"/>
            <a:satOff val="-28638"/>
            <a:lumOff val="13769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>
            <a:latin typeface="Century Gothic"/>
            <a:cs typeface="Century Gothic"/>
          </a:endParaRPr>
        </a:p>
      </dsp:txBody>
      <dsp:txXfrm>
        <a:off x="5125550" y="977262"/>
        <a:ext cx="305309" cy="306132"/>
      </dsp:txXfrm>
    </dsp:sp>
    <dsp:sp modelId="{8CE188CE-FA0A-6A4E-8807-F4BF528EB4B0}">
      <dsp:nvSpPr>
        <dsp:cNvPr id="0" name=""/>
        <dsp:cNvSpPr/>
      </dsp:nvSpPr>
      <dsp:spPr>
        <a:xfrm>
          <a:off x="5767441" y="513126"/>
          <a:ext cx="2057342" cy="12344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20086"/>
            <a:satOff val="-42957"/>
            <a:lumOff val="21251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entury Gothic"/>
              <a:cs typeface="Century Gothic"/>
            </a:rPr>
            <a:t>Segmentación de Matrícula</a:t>
          </a:r>
          <a:endParaRPr lang="es-ES" sz="1600" b="1" kern="1200" dirty="0">
            <a:latin typeface="Century Gothic"/>
            <a:cs typeface="Century Gothic"/>
          </a:endParaRPr>
        </a:p>
      </dsp:txBody>
      <dsp:txXfrm>
        <a:off x="5803595" y="549280"/>
        <a:ext cx="1985034" cy="1162097"/>
      </dsp:txXfrm>
    </dsp:sp>
    <dsp:sp modelId="{50503DA7-6F8D-8944-9E9E-97E08B6A2D86}">
      <dsp:nvSpPr>
        <dsp:cNvPr id="0" name=""/>
        <dsp:cNvSpPr/>
      </dsp:nvSpPr>
      <dsp:spPr>
        <a:xfrm rot="5400000">
          <a:off x="6551861" y="1939446"/>
          <a:ext cx="488501" cy="510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30630"/>
            <a:satOff val="-57277"/>
            <a:lumOff val="27539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>
            <a:latin typeface="Century Gothic"/>
            <a:cs typeface="Century Gothic"/>
          </a:endParaRPr>
        </a:p>
      </dsp:txBody>
      <dsp:txXfrm rot="-5400000">
        <a:off x="6643045" y="1950306"/>
        <a:ext cx="306132" cy="341951"/>
      </dsp:txXfrm>
    </dsp:sp>
    <dsp:sp modelId="{C701B539-BEF9-E240-B4AD-246041A19F98}">
      <dsp:nvSpPr>
        <dsp:cNvPr id="0" name=""/>
        <dsp:cNvSpPr/>
      </dsp:nvSpPr>
      <dsp:spPr>
        <a:xfrm>
          <a:off x="5767441" y="2669233"/>
          <a:ext cx="2057342" cy="12344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480129"/>
            <a:satOff val="-64436"/>
            <a:lumOff val="31877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entury Gothic"/>
              <a:cs typeface="Century Gothic"/>
            </a:rPr>
            <a:t>Extracción de Caracteres</a:t>
          </a:r>
          <a:endParaRPr lang="es-ES" sz="1600" b="1" kern="1200" dirty="0">
            <a:latin typeface="Century Gothic"/>
            <a:cs typeface="Century Gothic"/>
          </a:endParaRPr>
        </a:p>
      </dsp:txBody>
      <dsp:txXfrm>
        <a:off x="5803595" y="2705387"/>
        <a:ext cx="1985034" cy="1162097"/>
      </dsp:txXfrm>
    </dsp:sp>
    <dsp:sp modelId="{B2E881F6-9036-EA4E-8BFD-88C831261243}">
      <dsp:nvSpPr>
        <dsp:cNvPr id="0" name=""/>
        <dsp:cNvSpPr/>
      </dsp:nvSpPr>
      <dsp:spPr>
        <a:xfrm rot="10800000">
          <a:off x="5150238" y="3031325"/>
          <a:ext cx="436156" cy="510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645945"/>
            <a:satOff val="-85915"/>
            <a:lumOff val="41308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>
            <a:latin typeface="Century Gothic"/>
            <a:cs typeface="Century Gothic"/>
          </a:endParaRPr>
        </a:p>
      </dsp:txBody>
      <dsp:txXfrm rot="10800000">
        <a:off x="5281085" y="3133369"/>
        <a:ext cx="305309" cy="306132"/>
      </dsp:txXfrm>
    </dsp:sp>
    <dsp:sp modelId="{E11BCCD3-A5AB-EB47-89FB-D624970F7450}">
      <dsp:nvSpPr>
        <dsp:cNvPr id="0" name=""/>
        <dsp:cNvSpPr/>
      </dsp:nvSpPr>
      <dsp:spPr>
        <a:xfrm>
          <a:off x="2887162" y="2669233"/>
          <a:ext cx="2057342" cy="12344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640172"/>
            <a:satOff val="-85915"/>
            <a:lumOff val="42503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entury Gothic"/>
              <a:cs typeface="Century Gothic"/>
            </a:rPr>
            <a:t>Reconocimiento de Caracteres por Redes Neuronales</a:t>
          </a:r>
          <a:endParaRPr lang="es-ES" sz="1600" b="1" kern="1200" dirty="0">
            <a:latin typeface="Century Gothic"/>
            <a:cs typeface="Century Gothic"/>
          </a:endParaRPr>
        </a:p>
      </dsp:txBody>
      <dsp:txXfrm>
        <a:off x="2923316" y="2705387"/>
        <a:ext cx="1985034" cy="1162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25/01/12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jpe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Documento_de_Microsoft_Word1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07329"/>
            <a:ext cx="8915400" cy="1527814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Sistema de Reconocimiento de Matrículas de Vehículos Mediante Clasificación por Redes Neuronales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557316"/>
          </a:xfrm>
        </p:spPr>
        <p:txBody>
          <a:bodyPr numCol="1">
            <a:normAutofit fontScale="92500" lnSpcReduction="10000"/>
          </a:bodyPr>
          <a:lstStyle/>
          <a:p>
            <a:r>
              <a:rPr lang="es-ES" sz="2000" b="1" dirty="0" smtClean="0"/>
              <a:t>Procesamiento de Imágenes por Computador</a:t>
            </a:r>
          </a:p>
          <a:p>
            <a:r>
              <a:rPr lang="es-ES" dirty="0" smtClean="0"/>
              <a:t>Máster en Robótica y Automatización</a:t>
            </a:r>
          </a:p>
          <a:p>
            <a:r>
              <a:rPr lang="es-ES" dirty="0" smtClean="0"/>
              <a:t>Universidad Carlos III de Madrid</a:t>
            </a:r>
          </a:p>
          <a:p>
            <a:endParaRPr lang="es-ES" dirty="0" smtClean="0"/>
          </a:p>
          <a:p>
            <a:endParaRPr lang="es-ES_tradnl" sz="1200" dirty="0" smtClean="0"/>
          </a:p>
          <a:p>
            <a:endParaRPr lang="es-ES_tradnl" sz="1600" dirty="0" smtClean="0"/>
          </a:p>
          <a:p>
            <a:r>
              <a:rPr lang="es-ES_tradnl" sz="1700" dirty="0" smtClean="0"/>
              <a:t>Verónica </a:t>
            </a:r>
            <a:r>
              <a:rPr lang="es-ES_tradnl" sz="1700" dirty="0"/>
              <a:t>González Pérez</a:t>
            </a:r>
            <a:br>
              <a:rPr lang="es-ES_tradnl" sz="1700" dirty="0"/>
            </a:br>
            <a:r>
              <a:rPr lang="es-ES_tradnl" sz="1700" dirty="0" smtClean="0"/>
              <a:t>Raúl </a:t>
            </a:r>
            <a:r>
              <a:rPr lang="es-ES_tradnl" sz="1700" dirty="0"/>
              <a:t>Pérula </a:t>
            </a:r>
            <a:r>
              <a:rPr lang="es-ES_tradnl" sz="1700" dirty="0" smtClean="0"/>
              <a:t>Martínez</a:t>
            </a:r>
            <a:endParaRPr lang="es-ES" sz="1700" dirty="0" smtClean="0"/>
          </a:p>
        </p:txBody>
      </p:sp>
    </p:spTree>
    <p:extLst>
      <p:ext uri="{BB962C8B-B14F-4D97-AF65-F5344CB8AC3E}">
        <p14:creationId xmlns:p14="http://schemas.microsoft.com/office/powerpoint/2010/main" val="372539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9124" y="1841500"/>
            <a:ext cx="7610476" cy="3670767"/>
          </a:xfrm>
        </p:spPr>
        <p:txBody>
          <a:bodyPr/>
          <a:lstStyle/>
          <a:p>
            <a:pPr marL="342900" lvl="2" indent="-342900">
              <a:spcBef>
                <a:spcPts val="2000"/>
              </a:spcBef>
              <a:buNone/>
            </a:pPr>
            <a:r>
              <a:rPr lang="es-ES" b="1" dirty="0" smtClean="0"/>
              <a:t>Conjunto de datos</a:t>
            </a:r>
          </a:p>
          <a:p>
            <a:pPr marL="342900" lvl="2" indent="-342900">
              <a:spcBef>
                <a:spcPts val="2000"/>
              </a:spcBef>
              <a:buNone/>
            </a:pPr>
            <a:endParaRPr lang="es-ES" b="1" dirty="0" smtClean="0"/>
          </a:p>
          <a:p>
            <a:r>
              <a:rPr lang="es-ES" dirty="0" smtClean="0"/>
              <a:t>Imágenes de coches con matrículas</a:t>
            </a:r>
          </a:p>
          <a:p>
            <a:r>
              <a:rPr lang="es-ES" dirty="0" smtClean="0"/>
              <a:t>Imágenes que contienen solamente matrículas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84135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0000" lnSpcReduction="2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Reconocimiento de caracteres con Redes Neuronales Artificiales</a:t>
            </a:r>
            <a:endParaRPr lang="es-ES" dirty="0"/>
          </a:p>
        </p:txBody>
      </p:sp>
      <p:pic>
        <p:nvPicPr>
          <p:cNvPr id="5" name="4 Imagen" descr="car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93" y="4188797"/>
            <a:ext cx="2780907" cy="1805347"/>
          </a:xfrm>
          <a:prstGeom prst="rect">
            <a:avLst/>
          </a:prstGeom>
        </p:spPr>
      </p:pic>
      <p:pic>
        <p:nvPicPr>
          <p:cNvPr id="6" name="5 Imagen" descr="licens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4724400"/>
            <a:ext cx="254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9124" y="1841500"/>
            <a:ext cx="7610476" cy="3670767"/>
          </a:xfrm>
        </p:spPr>
        <p:txBody>
          <a:bodyPr/>
          <a:lstStyle/>
          <a:p>
            <a:pPr marL="342900" lvl="2" indent="-342900">
              <a:spcBef>
                <a:spcPts val="2000"/>
              </a:spcBef>
              <a:buNone/>
            </a:pPr>
            <a:r>
              <a:rPr lang="es-ES" b="1" dirty="0" smtClean="0"/>
              <a:t>Configuración de la red neuronal</a:t>
            </a:r>
          </a:p>
          <a:p>
            <a:r>
              <a:rPr lang="es-ES" dirty="0" smtClean="0"/>
              <a:t>Una capa de entrada (</a:t>
            </a:r>
            <a:r>
              <a:rPr lang="es-ES" b="1" dirty="0" smtClean="0"/>
              <a:t>la imagen de entrada</a:t>
            </a:r>
            <a:r>
              <a:rPr lang="es-ES" dirty="0" smtClean="0"/>
              <a:t>)</a:t>
            </a:r>
          </a:p>
          <a:p>
            <a:r>
              <a:rPr lang="es-ES" dirty="0" smtClean="0"/>
              <a:t>Una capa intermedia (</a:t>
            </a:r>
            <a:r>
              <a:rPr lang="es-ES" b="1" dirty="0" smtClean="0"/>
              <a:t>20 neuronas</a:t>
            </a:r>
            <a:r>
              <a:rPr lang="es-ES" dirty="0" smtClean="0"/>
              <a:t>)</a:t>
            </a:r>
          </a:p>
          <a:p>
            <a:r>
              <a:rPr lang="es-ES" dirty="0" smtClean="0"/>
              <a:t>Una capa de salida</a:t>
            </a:r>
          </a:p>
          <a:p>
            <a:pPr>
              <a:buNone/>
            </a:pPr>
            <a:r>
              <a:rPr lang="es-ES" dirty="0" smtClean="0"/>
              <a:t>	(</a:t>
            </a:r>
            <a:r>
              <a:rPr lang="es-ES" b="1" dirty="0" smtClean="0"/>
              <a:t>26 + 10 salidas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84135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0000" lnSpcReduction="2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Reconocimiento de caracteres con Redes Neuronales Artificiales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429000"/>
            <a:ext cx="5180013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79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9124" y="1600200"/>
            <a:ext cx="8080376" cy="4775200"/>
          </a:xfrm>
        </p:spPr>
        <p:txBody>
          <a:bodyPr>
            <a:normAutofit lnSpcReduction="10000"/>
          </a:bodyPr>
          <a:lstStyle/>
          <a:p>
            <a:pPr marL="342900" lvl="2" indent="-342900">
              <a:spcBef>
                <a:spcPts val="2000"/>
              </a:spcBef>
              <a:buNone/>
            </a:pPr>
            <a:r>
              <a:rPr lang="es-ES" b="1" dirty="0" smtClean="0"/>
              <a:t>Método de entrenamiento</a:t>
            </a:r>
          </a:p>
          <a:p>
            <a:r>
              <a:rPr lang="es-ES" dirty="0" smtClean="0"/>
              <a:t>Entrenamiento en tres fases:</a:t>
            </a:r>
          </a:p>
          <a:p>
            <a:pPr>
              <a:buNone/>
            </a:pPr>
            <a:endParaRPr lang="es-ES" dirty="0" smtClean="0"/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Entrenamiento sin ruido (SSE = 0.1, 5000 épocas)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Entrenamiento de 10 conjuntos con y sin ruido (SSE = 0.6, 300 épocas)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Entrenamiento sin ruido (SSE = 0.1, 500 épocas)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Simulación de la red</a:t>
            </a:r>
          </a:p>
          <a:p>
            <a:endParaRPr lang="es-ES" dirty="0" smtClean="0"/>
          </a:p>
          <a:p>
            <a:r>
              <a:rPr lang="es-ES" dirty="0" smtClean="0"/>
              <a:t>Correlación para determinar el carácter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84135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0000" lnSpcReduction="2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Reconocimiento de caracteres con Redes Neuronales Artificiales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79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400" y="2273300"/>
            <a:ext cx="8445500" cy="3993029"/>
          </a:xfrm>
        </p:spPr>
        <p:txBody>
          <a:bodyPr/>
          <a:lstStyle/>
          <a:p>
            <a:r>
              <a:rPr lang="es-ES" dirty="0" smtClean="0"/>
              <a:t>Sistema complejo</a:t>
            </a:r>
          </a:p>
          <a:p>
            <a:r>
              <a:rPr lang="es-ES" dirty="0" smtClean="0"/>
              <a:t>Difícil reconocer y localizar las matrículas</a:t>
            </a:r>
          </a:p>
          <a:p>
            <a:r>
              <a:rPr lang="es-ES" dirty="0" smtClean="0"/>
              <a:t>Extracción de caracteres sin ruido complejo</a:t>
            </a:r>
          </a:p>
          <a:p>
            <a:r>
              <a:rPr lang="es-ES" dirty="0" smtClean="0"/>
              <a:t>Base de datos con pocos casos</a:t>
            </a:r>
          </a:p>
          <a:p>
            <a:r>
              <a:rPr lang="es-ES" dirty="0" smtClean="0"/>
              <a:t>Red neuronal artificial con poco entrenamiento</a:t>
            </a:r>
          </a:p>
          <a:p>
            <a:r>
              <a:rPr lang="es-ES" dirty="0" smtClean="0"/>
              <a:t>Resultados aceptables en función del carácter reconocido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84135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79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24466"/>
            <a:ext cx="8915400" cy="1489070"/>
          </a:xfrm>
        </p:spPr>
        <p:txBody>
          <a:bodyPr>
            <a:normAutofit/>
          </a:bodyPr>
          <a:lstStyle/>
          <a:p>
            <a:r>
              <a:rPr lang="es-ES" sz="6000" b="1" dirty="0" smtClean="0"/>
              <a:t>¿Preguntas?</a:t>
            </a:r>
            <a:endParaRPr lang="es-ES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4400" y="4898822"/>
            <a:ext cx="8001000" cy="1591068"/>
          </a:xfrm>
        </p:spPr>
        <p:txBody>
          <a:bodyPr>
            <a:normAutofit fontScale="92500" lnSpcReduction="20000"/>
          </a:bodyPr>
          <a:lstStyle/>
          <a:p>
            <a:endParaRPr lang="es-ES_tradnl" dirty="0" smtClean="0"/>
          </a:p>
          <a:p>
            <a:r>
              <a:rPr lang="es-ES_tradnl" sz="1900" dirty="0" smtClean="0"/>
              <a:t>Verónica </a:t>
            </a:r>
            <a:r>
              <a:rPr lang="es-ES_tradnl" sz="1900" dirty="0"/>
              <a:t>González Pérez</a:t>
            </a:r>
            <a:br>
              <a:rPr lang="es-ES_tradnl" sz="1900" dirty="0"/>
            </a:br>
            <a:r>
              <a:rPr lang="es-ES_tradnl" sz="1900" dirty="0"/>
              <a:t>(100289866@alumnos.uc3m.es)</a:t>
            </a:r>
            <a:br>
              <a:rPr lang="es-ES_tradnl" sz="1900" dirty="0"/>
            </a:br>
            <a:r>
              <a:rPr lang="es-ES_tradnl" sz="1900" dirty="0"/>
              <a:t/>
            </a:r>
            <a:br>
              <a:rPr lang="es-ES_tradnl" sz="1900" dirty="0"/>
            </a:br>
            <a:r>
              <a:rPr lang="es-ES_tradnl" sz="1900" dirty="0" smtClean="0"/>
              <a:t>Raúl </a:t>
            </a:r>
            <a:r>
              <a:rPr lang="es-ES_tradnl" sz="1900" dirty="0"/>
              <a:t>Pérula Martínez</a:t>
            </a:r>
            <a:br>
              <a:rPr lang="es-ES_tradnl" sz="1900" dirty="0"/>
            </a:br>
            <a:r>
              <a:rPr lang="es-ES_tradnl" sz="1900" dirty="0"/>
              <a:t>(raul.perula@alumnos.uc3m.es)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5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498" y="372010"/>
            <a:ext cx="8915400" cy="914400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2"/>
          <p:cNvSpPr txBox="1">
            <a:spLocks noGrp="1"/>
          </p:cNvSpPr>
          <p:nvPr>
            <p:ph type="body" sz="half" idx="2"/>
          </p:nvPr>
        </p:nvSpPr>
        <p:spPr>
          <a:xfrm>
            <a:off x="446088" y="1506538"/>
            <a:ext cx="8450814" cy="47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s-ES" sz="1800" b="1" dirty="0"/>
              <a:t>Descripción del Sistema</a:t>
            </a:r>
            <a:r>
              <a:rPr lang="es-ES" sz="1800" b="1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endParaRPr lang="es-ES" sz="200" dirty="0"/>
          </a:p>
          <a:p>
            <a:pPr>
              <a:spcBef>
                <a:spcPts val="1200"/>
              </a:spcBef>
            </a:pPr>
            <a:r>
              <a:rPr lang="es-ES" sz="1800" b="1" dirty="0"/>
              <a:t>Localización de la matrícula y segmentación.</a:t>
            </a:r>
          </a:p>
          <a:p>
            <a:pPr marL="1080000">
              <a:spcBef>
                <a:spcPts val="1200"/>
              </a:spcBef>
              <a:buFont typeface="Wingdings" charset="2"/>
              <a:buChar char="§"/>
            </a:pPr>
            <a:r>
              <a:rPr lang="es-ES" sz="1800" dirty="0"/>
              <a:t>Localización sobre el eje vertical.</a:t>
            </a:r>
          </a:p>
          <a:p>
            <a:pPr marL="1080000">
              <a:spcBef>
                <a:spcPts val="1200"/>
              </a:spcBef>
              <a:buFont typeface="Wingdings" charset="2"/>
              <a:buChar char="§"/>
            </a:pPr>
            <a:r>
              <a:rPr lang="es-ES" sz="1800" dirty="0"/>
              <a:t>Localización sobre el eje horizontal.</a:t>
            </a:r>
          </a:p>
          <a:p>
            <a:pPr marL="1080000">
              <a:spcBef>
                <a:spcPts val="1200"/>
              </a:spcBef>
              <a:buFont typeface="Wingdings" charset="2"/>
              <a:buChar char="§"/>
            </a:pPr>
            <a:r>
              <a:rPr lang="es-ES" sz="1800" dirty="0"/>
              <a:t>Extracción de caracteres.</a:t>
            </a:r>
          </a:p>
          <a:p>
            <a:pPr marL="0" indent="0">
              <a:spcBef>
                <a:spcPts val="1200"/>
              </a:spcBef>
              <a:buNone/>
            </a:pPr>
            <a:endParaRPr lang="es-ES" sz="200" dirty="0" smtClean="0"/>
          </a:p>
          <a:p>
            <a:pPr>
              <a:spcBef>
                <a:spcPts val="1200"/>
              </a:spcBef>
            </a:pPr>
            <a:r>
              <a:rPr lang="es-ES" sz="1800" b="1" dirty="0" smtClean="0"/>
              <a:t>Reconocimiento de caracteres con Redes Neuronales Artificiales.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Configuración de la red neuronal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Método de entrenamiento</a:t>
            </a:r>
            <a:endParaRPr lang="es-ES" sz="1800" b="1" dirty="0" smtClean="0"/>
          </a:p>
          <a:p>
            <a:pPr>
              <a:spcBef>
                <a:spcPts val="1200"/>
              </a:spcBef>
            </a:pPr>
            <a:endParaRPr lang="es-ES" sz="1800" b="1" dirty="0" smtClean="0"/>
          </a:p>
          <a:p>
            <a:pPr>
              <a:spcBef>
                <a:spcPts val="1200"/>
              </a:spcBef>
            </a:pPr>
            <a:r>
              <a:rPr lang="es-ES" sz="1800" b="1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73973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88856"/>
            <a:ext cx="8913813" cy="914400"/>
          </a:xfrm>
        </p:spPr>
        <p:txBody>
          <a:bodyPr/>
          <a:lstStyle/>
          <a:p>
            <a:r>
              <a:rPr lang="es-ES" dirty="0" smtClean="0"/>
              <a:t>Descripción del sistema</a:t>
            </a:r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752388"/>
              </p:ext>
            </p:extLst>
          </p:nvPr>
        </p:nvGraphicFramePr>
        <p:xfrm>
          <a:off x="522111" y="1713492"/>
          <a:ext cx="7831667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9" y="3189116"/>
            <a:ext cx="1440000" cy="10613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37" y="3231449"/>
            <a:ext cx="1440000" cy="7670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12" y="3336274"/>
            <a:ext cx="1440000" cy="2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6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70191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Localización y segmentación de la matrícula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280" y="5191908"/>
            <a:ext cx="8501620" cy="1088628"/>
          </a:xfrm>
        </p:spPr>
        <p:txBody>
          <a:bodyPr>
            <a:normAutofit/>
          </a:bodyPr>
          <a:lstStyle/>
          <a:p>
            <a:r>
              <a:rPr lang="es-ES" b="1" dirty="0" smtClean="0"/>
              <a:t>Localización a lo largo del eje vertical</a:t>
            </a:r>
          </a:p>
          <a:p>
            <a:r>
              <a:rPr lang="es-ES" b="1" dirty="0"/>
              <a:t>Localización a lo largo del eje </a:t>
            </a:r>
            <a:r>
              <a:rPr lang="es-ES" b="1" dirty="0" smtClean="0"/>
              <a:t>horizontal</a:t>
            </a:r>
            <a:endParaRPr lang="es-ES" b="1" dirty="0"/>
          </a:p>
          <a:p>
            <a:endParaRPr lang="es-ES" b="1" dirty="0"/>
          </a:p>
        </p:txBody>
      </p:sp>
      <p:pic>
        <p:nvPicPr>
          <p:cNvPr id="4" name="Imagen 3" descr="Macintosh HD:Users:veronicagonzalezperez:Dropbox:Compartida Vero:Trabajo CI y PIC:img:car:car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0" y="2692637"/>
            <a:ext cx="1799590" cy="116903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34" y="2711668"/>
            <a:ext cx="1799590" cy="11639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2790996" y="3042579"/>
            <a:ext cx="683794" cy="502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23280" y="1548075"/>
            <a:ext cx="8501620" cy="768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s-ES" sz="1800" dirty="0" smtClean="0"/>
              <a:t>Convertir imagen a escala de grises y reducir el tamaño de la imagen para eliminar información no válida.</a:t>
            </a:r>
            <a:endParaRPr lang="es-ES" sz="18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23280" y="4198736"/>
            <a:ext cx="8501620" cy="63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s-ES" dirty="0" smtClean="0"/>
              <a:t>La localización de la matrícula viene estipulada por un rango dependiendo de la altura del coche, o su posición a la derecha o izquierda.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>
            <a:off x="5832077" y="3042579"/>
            <a:ext cx="683794" cy="502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Captura de pantalla 2012-01-21 a las 21.11.1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32" y="2861734"/>
            <a:ext cx="1800000" cy="783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7017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s-ES" dirty="0"/>
              <a:t>Localización a lo largo del eje </a:t>
            </a:r>
            <a:r>
              <a:rPr lang="es-ES" dirty="0" smtClean="0"/>
              <a:t>vertical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3280" y="1548074"/>
            <a:ext cx="8501620" cy="134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/>
              <a:t>Filtro Bottom-hat	</a:t>
            </a:r>
          </a:p>
          <a:p>
            <a:pPr marL="0" indent="0">
              <a:buNone/>
            </a:pPr>
            <a:endParaRPr lang="es-ES" sz="300" b="1" dirty="0" smtClean="0"/>
          </a:p>
          <a:p>
            <a:pPr>
              <a:buFont typeface="Wingdings" charset="2"/>
              <a:buChar char="§"/>
            </a:pPr>
            <a:r>
              <a:rPr lang="es-ES" sz="1800" dirty="0" smtClean="0"/>
              <a:t>Resalta los detalles oscuros sobre fondo blanco invirtiendo la imagen.</a:t>
            </a:r>
            <a:endParaRPr lang="es-ES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t="8462" r="11212" b="17590"/>
          <a:stretch/>
        </p:blipFill>
        <p:spPr bwMode="auto">
          <a:xfrm>
            <a:off x="619708" y="3472471"/>
            <a:ext cx="2160000" cy="92756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 b="14555"/>
          <a:stretch/>
        </p:blipFill>
        <p:spPr bwMode="auto">
          <a:xfrm>
            <a:off x="3254838" y="3482829"/>
            <a:ext cx="2160000" cy="91841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7972" r="11195" b="17217"/>
          <a:stretch/>
        </p:blipFill>
        <p:spPr bwMode="auto">
          <a:xfrm>
            <a:off x="6179748" y="3492383"/>
            <a:ext cx="2160000" cy="93442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Menos 8"/>
          <p:cNvSpPr/>
          <p:nvPr/>
        </p:nvSpPr>
        <p:spPr>
          <a:xfrm>
            <a:off x="2838121" y="3707605"/>
            <a:ext cx="298905" cy="307048"/>
          </a:xfrm>
          <a:prstGeom prst="mathMinus">
            <a:avLst/>
          </a:prstGeom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0" name="Igual 9"/>
          <p:cNvSpPr/>
          <p:nvPr/>
        </p:nvSpPr>
        <p:spPr>
          <a:xfrm>
            <a:off x="5531915" y="3658542"/>
            <a:ext cx="545819" cy="469327"/>
          </a:xfrm>
          <a:prstGeom prst="mathEqual">
            <a:avLst/>
          </a:prstGeom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pic>
        <p:nvPicPr>
          <p:cNvPr id="12" name="Imagen 11" descr="Captura de pantalla 2012-01-21 a las 11.15.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97" y="2893126"/>
            <a:ext cx="1524000" cy="508000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47896" y="4925209"/>
            <a:ext cx="8501620" cy="108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s-ES" sz="1800" dirty="0" smtClean="0"/>
              <a:t>Los caracteres de la matrícula son altamente resaltados por el alto grado de reflectancia que tiene esta.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86821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84135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s-ES" dirty="0"/>
              <a:t>Localización a lo largo del eje vertical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557" y="1980780"/>
            <a:ext cx="8273344" cy="20550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sz="1600" dirty="0" smtClean="0"/>
              <a:t>Se basa en la detección de bordes mediante la búsqueda de máximos locales por medio del gradiente de la imagen.</a:t>
            </a:r>
          </a:p>
          <a:p>
            <a:pPr>
              <a:buFont typeface="Arial"/>
              <a:buChar char="•"/>
            </a:pPr>
            <a:r>
              <a:rPr lang="es-ES" sz="1600" dirty="0" smtClean="0"/>
              <a:t>El cálculo del gradiente se hace por medio de la derivada de un filtro Gaussiano.</a:t>
            </a:r>
          </a:p>
          <a:p>
            <a:pPr>
              <a:buFont typeface="Arial"/>
              <a:buChar char="•"/>
            </a:pPr>
            <a:r>
              <a:rPr lang="es-ES" sz="1600" dirty="0" smtClean="0"/>
              <a:t>Utiliza dos umbrales para detectar los bordes.</a:t>
            </a:r>
            <a:endParaRPr lang="es-ES" sz="16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3280" y="1491631"/>
            <a:ext cx="8501620" cy="69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/>
              <a:t>Filtro Canny (detección de bordes).</a:t>
            </a:r>
            <a:endParaRPr lang="es-ES" sz="1800" dirty="0"/>
          </a:p>
        </p:txBody>
      </p:sp>
      <p:sp>
        <p:nvSpPr>
          <p:cNvPr id="8" name="Flecha derecha 7"/>
          <p:cNvSpPr/>
          <p:nvPr/>
        </p:nvSpPr>
        <p:spPr>
          <a:xfrm>
            <a:off x="5793760" y="4436012"/>
            <a:ext cx="934417" cy="635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7972" r="11195" b="17217"/>
          <a:stretch/>
        </p:blipFill>
        <p:spPr bwMode="auto">
          <a:xfrm>
            <a:off x="265613" y="4264174"/>
            <a:ext cx="2160000" cy="93442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5850204" y="4577119"/>
            <a:ext cx="933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Close</a:t>
            </a:r>
          </a:p>
        </p:txBody>
      </p:sp>
      <p:sp>
        <p:nvSpPr>
          <p:cNvPr id="15" name="Flecha derecha 14"/>
          <p:cNvSpPr/>
          <p:nvPr/>
        </p:nvSpPr>
        <p:spPr>
          <a:xfrm>
            <a:off x="2544797" y="4436599"/>
            <a:ext cx="934417" cy="635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502464" y="4577706"/>
            <a:ext cx="933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ES" b="1" dirty="0" err="1" smtClean="0">
                <a:solidFill>
                  <a:schemeClr val="bg1"/>
                </a:solidFill>
              </a:rPr>
              <a:t>F.Canny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7" name="Flecha derecha 16"/>
          <p:cNvSpPr/>
          <p:nvPr/>
        </p:nvSpPr>
        <p:spPr>
          <a:xfrm>
            <a:off x="4295161" y="5674969"/>
            <a:ext cx="1152576" cy="635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4309272" y="5816076"/>
            <a:ext cx="109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ES" b="1" dirty="0" smtClean="0">
                <a:solidFill>
                  <a:schemeClr val="bg1"/>
                </a:solidFill>
              </a:rPr>
              <a:t>Dilatación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9" name="Flecha derecha 18"/>
          <p:cNvSpPr/>
          <p:nvPr/>
        </p:nvSpPr>
        <p:spPr>
          <a:xfrm>
            <a:off x="865082" y="5643927"/>
            <a:ext cx="934417" cy="635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898441" y="5785034"/>
            <a:ext cx="933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ES" b="1" dirty="0" smtClean="0">
                <a:solidFill>
                  <a:schemeClr val="bg1"/>
                </a:solidFill>
              </a:rPr>
              <a:t>Open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21" name="Imagen 20" descr="Captura de pantalla 2012-01-21 a las 21.21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835" y="4261556"/>
            <a:ext cx="2160000" cy="92509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n 21" descr="Captura de pantalla 2012-01-21 a las 21.21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00" y="4264174"/>
            <a:ext cx="2160000" cy="93629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n 22" descr="Captura de pantalla 2012-01-21 a las 21.22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33" y="5503560"/>
            <a:ext cx="2160000" cy="93133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n 23" descr="Captura de pantalla 2012-01-21 a las 21.22.5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77" y="5503560"/>
            <a:ext cx="2160000" cy="93322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0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84135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s-ES" dirty="0"/>
              <a:t>Localización a lo largo del eje vertical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23280" y="1596474"/>
            <a:ext cx="8501620" cy="40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/>
              <a:t>Etiquetado y discriminación</a:t>
            </a:r>
            <a:endParaRPr lang="es-ES" sz="18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642380" y="2006371"/>
            <a:ext cx="8501620" cy="375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s-ES" sz="1800" dirty="0" smtClean="0"/>
              <a:t>Se etiquetan todas las regiones en la imagen</a:t>
            </a:r>
          </a:p>
          <a:p>
            <a:pPr>
              <a:buFont typeface="Wingdings" charset="2"/>
              <a:buChar char="§"/>
            </a:pPr>
            <a:endParaRPr lang="es-ES" sz="1800" dirty="0" smtClean="0"/>
          </a:p>
          <a:p>
            <a:pPr>
              <a:buFont typeface="Wingdings" charset="2"/>
              <a:buChar char="§"/>
            </a:pPr>
            <a:endParaRPr lang="es-ES" sz="1800" dirty="0" smtClean="0"/>
          </a:p>
          <a:p>
            <a:pPr>
              <a:buFont typeface="Wingdings" charset="2"/>
              <a:buChar char="§"/>
            </a:pPr>
            <a:endParaRPr lang="es-ES" sz="1000" dirty="0" smtClean="0"/>
          </a:p>
          <a:p>
            <a:pPr>
              <a:buFont typeface="Wingdings" charset="2"/>
              <a:buChar char="§"/>
            </a:pPr>
            <a:r>
              <a:rPr lang="es-ES" sz="1800" dirty="0" smtClean="0"/>
              <a:t>Se discriminan las regiones de área más pequeñas dejando la más grande con un rango de altura determinado.</a:t>
            </a:r>
          </a:p>
          <a:p>
            <a:pPr>
              <a:buFont typeface="Wingdings" charset="2"/>
              <a:buChar char="§"/>
            </a:pPr>
            <a:r>
              <a:rPr lang="es-ES" sz="1800" dirty="0" smtClean="0"/>
              <a:t>Las coordenadas del área escogido serán las coordenadas de altura y posición de la matrícula.</a:t>
            </a:r>
            <a:endParaRPr lang="es-ES" sz="1800" dirty="0"/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66" y="5861824"/>
            <a:ext cx="5406390" cy="39116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 descr="Captura de pantalla 2012-01-21 a las 21.24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67" y="2521655"/>
            <a:ext cx="2520000" cy="10865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01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84135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s-ES" dirty="0"/>
              <a:t>Localización a lo largo del eje </a:t>
            </a:r>
            <a:r>
              <a:rPr lang="es-ES" dirty="0" smtClean="0"/>
              <a:t>horizontal</a:t>
            </a:r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18816"/>
              </p:ext>
            </p:extLst>
          </p:nvPr>
        </p:nvGraphicFramePr>
        <p:xfrm>
          <a:off x="374273" y="1716681"/>
          <a:ext cx="8123636" cy="456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o" r:id="rId4" imgW="6107400" imgH="3428280" progId="Word.Document.12">
                  <p:embed/>
                </p:oleObj>
              </mc:Choice>
              <mc:Fallback>
                <p:oleObj name="Documento" r:id="rId4" imgW="6107400" imgH="3428280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73" y="1716681"/>
                        <a:ext cx="8123636" cy="4565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29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70178"/>
            <a:ext cx="8913813" cy="744600"/>
          </a:xfrm>
        </p:spPr>
        <p:txBody>
          <a:bodyPr>
            <a:normAutofit/>
          </a:bodyPr>
          <a:lstStyle/>
          <a:p>
            <a:r>
              <a:rPr lang="es-ES" dirty="0" smtClean="0"/>
              <a:t>Extracción de caracteres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7010" y="1224802"/>
            <a:ext cx="8417890" cy="404745"/>
          </a:xfrm>
        </p:spPr>
        <p:txBody>
          <a:bodyPr/>
          <a:lstStyle/>
          <a:p>
            <a:r>
              <a:rPr lang="es-ES" b="1" dirty="0" smtClean="0"/>
              <a:t>Umbralización</a:t>
            </a:r>
            <a:endParaRPr lang="es-ES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11999" y="1632736"/>
            <a:ext cx="8417890" cy="90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s-ES" sz="1600" dirty="0" smtClean="0"/>
              <a:t>Se debe aplicar un umbral óptimo para su binarización.</a:t>
            </a:r>
          </a:p>
          <a:p>
            <a:pPr>
              <a:buFont typeface="Wingdings" charset="2"/>
              <a:buChar char="§"/>
            </a:pPr>
            <a:r>
              <a:rPr lang="es-ES" sz="1600" dirty="0" smtClean="0"/>
              <a:t>El umbral será calculado por el método </a:t>
            </a:r>
            <a:r>
              <a:rPr lang="es-ES" sz="1600" dirty="0" err="1" smtClean="0"/>
              <a:t>Otsu</a:t>
            </a:r>
            <a:endParaRPr lang="es-ES" sz="1600" dirty="0"/>
          </a:p>
        </p:txBody>
      </p:sp>
      <p:pic>
        <p:nvPicPr>
          <p:cNvPr id="6" name="Imagen 5" descr="Captura de pantalla 2012-01-20 a las 12.5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30" y="4618472"/>
            <a:ext cx="2160000" cy="443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68" y="2765804"/>
            <a:ext cx="2160000" cy="4640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81" y="2791530"/>
            <a:ext cx="2160000" cy="438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4" y="2788842"/>
            <a:ext cx="2160000" cy="440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307010" y="3761980"/>
            <a:ext cx="8417890" cy="40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Segmentación y etiquetado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737400" y="4173203"/>
            <a:ext cx="8417890" cy="38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s-ES" sz="1600" dirty="0" smtClean="0"/>
              <a:t>Se establece un rango de tamaño para los caracteres.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t="38849" r="8931" b="42925"/>
          <a:stretch/>
        </p:blipFill>
        <p:spPr bwMode="auto">
          <a:xfrm>
            <a:off x="3426970" y="6030136"/>
            <a:ext cx="2520000" cy="500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737400" y="5341602"/>
            <a:ext cx="8417890" cy="85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s-ES" sz="1600" dirty="0" smtClean="0"/>
              <a:t>Se mejora la imagen original para la obtención óptima de los caracteres (umbralización, dilatación y erosión)</a:t>
            </a:r>
          </a:p>
        </p:txBody>
      </p:sp>
      <p:sp>
        <p:nvSpPr>
          <p:cNvPr id="23" name="Flecha derecha 22"/>
          <p:cNvSpPr/>
          <p:nvPr/>
        </p:nvSpPr>
        <p:spPr>
          <a:xfrm>
            <a:off x="5743507" y="2791532"/>
            <a:ext cx="934417" cy="508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5799951" y="2862084"/>
            <a:ext cx="933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ES" b="1" dirty="0" smtClean="0">
                <a:solidFill>
                  <a:schemeClr val="bg1"/>
                </a:solidFill>
              </a:rPr>
              <a:t>Invertir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6" name="Flecha derecha 25"/>
          <p:cNvSpPr/>
          <p:nvPr/>
        </p:nvSpPr>
        <p:spPr>
          <a:xfrm>
            <a:off x="2347895" y="2788842"/>
            <a:ext cx="1138162" cy="508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347894" y="2859394"/>
            <a:ext cx="119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ES" b="1" dirty="0" smtClean="0">
                <a:solidFill>
                  <a:schemeClr val="bg1"/>
                </a:solidFill>
              </a:rPr>
              <a:t>Umbralizar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ercepción">
  <a:themeElements>
    <a:clrScheme name="Personalizar 4">
      <a:dk1>
        <a:sysClr val="windowText" lastClr="000000"/>
      </a:dk1>
      <a:lt1>
        <a:sysClr val="window" lastClr="FFFFFF"/>
      </a:lt1>
      <a:dk2>
        <a:srgbClr val="3E3D2D"/>
      </a:dk2>
      <a:lt2>
        <a:srgbClr val="99B85B"/>
      </a:lt2>
      <a:accent1>
        <a:srgbClr val="5977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Percepción.thmx</Template>
  <TotalTime>1960</TotalTime>
  <Words>524</Words>
  <Application>Microsoft Macintosh PowerPoint</Application>
  <PresentationFormat>Presentación en pantalla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Percepción</vt:lpstr>
      <vt:lpstr>Documento</vt:lpstr>
      <vt:lpstr>Sistema de Reconocimiento de Matrículas de Vehículos Mediante Clasificación por Redes Neuronales </vt:lpstr>
      <vt:lpstr>Índice</vt:lpstr>
      <vt:lpstr>Descripción del sistema</vt:lpstr>
      <vt:lpstr>Localización y segmentación de la matrícula</vt:lpstr>
      <vt:lpstr>Localización a lo largo del eje vertical</vt:lpstr>
      <vt:lpstr>Localización a lo largo del eje vertical</vt:lpstr>
      <vt:lpstr>Localización a lo largo del eje vertical</vt:lpstr>
      <vt:lpstr>Localización a lo largo del eje horizontal</vt:lpstr>
      <vt:lpstr>Extracción de caracteres</vt:lpstr>
      <vt:lpstr>Presentación de PowerPoint</vt:lpstr>
      <vt:lpstr>Presentación de PowerPoint</vt:lpstr>
      <vt:lpstr>Presentación de PowerPoint</vt:lpstr>
      <vt:lpstr>Presentación de PowerPoint</vt:lpstr>
      <vt:lpstr>¿Preguntas?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Reconocimiento de Matrículas de Vehículos Mediante Clasificación por Redes Neuronales </dc:title>
  <dc:creator>Verónica González Pérez</dc:creator>
  <cp:lastModifiedBy>Verónica González Pérez</cp:lastModifiedBy>
  <cp:revision>53</cp:revision>
  <dcterms:created xsi:type="dcterms:W3CDTF">2012-01-20T13:01:09Z</dcterms:created>
  <dcterms:modified xsi:type="dcterms:W3CDTF">2012-01-25T16:39:22Z</dcterms:modified>
</cp:coreProperties>
</file>