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9"/>
  </p:notesMasterIdLst>
  <p:sldIdLst>
    <p:sldId id="256" r:id="rId2"/>
    <p:sldId id="265" r:id="rId3"/>
    <p:sldId id="314" r:id="rId4"/>
    <p:sldId id="257" r:id="rId5"/>
    <p:sldId id="268" r:id="rId6"/>
    <p:sldId id="315" r:id="rId7"/>
    <p:sldId id="264" r:id="rId8"/>
    <p:sldId id="316" r:id="rId9"/>
    <p:sldId id="263" r:id="rId10"/>
    <p:sldId id="317" r:id="rId11"/>
    <p:sldId id="262" r:id="rId12"/>
    <p:sldId id="283" r:id="rId13"/>
    <p:sldId id="323" r:id="rId14"/>
    <p:sldId id="324" r:id="rId15"/>
    <p:sldId id="325" r:id="rId16"/>
    <p:sldId id="326" r:id="rId17"/>
    <p:sldId id="327" r:id="rId18"/>
    <p:sldId id="318" r:id="rId19"/>
    <p:sldId id="261" r:id="rId20"/>
    <p:sldId id="280" r:id="rId21"/>
    <p:sldId id="279" r:id="rId22"/>
    <p:sldId id="319" r:id="rId23"/>
    <p:sldId id="269" r:id="rId24"/>
    <p:sldId id="328" r:id="rId25"/>
    <p:sldId id="320" r:id="rId26"/>
    <p:sldId id="260" r:id="rId27"/>
    <p:sldId id="281" r:id="rId28"/>
    <p:sldId id="285" r:id="rId29"/>
    <p:sldId id="300" r:id="rId30"/>
    <p:sldId id="297" r:id="rId31"/>
    <p:sldId id="301" r:id="rId32"/>
    <p:sldId id="298" r:id="rId33"/>
    <p:sldId id="302" r:id="rId34"/>
    <p:sldId id="322" r:id="rId35"/>
    <p:sldId id="270" r:id="rId36"/>
    <p:sldId id="305" r:id="rId37"/>
    <p:sldId id="303" r:id="rId3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 varScale="1">
        <p:scale>
          <a:sx n="71" d="100"/>
          <a:sy n="71" d="100"/>
        </p:scale>
        <p:origin x="-39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3AD09-257F-4884-876C-9F27C025CCC2}" type="datetimeFigureOut">
              <a:rPr lang="es-ES" smtClean="0"/>
              <a:pPr/>
              <a:t>04/12/2009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07137-FFB5-43B6-A2FD-B1FEC8F58CCD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07137-FFB5-43B6-A2FD-B1FEC8F58CCD}" type="slidenum">
              <a:rPr lang="es-ES" smtClean="0"/>
              <a:pPr/>
              <a:t>1</a:t>
            </a:fld>
            <a:endParaRPr lang="es-E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07137-FFB5-43B6-A2FD-B1FEC8F58CCD}" type="slidenum">
              <a:rPr lang="es-ES" smtClean="0"/>
              <a:pPr/>
              <a:t>36</a:t>
            </a:fld>
            <a:endParaRPr lang="es-E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07137-FFB5-43B6-A2FD-B1FEC8F58CCD}" type="slidenum">
              <a:rPr lang="es-ES" smtClean="0"/>
              <a:pPr/>
              <a:t>37</a:t>
            </a:fld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E1AF498-16E6-4DEE-A1BB-00F51146DB7B}" type="datetimeFigureOut">
              <a:rPr lang="es-ES" smtClean="0"/>
              <a:pPr/>
              <a:t>04/12/2009</a:t>
            </a:fld>
            <a:endParaRPr lang="es-ES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68B7547-5291-411A-8A54-6559319B7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F498-16E6-4DEE-A1BB-00F51146DB7B}" type="datetimeFigureOut">
              <a:rPr lang="es-ES" smtClean="0"/>
              <a:pPr/>
              <a:t>04/12/2009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7547-5291-411A-8A54-6559319B7C5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F498-16E6-4DEE-A1BB-00F51146DB7B}" type="datetimeFigureOut">
              <a:rPr lang="es-ES" smtClean="0"/>
              <a:pPr/>
              <a:t>04/12/2009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7547-5291-411A-8A54-6559319B7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F498-16E6-4DEE-A1BB-00F51146DB7B}" type="datetimeFigureOut">
              <a:rPr lang="es-ES" smtClean="0"/>
              <a:pPr/>
              <a:t>04/12/2009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7547-5291-411A-8A54-6559319B7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E1AF498-16E6-4DEE-A1BB-00F51146DB7B}" type="datetimeFigureOut">
              <a:rPr lang="es-ES" smtClean="0"/>
              <a:pPr/>
              <a:t>04/12/2009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68B7547-5291-411A-8A54-6559319B7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F498-16E6-4DEE-A1BB-00F51146DB7B}" type="datetimeFigureOut">
              <a:rPr lang="es-ES" smtClean="0"/>
              <a:pPr/>
              <a:t>04/12/2009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7547-5291-411A-8A54-6559319B7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F498-16E6-4DEE-A1BB-00F51146DB7B}" type="datetimeFigureOut">
              <a:rPr lang="es-ES" smtClean="0"/>
              <a:pPr/>
              <a:t>04/12/2009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7547-5291-411A-8A54-6559319B7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F498-16E6-4DEE-A1BB-00F51146DB7B}" type="datetimeFigureOut">
              <a:rPr lang="es-ES" smtClean="0"/>
              <a:pPr/>
              <a:t>04/12/2009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7547-5291-411A-8A54-6559319B7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F498-16E6-4DEE-A1BB-00F51146DB7B}" type="datetimeFigureOut">
              <a:rPr lang="es-ES" smtClean="0"/>
              <a:pPr/>
              <a:t>04/12/2009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7547-5291-411A-8A54-6559319B7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F498-16E6-4DEE-A1BB-00F51146DB7B}" type="datetimeFigureOut">
              <a:rPr lang="es-ES" smtClean="0"/>
              <a:pPr/>
              <a:t>04/12/2009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7547-5291-411A-8A54-6559319B7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F498-16E6-4DEE-A1BB-00F51146DB7B}" type="datetimeFigureOut">
              <a:rPr lang="es-ES" smtClean="0"/>
              <a:pPr/>
              <a:t>04/12/2009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7547-5291-411A-8A54-6559319B7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E1AF498-16E6-4DEE-A1BB-00F51146DB7B}" type="datetimeFigureOut">
              <a:rPr lang="es-ES" smtClean="0"/>
              <a:pPr/>
              <a:t>04/12/2009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68B7547-5291-411A-8A54-6559319B7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u.union.edu/~shoemakc/watermarkin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urasip.org/Proceedings/Eusipco/Eusipco2008/papers/1569104383.pdf" TargetMode="External"/><Relationship Id="rId5" Type="http://schemas.openxmlformats.org/officeDocument/2006/relationships/hyperlink" Target="http://www.isical.ac.in/~malay/Papers/Conf/ICIP'04_1595.pdf" TargetMode="External"/><Relationship Id="rId4" Type="http://schemas.openxmlformats.org/officeDocument/2006/relationships/hyperlink" Target="http://cpdsi-fich.wdfiles.com/local--files/tpsaplicacion/2004_GodoyMignola-WatermarkingCorrelacion.pdf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71472" y="1857364"/>
            <a:ext cx="7851648" cy="1828800"/>
          </a:xfrm>
        </p:spPr>
        <p:txBody>
          <a:bodyPr/>
          <a:lstStyle/>
          <a:p>
            <a:r>
              <a:rPr lang="es-ES" dirty="0" smtClean="0"/>
              <a:t>MARCAS DE AGUA</a:t>
            </a:r>
            <a:br>
              <a:rPr lang="es-ES" dirty="0" smtClean="0"/>
            </a:br>
            <a:r>
              <a:rPr lang="es-ES" dirty="0" smtClean="0"/>
              <a:t>EN IMÁGENES DIGITALES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71472" y="3929066"/>
            <a:ext cx="7854696" cy="1057720"/>
          </a:xfrm>
        </p:spPr>
        <p:txBody>
          <a:bodyPr/>
          <a:lstStyle/>
          <a:p>
            <a:pPr algn="just">
              <a:tabLst>
                <a:tab pos="1079500" algn="l"/>
                <a:tab pos="3594100" algn="l"/>
              </a:tabLst>
            </a:pPr>
            <a:r>
              <a:rPr lang="es-ES" dirty="0" smtClean="0"/>
              <a:t>	AUTOR:	RAÚL PÉRULA MARTÍNEZ</a:t>
            </a:r>
          </a:p>
          <a:p>
            <a:pPr algn="just">
              <a:tabLst>
                <a:tab pos="1079500" algn="l"/>
                <a:tab pos="3594100" algn="l"/>
              </a:tabLst>
            </a:pPr>
            <a:r>
              <a:rPr lang="es-ES" dirty="0" smtClean="0"/>
              <a:t>	DIRECTORA:	ÁNGELA ROJAS MATAS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571472" y="285728"/>
            <a:ext cx="800105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/>
              <a:t>UNIVERSIDAD DE CÓRDOBA</a:t>
            </a:r>
          </a:p>
          <a:p>
            <a:pPr algn="ctr"/>
            <a:r>
              <a:rPr lang="es-ES" dirty="0" smtClean="0"/>
              <a:t>ESCUELA POLITÉCNICA SUPERIOR</a:t>
            </a:r>
          </a:p>
          <a:p>
            <a:pPr algn="ctr"/>
            <a:r>
              <a:rPr lang="es-ES" dirty="0" smtClean="0"/>
              <a:t>INGENIERÍA TÉCNICA EN INFORMÁTICA DE SISTEMAS</a:t>
            </a:r>
          </a:p>
          <a:p>
            <a:pPr algn="ctr"/>
            <a:r>
              <a:rPr lang="es-ES" dirty="0" smtClean="0"/>
              <a:t>PROYECTO FIN DE CARRERA</a:t>
            </a:r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20" y="5143512"/>
            <a:ext cx="1367810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5072074"/>
            <a:ext cx="1143008" cy="1420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Introducción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Objetivos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Restricciones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rgbClr val="FF0000"/>
                </a:solidFill>
              </a:rPr>
              <a:t>Algoritmos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Pruebas y ataques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Ejemplo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Resultados y Conclusiones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Futuras mejoras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3.1. Tipos de algoritmos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smtClean="0"/>
              <a:t>Dominio Espacial (tratan la imagen directamente): </a:t>
            </a:r>
          </a:p>
          <a:p>
            <a:pPr lvl="1"/>
            <a:r>
              <a:rPr lang="es-ES" dirty="0" smtClean="0"/>
              <a:t>Método Basado en Correlación.</a:t>
            </a:r>
          </a:p>
          <a:p>
            <a:pPr lvl="1"/>
            <a:r>
              <a:rPr lang="pt-BR" dirty="0" smtClean="0"/>
              <a:t>Algoritmo de Cox.</a:t>
            </a:r>
          </a:p>
          <a:p>
            <a:pPr lvl="1"/>
            <a:r>
              <a:rPr lang="es-ES" dirty="0" smtClean="0"/>
              <a:t>Método del Bit Menos Significativo (LSB).</a:t>
            </a:r>
          </a:p>
          <a:p>
            <a:r>
              <a:rPr lang="es-ES" dirty="0" smtClean="0"/>
              <a:t>Dominio de las Frecuencias (realizan una transformada):</a:t>
            </a:r>
          </a:p>
          <a:p>
            <a:pPr lvl="1"/>
            <a:r>
              <a:rPr lang="es-ES" dirty="0" smtClean="0"/>
              <a:t>Transformada Discreta del Coseno (DCT).</a:t>
            </a:r>
          </a:p>
          <a:p>
            <a:pPr lvl="1"/>
            <a:r>
              <a:rPr lang="es-ES" dirty="0" smtClean="0"/>
              <a:t>Acceso Múltiple por División de Código (CDMA).</a:t>
            </a:r>
          </a:p>
          <a:p>
            <a:pPr lvl="1"/>
            <a:r>
              <a:rPr lang="pt-BR" dirty="0" smtClean="0"/>
              <a:t>Transformada Discreta Wavelet (DWT).</a:t>
            </a:r>
          </a:p>
          <a:p>
            <a:r>
              <a:rPr lang="es-ES" dirty="0" smtClean="0"/>
              <a:t>Otros dominios (otro tipo de métodos):</a:t>
            </a:r>
          </a:p>
          <a:p>
            <a:pPr lvl="1"/>
            <a:r>
              <a:rPr lang="es-ES" dirty="0" smtClean="0"/>
              <a:t>Descomposición en Valores Singulares (SVD).</a:t>
            </a:r>
          </a:p>
          <a:p>
            <a:pPr lvl="1"/>
            <a:r>
              <a:rPr lang="es-ES" dirty="0" smtClean="0"/>
              <a:t>Métodos basados en Secuencias Caóticas.</a:t>
            </a:r>
          </a:p>
          <a:p>
            <a:pPr lvl="1"/>
            <a:r>
              <a:rPr lang="es-ES" dirty="0" smtClean="0"/>
              <a:t>Métodos basados en Análisis de Componentes Principales (PCA).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3.2. Algoritmo basado en la Descomposición en Valores Singulares (SVD)</a:t>
            </a: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es-ES" dirty="0" smtClean="0"/>
          </a:p>
          <a:p>
            <a:pPr algn="just"/>
            <a:r>
              <a:rPr lang="es-ES" dirty="0" smtClean="0"/>
              <a:t>La SVD es una técnica </a:t>
            </a:r>
            <a:r>
              <a:rPr lang="es-ES" dirty="0" smtClean="0"/>
              <a:t>del Álgebra Lineal usada </a:t>
            </a:r>
            <a:r>
              <a:rPr lang="es-ES" dirty="0" smtClean="0"/>
              <a:t>para diagonalizar matrices en análisis numérico.</a:t>
            </a:r>
          </a:p>
          <a:p>
            <a:endParaRPr lang="es-ES" dirty="0" smtClean="0"/>
          </a:p>
          <a:p>
            <a:r>
              <a:rPr lang="es-ES" dirty="0" smtClean="0"/>
              <a:t>La SVD se define como:</a:t>
            </a:r>
          </a:p>
          <a:p>
            <a:pPr algn="ctr">
              <a:buNone/>
            </a:pPr>
            <a:r>
              <a:rPr lang="es-ES" dirty="0" smtClean="0"/>
              <a:t>A = USV</a:t>
            </a:r>
            <a:r>
              <a:rPr lang="es-ES" baseline="30000" dirty="0" smtClean="0"/>
              <a:t>t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donde U y V son matrices </a:t>
            </a:r>
            <a:r>
              <a:rPr lang="es-ES" dirty="0" smtClean="0"/>
              <a:t>ortogonales</a:t>
            </a:r>
            <a:r>
              <a:rPr lang="es-ES" dirty="0" smtClean="0"/>
              <a:t> </a:t>
            </a:r>
            <a:r>
              <a:rPr lang="es-ES" dirty="0" smtClean="0"/>
              <a:t>y S es una matriz diagonal.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3.2. Algoritmo basado en la Descomposición en Valores Singulares (SVD)</a:t>
            </a: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 smtClean="0"/>
              <a:t>Estructura de la marca de agua</a:t>
            </a:r>
          </a:p>
          <a:p>
            <a:pPr lvl="1" algn="just"/>
            <a:r>
              <a:rPr lang="es-ES" dirty="0" smtClean="0"/>
              <a:t>La marca de agua con dimensiones </a:t>
            </a:r>
            <a:r>
              <a:rPr lang="es-ES" dirty="0" err="1" smtClean="0"/>
              <a:t>MxN</a:t>
            </a:r>
            <a:r>
              <a:rPr lang="es-ES" dirty="0" smtClean="0"/>
              <a:t> es una secuencia pseudoaleatoria de números pertenecientes a  una normal N(0,1), con media 0 y varianza 1.</a:t>
            </a:r>
          </a:p>
          <a:p>
            <a:pPr lvl="1" algn="just">
              <a:buNone/>
            </a:pPr>
            <a:r>
              <a:rPr lang="es-ES" dirty="0" smtClean="0"/>
              <a:t>Ejemplo:  	(-0.6436    1.6924 )</a:t>
            </a:r>
          </a:p>
          <a:p>
            <a:pPr lvl="1" algn="just">
              <a:buNone/>
            </a:pPr>
            <a:r>
              <a:rPr lang="es-ES" dirty="0" smtClean="0"/>
              <a:t>    		( 0.5077    0.5913 )</a:t>
            </a:r>
          </a:p>
          <a:p>
            <a:pPr lvl="1" algn="just"/>
            <a:r>
              <a:rPr lang="es-ES" dirty="0" smtClean="0"/>
              <a:t>La imagen portadora será una imagen en escala de grises de dimensiones </a:t>
            </a:r>
            <a:r>
              <a:rPr lang="es-ES" dirty="0" err="1" smtClean="0"/>
              <a:t>M</a:t>
            </a:r>
            <a:r>
              <a:rPr lang="es-ES" dirty="0" err="1" smtClean="0"/>
              <a:t>xN.</a:t>
            </a:r>
            <a:r>
              <a:rPr lang="es-ES" dirty="0" smtClean="0"/>
              <a:t> </a:t>
            </a:r>
            <a:r>
              <a:rPr lang="es-ES" dirty="0" smtClean="0"/>
              <a:t>Ejemplo:</a:t>
            </a:r>
          </a:p>
        </p:txBody>
      </p:sp>
      <p:pic>
        <p:nvPicPr>
          <p:cNvPr id="4" name="Picture 3" descr="C:\Users\Raul\Desktop\Universidad\I.T.I.S\Proyecto\Programas\ImagenesOrignales\lena_256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24" y="4143380"/>
            <a:ext cx="2160000" cy="216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3.2. Algoritmo basado en la Descomposición en Valores Singulares (SVD)</a:t>
            </a: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 smtClean="0"/>
              <a:t>Proceso de ocultación:</a:t>
            </a:r>
          </a:p>
          <a:p>
            <a:pPr lvl="1" algn="just"/>
            <a:r>
              <a:rPr lang="es-ES" dirty="0" smtClean="0"/>
              <a:t>Se añade una marca de agua W (también representada como una matriz) en la matriz S.</a:t>
            </a:r>
          </a:p>
          <a:p>
            <a:pPr lvl="1" algn="just"/>
            <a:endParaRPr lang="es-ES" dirty="0" smtClean="0"/>
          </a:p>
          <a:p>
            <a:pPr lvl="1" algn="just"/>
            <a:r>
              <a:rPr lang="es-ES" dirty="0" smtClean="0"/>
              <a:t>Se realiza la SVD en la nueva matriz S + </a:t>
            </a:r>
            <a:r>
              <a:rPr lang="es-ES" dirty="0" err="1" smtClean="0"/>
              <a:t>αW</a:t>
            </a:r>
            <a:r>
              <a:rPr lang="es-ES" dirty="0" smtClean="0"/>
              <a:t> para obtener U</a:t>
            </a:r>
            <a:r>
              <a:rPr lang="es-ES" baseline="-25000" dirty="0" smtClean="0"/>
              <a:t>W</a:t>
            </a:r>
            <a:r>
              <a:rPr lang="es-ES" dirty="0" smtClean="0"/>
              <a:t>, S</a:t>
            </a:r>
            <a:r>
              <a:rPr lang="es-ES" baseline="-25000" dirty="0" smtClean="0"/>
              <a:t>W</a:t>
            </a:r>
            <a:r>
              <a:rPr lang="es-ES" dirty="0" smtClean="0"/>
              <a:t>, y V</a:t>
            </a:r>
            <a:r>
              <a:rPr lang="es-ES" baseline="-25000" dirty="0" smtClean="0"/>
              <a:t>W</a:t>
            </a:r>
            <a:r>
              <a:rPr lang="es-ES" dirty="0" smtClean="0"/>
              <a:t> (S + </a:t>
            </a:r>
            <a:r>
              <a:rPr lang="es-ES" dirty="0" err="1" smtClean="0"/>
              <a:t>αW</a:t>
            </a:r>
            <a:r>
              <a:rPr lang="es-ES" dirty="0" smtClean="0"/>
              <a:t> = U</a:t>
            </a:r>
            <a:r>
              <a:rPr lang="es-ES" baseline="-25000" dirty="0" smtClean="0"/>
              <a:t>W</a:t>
            </a:r>
            <a:r>
              <a:rPr lang="es-ES" dirty="0" smtClean="0"/>
              <a:t>S</a:t>
            </a:r>
            <a:r>
              <a:rPr lang="es-ES" baseline="-25000" dirty="0" smtClean="0"/>
              <a:t>W</a:t>
            </a:r>
            <a:r>
              <a:rPr lang="es-ES" dirty="0" smtClean="0"/>
              <a:t>V</a:t>
            </a:r>
            <a:r>
              <a:rPr lang="es-ES" baseline="-25000" dirty="0" smtClean="0"/>
              <a:t>W</a:t>
            </a:r>
            <a:r>
              <a:rPr lang="es-ES" baseline="30000" dirty="0" smtClean="0"/>
              <a:t>T</a:t>
            </a:r>
            <a:r>
              <a:rPr lang="es-ES" dirty="0" smtClean="0"/>
              <a:t>), donde la constante positiva es el factor de escala que controla la fuerza con la que va a ser insertada la marca de agua.</a:t>
            </a:r>
          </a:p>
          <a:p>
            <a:pPr lvl="1" algn="just"/>
            <a:endParaRPr lang="es-ES" dirty="0" smtClean="0"/>
          </a:p>
          <a:p>
            <a:pPr lvl="1" algn="just"/>
            <a:r>
              <a:rPr lang="es-ES" dirty="0" smtClean="0"/>
              <a:t>Se obtiene la imagen marcada A</a:t>
            </a:r>
            <a:r>
              <a:rPr lang="es-ES" baseline="-25000" dirty="0" smtClean="0"/>
              <a:t>W </a:t>
            </a:r>
            <a:r>
              <a:rPr lang="es-ES" dirty="0" smtClean="0"/>
              <a:t>por la multiplicación de las matrices U, S</a:t>
            </a:r>
            <a:r>
              <a:rPr lang="es-ES" baseline="-25000" dirty="0" smtClean="0"/>
              <a:t>W</a:t>
            </a:r>
            <a:r>
              <a:rPr lang="es-ES" dirty="0" smtClean="0"/>
              <a:t>, y V</a:t>
            </a:r>
            <a:r>
              <a:rPr lang="es-ES" baseline="30000" dirty="0" smtClean="0"/>
              <a:t>T</a:t>
            </a:r>
            <a:r>
              <a:rPr lang="es-ES" dirty="0" smtClean="0"/>
              <a:t>.</a:t>
            </a:r>
          </a:p>
          <a:p>
            <a:pPr lvl="1" algn="just"/>
            <a:endParaRPr lang="es-ES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3.2. Algoritmo basado en la Descomposición en Valores Singulares (SVD)</a:t>
            </a: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dirty="0" smtClean="0"/>
              <a:t>Proceso de ocultación:</a:t>
            </a:r>
          </a:p>
          <a:p>
            <a:pPr lvl="1" algn="just"/>
            <a:r>
              <a:rPr lang="es-ES" dirty="0" smtClean="0"/>
              <a:t>Siendo:</a:t>
            </a:r>
          </a:p>
          <a:p>
            <a:pPr lvl="2" algn="just"/>
            <a:r>
              <a:rPr lang="es-ES" dirty="0" smtClean="0"/>
              <a:t>A la imagen original.</a:t>
            </a:r>
          </a:p>
          <a:p>
            <a:pPr lvl="2" algn="just"/>
            <a:r>
              <a:rPr lang="es-ES" dirty="0" smtClean="0"/>
              <a:t>W la marca de agua.</a:t>
            </a:r>
          </a:p>
          <a:p>
            <a:pPr lvl="1" algn="just"/>
            <a:endParaRPr lang="es-ES" dirty="0" smtClean="0"/>
          </a:p>
          <a:p>
            <a:pPr lvl="1" algn="just"/>
            <a:r>
              <a:rPr lang="es-ES" dirty="0" smtClean="0"/>
              <a:t>Se obtendrá la imagen marcada A</a:t>
            </a:r>
            <a:r>
              <a:rPr lang="es-ES" baseline="-25000" dirty="0" smtClean="0"/>
              <a:t>W</a:t>
            </a:r>
            <a:r>
              <a:rPr lang="es-ES" dirty="0" smtClean="0"/>
              <a:t> mediante los siguientes pasos:</a:t>
            </a:r>
          </a:p>
          <a:p>
            <a:pPr lvl="1" algn="ctr">
              <a:buNone/>
            </a:pPr>
            <a:endParaRPr lang="es-ES" dirty="0" smtClean="0"/>
          </a:p>
          <a:p>
            <a:pPr lvl="1" algn="ctr">
              <a:buNone/>
            </a:pPr>
            <a:r>
              <a:rPr lang="es-ES" dirty="0" smtClean="0"/>
              <a:t>A =&gt; USV</a:t>
            </a:r>
            <a:r>
              <a:rPr lang="es-ES" baseline="30000" dirty="0" smtClean="0"/>
              <a:t>T</a:t>
            </a:r>
          </a:p>
          <a:p>
            <a:pPr lvl="1" algn="ctr">
              <a:buNone/>
            </a:pPr>
            <a:endParaRPr lang="es-ES" dirty="0" smtClean="0"/>
          </a:p>
          <a:p>
            <a:pPr lvl="1" algn="ctr">
              <a:buNone/>
            </a:pPr>
            <a:r>
              <a:rPr lang="es-ES" dirty="0" smtClean="0"/>
              <a:t>S + </a:t>
            </a:r>
            <a:r>
              <a:rPr lang="es-ES" dirty="0" err="1" smtClean="0"/>
              <a:t>αW</a:t>
            </a:r>
            <a:r>
              <a:rPr lang="es-ES" dirty="0" smtClean="0"/>
              <a:t> =&gt; U</a:t>
            </a:r>
            <a:r>
              <a:rPr lang="es-ES" baseline="-25000" dirty="0" smtClean="0"/>
              <a:t>W</a:t>
            </a:r>
            <a:r>
              <a:rPr lang="es-ES" dirty="0" smtClean="0"/>
              <a:t>S</a:t>
            </a:r>
            <a:r>
              <a:rPr lang="es-ES" baseline="-25000" dirty="0" smtClean="0"/>
              <a:t>W</a:t>
            </a:r>
            <a:r>
              <a:rPr lang="es-ES" dirty="0" smtClean="0"/>
              <a:t>V</a:t>
            </a:r>
            <a:r>
              <a:rPr lang="es-ES" baseline="-25000" dirty="0" smtClean="0"/>
              <a:t>W</a:t>
            </a:r>
            <a:r>
              <a:rPr lang="es-ES" baseline="30000" dirty="0" smtClean="0"/>
              <a:t>T</a:t>
            </a:r>
          </a:p>
          <a:p>
            <a:pPr lvl="1" algn="ctr">
              <a:buNone/>
            </a:pPr>
            <a:endParaRPr lang="es-ES" dirty="0" smtClean="0"/>
          </a:p>
          <a:p>
            <a:pPr lvl="1" algn="ctr">
              <a:buNone/>
            </a:pPr>
            <a:r>
              <a:rPr lang="es-ES" dirty="0" smtClean="0"/>
              <a:t>A</a:t>
            </a:r>
            <a:r>
              <a:rPr lang="es-ES" baseline="-25000" dirty="0" smtClean="0"/>
              <a:t>W</a:t>
            </a:r>
            <a:r>
              <a:rPr lang="es-ES" dirty="0" smtClean="0"/>
              <a:t> &lt;= US</a:t>
            </a:r>
            <a:r>
              <a:rPr lang="es-ES" baseline="-25000" dirty="0" smtClean="0"/>
              <a:t>W</a:t>
            </a:r>
            <a:r>
              <a:rPr lang="es-ES" dirty="0" smtClean="0"/>
              <a:t>V</a:t>
            </a:r>
            <a:r>
              <a:rPr lang="es-ES" baseline="30000" dirty="0" smtClean="0"/>
              <a:t>T</a:t>
            </a:r>
            <a:endParaRPr lang="es-ES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3.2. Algoritmo basado en la Descomposición en Valores Singulares (SVD)</a:t>
            </a: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 smtClean="0"/>
              <a:t>Proceso de extracción:</a:t>
            </a:r>
          </a:p>
          <a:p>
            <a:pPr lvl="1" algn="just"/>
            <a:r>
              <a:rPr lang="es-ES" dirty="0" smtClean="0"/>
              <a:t>Dadas las matrices U</a:t>
            </a:r>
            <a:r>
              <a:rPr lang="es-ES" baseline="-25000" dirty="0" smtClean="0"/>
              <a:t>W</a:t>
            </a:r>
            <a:r>
              <a:rPr lang="es-ES" dirty="0" smtClean="0"/>
              <a:t>, S, V</a:t>
            </a:r>
            <a:r>
              <a:rPr lang="es-ES" baseline="-25000" dirty="0" smtClean="0"/>
              <a:t>W</a:t>
            </a:r>
            <a:r>
              <a:rPr lang="es-ES" dirty="0" smtClean="0"/>
              <a:t>.</a:t>
            </a:r>
          </a:p>
          <a:p>
            <a:pPr lvl="1" algn="just"/>
            <a:r>
              <a:rPr lang="es-ES" dirty="0" smtClean="0"/>
              <a:t>Y la imagen marcada A</a:t>
            </a:r>
            <a:r>
              <a:rPr lang="es-ES" baseline="-25000" dirty="0" smtClean="0"/>
              <a:t>W</a:t>
            </a:r>
            <a:r>
              <a:rPr lang="es-ES" baseline="30000" dirty="0" smtClean="0"/>
              <a:t>*</a:t>
            </a:r>
            <a:r>
              <a:rPr lang="es-ES" dirty="0" smtClean="0"/>
              <a:t>.</a:t>
            </a:r>
          </a:p>
          <a:p>
            <a:pPr lvl="1" algn="just"/>
            <a:r>
              <a:rPr lang="es-ES" dirty="0" smtClean="0"/>
              <a:t>Se extrae la marca de agua W</a:t>
            </a:r>
            <a:r>
              <a:rPr lang="es-ES" baseline="30000" dirty="0" smtClean="0"/>
              <a:t>*</a:t>
            </a:r>
            <a:r>
              <a:rPr lang="es-ES" dirty="0" smtClean="0"/>
              <a:t> haciendo la operación inversa al proceso de marcado.</a:t>
            </a:r>
          </a:p>
          <a:p>
            <a:pPr lvl="1" algn="ctr">
              <a:buNone/>
            </a:pPr>
            <a:endParaRPr lang="es-ES" dirty="0" smtClean="0"/>
          </a:p>
          <a:p>
            <a:pPr lvl="1" algn="ctr">
              <a:buNone/>
            </a:pPr>
            <a:r>
              <a:rPr lang="es-ES" dirty="0" smtClean="0"/>
              <a:t>A</a:t>
            </a:r>
            <a:r>
              <a:rPr lang="es-ES" baseline="-25000" dirty="0" smtClean="0"/>
              <a:t>W</a:t>
            </a:r>
            <a:r>
              <a:rPr lang="es-ES" baseline="30000" dirty="0" smtClean="0"/>
              <a:t>*</a:t>
            </a:r>
            <a:r>
              <a:rPr lang="es-ES" dirty="0" smtClean="0"/>
              <a:t> =&gt; U</a:t>
            </a:r>
            <a:r>
              <a:rPr lang="es-ES" baseline="30000" dirty="0" smtClean="0"/>
              <a:t>*</a:t>
            </a:r>
            <a:r>
              <a:rPr lang="es-ES" dirty="0" smtClean="0"/>
              <a:t>S</a:t>
            </a:r>
            <a:r>
              <a:rPr lang="es-ES" baseline="30000" dirty="0" smtClean="0"/>
              <a:t>*</a:t>
            </a:r>
            <a:r>
              <a:rPr lang="es-ES" baseline="-25000" dirty="0" smtClean="0"/>
              <a:t>W</a:t>
            </a:r>
            <a:r>
              <a:rPr lang="es-ES" dirty="0" smtClean="0"/>
              <a:t>V</a:t>
            </a:r>
            <a:r>
              <a:rPr lang="es-ES" baseline="30000" dirty="0" smtClean="0"/>
              <a:t>*T</a:t>
            </a:r>
            <a:endParaRPr lang="es-ES" dirty="0" smtClean="0"/>
          </a:p>
          <a:p>
            <a:pPr lvl="1" algn="ctr">
              <a:buNone/>
            </a:pPr>
            <a:endParaRPr lang="es-ES" dirty="0" smtClean="0"/>
          </a:p>
          <a:p>
            <a:pPr lvl="1" algn="ctr">
              <a:buNone/>
            </a:pPr>
            <a:r>
              <a:rPr lang="es-ES" dirty="0" smtClean="0"/>
              <a:t>D</a:t>
            </a:r>
            <a:r>
              <a:rPr lang="es-ES" baseline="30000" dirty="0" smtClean="0"/>
              <a:t>*</a:t>
            </a:r>
            <a:r>
              <a:rPr lang="es-ES" dirty="0" smtClean="0"/>
              <a:t> &lt;= U</a:t>
            </a:r>
            <a:r>
              <a:rPr lang="es-ES" baseline="-25000" dirty="0" smtClean="0"/>
              <a:t>W</a:t>
            </a:r>
            <a:r>
              <a:rPr lang="es-ES" dirty="0" smtClean="0"/>
              <a:t>S</a:t>
            </a:r>
            <a:r>
              <a:rPr lang="es-ES" baseline="30000" dirty="0" smtClean="0"/>
              <a:t>*</a:t>
            </a:r>
            <a:r>
              <a:rPr lang="es-ES" baseline="-25000" dirty="0" smtClean="0"/>
              <a:t>W</a:t>
            </a:r>
            <a:r>
              <a:rPr lang="es-ES" dirty="0" smtClean="0"/>
              <a:t>V</a:t>
            </a:r>
            <a:r>
              <a:rPr lang="es-ES" baseline="-25000" dirty="0" smtClean="0"/>
              <a:t>W</a:t>
            </a:r>
            <a:r>
              <a:rPr lang="es-ES" baseline="30000" dirty="0" smtClean="0"/>
              <a:t>T</a:t>
            </a:r>
            <a:endParaRPr lang="es-ES" dirty="0" smtClean="0"/>
          </a:p>
          <a:p>
            <a:pPr lvl="1" algn="ctr">
              <a:buNone/>
            </a:pPr>
            <a:endParaRPr lang="es-ES" dirty="0" smtClean="0"/>
          </a:p>
          <a:p>
            <a:pPr lvl="1" algn="ctr">
              <a:buNone/>
            </a:pPr>
            <a:r>
              <a:rPr lang="es-ES" dirty="0" smtClean="0"/>
              <a:t>W</a:t>
            </a:r>
            <a:r>
              <a:rPr lang="es-ES" baseline="30000" dirty="0" smtClean="0"/>
              <a:t>*</a:t>
            </a:r>
            <a:r>
              <a:rPr lang="es-ES" dirty="0" smtClean="0"/>
              <a:t> &lt;= (1/α)(D</a:t>
            </a:r>
            <a:r>
              <a:rPr lang="es-ES" baseline="30000" dirty="0" smtClean="0"/>
              <a:t>*</a:t>
            </a:r>
            <a:r>
              <a:rPr lang="es-ES" dirty="0" smtClean="0"/>
              <a:t> – S)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3.2. Algoritmo basado en la Descomposición en Valores Singulares (SVD)</a:t>
            </a: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 smtClean="0"/>
              <a:t>Proceso de extracción:</a:t>
            </a:r>
          </a:p>
          <a:p>
            <a:pPr lvl="1" algn="just"/>
            <a:r>
              <a:rPr lang="es-ES" dirty="0" smtClean="0"/>
              <a:t>Para comprobar que la extracción de la marca de agua es buena o mala se realizará el gráfico de correlaciones.</a:t>
            </a:r>
          </a:p>
          <a:p>
            <a:pPr lvl="1" algn="just"/>
            <a:endParaRPr lang="es-ES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51202" name="Picture 2" descr="C:\Users\Raul\Desktop\Universidad\I.T.I.S\Proyecto\Programas\ImagenesPruebas\svd_correlacion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2500306"/>
            <a:ext cx="5000660" cy="37504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Introducción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Objetivos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Restricciones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Algoritmos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rgbClr val="FF0000"/>
                </a:solidFill>
              </a:rPr>
              <a:t>Pruebas y ataques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Ejemplo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Resultados y Conclusiones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Futuras mejoras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5. Pruebas y ataques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 smtClean="0"/>
              <a:t>Se ha realizado dos tipos de pruebas:</a:t>
            </a:r>
          </a:p>
          <a:p>
            <a:pPr marL="0" indent="0" algn="just">
              <a:buFont typeface="+mj-lt"/>
              <a:buAutoNum type="arabicPeriod"/>
            </a:pPr>
            <a:r>
              <a:rPr lang="es-ES" dirty="0" smtClean="0"/>
              <a:t> Primero se ha hecho un estudio individual de cada algoritmo:</a:t>
            </a:r>
          </a:p>
          <a:p>
            <a:pPr marL="365760" lvl="1" indent="0" algn="just"/>
            <a:r>
              <a:rPr lang="es-ES" dirty="0" smtClean="0"/>
              <a:t> Se comprobó como se comportaba el algoritmo en función de los parámetros de los que dependía.</a:t>
            </a:r>
          </a:p>
          <a:p>
            <a:pPr marL="365760" lvl="1" indent="0" algn="just"/>
            <a:r>
              <a:rPr lang="es-ES" dirty="0" smtClean="0"/>
              <a:t> La calidad de la imagen marcada (PSNR).</a:t>
            </a:r>
          </a:p>
          <a:p>
            <a:pPr marL="365760" lvl="1" indent="0" algn="just"/>
            <a:r>
              <a:rPr lang="es-ES" dirty="0" smtClean="0"/>
              <a:t> La imagen que se extraía como marca de agua o el gráfico de similaridad o correlación entre las secuencias pseudoaleatorias.</a:t>
            </a:r>
          </a:p>
          <a:p>
            <a:pPr marL="365760" lvl="1" indent="0" algn="just"/>
            <a:r>
              <a:rPr lang="es-ES" dirty="0" smtClean="0"/>
              <a:t> El número de errores que existía en la extracción de la marca con respecto a la original.</a:t>
            </a:r>
          </a:p>
          <a:p>
            <a:pPr marL="365760" lvl="1" indent="0" algn="just"/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Introducción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Objetivos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Restricciones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Algoritmos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Pruebas y ataques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Ejemplo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Resultados y Conclusiones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Futuras mejoras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5. Pruebas y ataques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Font typeface="+mj-lt"/>
              <a:buAutoNum type="arabicPeriod" startAt="2"/>
            </a:pPr>
            <a:r>
              <a:rPr lang="es-ES" dirty="0" smtClean="0"/>
              <a:t> Una vez obtenidos los datos de las pruebas individuales se procedió a las pruebas comunes o de comparación entre los algoritmos:</a:t>
            </a:r>
          </a:p>
          <a:p>
            <a:pPr marL="880110" lvl="1" indent="-514350" algn="just"/>
            <a:r>
              <a:rPr lang="es-ES" dirty="0" smtClean="0"/>
              <a:t>Estudio común entre los algoritmos que son comparables.</a:t>
            </a:r>
          </a:p>
          <a:p>
            <a:pPr marL="880110" lvl="1" indent="-514350" algn="just"/>
            <a:r>
              <a:rPr lang="es-ES" dirty="0" smtClean="0"/>
              <a:t>Estudio de los tiempos de computación que tiene cada algoritmo.</a:t>
            </a:r>
          </a:p>
          <a:p>
            <a:pPr marL="880110" lvl="1" indent="-514350" algn="just"/>
            <a:r>
              <a:rPr lang="es-ES" dirty="0" smtClean="0"/>
              <a:t>Estudio comparativo de resistencia a los ataques.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5. Pruebas y ataques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ES" dirty="0" smtClean="0"/>
              <a:t>Para comprobar la efectividad de los algoritmos propuestos por los autores, a las imágenes marcadas se les realizó una serie de ataques para ver qué resistencia tienen a éstos cuando se extrae la marca.</a:t>
            </a:r>
          </a:p>
          <a:p>
            <a:pPr marL="0" indent="0" algn="just">
              <a:buNone/>
            </a:pPr>
            <a:r>
              <a:rPr lang="es-ES" dirty="0" smtClean="0"/>
              <a:t>Los ataques que se realizaron: </a:t>
            </a:r>
          </a:p>
          <a:p>
            <a:pPr lvl="1"/>
            <a:r>
              <a:rPr lang="es-ES" dirty="0" smtClean="0"/>
              <a:t>Compresión JPEG </a:t>
            </a:r>
          </a:p>
          <a:p>
            <a:pPr lvl="1"/>
            <a:r>
              <a:rPr lang="es-ES" dirty="0" smtClean="0"/>
              <a:t>Inserción de ruido gaussiano (ruido muy común)</a:t>
            </a:r>
          </a:p>
          <a:p>
            <a:pPr lvl="1"/>
            <a:r>
              <a:rPr lang="es-ES" dirty="0" smtClean="0"/>
              <a:t>Aplicación de un filtro de paso bajo basado en la media (suavizado)</a:t>
            </a:r>
          </a:p>
          <a:p>
            <a:pPr lvl="1"/>
            <a:r>
              <a:rPr lang="es-ES" dirty="0" smtClean="0"/>
              <a:t>Recortado de la imagen marcada </a:t>
            </a:r>
          </a:p>
          <a:p>
            <a:pPr lvl="1"/>
            <a:r>
              <a:rPr lang="es-ES" dirty="0" smtClean="0"/>
              <a:t>Escalado de la imagen marcada (doble tamaño)</a:t>
            </a:r>
          </a:p>
          <a:p>
            <a:pPr lvl="1"/>
            <a:r>
              <a:rPr lang="es-ES" dirty="0" smtClean="0"/>
              <a:t>Rotación de la imagen marcada (90º)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Introducción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Objetivos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Restricciones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Algoritmos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Pruebas y ataques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rgbClr val="FF0000"/>
                </a:solidFill>
              </a:rPr>
              <a:t>Ejemplo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Resultados y Conclusiones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Futuras mejoras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6. Ejemplo</a:t>
            </a: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 smtClean="0"/>
              <a:t>Para ver las salidas que se han obtenido en las pruebas se va a realizar un ejemplo con una interfaz gráfica básica donde se podrá observar los resultados obtenidos.</a:t>
            </a:r>
          </a:p>
          <a:p>
            <a:pPr marL="0" indent="0" algn="just">
              <a:buNone/>
            </a:pPr>
            <a:endParaRPr lang="es-ES" dirty="0" smtClean="0"/>
          </a:p>
          <a:p>
            <a:pPr marL="0" indent="0" algn="just">
              <a:buNone/>
            </a:pPr>
            <a:r>
              <a:rPr lang="es-ES" dirty="0" smtClean="0"/>
              <a:t>Se podrá observar:</a:t>
            </a:r>
          </a:p>
          <a:p>
            <a:pPr marL="365760" lvl="1" indent="0" algn="just"/>
            <a:r>
              <a:rPr lang="es-ES" dirty="0" smtClean="0"/>
              <a:t> La imagen de cobertura u original</a:t>
            </a:r>
          </a:p>
          <a:p>
            <a:pPr marL="365760" lvl="1" indent="0" algn="just"/>
            <a:r>
              <a:rPr lang="es-ES" dirty="0" smtClean="0"/>
              <a:t> La marca de agua original</a:t>
            </a:r>
          </a:p>
          <a:p>
            <a:pPr marL="365760" lvl="1" indent="0" algn="just"/>
            <a:r>
              <a:rPr lang="es-ES" dirty="0" smtClean="0"/>
              <a:t> La imagen marcada</a:t>
            </a:r>
          </a:p>
          <a:p>
            <a:pPr marL="365760" lvl="1" indent="0" algn="just"/>
            <a:r>
              <a:rPr lang="es-ES" dirty="0" smtClean="0"/>
              <a:t> La marca de agua extraída</a:t>
            </a:r>
          </a:p>
          <a:p>
            <a:pPr marL="365760" lvl="1" indent="0" algn="just"/>
            <a:r>
              <a:rPr lang="es-ES" dirty="0" smtClean="0"/>
              <a:t> El PSNR de la imagen marcada</a:t>
            </a:r>
          </a:p>
          <a:p>
            <a:pPr marL="365760" lvl="1" indent="0" algn="just"/>
            <a:r>
              <a:rPr lang="es-ES" dirty="0" smtClean="0"/>
              <a:t> El número de errores entre marcas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Introducción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Objetivos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Restricciones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Algoritmos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Pruebas y ataques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Ejemplo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rgbClr val="FF0000"/>
                </a:solidFill>
              </a:rPr>
              <a:t>Resultados y Conclusiones</a:t>
            </a: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Futuras mejoras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7. Resultados y Conclusiones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 smtClean="0"/>
              <a:t>Dos tipos de resultados:</a:t>
            </a:r>
          </a:p>
          <a:p>
            <a:pPr marL="365760" lvl="1" indent="0" algn="just"/>
            <a:r>
              <a:rPr lang="es-ES" dirty="0" smtClean="0"/>
              <a:t> Resultados obtenidos del estudio de cada algoritmo.</a:t>
            </a:r>
          </a:p>
          <a:p>
            <a:pPr marL="365760" lvl="1" indent="0" algn="just"/>
            <a:r>
              <a:rPr lang="es-ES" dirty="0" smtClean="0"/>
              <a:t> Resultados obtenidos del estudio común.</a:t>
            </a:r>
          </a:p>
          <a:p>
            <a:pPr marL="0" indent="0" algn="just">
              <a:buNone/>
            </a:pPr>
            <a:endParaRPr lang="es-ES" dirty="0" smtClean="0"/>
          </a:p>
          <a:p>
            <a:pPr marL="0" indent="0" algn="just">
              <a:buNone/>
            </a:pPr>
            <a:r>
              <a:rPr lang="es-ES" dirty="0" smtClean="0"/>
              <a:t>Resultados obtenidos de cada algoritmo:</a:t>
            </a:r>
          </a:p>
          <a:p>
            <a:pPr marL="365760" lvl="1" indent="0" algn="just"/>
            <a:r>
              <a:rPr lang="es-ES" dirty="0" smtClean="0"/>
              <a:t> Se ha comprobado el comportamiento que tenían los algoritmos a la variabilidad de los parámetros de los que dependían.</a:t>
            </a:r>
          </a:p>
          <a:p>
            <a:pPr marL="365760" lvl="1" indent="0" algn="just"/>
            <a:r>
              <a:rPr lang="es-ES" dirty="0" smtClean="0"/>
              <a:t> Y se han obtenido resultados de la resistencia o no de los algoritmos a los ataques.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7. Resultados y Conclusiones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 smtClean="0"/>
              <a:t>Resultados obtenidos del estudio común:</a:t>
            </a:r>
          </a:p>
          <a:p>
            <a:pPr marL="365760" lvl="1" indent="0" algn="just"/>
            <a:r>
              <a:rPr lang="es-ES" dirty="0" smtClean="0"/>
              <a:t> Se ha comparado los tiempos de ejecución que ofrecen los diferentes algoritmos observando cuál es más rápido y cuál más lento.</a:t>
            </a:r>
          </a:p>
          <a:p>
            <a:pPr marL="365760" lvl="1" indent="0" algn="just"/>
            <a:r>
              <a:rPr lang="es-ES" dirty="0" smtClean="0"/>
              <a:t> Se ha comparado los tipos de algoritmos que se han estudiado viendo cuales necesitan algo para la extracción junto con lo que necesitan y cuales no necesitan nada.</a:t>
            </a:r>
          </a:p>
          <a:p>
            <a:pPr marL="365760" lvl="1" indent="0" algn="just"/>
            <a:r>
              <a:rPr lang="es-ES" dirty="0" smtClean="0"/>
              <a:t> Se ha comparado la resistencia a los ataques realizados entre los diferentes algoritmos llevados a estudio.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7. Resultados y Conclusiones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sz="2000" dirty="0" smtClean="0"/>
              <a:t>Comparativa de los tiempos de ejecución:</a:t>
            </a:r>
          </a:p>
          <a:p>
            <a:pPr marL="0" indent="0" algn="just">
              <a:buNone/>
            </a:pP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1571612"/>
            <a:ext cx="3857652" cy="5152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7. Resultados y Conclusiones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Conclusiones para los tiempos de ejecución:</a:t>
            </a:r>
          </a:p>
          <a:p>
            <a:pPr lvl="1"/>
            <a:r>
              <a:rPr lang="es-ES_tradnl" dirty="0" smtClean="0"/>
              <a:t>La mayoría de los algoritmos rondan entre el medio segundo y los dos segundos de tiempo de ejecución.</a:t>
            </a:r>
          </a:p>
          <a:p>
            <a:pPr lvl="1"/>
            <a:r>
              <a:rPr lang="es-ES_tradnl" dirty="0" smtClean="0"/>
              <a:t>Las </a:t>
            </a:r>
            <a:r>
              <a:rPr lang="es-ES_tradnl" b="1" dirty="0" smtClean="0"/>
              <a:t>inserciones</a:t>
            </a:r>
            <a:r>
              <a:rPr lang="es-ES_tradnl" dirty="0" smtClean="0"/>
              <a:t> suelen ser </a:t>
            </a:r>
            <a:r>
              <a:rPr lang="es-ES_tradnl" b="1" dirty="0" smtClean="0"/>
              <a:t>más lentas </a:t>
            </a:r>
            <a:r>
              <a:rPr lang="es-ES_tradnl" dirty="0" smtClean="0"/>
              <a:t>que las </a:t>
            </a:r>
            <a:r>
              <a:rPr lang="es-ES_tradnl" b="1" dirty="0" smtClean="0"/>
              <a:t>extracciones</a:t>
            </a:r>
            <a:r>
              <a:rPr lang="es-ES_tradnl" dirty="0" smtClean="0"/>
              <a:t>, predominando en las extracciones los tiempos de ejecución por debajo del segundo.</a:t>
            </a:r>
          </a:p>
          <a:p>
            <a:pPr lvl="1"/>
            <a:r>
              <a:rPr lang="es-ES_tradnl" dirty="0" smtClean="0"/>
              <a:t>El algoritmo </a:t>
            </a:r>
            <a:r>
              <a:rPr lang="es-ES_tradnl" b="1" dirty="0" smtClean="0"/>
              <a:t>más rápido</a:t>
            </a:r>
            <a:r>
              <a:rPr lang="es-ES_tradnl" dirty="0" smtClean="0"/>
              <a:t>, ya sea en la inserción o extracción, es el algoritmo de </a:t>
            </a:r>
            <a:r>
              <a:rPr lang="es-ES_tradnl" b="1" dirty="0" smtClean="0"/>
              <a:t>técnicas basadas en correlación</a:t>
            </a:r>
            <a:r>
              <a:rPr lang="es-ES_tradnl" dirty="0" smtClean="0"/>
              <a:t>, en concreto el algoritmo modificado.</a:t>
            </a:r>
          </a:p>
          <a:p>
            <a:pPr lvl="1"/>
            <a:r>
              <a:rPr lang="es-ES_tradnl" dirty="0" smtClean="0"/>
              <a:t>El algoritmo </a:t>
            </a:r>
            <a:r>
              <a:rPr lang="es-ES_tradnl" b="1" dirty="0" smtClean="0"/>
              <a:t>más lento </a:t>
            </a:r>
            <a:r>
              <a:rPr lang="es-ES_tradnl" dirty="0" smtClean="0"/>
              <a:t>en realizar la </a:t>
            </a:r>
            <a:r>
              <a:rPr lang="es-ES_tradnl" b="1" dirty="0" smtClean="0"/>
              <a:t>inserción</a:t>
            </a:r>
            <a:r>
              <a:rPr lang="es-ES_tradnl" dirty="0" smtClean="0"/>
              <a:t> es el algoritmo </a:t>
            </a:r>
            <a:r>
              <a:rPr lang="es-ES_tradnl" b="1" dirty="0" smtClean="0"/>
              <a:t>SVD con la transformada de Arnold </a:t>
            </a:r>
            <a:r>
              <a:rPr lang="es-ES_tradnl" dirty="0" smtClean="0"/>
              <a:t>y en la </a:t>
            </a:r>
            <a:r>
              <a:rPr lang="es-ES_tradnl" b="1" dirty="0" smtClean="0"/>
              <a:t>extracción</a:t>
            </a:r>
            <a:r>
              <a:rPr lang="es-ES_tradnl" dirty="0" smtClean="0"/>
              <a:t> es el algoritmo </a:t>
            </a:r>
            <a:r>
              <a:rPr lang="es-ES_tradnl" b="1" dirty="0" smtClean="0"/>
              <a:t>CDMA en el dominio wavelet</a:t>
            </a:r>
            <a:r>
              <a:rPr lang="es-ES_tradnl" dirty="0" smtClean="0"/>
              <a:t>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rgbClr val="FF0000"/>
                </a:solidFill>
              </a:rPr>
              <a:t>Introducción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Objetivos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Restricciones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Algoritmos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Pruebas y ataques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Ejemplo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Resultados y Conclusiones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Futuras mejoras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7. Resultados y Conclusiones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sz="2000" dirty="0" smtClean="0"/>
              <a:t>Comparativa de los tipos de algoritmos:</a:t>
            </a:r>
          </a:p>
          <a:p>
            <a:pPr marL="0" indent="0" algn="just">
              <a:buNone/>
            </a:pP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2000" y="1857364"/>
            <a:ext cx="5400000" cy="4105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7. Resultados y Conclusiones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Conclusiones para los tipos de algoritmos:</a:t>
            </a:r>
          </a:p>
          <a:p>
            <a:pPr lvl="1"/>
            <a:r>
              <a:rPr lang="es-ES_tradnl" sz="2500" b="1" dirty="0" smtClean="0"/>
              <a:t>La mayoría </a:t>
            </a:r>
            <a:r>
              <a:rPr lang="es-ES_tradnl" sz="2500" dirty="0" smtClean="0"/>
              <a:t>de los algoritmos realizan la extracción </a:t>
            </a:r>
            <a:r>
              <a:rPr lang="es-ES_tradnl" sz="2500" b="1" dirty="0" smtClean="0"/>
              <a:t>sin utilizar nada</a:t>
            </a:r>
            <a:r>
              <a:rPr lang="es-ES_tradnl" sz="2500" dirty="0" smtClean="0"/>
              <a:t> </a:t>
            </a:r>
            <a:r>
              <a:rPr lang="es-ES_tradnl" sz="2500" b="1" dirty="0" smtClean="0"/>
              <a:t>adicional</a:t>
            </a:r>
            <a:r>
              <a:rPr lang="es-ES_tradnl" sz="2500" dirty="0" smtClean="0"/>
              <a:t> (blind o a ciegas). </a:t>
            </a:r>
          </a:p>
          <a:p>
            <a:pPr lvl="1"/>
            <a:r>
              <a:rPr lang="es-ES_tradnl" sz="2500" b="1" dirty="0" smtClean="0"/>
              <a:t>Ninguno</a:t>
            </a:r>
            <a:r>
              <a:rPr lang="es-ES_tradnl" sz="2500" dirty="0" smtClean="0"/>
              <a:t> utiliza la imagen</a:t>
            </a:r>
            <a:r>
              <a:rPr lang="es-ES_tradnl" sz="2500" b="1" dirty="0" smtClean="0"/>
              <a:t> y </a:t>
            </a:r>
            <a:r>
              <a:rPr lang="es-ES_tradnl" sz="2500" dirty="0" smtClean="0"/>
              <a:t>la marca de agua originales para la </a:t>
            </a:r>
            <a:r>
              <a:rPr lang="es-ES_tradnl" sz="2500" b="1" dirty="0" smtClean="0"/>
              <a:t>extracción</a:t>
            </a:r>
            <a:r>
              <a:rPr lang="es-ES_tradnl" sz="2500" dirty="0" smtClean="0"/>
              <a:t>, con lo que esto dice mucho de la calidad de los algoritmos.</a:t>
            </a:r>
            <a:endParaRPr lang="es-ES" sz="2500" dirty="0" smtClean="0"/>
          </a:p>
          <a:p>
            <a:pPr lvl="1"/>
            <a:r>
              <a:rPr lang="es-ES_tradnl" sz="2500" b="1" dirty="0" smtClean="0"/>
              <a:t>Solamente tres </a:t>
            </a:r>
            <a:r>
              <a:rPr lang="es-ES_tradnl" sz="2500" dirty="0" smtClean="0"/>
              <a:t>necesitan de la imagen </a:t>
            </a:r>
            <a:r>
              <a:rPr lang="es-ES_tradnl" sz="2500" b="1" dirty="0" smtClean="0"/>
              <a:t>o</a:t>
            </a:r>
            <a:r>
              <a:rPr lang="es-ES_tradnl" sz="2500" dirty="0" smtClean="0"/>
              <a:t> la marca de agua originales para la </a:t>
            </a:r>
            <a:r>
              <a:rPr lang="es-ES_tradnl" sz="2500" b="1" dirty="0" smtClean="0"/>
              <a:t>extracción</a:t>
            </a:r>
            <a:r>
              <a:rPr lang="es-ES_tradnl" sz="2500" dirty="0" smtClean="0"/>
              <a:t>, </a:t>
            </a:r>
            <a:r>
              <a:rPr lang="es-ES_tradnl" sz="2500" b="1" dirty="0" smtClean="0"/>
              <a:t>dos</a:t>
            </a:r>
            <a:r>
              <a:rPr lang="es-ES_tradnl" sz="2500" dirty="0" smtClean="0"/>
              <a:t> necesitan de la </a:t>
            </a:r>
            <a:r>
              <a:rPr lang="es-ES_tradnl" sz="2500" b="1" dirty="0" smtClean="0"/>
              <a:t>imagen original </a:t>
            </a:r>
            <a:r>
              <a:rPr lang="es-ES_tradnl" sz="2500" dirty="0" smtClean="0"/>
              <a:t>y </a:t>
            </a:r>
            <a:r>
              <a:rPr lang="es-ES_tradnl" sz="2500" b="1" dirty="0" smtClean="0"/>
              <a:t>uno</a:t>
            </a:r>
            <a:r>
              <a:rPr lang="es-ES_tradnl" sz="2500" dirty="0" smtClean="0"/>
              <a:t> de la </a:t>
            </a:r>
            <a:r>
              <a:rPr lang="es-ES_tradnl" sz="2500" b="1" dirty="0" smtClean="0"/>
              <a:t>marca de agua original. </a:t>
            </a:r>
            <a:endParaRPr lang="es-ES_tradnl" sz="2500" dirty="0" smtClean="0"/>
          </a:p>
          <a:p>
            <a:pPr lvl="1"/>
            <a:r>
              <a:rPr lang="es-ES_tradnl" sz="2500" dirty="0" smtClean="0"/>
              <a:t>Sólo </a:t>
            </a:r>
            <a:r>
              <a:rPr lang="es-ES_tradnl" sz="2500" b="1" dirty="0" smtClean="0"/>
              <a:t>cinco</a:t>
            </a:r>
            <a:r>
              <a:rPr lang="es-ES_tradnl" sz="2500" dirty="0" smtClean="0"/>
              <a:t> hacen uso de alguna variable o parámetro adicional (semiblind).</a:t>
            </a:r>
            <a:endParaRPr lang="es-ES_trad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7. Resultados y Conclusiones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sz="2000" dirty="0" smtClean="0"/>
              <a:t>Comparativa de la resistencia a los ataques:</a:t>
            </a:r>
          </a:p>
          <a:p>
            <a:pPr marL="0" indent="0" algn="just">
              <a:buNone/>
            </a:pP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2000" y="2071678"/>
            <a:ext cx="5400000" cy="3913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7. Resultados y Conclusiones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Conclusiones de resistencia a ataques:</a:t>
            </a:r>
          </a:p>
          <a:p>
            <a:pPr lvl="1"/>
            <a:r>
              <a:rPr lang="es-ES_tradnl" dirty="0" smtClean="0"/>
              <a:t>El ataque al cual un algoritmo es </a:t>
            </a:r>
            <a:r>
              <a:rPr lang="es-ES_tradnl" b="1" dirty="0" smtClean="0"/>
              <a:t>más vulnerable </a:t>
            </a:r>
            <a:r>
              <a:rPr lang="es-ES_tradnl" dirty="0" smtClean="0"/>
              <a:t>es el </a:t>
            </a:r>
            <a:r>
              <a:rPr lang="es-ES_tradnl" b="1" dirty="0" smtClean="0"/>
              <a:t>filtro de paso bajo basado en la media</a:t>
            </a:r>
            <a:r>
              <a:rPr lang="es-ES_tradnl" dirty="0" smtClean="0"/>
              <a:t>.</a:t>
            </a:r>
          </a:p>
          <a:p>
            <a:pPr lvl="1"/>
            <a:r>
              <a:rPr lang="es-ES_tradnl" dirty="0" smtClean="0"/>
              <a:t>Los algoritmos son</a:t>
            </a:r>
            <a:r>
              <a:rPr lang="es-ES_tradnl" dirty="0" smtClean="0"/>
              <a:t> </a:t>
            </a:r>
            <a:r>
              <a:rPr lang="es-ES_tradnl" b="1" dirty="0" smtClean="0"/>
              <a:t>más resistente </a:t>
            </a:r>
            <a:r>
              <a:rPr lang="es-ES_tradnl" dirty="0" smtClean="0"/>
              <a:t>a la </a:t>
            </a:r>
            <a:r>
              <a:rPr lang="es-ES_tradnl" b="1" dirty="0" smtClean="0"/>
              <a:t>compresión JPEG</a:t>
            </a:r>
            <a:r>
              <a:rPr lang="es-ES_tradnl" dirty="0" smtClean="0"/>
              <a:t>.</a:t>
            </a:r>
          </a:p>
          <a:p>
            <a:pPr lvl="1"/>
            <a:r>
              <a:rPr lang="es-ES_tradnl" dirty="0" smtClean="0"/>
              <a:t>El ataque que </a:t>
            </a:r>
            <a:r>
              <a:rPr lang="es-ES_tradnl" b="1" dirty="0" smtClean="0"/>
              <a:t>no se puede aplicar </a:t>
            </a:r>
            <a:r>
              <a:rPr lang="es-ES_tradnl" dirty="0" smtClean="0"/>
              <a:t>en la mayoría de los casos por culpa del algoritmo es el </a:t>
            </a:r>
            <a:r>
              <a:rPr lang="es-ES_tradnl" b="1" dirty="0" smtClean="0"/>
              <a:t>recortado</a:t>
            </a:r>
            <a:r>
              <a:rPr lang="es-ES_tradnl" dirty="0" smtClean="0"/>
              <a:t>.</a:t>
            </a:r>
          </a:p>
          <a:p>
            <a:pPr lvl="1"/>
            <a:r>
              <a:rPr lang="es-ES_tradnl" dirty="0" smtClean="0"/>
              <a:t>El algoritmo que </a:t>
            </a:r>
            <a:r>
              <a:rPr lang="es-ES_tradnl" b="1" dirty="0" smtClean="0"/>
              <a:t>más ataques ha superado </a:t>
            </a:r>
            <a:r>
              <a:rPr lang="es-ES_tradnl" dirty="0" smtClean="0"/>
              <a:t>ha sido el </a:t>
            </a:r>
            <a:r>
              <a:rPr lang="es-ES_tradnl" b="1" dirty="0" smtClean="0"/>
              <a:t>algoritmo de Cox</a:t>
            </a:r>
            <a:r>
              <a:rPr lang="es-ES_tradnl" dirty="0" smtClean="0"/>
              <a:t>. Este método tiene </a:t>
            </a:r>
            <a:r>
              <a:rPr lang="es-ES_tradnl" b="1" dirty="0" smtClean="0"/>
              <a:t>alta probabilidad </a:t>
            </a:r>
            <a:r>
              <a:rPr lang="es-ES_tradnl" dirty="0" smtClean="0"/>
              <a:t>de mejorarse en el caso de una </a:t>
            </a:r>
            <a:r>
              <a:rPr lang="es-ES_tradnl" b="1" dirty="0" smtClean="0"/>
              <a:t>futura aplicación real</a:t>
            </a:r>
            <a:r>
              <a:rPr lang="es-ES_tradnl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Introducción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Objetivos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Restricciones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Algoritmos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Pruebas y ataques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Ejemplo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Resultados y Conclusiones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rgbClr val="FF0000"/>
                </a:solidFill>
              </a:rPr>
              <a:t>Futuras mejoras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8. Futuras mejoras</a:t>
            </a: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Algoritmos:</a:t>
            </a:r>
          </a:p>
          <a:p>
            <a:pPr lvl="1"/>
            <a:r>
              <a:rPr lang="es-ES" dirty="0" smtClean="0"/>
              <a:t>Nuevos algoritmos</a:t>
            </a:r>
          </a:p>
          <a:p>
            <a:pPr lvl="1"/>
            <a:r>
              <a:rPr lang="es-ES" dirty="0" smtClean="0"/>
              <a:t>Trabajar con imágenes en colores, ya sea para las imágenes de cobertura o las marcas de agua</a:t>
            </a:r>
          </a:p>
          <a:p>
            <a:pPr lvl="1"/>
            <a:r>
              <a:rPr lang="es-ES" dirty="0" smtClean="0"/>
              <a:t>Trabajar con otros tipos de ficheros digitales (audio, video…)</a:t>
            </a:r>
          </a:p>
          <a:p>
            <a:r>
              <a:rPr lang="es-ES" dirty="0" smtClean="0"/>
              <a:t>Programa:</a:t>
            </a:r>
          </a:p>
          <a:p>
            <a:pPr lvl="1"/>
            <a:r>
              <a:rPr lang="es-ES" dirty="0" smtClean="0"/>
              <a:t>Realizar un programa que reúna todos los algoritmos estudiados</a:t>
            </a:r>
          </a:p>
          <a:p>
            <a:r>
              <a:rPr lang="es-ES" dirty="0" smtClean="0"/>
              <a:t>Interfaz:</a:t>
            </a:r>
          </a:p>
          <a:p>
            <a:pPr lvl="1"/>
            <a:r>
              <a:rPr lang="es-ES" dirty="0" smtClean="0"/>
              <a:t>Realizar una interfaz gráfica para el programa propuesto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Bibliografía</a:t>
            </a: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10196"/>
          </a:xfrm>
        </p:spPr>
        <p:txBody>
          <a:bodyPr>
            <a:noAutofit/>
          </a:bodyPr>
          <a:lstStyle/>
          <a:p>
            <a:pPr algn="just"/>
            <a:r>
              <a:rPr lang="en-GB" sz="820" dirty="0" smtClean="0"/>
              <a:t>Shoemaker, C. Hidden Bits: A Survey of Techniques for Digital Watermarking, Union College, Schenectady, NY, 2002, </a:t>
            </a:r>
            <a:r>
              <a:rPr lang="en-GB" sz="820" dirty="0" err="1" smtClean="0"/>
              <a:t>última</a:t>
            </a:r>
            <a:r>
              <a:rPr lang="en-GB" sz="820" dirty="0" smtClean="0"/>
              <a:t> </a:t>
            </a:r>
            <a:r>
              <a:rPr lang="en-GB" sz="820" dirty="0" err="1" smtClean="0"/>
              <a:t>visita</a:t>
            </a:r>
            <a:r>
              <a:rPr lang="en-GB" sz="820" dirty="0" smtClean="0"/>
              <a:t> 23-Julio-2009, </a:t>
            </a:r>
            <a:r>
              <a:rPr lang="en-GB" sz="820" u="sng" dirty="0" smtClean="0">
                <a:hlinkClick r:id="rId3"/>
              </a:rPr>
              <a:t>http://www.vu.union.edu/~shoemakc/watermarking/</a:t>
            </a:r>
            <a:r>
              <a:rPr lang="en-GB" sz="820" dirty="0" smtClean="0"/>
              <a:t>.</a:t>
            </a:r>
            <a:endParaRPr lang="es-ES" sz="820" dirty="0" smtClean="0"/>
          </a:p>
          <a:p>
            <a:pPr algn="just"/>
            <a:r>
              <a:rPr lang="es-ES" sz="820" dirty="0" smtClean="0"/>
              <a:t>Godoy, M.; </a:t>
            </a:r>
            <a:r>
              <a:rPr lang="es-ES" sz="820" dirty="0" err="1" smtClean="0"/>
              <a:t>Mignola</a:t>
            </a:r>
            <a:r>
              <a:rPr lang="es-ES" sz="820" dirty="0" smtClean="0"/>
              <a:t>, C. Marcas de Agua (Watermarking) en Imágenes, Aplicadas en el Dominio Espacial Basadas en Correlación, 2004, última visita 23-Julio-2009, </a:t>
            </a:r>
            <a:r>
              <a:rPr lang="es-ES" sz="820" u="sng" dirty="0" smtClean="0">
                <a:hlinkClick r:id="rId4"/>
              </a:rPr>
              <a:t>http://cpdsi-fich.wdfiles.com/local--files/tpsaplicacion/2004_GodoyMignola-WatermarkingCorrelacion.pdf</a:t>
            </a:r>
            <a:endParaRPr lang="es-ES" sz="820" u="sng" dirty="0" smtClean="0"/>
          </a:p>
          <a:p>
            <a:pPr algn="just"/>
            <a:r>
              <a:rPr lang="en-GB" sz="820" dirty="0" smtClean="0"/>
              <a:t>Cox, I.J.; </a:t>
            </a:r>
            <a:r>
              <a:rPr lang="en-GB" sz="820" dirty="0" err="1" smtClean="0"/>
              <a:t>Kilian</a:t>
            </a:r>
            <a:r>
              <a:rPr lang="en-GB" sz="820" dirty="0" smtClean="0"/>
              <a:t>, J.; Leighton, F.T.; </a:t>
            </a:r>
            <a:r>
              <a:rPr lang="en-GB" sz="820" dirty="0" err="1" smtClean="0"/>
              <a:t>Shamoon</a:t>
            </a:r>
            <a:r>
              <a:rPr lang="en-GB" sz="820" dirty="0" smtClean="0"/>
              <a:t>, T. Secure Spread Spectrum Watermarking for Multimedia, IEEE, Volume: 6, Issue: 12-Dec-1997, </a:t>
            </a:r>
            <a:br>
              <a:rPr lang="en-GB" sz="820" dirty="0" smtClean="0"/>
            </a:br>
            <a:r>
              <a:rPr lang="en-GB" sz="820" dirty="0" smtClean="0"/>
              <a:t>Page(s): 1673-1687.</a:t>
            </a:r>
            <a:endParaRPr lang="es-ES" sz="820" dirty="0" smtClean="0"/>
          </a:p>
          <a:p>
            <a:pPr algn="just"/>
            <a:r>
              <a:rPr lang="en-GB" sz="820" dirty="0" err="1" smtClean="0"/>
              <a:t>Maity</a:t>
            </a:r>
            <a:r>
              <a:rPr lang="en-GB" sz="820" dirty="0" smtClean="0"/>
              <a:t>, </a:t>
            </a:r>
            <a:r>
              <a:rPr lang="en-GB" sz="820" dirty="0" err="1" smtClean="0"/>
              <a:t>Santi</a:t>
            </a:r>
            <a:r>
              <a:rPr lang="en-GB" sz="820" dirty="0" smtClean="0"/>
              <a:t> P.; </a:t>
            </a:r>
            <a:r>
              <a:rPr lang="en-GB" sz="820" dirty="0" err="1" smtClean="0"/>
              <a:t>Kundu</a:t>
            </a:r>
            <a:r>
              <a:rPr lang="en-GB" sz="820" dirty="0" smtClean="0"/>
              <a:t>, Malay K. A Blind CDMA Image Watermarking Scheme in Wavelet Domain, 2004, </a:t>
            </a:r>
            <a:r>
              <a:rPr lang="en-GB" sz="820" dirty="0" err="1" smtClean="0"/>
              <a:t>última</a:t>
            </a:r>
            <a:r>
              <a:rPr lang="en-GB" sz="820" dirty="0" smtClean="0"/>
              <a:t> </a:t>
            </a:r>
            <a:r>
              <a:rPr lang="en-GB" sz="820" dirty="0" err="1" smtClean="0"/>
              <a:t>visita</a:t>
            </a:r>
            <a:r>
              <a:rPr lang="en-GB" sz="820" dirty="0" smtClean="0"/>
              <a:t> 24-Julio-2009, </a:t>
            </a:r>
            <a:r>
              <a:rPr lang="en-GB" sz="820" u="sng" dirty="0" smtClean="0">
                <a:hlinkClick r:id="rId5"/>
              </a:rPr>
              <a:t>http://www.isical.ac.in/~malay/Papers/Conf/ICIP%2704_1595.pdf</a:t>
            </a:r>
            <a:endParaRPr lang="es-ES" sz="820" dirty="0" smtClean="0"/>
          </a:p>
          <a:p>
            <a:pPr algn="just"/>
            <a:r>
              <a:rPr lang="en-GB" sz="820" dirty="0" smtClean="0"/>
              <a:t>Jiang-Lung Liu; </a:t>
            </a:r>
            <a:r>
              <a:rPr lang="en-GB" sz="820" dirty="0" err="1" smtClean="0"/>
              <a:t>Der-Chyuan</a:t>
            </a:r>
            <a:r>
              <a:rPr lang="en-GB" sz="820" dirty="0" smtClean="0"/>
              <a:t> Lou; Ming-Chang Chang; et al. A Robust Watermarking Scheme Using Self-reference Image, </a:t>
            </a:r>
            <a:r>
              <a:rPr lang="en-GB" sz="820" dirty="0" err="1" smtClean="0"/>
              <a:t>ScienceDirect</a:t>
            </a:r>
            <a:r>
              <a:rPr lang="en-GB" sz="820" dirty="0" smtClean="0"/>
              <a:t>, Computer Standards &amp; Interfaces, Volume: 28, Issue: 3-Jan-2006, Page(s): 356-367.</a:t>
            </a:r>
            <a:endParaRPr lang="es-ES" sz="820" dirty="0" smtClean="0"/>
          </a:p>
          <a:p>
            <a:pPr algn="just"/>
            <a:r>
              <a:rPr lang="en-GB" sz="820" dirty="0" err="1" smtClean="0"/>
              <a:t>Ruizhen</a:t>
            </a:r>
            <a:r>
              <a:rPr lang="en-GB" sz="820" dirty="0" smtClean="0"/>
              <a:t> Liu; </a:t>
            </a:r>
            <a:r>
              <a:rPr lang="en-GB" sz="820" dirty="0" err="1" smtClean="0"/>
              <a:t>Tieniu</a:t>
            </a:r>
            <a:r>
              <a:rPr lang="en-GB" sz="820" dirty="0" smtClean="0"/>
              <a:t> Tan. A SVD-Based Watermarking Scheme for Protecting Rightful Ownership, IEEE, IEEE Transactions on Multimedia, Volume: 4, Issue: 1-Mar-2002, Page(s): 121-128.</a:t>
            </a:r>
            <a:endParaRPr lang="es-ES" sz="820" dirty="0" smtClean="0"/>
          </a:p>
          <a:p>
            <a:pPr algn="just"/>
            <a:r>
              <a:rPr lang="en-GB" sz="820" dirty="0" smtClean="0"/>
              <a:t>Roman </a:t>
            </a:r>
            <a:r>
              <a:rPr lang="en-GB" sz="820" dirty="0" err="1" smtClean="0"/>
              <a:t>Rykaczewski</a:t>
            </a:r>
            <a:r>
              <a:rPr lang="en-GB" sz="820" dirty="0" smtClean="0"/>
              <a:t>. Comments on “An SVD-Based Watermarking Scheme for Protecting Rightful Ownership”, IEEE, IEEE Transactions on Multimedia, Volume: 9, Issue: 2, Page(s): 421-423.</a:t>
            </a:r>
            <a:endParaRPr lang="es-ES" sz="820" dirty="0" smtClean="0"/>
          </a:p>
          <a:p>
            <a:pPr algn="just"/>
            <a:r>
              <a:rPr lang="en-GB" sz="820" dirty="0" err="1" smtClean="0"/>
              <a:t>Deyun</a:t>
            </a:r>
            <a:r>
              <a:rPr lang="en-GB" sz="820" dirty="0" smtClean="0"/>
              <a:t> </a:t>
            </a:r>
            <a:r>
              <a:rPr lang="en-GB" sz="820" dirty="0" err="1" smtClean="0"/>
              <a:t>Peng</a:t>
            </a:r>
            <a:r>
              <a:rPr lang="en-GB" sz="820" dirty="0" smtClean="0"/>
              <a:t>; </a:t>
            </a:r>
            <a:r>
              <a:rPr lang="en-GB" sz="820" dirty="0" err="1" smtClean="0"/>
              <a:t>Jiazhen</a:t>
            </a:r>
            <a:r>
              <a:rPr lang="en-GB" sz="820" dirty="0" smtClean="0"/>
              <a:t> Wang; </a:t>
            </a:r>
            <a:r>
              <a:rPr lang="en-GB" sz="820" dirty="0" err="1" smtClean="0"/>
              <a:t>Sumin</a:t>
            </a:r>
            <a:r>
              <a:rPr lang="en-GB" sz="820" dirty="0" smtClean="0"/>
              <a:t> Yang; et al. CDMA Based Multiple-User Digital Watermarking, IEEE, International Conference on Intelligent Information Hiding and Multimedia Signal Processing, 2006. IIH-MSP '06. Dec-2006, Page(s): 75 – 78.</a:t>
            </a:r>
            <a:endParaRPr lang="es-ES" sz="820" dirty="0" smtClean="0"/>
          </a:p>
          <a:p>
            <a:pPr algn="just"/>
            <a:r>
              <a:rPr lang="en-GB" sz="820" dirty="0" smtClean="0"/>
              <a:t>Yan Xing; </a:t>
            </a:r>
            <a:r>
              <a:rPr lang="en-GB" sz="820" dirty="0" err="1" smtClean="0"/>
              <a:t>Jieqing</a:t>
            </a:r>
            <a:r>
              <a:rPr lang="en-GB" sz="820" dirty="0" smtClean="0"/>
              <a:t> Tan. A </a:t>
            </a:r>
            <a:r>
              <a:rPr lang="en-GB" sz="820" dirty="0" err="1" smtClean="0"/>
              <a:t>Color</a:t>
            </a:r>
            <a:r>
              <a:rPr lang="en-GB" sz="820" dirty="0" smtClean="0"/>
              <a:t> Watermarking Scheme Based on Block-SVD and Arnold Transformation, IEEE, Second Workshop on Digital Media and its Application in Museum &amp; Heritages, 10-12 Dec-2007, Page(s): 3 – 8.</a:t>
            </a:r>
            <a:endParaRPr lang="es-ES" sz="820" dirty="0" smtClean="0"/>
          </a:p>
          <a:p>
            <a:pPr algn="just"/>
            <a:r>
              <a:rPr lang="en-GB" sz="820" dirty="0" err="1" smtClean="0"/>
              <a:t>Belkacem</a:t>
            </a:r>
            <a:r>
              <a:rPr lang="en-GB" sz="820" dirty="0" smtClean="0"/>
              <a:t>, S.; </a:t>
            </a:r>
            <a:r>
              <a:rPr lang="en-GB" sz="820" dirty="0" err="1" smtClean="0"/>
              <a:t>Dibi</a:t>
            </a:r>
            <a:r>
              <a:rPr lang="en-GB" sz="820" dirty="0" smtClean="0"/>
              <a:t>, Z.; </a:t>
            </a:r>
            <a:r>
              <a:rPr lang="en-GB" sz="820" dirty="0" err="1" smtClean="0"/>
              <a:t>Bouridane</a:t>
            </a:r>
            <a:r>
              <a:rPr lang="en-GB" sz="820" dirty="0" smtClean="0"/>
              <a:t>, A. </a:t>
            </a:r>
            <a:r>
              <a:rPr lang="en-GB" sz="820" dirty="0" err="1" smtClean="0"/>
              <a:t>Color</a:t>
            </a:r>
            <a:r>
              <a:rPr lang="en-GB" sz="820" dirty="0" smtClean="0"/>
              <a:t> Image Watermarking based on Chaotic Map, IEEE, 14th IEEE International Conference on Electronics, Circuits and Systems, 2007. ICECS 2007, 11-14 Dec-2007, Page(s): 343 – 346.</a:t>
            </a:r>
            <a:endParaRPr lang="es-ES" sz="820" dirty="0" smtClean="0"/>
          </a:p>
          <a:p>
            <a:pPr algn="just"/>
            <a:r>
              <a:rPr lang="en-GB" sz="820" dirty="0" smtClean="0"/>
              <a:t>Chin-Chen Chang; </a:t>
            </a:r>
            <a:r>
              <a:rPr lang="en-GB" sz="820" dirty="0" err="1" smtClean="0"/>
              <a:t>Piyu</a:t>
            </a:r>
            <a:r>
              <a:rPr lang="en-GB" sz="820" dirty="0" smtClean="0"/>
              <a:t> Tsai; </a:t>
            </a:r>
            <a:r>
              <a:rPr lang="en-GB" sz="820" dirty="0" err="1" smtClean="0"/>
              <a:t>Chia</a:t>
            </a:r>
            <a:r>
              <a:rPr lang="en-GB" sz="820" dirty="0" smtClean="0"/>
              <a:t>-Chen Lin. SVD-based digital image watermarking scheme, </a:t>
            </a:r>
            <a:r>
              <a:rPr lang="en-GB" sz="820" dirty="0" err="1" smtClean="0"/>
              <a:t>ScienceDirect</a:t>
            </a:r>
            <a:r>
              <a:rPr lang="en-GB" sz="820" dirty="0" smtClean="0"/>
              <a:t>, Pattern Recognition Letters, Volume: 26, Issue: 10-15 Jul-2005, Page(s): 1577-1586.</a:t>
            </a:r>
            <a:endParaRPr lang="es-ES" sz="820" dirty="0" smtClean="0"/>
          </a:p>
          <a:p>
            <a:pPr algn="just"/>
            <a:r>
              <a:rPr lang="es-ES" sz="820" dirty="0" err="1" smtClean="0"/>
              <a:t>B.Chandra</a:t>
            </a:r>
            <a:r>
              <a:rPr lang="es-ES" sz="820" dirty="0" smtClean="0"/>
              <a:t> </a:t>
            </a:r>
            <a:r>
              <a:rPr lang="es-ES" sz="820" dirty="0" err="1" smtClean="0"/>
              <a:t>Mohan</a:t>
            </a:r>
            <a:r>
              <a:rPr lang="es-ES" sz="820" dirty="0" smtClean="0"/>
              <a:t>, S. </a:t>
            </a:r>
            <a:r>
              <a:rPr lang="es-ES" sz="820" dirty="0" err="1" smtClean="0"/>
              <a:t>Srinivas</a:t>
            </a:r>
            <a:r>
              <a:rPr lang="es-ES" sz="820" dirty="0" smtClean="0"/>
              <a:t> </a:t>
            </a:r>
            <a:r>
              <a:rPr lang="es-ES" sz="820" dirty="0" err="1" smtClean="0"/>
              <a:t>Kumar</a:t>
            </a:r>
            <a:r>
              <a:rPr lang="es-ES" sz="820" dirty="0" smtClean="0"/>
              <a:t>. </a:t>
            </a:r>
            <a:r>
              <a:rPr lang="en-GB" sz="820" dirty="0" smtClean="0"/>
              <a:t>A Robust Image Watermarking Scheme using Singular Value Decomposition, Journal Of Multimedia, Vol. 3, No. 1, May-2008.</a:t>
            </a:r>
            <a:endParaRPr lang="es-ES" sz="820" dirty="0" smtClean="0"/>
          </a:p>
          <a:p>
            <a:pPr algn="just"/>
            <a:r>
              <a:rPr lang="en-GB" sz="820" dirty="0" err="1" smtClean="0"/>
              <a:t>Chrysochos</a:t>
            </a:r>
            <a:r>
              <a:rPr lang="en-GB" sz="820" dirty="0" smtClean="0"/>
              <a:t>, E.; Fotopoulos, V.; </a:t>
            </a:r>
            <a:r>
              <a:rPr lang="en-GB" sz="820" dirty="0" err="1" smtClean="0"/>
              <a:t>Skodras</a:t>
            </a:r>
            <a:r>
              <a:rPr lang="en-GB" sz="820" dirty="0" smtClean="0"/>
              <a:t>, A. N. Robust Watermarking of Digital Images Based on Chaotic Mapping and DCT, 2008, </a:t>
            </a:r>
            <a:r>
              <a:rPr lang="en-GB" sz="820" dirty="0" err="1" smtClean="0"/>
              <a:t>última</a:t>
            </a:r>
            <a:r>
              <a:rPr lang="en-GB" sz="820" dirty="0" smtClean="0"/>
              <a:t> </a:t>
            </a:r>
            <a:r>
              <a:rPr lang="en-GB" sz="820" dirty="0" err="1" smtClean="0"/>
              <a:t>visita</a:t>
            </a:r>
            <a:r>
              <a:rPr lang="en-GB" sz="820" dirty="0" smtClean="0"/>
              <a:t> 04-Agosto-2009, </a:t>
            </a:r>
            <a:r>
              <a:rPr lang="en-GB" sz="820" u="sng" dirty="0" smtClean="0">
                <a:hlinkClick r:id="rId6"/>
              </a:rPr>
              <a:t>http://www.eurasip.org/Proceedings/Eusipco/Eusipco2008/papers/1569104383.pdf</a:t>
            </a:r>
            <a:endParaRPr lang="es-ES" sz="820" dirty="0" smtClean="0"/>
          </a:p>
          <a:p>
            <a:pPr algn="just"/>
            <a:r>
              <a:rPr lang="en-GB" sz="820" dirty="0" smtClean="0"/>
              <a:t>Thai D </a:t>
            </a:r>
            <a:r>
              <a:rPr lang="en-GB" sz="820" dirty="0" err="1" smtClean="0"/>
              <a:t>Hien</a:t>
            </a:r>
            <a:r>
              <a:rPr lang="en-GB" sz="820" dirty="0" smtClean="0"/>
              <a:t>; Yen-Wei Chen; </a:t>
            </a:r>
            <a:r>
              <a:rPr lang="en-GB" sz="820" dirty="0" err="1" smtClean="0"/>
              <a:t>Zensho</a:t>
            </a:r>
            <a:r>
              <a:rPr lang="en-GB" sz="820" dirty="0" smtClean="0"/>
              <a:t> </a:t>
            </a:r>
            <a:r>
              <a:rPr lang="en-GB" sz="820" dirty="0" err="1" smtClean="0"/>
              <a:t>Nakao</a:t>
            </a:r>
            <a:r>
              <a:rPr lang="en-GB" sz="820" dirty="0" smtClean="0"/>
              <a:t>. PCA Based Digital Watermarking, SpringerLink, Knowledge-Based Intelligent Information and Engineering Systems, Volume: 2773/2003, 2003, Page(s): 1427-1434.</a:t>
            </a:r>
            <a:endParaRPr lang="es-ES" sz="820" dirty="0" smtClean="0"/>
          </a:p>
          <a:p>
            <a:pPr algn="just"/>
            <a:r>
              <a:rPr lang="es-ES" sz="820" dirty="0" smtClean="0"/>
              <a:t>Mirza, H.H.; Thai, H.D.; </a:t>
            </a:r>
            <a:r>
              <a:rPr lang="es-ES" sz="820" dirty="0" err="1" smtClean="0"/>
              <a:t>Nagata</a:t>
            </a:r>
            <a:r>
              <a:rPr lang="es-ES" sz="820" dirty="0" smtClean="0"/>
              <a:t>, Y.; et al. </a:t>
            </a:r>
            <a:r>
              <a:rPr lang="en-GB" sz="820" dirty="0" smtClean="0"/>
              <a:t>Digital </a:t>
            </a:r>
            <a:r>
              <a:rPr lang="en-GB" sz="820" dirty="0" err="1" smtClean="0"/>
              <a:t>VideoWatermarking</a:t>
            </a:r>
            <a:r>
              <a:rPr lang="en-GB" sz="820" dirty="0" smtClean="0"/>
              <a:t> Based on Principal Component Analysis, IEEE, Second International Conference on Innovative Computing, Information and Control, 2007. ICICIC '07. 5-7 Sep-2007, Page(s): 290 – 290.</a:t>
            </a:r>
            <a:endParaRPr lang="es-ES" sz="820" dirty="0" smtClean="0"/>
          </a:p>
          <a:p>
            <a:pPr algn="just"/>
            <a:r>
              <a:rPr lang="en-GB" sz="820" dirty="0" err="1" smtClean="0"/>
              <a:t>Erkan</a:t>
            </a:r>
            <a:r>
              <a:rPr lang="en-GB" sz="820" dirty="0" smtClean="0"/>
              <a:t> </a:t>
            </a:r>
            <a:r>
              <a:rPr lang="en-GB" sz="820" dirty="0" err="1" smtClean="0"/>
              <a:t>Yavuz</a:t>
            </a:r>
            <a:r>
              <a:rPr lang="en-GB" sz="820" dirty="0" smtClean="0"/>
              <a:t>; </a:t>
            </a:r>
            <a:r>
              <a:rPr lang="en-GB" sz="820" dirty="0" err="1" smtClean="0"/>
              <a:t>Ziya</a:t>
            </a:r>
            <a:r>
              <a:rPr lang="en-GB" sz="820" dirty="0" smtClean="0"/>
              <a:t> </a:t>
            </a:r>
            <a:r>
              <a:rPr lang="en-GB" sz="820" dirty="0" err="1" smtClean="0"/>
              <a:t>Telatar</a:t>
            </a:r>
            <a:r>
              <a:rPr lang="en-GB" sz="820" dirty="0" smtClean="0"/>
              <a:t>. Digital Watermarking with PCA Based Reference Images, SpringerLink, Advanced Concepts for Intelligent Vision Systems, Volume: 4678/2007, 2007, Page(s): 1014-1023.</a:t>
            </a:r>
            <a:endParaRPr lang="es-ES" sz="82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71472" y="1857364"/>
            <a:ext cx="7851648" cy="1828800"/>
          </a:xfrm>
        </p:spPr>
        <p:txBody>
          <a:bodyPr/>
          <a:lstStyle/>
          <a:p>
            <a:r>
              <a:rPr lang="es-ES" dirty="0" smtClean="0"/>
              <a:t>MARCAS DE AGUA</a:t>
            </a:r>
            <a:br>
              <a:rPr lang="es-ES" dirty="0" smtClean="0"/>
            </a:br>
            <a:r>
              <a:rPr lang="es-ES" dirty="0" smtClean="0"/>
              <a:t>EN IMÁGENES DIGITALES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71472" y="3929066"/>
            <a:ext cx="7854696" cy="1057720"/>
          </a:xfrm>
        </p:spPr>
        <p:txBody>
          <a:bodyPr/>
          <a:lstStyle/>
          <a:p>
            <a:pPr algn="just">
              <a:tabLst>
                <a:tab pos="1079500" algn="l"/>
                <a:tab pos="3594100" algn="l"/>
              </a:tabLst>
            </a:pPr>
            <a:r>
              <a:rPr lang="es-ES" dirty="0" smtClean="0"/>
              <a:t>	AUTOR:	RAÚL PÉRULA MARTÍNEZ</a:t>
            </a:r>
          </a:p>
          <a:p>
            <a:pPr algn="just">
              <a:tabLst>
                <a:tab pos="1079500" algn="l"/>
                <a:tab pos="3594100" algn="l"/>
              </a:tabLst>
            </a:pPr>
            <a:r>
              <a:rPr lang="es-ES" dirty="0" smtClean="0"/>
              <a:t>	DIRECTORA:	ÁNGELA ROJAS MATAS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571472" y="285728"/>
            <a:ext cx="800105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/>
              <a:t>UNIVERSIDAD DE CÓRDOBA</a:t>
            </a:r>
          </a:p>
          <a:p>
            <a:pPr algn="ctr"/>
            <a:r>
              <a:rPr lang="es-ES" dirty="0" smtClean="0"/>
              <a:t>ESCUELA POLITÉCNICA SUPERIOR</a:t>
            </a:r>
          </a:p>
          <a:p>
            <a:pPr algn="ctr"/>
            <a:r>
              <a:rPr lang="es-ES" dirty="0" smtClean="0"/>
              <a:t>INGENIERÍA TÉCNICA EN INFORMÁTICA DE SISTEMAS</a:t>
            </a:r>
          </a:p>
          <a:p>
            <a:pPr algn="ctr"/>
            <a:r>
              <a:rPr lang="es-ES" dirty="0" smtClean="0"/>
              <a:t>PROYECTO FIN DE CARRERA</a:t>
            </a:r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20" y="5143512"/>
            <a:ext cx="1367810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5072074"/>
            <a:ext cx="1143008" cy="1420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1. Introducción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dirty="0" smtClean="0"/>
              <a:t>¿Qué es el marcado digital o watermarking?</a:t>
            </a:r>
          </a:p>
          <a:p>
            <a:pPr marL="274320" lvl="1" indent="0" algn="just"/>
            <a:r>
              <a:rPr lang="es-ES" dirty="0" smtClean="0"/>
              <a:t> Es una técnica de ocultación de información que forma parte de las conocidas como esteganográficas.</a:t>
            </a:r>
          </a:p>
          <a:p>
            <a:pPr marL="274320" lvl="1" indent="0" algn="just"/>
            <a:r>
              <a:rPr lang="es-ES" dirty="0" smtClean="0"/>
              <a:t> Las marcas de agua digitales pretenden proteger los derechos de autor. Pueden ser visibles o invisibles. En este estudio sólo se tratarán las invisibles.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¿Para qué se utilizan?</a:t>
            </a:r>
          </a:p>
          <a:p>
            <a:pPr marL="274320" lvl="1" indent="0"/>
            <a:r>
              <a:rPr lang="es-ES" dirty="0" smtClean="0"/>
              <a:t> La identificación de propiedad intelectual o copyright</a:t>
            </a:r>
          </a:p>
          <a:p>
            <a:pPr marL="274320" lvl="1" indent="0"/>
            <a:r>
              <a:rPr lang="es-ES" dirty="0" smtClean="0"/>
              <a:t> Protección de múltiples copias no autorizadas</a:t>
            </a:r>
          </a:p>
          <a:p>
            <a:pPr marL="274320" lvl="1" indent="0"/>
            <a:r>
              <a:rPr lang="es-ES" dirty="0" smtClean="0"/>
              <a:t> Aplicaciones médicas</a:t>
            </a:r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1. Introducción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¿Cuándo tiene éxito el marcado de una imagen digital?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Cuando se cumplen las siguientes características:</a:t>
            </a:r>
          </a:p>
          <a:p>
            <a:pPr lvl="1"/>
            <a:r>
              <a:rPr lang="es-ES" dirty="0" smtClean="0"/>
              <a:t>Robustez de la marca de agua (baja cantidad de errores).</a:t>
            </a:r>
          </a:p>
          <a:p>
            <a:pPr lvl="1"/>
            <a:r>
              <a:rPr lang="es-ES" dirty="0" smtClean="0"/>
              <a:t>Calidad de la imagen receptora (alto valor del PSNR, que es un tipo de métrica que muestra una medida aproximada de la modificación que sufre la imagen).</a:t>
            </a:r>
          </a:p>
          <a:p>
            <a:pPr lvl="1"/>
            <a:r>
              <a:rPr lang="es-ES" dirty="0" smtClean="0"/>
              <a:t>Resistencia a posibles ataques.</a:t>
            </a:r>
          </a:p>
          <a:p>
            <a:pPr lvl="1"/>
            <a:r>
              <a:rPr lang="es-ES" dirty="0" smtClean="0"/>
              <a:t>Una buena clave secreta de ocultación.</a:t>
            </a:r>
          </a:p>
          <a:p>
            <a:pPr lvl="1"/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Introducción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rgbClr val="FF0000"/>
                </a:solidFill>
              </a:rPr>
              <a:t>Objetivos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Restricciones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Algoritmos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Pruebas y ataques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Ejemplo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Resultados y Conclusiones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Futuras mejoras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Objetivos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/>
            <a:r>
              <a:rPr lang="es-ES" dirty="0" smtClean="0"/>
              <a:t> El objetivo principal es:</a:t>
            </a:r>
          </a:p>
          <a:p>
            <a:pPr marL="274320" lvl="1" indent="0" algn="just"/>
            <a:r>
              <a:rPr lang="es-ES" dirty="0" smtClean="0"/>
              <a:t> Realizar un estudio, análisis e implementación de las diferentes técnicas de inserción y extracción de marcas de agua digitales propuestas en artículos de investigación recientemente publicados.</a:t>
            </a:r>
          </a:p>
          <a:p>
            <a:pPr marL="274320" lvl="1" indent="0" algn="just">
              <a:buNone/>
            </a:pPr>
            <a:endParaRPr lang="es-ES" dirty="0" smtClean="0"/>
          </a:p>
          <a:p>
            <a:pPr marL="0" indent="0"/>
            <a:r>
              <a:rPr lang="es-ES" dirty="0" smtClean="0"/>
              <a:t> Entre estas técnicas se distinguirán tres tipos: </a:t>
            </a:r>
          </a:p>
          <a:p>
            <a:pPr lvl="1"/>
            <a:r>
              <a:rPr lang="es-ES" dirty="0" smtClean="0"/>
              <a:t>Las del dominio espacial. </a:t>
            </a:r>
          </a:p>
          <a:p>
            <a:pPr lvl="1"/>
            <a:r>
              <a:rPr lang="es-ES" dirty="0" smtClean="0"/>
              <a:t>Las del dominio de las frecuencias. </a:t>
            </a:r>
          </a:p>
          <a:p>
            <a:pPr lvl="1"/>
            <a:r>
              <a:rPr lang="es-ES" dirty="0" smtClean="0"/>
              <a:t>Otros dominios. </a:t>
            </a:r>
          </a:p>
          <a:p>
            <a:pPr marL="0" indent="0" algn="just">
              <a:buNone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Introducción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Objetivos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solidFill>
                  <a:srgbClr val="FF0000"/>
                </a:solidFill>
              </a:rPr>
              <a:t>Restricciones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Algoritmos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Pruebas y ataques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Ejemplo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Resultados y Conclusiones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Futuras mejoras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 Restricciones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Estrategia usada:</a:t>
            </a:r>
          </a:p>
          <a:p>
            <a:r>
              <a:rPr lang="es-ES" dirty="0" smtClean="0"/>
              <a:t>Sistema operativo Windows</a:t>
            </a:r>
          </a:p>
          <a:p>
            <a:r>
              <a:rPr lang="es-ES" dirty="0" smtClean="0"/>
              <a:t>Matlab 7.6 (R2008a)</a:t>
            </a:r>
          </a:p>
          <a:p>
            <a:r>
              <a:rPr lang="es-ES" dirty="0" smtClean="0"/>
              <a:t>Imágenes en formato Windows Bitmap (.bmp)</a:t>
            </a:r>
          </a:p>
          <a:p>
            <a:r>
              <a:rPr lang="es-ES" dirty="0" smtClean="0"/>
              <a:t>Para la documentación:</a:t>
            </a:r>
          </a:p>
          <a:p>
            <a:pPr lvl="1"/>
            <a:r>
              <a:rPr lang="es-ES" dirty="0" smtClean="0"/>
              <a:t>Microsoft Word 2007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1178</TotalTime>
  <Words>1846</Words>
  <Application>Microsoft Office PowerPoint</Application>
  <PresentationFormat>Presentación en pantalla (4:3)</PresentationFormat>
  <Paragraphs>284</Paragraphs>
  <Slides>37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38" baseType="lpstr">
      <vt:lpstr>Origen</vt:lpstr>
      <vt:lpstr>MARCAS DE AGUA EN IMÁGENES DIGITALES</vt:lpstr>
      <vt:lpstr>ÍNDICE</vt:lpstr>
      <vt:lpstr>ÍNDICE</vt:lpstr>
      <vt:lpstr>1. Introducción</vt:lpstr>
      <vt:lpstr>1. Introducción</vt:lpstr>
      <vt:lpstr>ÍNDICE</vt:lpstr>
      <vt:lpstr>2. Objetivos</vt:lpstr>
      <vt:lpstr>ÍNDICE</vt:lpstr>
      <vt:lpstr>3. Restricciones</vt:lpstr>
      <vt:lpstr>ÍNDICE</vt:lpstr>
      <vt:lpstr>3.1. Tipos de algoritmos</vt:lpstr>
      <vt:lpstr>3.2. Algoritmo basado en la Descomposición en Valores Singulares (SVD)</vt:lpstr>
      <vt:lpstr>3.2. Algoritmo basado en la Descomposición en Valores Singulares (SVD)</vt:lpstr>
      <vt:lpstr>3.2. Algoritmo basado en la Descomposición en Valores Singulares (SVD)</vt:lpstr>
      <vt:lpstr>3.2. Algoritmo basado en la Descomposición en Valores Singulares (SVD)</vt:lpstr>
      <vt:lpstr>3.2. Algoritmo basado en la Descomposición en Valores Singulares (SVD)</vt:lpstr>
      <vt:lpstr>3.2. Algoritmo basado en la Descomposición en Valores Singulares (SVD)</vt:lpstr>
      <vt:lpstr>ÍNDICE</vt:lpstr>
      <vt:lpstr>5. Pruebas y ataques</vt:lpstr>
      <vt:lpstr>5. Pruebas y ataques</vt:lpstr>
      <vt:lpstr>5. Pruebas y ataques</vt:lpstr>
      <vt:lpstr>ÍNDICE</vt:lpstr>
      <vt:lpstr>6. Ejemplo</vt:lpstr>
      <vt:lpstr>Diapositiva 24</vt:lpstr>
      <vt:lpstr>ÍNDICE</vt:lpstr>
      <vt:lpstr>7. Resultados y Conclusiones</vt:lpstr>
      <vt:lpstr>7. Resultados y Conclusiones</vt:lpstr>
      <vt:lpstr>7. Resultados y Conclusiones</vt:lpstr>
      <vt:lpstr>7. Resultados y Conclusiones</vt:lpstr>
      <vt:lpstr>7. Resultados y Conclusiones</vt:lpstr>
      <vt:lpstr>7. Resultados y Conclusiones</vt:lpstr>
      <vt:lpstr>7. Resultados y Conclusiones</vt:lpstr>
      <vt:lpstr>7. Resultados y Conclusiones</vt:lpstr>
      <vt:lpstr>ÍNDICE</vt:lpstr>
      <vt:lpstr>8. Futuras mejoras</vt:lpstr>
      <vt:lpstr>Bibliografía</vt:lpstr>
      <vt:lpstr>MARCAS DE AGUA EN IMÁGENES DIGITALES</vt:lpstr>
    </vt:vector>
  </TitlesOfParts>
  <Company>RPM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MARCAS DE AGUA EN IMÁGENES DIGITALES</dc:title>
  <dc:creator>Raúl Pérula Martínez</dc:creator>
  <cp:lastModifiedBy>Raúl Pérula Martínez</cp:lastModifiedBy>
  <cp:revision>102</cp:revision>
  <dcterms:created xsi:type="dcterms:W3CDTF">2009-11-10T16:34:57Z</dcterms:created>
  <dcterms:modified xsi:type="dcterms:W3CDTF">2009-12-04T08:55:02Z</dcterms:modified>
</cp:coreProperties>
</file>