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ola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//a/../following-sibling::ul/li[1]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String </a:t>
            </a:r>
            <a:r>
              <a:rPr lang="en-US" dirty="0" err="1"/>
              <a:t>nombre</a:t>
            </a:r>
            <a:r>
              <a:rPr lang="en-US" dirty="0"/>
              <a:t> = “Pedro”;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= 9;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String </a:t>
            </a:r>
            <a:r>
              <a:rPr lang="en-US" dirty="0" err="1"/>
              <a:t>mes</a:t>
            </a:r>
            <a:r>
              <a:rPr lang="en-US" dirty="0"/>
              <a:t>  = “Abril”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“</a:t>
            </a:r>
            <a:r>
              <a:rPr lang="en-US" dirty="0" err="1"/>
              <a:t>Hola</a:t>
            </a:r>
            <a:r>
              <a:rPr lang="en-US" dirty="0"/>
              <a:t> Pedro hoy </a:t>
            </a:r>
            <a:r>
              <a:rPr lang="en-US" dirty="0" err="1"/>
              <a:t>es</a:t>
            </a:r>
            <a:r>
              <a:rPr lang="en-US" dirty="0"/>
              <a:t> 9 de Abril”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X == y;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Busqueda de substrings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06775" y="1425225"/>
            <a:ext cx="8861700" cy="524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“llego y dijo hola”;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s.indexOf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”)´; i == 3 (parten de 0)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Contar las apariciones de “hola” en un </a:t>
            </a:r>
            <a:r>
              <a:rPr lang="es-E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s: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Cuenta {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[]) {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 , apariciones = 0;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((i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s.indexOf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(“hola”)) !0 -1) {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++apariciones;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s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(i+1);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(“el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hola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aparecio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“+  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		apariciones+ “veces”);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	}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Programacion orientada a objetos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77334" y="2179914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0"/>
              </a:spcBef>
            </a:pPr>
            <a:r>
              <a:rPr lang="es-ES"/>
              <a:t>Representan el Mundo real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/>
              <a:t>Bebe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>
                <a:solidFill>
                  <a:srgbClr val="0000FF"/>
                </a:solidFill>
              </a:rPr>
              <a:t>nombre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>
                <a:solidFill>
                  <a:srgbClr val="0000FF"/>
                </a:solidFill>
              </a:rPr>
              <a:t>sexo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>
                <a:solidFill>
                  <a:srgbClr val="0000FF"/>
                </a:solidFill>
              </a:rPr>
              <a:t>peso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>
                <a:solidFill>
                  <a:srgbClr val="0000FF"/>
                </a:solidFill>
              </a:rPr>
              <a:t>decibeles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s-ES">
                <a:solidFill>
                  <a:srgbClr val="0000FF"/>
                </a:solidFill>
              </a:rPr>
              <a:t>pañalesAlDia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POO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0"/>
              </a:spcBef>
              <a:spcAft>
                <a:spcPts val="0"/>
              </a:spcAft>
            </a:pPr>
            <a:r>
              <a:rPr lang="es-ES"/>
              <a:t>Los objetos agrupan tipos de dato: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</a:pPr>
            <a:r>
              <a:rPr lang="es-ES"/>
              <a:t>Primitivos (int, double, char, etc)</a:t>
            </a:r>
          </a:p>
          <a:p>
            <a:pPr marL="914400" lvl="1" indent="-309880" rtl="0">
              <a:spcBef>
                <a:spcPts val="0"/>
              </a:spcBef>
            </a:pPr>
            <a:r>
              <a:rPr lang="es-ES"/>
              <a:t>Objetos (String)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/>
              <a:t>Bebe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>
                <a:solidFill>
                  <a:srgbClr val="0000FF"/>
                </a:solidFill>
              </a:rPr>
              <a:t>String</a:t>
            </a:r>
            <a:r>
              <a:rPr lang="es-ES">
                <a:solidFill>
                  <a:srgbClr val="0000FF"/>
                </a:solidFill>
              </a:rPr>
              <a:t> nombre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>
                <a:solidFill>
                  <a:srgbClr val="0000FF"/>
                </a:solidFill>
              </a:rPr>
              <a:t>char</a:t>
            </a:r>
            <a:r>
              <a:rPr lang="es-ES">
                <a:solidFill>
                  <a:srgbClr val="0000FF"/>
                </a:solidFill>
              </a:rPr>
              <a:t> sexo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>
                <a:solidFill>
                  <a:srgbClr val="0000FF"/>
                </a:solidFill>
              </a:rPr>
              <a:t>double</a:t>
            </a:r>
            <a:r>
              <a:rPr lang="es-ES">
                <a:solidFill>
                  <a:srgbClr val="0000FF"/>
                </a:solidFill>
              </a:rPr>
              <a:t> peso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>
                <a:solidFill>
                  <a:srgbClr val="0000FF"/>
                </a:solidFill>
              </a:rPr>
              <a:t>doble</a:t>
            </a:r>
            <a:r>
              <a:rPr lang="es-ES">
                <a:solidFill>
                  <a:srgbClr val="0000FF"/>
                </a:solidFill>
              </a:rPr>
              <a:t> decibeles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b="1">
                <a:solidFill>
                  <a:srgbClr val="0000FF"/>
                </a:solidFill>
              </a:rPr>
              <a:t>int</a:t>
            </a:r>
            <a:r>
              <a:rPr lang="es-ES">
                <a:solidFill>
                  <a:srgbClr val="0000FF"/>
                </a:solidFill>
              </a:rPr>
              <a:t> pañalesAlDia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Por que usar clases?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0"/>
              </a:spcBef>
            </a:pPr>
            <a:r>
              <a:rPr lang="es-ES"/>
              <a:t>Se podrian usar primitivos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// little baby alex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// little baby david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Por que usar clases?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0"/>
              </a:spcBef>
            </a:pPr>
            <a:r>
              <a:rPr lang="es-ES"/>
              <a:t>Se podrian usar primitivos, pero cuando son muchos datos?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// little baby alex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// little baby david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-ES" sz="1600"/>
              <a:t>// little baby david</a:t>
            </a:r>
          </a:p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nameDavid2;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weightDavid2; 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s-ES" sz="1600"/>
              <a:t>Y si fueran 500 bebes?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Por que usar clases?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21" y="1736500"/>
            <a:ext cx="3640500" cy="3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Por que usar clases?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Y 496 bebés más.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63" y="2238375"/>
            <a:ext cx="698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Por que usar clases?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s-ES" sz="1600"/>
              <a:t>Y 496 bebés más.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25" y="1698125"/>
            <a:ext cx="8382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Definicion de Clases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77334" y="1619664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public class Baby {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String name;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boolean isMale;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double weight;     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double decibels;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int numPoops = 0;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void poop() {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numPoops += 1;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System.out.println(“Dear mother, ”+ “I have pooped. Ready the diaper.”);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}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Instanciación de clases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s-ES" sz="3000"/>
              <a:t>Baby myBaby = new Baby();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836267" y="1678410"/>
            <a:ext cx="7132124" cy="2897580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Revision Ejercicio IMDB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Repaso JAVA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lvl="0" algn="ctr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WebDriver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960729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29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XPATH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Formato de clases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3000"/>
              <a:t>public class Baby { </a:t>
            </a:r>
          </a:p>
          <a:p>
            <a:pPr lvl="0">
              <a:spcBef>
                <a:spcPts val="0"/>
              </a:spcBef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0000FF"/>
                </a:solidFill>
              </a:rPr>
              <a:t>fields </a:t>
            </a:r>
          </a:p>
          <a:p>
            <a:pPr lvl="0">
              <a:spcBef>
                <a:spcPts val="0"/>
              </a:spcBef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93C47D"/>
                </a:solidFill>
              </a:rPr>
              <a:t>methods</a:t>
            </a:r>
          </a:p>
          <a:p>
            <a:pPr lvl="0">
              <a:spcBef>
                <a:spcPts val="0"/>
              </a:spcBef>
              <a:buNone/>
            </a:pPr>
            <a:r>
              <a:rPr lang="es-ES" sz="3000"/>
              <a:t>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Constructores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public class Baby {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String name;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boolean isMale;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Baby(String myname, boolean maleBaby){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    name = myname;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    isMale = maleBaby;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    } </a:t>
            </a:r>
          </a:p>
          <a:p>
            <a:pPr lvl="0">
              <a:spcBef>
                <a:spcPts val="0"/>
              </a:spcBef>
              <a:buNone/>
            </a:pPr>
            <a:r>
              <a:rPr lang="es-ES"/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7325" y="1610252"/>
            <a:ext cx="8833500" cy="447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public class myclass {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WebDriver driver = new FirefoxDriver();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String expectedTitle = "Welcome: Mercury Tours"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driver.get("http://newtours.demoaut.com");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actualTitle = driver.getTitle();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if (actualTitle.contentEquals(expectedTitle)){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System.out.println("Test Passed!");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System.out.println("Test Failed");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driver.close();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ES" sz="14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9144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8396100" cy="82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Primer script de Selenium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DOM (Document Object Model)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WebElements (Elementos HTML)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650075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4A86E8"/>
              </a:buClr>
              <a:buSzPct val="25000"/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Clr>
                <a:srgbClr val="4A86E8"/>
              </a:buClr>
              <a:buSzPct val="25000"/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buClr>
                <a:srgbClr val="4A86E8"/>
              </a:buClr>
              <a:buSzPct val="25000"/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Atributos HTML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25000"/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cxnSp>
        <p:nvCxnSpPr>
          <p:cNvPr id="302" name="Shape 302"/>
          <p:cNvCxnSpPr>
            <a:stCxn id="301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3" name="Shape 303"/>
          <p:cNvCxnSpPr>
            <a:stCxn id="301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4" name="Shape 304"/>
          <p:cNvCxnSpPr>
            <a:stCxn id="301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5" name="Shape 305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ct val="25000"/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</a:p>
        </p:txBody>
      </p:sp>
      <p:cxnSp>
        <p:nvCxnSpPr>
          <p:cNvPr id="307" name="Shape 307"/>
          <p:cNvCxnSpPr>
            <a:stCxn id="306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XPATH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77925" y="1524025"/>
            <a:ext cx="8987100" cy="452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XPath se puede utilizar para navegar por los elementos encontrados en la pagina, basado en sus atributos en el documento de HTML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s-ES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Ejemplo: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.//a[text()='Promociones']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complicado, mas las paginas de internet lo son. 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dificil encontrar elementos solo con los id, name, y clases. 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Normalmente hay muchisimos elementos HTML sin esos atributos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793245" y="404708"/>
            <a:ext cx="8389500" cy="76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77335" y="1584101"/>
            <a:ext cx="3598500" cy="44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lang="es-E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XPATH se utiliza para transversar documentos XML, incluyendo XHTML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Ruta (Path)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Nodos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Listas de nodos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933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Cadena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Númericos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Fechas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92"/>
              <a:buFont typeface="Noto Sans Symbols"/>
              <a:buNone/>
            </a:pPr>
            <a:endParaRPr sz="129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0" name="Shape 320"/>
          <p:cNvGrpSpPr/>
          <p:nvPr/>
        </p:nvGrpSpPr>
        <p:grpSpPr>
          <a:xfrm>
            <a:off x="3721817" y="1140883"/>
            <a:ext cx="6390918" cy="5343779"/>
            <a:chOff x="0" y="2611"/>
            <a:chExt cx="6390918" cy="5343779"/>
          </a:xfrm>
        </p:grpSpPr>
        <p:cxnSp>
          <p:nvCxnSpPr>
            <p:cNvPr id="321" name="Shape 321"/>
            <p:cNvCxnSpPr/>
            <p:nvPr/>
          </p:nvCxnSpPr>
          <p:spPr>
            <a:xfrm>
              <a:off x="0" y="2611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Shape 322"/>
            <p:cNvSpPr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Nombre-nodo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Proporciona lista de nodos con dicho nombre</a:t>
              </a:r>
            </a:p>
          </p:txBody>
        </p:sp>
        <p:cxnSp>
          <p:nvCxnSpPr>
            <p:cNvPr id="326" name="Shape 326"/>
            <p:cNvCxnSpPr/>
            <p:nvPr/>
          </p:nvCxnSpPr>
          <p:spPr>
            <a:xfrm>
              <a:off x="1278156" y="851914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0" y="893227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8" name="Shape 328"/>
            <p:cNvSpPr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una ruta desde la raíz</a:t>
              </a:r>
            </a:p>
          </p:txBody>
        </p:sp>
        <p:cxnSp>
          <p:nvCxnSpPr>
            <p:cNvPr id="332" name="Shape 332"/>
            <p:cNvCxnSpPr/>
            <p:nvPr/>
          </p:nvCxnSpPr>
          <p:spPr>
            <a:xfrm>
              <a:off x="1278156" y="1742530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0" y="1783843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Shape 334"/>
            <p:cNvSpPr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//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Comienza la selección desde el nodo actual</a:t>
              </a:r>
            </a:p>
          </p:txBody>
        </p:sp>
        <p:cxnSp>
          <p:nvCxnSpPr>
            <p:cNvPr id="338" name="Shape 338"/>
            <p:cNvCxnSpPr/>
            <p:nvPr/>
          </p:nvCxnSpPr>
          <p:spPr>
            <a:xfrm>
              <a:off x="1278156" y="2633146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0" y="2674458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0" name="Shape 340"/>
            <p:cNvSpPr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actual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>
              <a:off x="1278156" y="3523761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Shape 345"/>
            <p:cNvCxnSpPr/>
            <p:nvPr/>
          </p:nvCxnSpPr>
          <p:spPr>
            <a:xfrm>
              <a:off x="0" y="3565074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Shape 346"/>
            <p:cNvSpPr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..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 txBox="1"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padre</a:t>
              </a:r>
            </a:p>
          </p:txBody>
        </p:sp>
        <p:cxnSp>
          <p:nvCxnSpPr>
            <p:cNvPr id="350" name="Shape 350"/>
            <p:cNvCxnSpPr/>
            <p:nvPr/>
          </p:nvCxnSpPr>
          <p:spPr>
            <a:xfrm>
              <a:off x="1278156" y="4414377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Shape 351"/>
            <p:cNvCxnSpPr/>
            <p:nvPr/>
          </p:nvCxnSpPr>
          <p:spPr>
            <a:xfrm>
              <a:off x="0" y="4455690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2" name="Shape 352"/>
            <p:cNvSpPr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atributos</a:t>
              </a: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1278156" y="5304993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 - Ejes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677862" y="1416676"/>
            <a:ext cx="9032853" cy="4778104"/>
            <a:chOff x="0" y="0"/>
            <a:chExt cx="9032853" cy="4778104"/>
          </a:xfrm>
        </p:grpSpPr>
        <p:cxnSp>
          <p:nvCxnSpPr>
            <p:cNvPr id="363" name="Shape 363"/>
            <p:cNvCxnSpPr/>
            <p:nvPr/>
          </p:nvCxnSpPr>
          <p:spPr>
            <a:xfrm>
              <a:off x="0" y="0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Shape 364"/>
            <p:cNvSpPr/>
            <p:nvPr/>
          </p:nvSpPr>
          <p:spPr>
            <a:xfrm>
              <a:off x="0" y="0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0" y="0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ancestor, ancestor-or-self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1942053" y="27121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1942053" y="27121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ancestros del nodo hasta la raíz/incluyendo el nodo actual</a:t>
              </a:r>
            </a:p>
          </p:txBody>
        </p:sp>
        <p:cxnSp>
          <p:nvCxnSpPr>
            <p:cNvPr id="368" name="Shape 368"/>
            <p:cNvCxnSpPr/>
            <p:nvPr/>
          </p:nvCxnSpPr>
          <p:spPr>
            <a:xfrm>
              <a:off x="1806561" y="569552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Shape 369"/>
            <p:cNvCxnSpPr/>
            <p:nvPr/>
          </p:nvCxnSpPr>
          <p:spPr>
            <a:xfrm>
              <a:off x="0" y="597257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Shape 370"/>
            <p:cNvSpPr/>
            <p:nvPr/>
          </p:nvSpPr>
          <p:spPr>
            <a:xfrm>
              <a:off x="0" y="597257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0" y="284769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attribute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1942053" y="624379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1942053" y="624379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atributos del nodo actual</a:t>
              </a:r>
            </a:p>
          </p:txBody>
        </p:sp>
        <p:cxnSp>
          <p:nvCxnSpPr>
            <p:cNvPr id="374" name="Shape 374"/>
            <p:cNvCxnSpPr/>
            <p:nvPr/>
          </p:nvCxnSpPr>
          <p:spPr>
            <a:xfrm>
              <a:off x="1806561" y="1166810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Shape 375"/>
            <p:cNvCxnSpPr/>
            <p:nvPr/>
          </p:nvCxnSpPr>
          <p:spPr>
            <a:xfrm>
              <a:off x="0" y="1194515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Shape 376"/>
            <p:cNvSpPr/>
            <p:nvPr/>
          </p:nvSpPr>
          <p:spPr>
            <a:xfrm>
              <a:off x="0" y="1194515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0" y="1194515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child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42053" y="1221637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942053" y="1221637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hijos del nodo actual</a:t>
              </a:r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1806561" y="1764068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Shape 381"/>
            <p:cNvCxnSpPr/>
            <p:nvPr/>
          </p:nvCxnSpPr>
          <p:spPr>
            <a:xfrm>
              <a:off x="0" y="1791773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Shape 382"/>
            <p:cNvSpPr/>
            <p:nvPr/>
          </p:nvSpPr>
          <p:spPr>
            <a:xfrm>
              <a:off x="0" y="1791773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0" y="1791773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Descendant/descendant-or-self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1942053" y="1818894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1942053" y="1818894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los descencientes del nodo hasta la raíz/incluyendo el nodo actual</a:t>
              </a:r>
            </a:p>
          </p:txBody>
        </p:sp>
        <p:cxnSp>
          <p:nvCxnSpPr>
            <p:cNvPr id="386" name="Shape 386"/>
            <p:cNvCxnSpPr/>
            <p:nvPr/>
          </p:nvCxnSpPr>
          <p:spPr>
            <a:xfrm>
              <a:off x="1806561" y="2361326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Shape 387"/>
            <p:cNvCxnSpPr/>
            <p:nvPr/>
          </p:nvCxnSpPr>
          <p:spPr>
            <a:xfrm>
              <a:off x="0" y="2389031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8" name="Shape 388"/>
            <p:cNvSpPr/>
            <p:nvPr/>
          </p:nvSpPr>
          <p:spPr>
            <a:xfrm>
              <a:off x="0" y="2389031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0" y="2389031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following, following-sibling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1942053" y="2416152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1942053" y="2416152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todos los nodos que van después del actual/siguiente nodo en el mismo nivel </a:t>
              </a:r>
            </a:p>
          </p:txBody>
        </p:sp>
        <p:cxnSp>
          <p:nvCxnSpPr>
            <p:cNvPr id="392" name="Shape 392"/>
            <p:cNvCxnSpPr/>
            <p:nvPr/>
          </p:nvCxnSpPr>
          <p:spPr>
            <a:xfrm>
              <a:off x="1806561" y="2958583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Shape 393"/>
            <p:cNvCxnSpPr/>
            <p:nvPr/>
          </p:nvCxnSpPr>
          <p:spPr>
            <a:xfrm>
              <a:off x="0" y="2986288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4" name="Shape 394"/>
            <p:cNvSpPr/>
            <p:nvPr/>
          </p:nvSpPr>
          <p:spPr>
            <a:xfrm>
              <a:off x="0" y="2986288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0" y="2986288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Preceding/preceding-sibling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1942053" y="3013410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1942053" y="3013410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Representa todos los nodos que van antes del actual/anterior nodo en el mismo nivel </a:t>
              </a:r>
            </a:p>
          </p:txBody>
        </p:sp>
        <p:cxnSp>
          <p:nvCxnSpPr>
            <p:cNvPr id="398" name="Shape 398"/>
            <p:cNvCxnSpPr/>
            <p:nvPr/>
          </p:nvCxnSpPr>
          <p:spPr>
            <a:xfrm>
              <a:off x="1806561" y="3555841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Shape 399"/>
            <p:cNvCxnSpPr/>
            <p:nvPr/>
          </p:nvCxnSpPr>
          <p:spPr>
            <a:xfrm>
              <a:off x="0" y="3583546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0" name="Shape 400"/>
            <p:cNvSpPr/>
            <p:nvPr/>
          </p:nvSpPr>
          <p:spPr>
            <a:xfrm>
              <a:off x="0" y="3583546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0" y="3583546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parent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2053" y="3610668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1942053" y="3610668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Nodo padre inmediato</a:t>
              </a:r>
            </a:p>
          </p:txBody>
        </p:sp>
        <p:cxnSp>
          <p:nvCxnSpPr>
            <p:cNvPr id="404" name="Shape 404"/>
            <p:cNvCxnSpPr/>
            <p:nvPr/>
          </p:nvCxnSpPr>
          <p:spPr>
            <a:xfrm>
              <a:off x="1806561" y="4153099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Shape 405"/>
            <p:cNvCxnSpPr/>
            <p:nvPr/>
          </p:nvCxnSpPr>
          <p:spPr>
            <a:xfrm>
              <a:off x="0" y="4180804"/>
              <a:ext cx="90327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6" name="Shape 406"/>
            <p:cNvSpPr/>
            <p:nvPr/>
          </p:nvSpPr>
          <p:spPr>
            <a:xfrm>
              <a:off x="0" y="4180804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0" y="4180804"/>
              <a:ext cx="1806600" cy="59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Self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1942053" y="4207925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1942053" y="4207925"/>
              <a:ext cx="7090800" cy="542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s-ES" sz="15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Nodo actual</a:t>
              </a:r>
            </a:p>
          </p:txBody>
        </p:sp>
        <p:cxnSp>
          <p:nvCxnSpPr>
            <p:cNvPr id="410" name="Shape 410"/>
            <p:cNvCxnSpPr/>
            <p:nvPr/>
          </p:nvCxnSpPr>
          <p:spPr>
            <a:xfrm>
              <a:off x="1806561" y="4750357"/>
              <a:ext cx="72261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Repaso de Java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Orientado al objeto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(tendencia en boga)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(similar a c, sin complejidades)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Multiplataforma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(Windows,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PowerMac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Unix)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Robusto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(hace chequeos, elimina punteros)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Recolección de basura automática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Bibliotecas estándar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Realmente portable en un 100%</a:t>
            </a:r>
          </a:p>
          <a:p>
            <a:pPr marL="457200" lvl="0" indent="-320040" rtl="0">
              <a:lnSpc>
                <a:spcPct val="115000"/>
              </a:lnSpc>
              <a:spcBef>
                <a:spcPts val="0"/>
              </a:spcBef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Facilidades para programación en redes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320040" rtl="0">
              <a:spcBef>
                <a:spcPts val="0"/>
              </a:spcBef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Primer programa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77325" y="1481677"/>
            <a:ext cx="8596800" cy="455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254000" lvl="0" indent="-32385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 (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[ ]) {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 Mundo“);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programa es escrito como el método estático llamado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s-E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una clase cualquiera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método se empieza a ejecutar cuando se invoca el intérprete de java para una clase dada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 un arreglo de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contiene los parámetros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 los que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fué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invocado el programa.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Tipos de dato “Primitivos”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92675" y="1439327"/>
            <a:ext cx="8681400" cy="460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enteros: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short, byte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Const.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1, -1, 1024, 1L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reales: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Const.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1.0, -3.14159, 1.5e4, 1.0f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</a:t>
            </a: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2100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endParaRPr lang="es-ES" sz="2100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Const.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‘a’, ‘X’, ‘@’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lógico: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Const.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true, false, x  == 12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Constantes de </a:t>
            </a:r>
            <a:r>
              <a:rPr lang="es-E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21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“Hola“,“12 de Abril“, “Pedro Arturo”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Como declarar variables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77325" y="1834451"/>
            <a:ext cx="8596800" cy="4206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 = 1;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pi = 3.14159;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 = ‘a’;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estamos_bien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= true;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Las declaraciones de variables pueden ir en cualquier parte del programa pero siempre antes de que la variable sea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usada.Hay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tener cuidado con el rango de validez (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de la declaración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/>
              <a:t>Expresiones y asignaciones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77325" y="1509902"/>
            <a:ext cx="8596800" cy="453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Aritmeticas</a:t>
            </a: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suma + 20 * c / (mod % 3)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Relacionales: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 &gt; b, b &gt;= c, c != 4, a == 0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s-E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“hola “+ nombre + “ hoy es “+ 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+ “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de”+mes</a:t>
            </a:r>
            <a:endParaRPr lang="es-ES" sz="21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Casts</a:t>
            </a: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) pi  (pi = 3.1)  (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Math.random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()*100)+1)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Otros: 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 == 1 ? a+1 : a-1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Asignacion</a:t>
            </a: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21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1;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-E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Asignación como operador: </a:t>
            </a:r>
            <a:r>
              <a:rPr lang="es-ES" sz="21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= c = d = 0;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-ES" sz="2100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sz="2100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cero = ( b = c - 10) == 0;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Condicionales y ciclos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7325" y="1763901"/>
            <a:ext cx="8596800" cy="427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Instrucción condicional:    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2540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  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Ciclos: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Ciclos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(instr1; i&lt;10; instr2)</a:t>
            </a:r>
          </a:p>
          <a:p>
            <a:pPr marL="2540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Selección </a:t>
            </a:r>
            <a:r>
              <a:rPr lang="es-ES" sz="21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s-ES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/case</a:t>
            </a:r>
          </a:p>
          <a:p>
            <a:pPr marL="0" lvl="0" indent="-6985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Agrupación de instrucciones bajo un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 se realiza con paréntesis crespo {     }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Clase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22100" y="1368777"/>
            <a:ext cx="8751900" cy="467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 parte del lenguaje (no hay que importarlos)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crean: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new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(“Hola Mundo”); 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pero esto se puede resumir con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 = “hola Mundo”; </a:t>
            </a:r>
            <a:endParaRPr lang="es-ES"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Tamaño de un 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s.length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esimo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carácter: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s.charAt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(k);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Subsecuencias:   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sub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(k);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sub =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s.substring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(inicio, fin);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Búsqueda de subsecuencias: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</a:t>
            </a:r>
            <a:r>
              <a:rPr lang="es-ES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s.indexOf</a:t>
            </a: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(“hola”);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-E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Comparacion</a:t>
            </a:r>
            <a:r>
              <a:rPr lang="es-E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iguales s1.equals(s2);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s-ES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-ES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i = s1.compareTo(s2);  </a:t>
            </a:r>
          </a:p>
          <a:p>
            <a:pPr marL="254000" lvl="0" indent="-323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ES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s-E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si s1==s2, &gt;0 si s1&gt;s2, &lt;0 si s1&lt;s2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Widescreen</PresentationFormat>
  <Paragraphs>259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Noto Sans Symbols</vt:lpstr>
      <vt:lpstr>Times New Roman</vt:lpstr>
      <vt:lpstr>Trebuchet MS</vt:lpstr>
      <vt:lpstr>Verdana</vt:lpstr>
      <vt:lpstr>Faceta</vt:lpstr>
      <vt:lpstr>Selenium </vt:lpstr>
      <vt:lpstr>Objetivos</vt:lpstr>
      <vt:lpstr>Repaso de Java</vt:lpstr>
      <vt:lpstr>Primer programa</vt:lpstr>
      <vt:lpstr>Tipos de dato “Primitivos”</vt:lpstr>
      <vt:lpstr>Como declarar variables</vt:lpstr>
      <vt:lpstr>Expresiones y asignaciones</vt:lpstr>
      <vt:lpstr>Condicionales y ciclos</vt:lpstr>
      <vt:lpstr>Clase String</vt:lpstr>
      <vt:lpstr>Busqueda de substrings</vt:lpstr>
      <vt:lpstr>Programacion orientada a objetos</vt:lpstr>
      <vt:lpstr>POO</vt:lpstr>
      <vt:lpstr>Por que usar clases?</vt:lpstr>
      <vt:lpstr>Por que usar clases?</vt:lpstr>
      <vt:lpstr>Por que usar clases?</vt:lpstr>
      <vt:lpstr>Por que usar clases?</vt:lpstr>
      <vt:lpstr>Por que usar clases?</vt:lpstr>
      <vt:lpstr>Definicion de Clases</vt:lpstr>
      <vt:lpstr>Instanciación de clases</vt:lpstr>
      <vt:lpstr>Formato de clases</vt:lpstr>
      <vt:lpstr>Constructores</vt:lpstr>
      <vt:lpstr>Primer script de Selenium</vt:lpstr>
      <vt:lpstr>DOM (Document Object Model)</vt:lpstr>
      <vt:lpstr>WebElements (Elementos HTML)</vt:lpstr>
      <vt:lpstr>Atributos HTML</vt:lpstr>
      <vt:lpstr>XPATH</vt:lpstr>
      <vt:lpstr>XPATH</vt:lpstr>
      <vt:lpstr>XPATH - Ejes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</dc:title>
  <cp:lastModifiedBy>Raul Reza</cp:lastModifiedBy>
  <cp:revision>1</cp:revision>
  <dcterms:modified xsi:type="dcterms:W3CDTF">2018-04-10T01:10:04Z</dcterms:modified>
</cp:coreProperties>
</file>