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a155099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ba155099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ba15509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ba15509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c09275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cc09275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cc09275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cc09275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c09275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c09275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cc09275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cc09275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c09275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c09275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cc09275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cc09275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a15509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ba15509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a15509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a15509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a155099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a155099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a155099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a15509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a155099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a155099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ba155099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ba155099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a15509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a15509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ba15509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ba15509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los archivos SPSS desde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Definiendo el archivo unificado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7650" y="1466150"/>
            <a:ext cx="41112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</a:t>
            </a:r>
            <a:r>
              <a:rPr lang="es-419"/>
              <a:t>únicos</a:t>
            </a:r>
            <a:r>
              <a:rPr lang="es-419"/>
              <a:t> datos comunes que tenemos en los reportes .sav y/o los que podemos inferir de ellos 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. Fecha</a:t>
            </a:r>
            <a:br>
              <a:rPr b="1" lang="es-419"/>
            </a:br>
            <a:r>
              <a:rPr b="1" lang="es-419"/>
              <a:t>. </a:t>
            </a:r>
            <a:r>
              <a:rPr b="1" lang="es-419"/>
              <a:t>Método</a:t>
            </a:r>
            <a:br>
              <a:rPr b="1" lang="es-419"/>
            </a:br>
            <a:r>
              <a:rPr b="1" lang="es-419"/>
              <a:t>. Región</a:t>
            </a:r>
            <a:br>
              <a:rPr b="1" lang="es-419"/>
            </a:br>
            <a:r>
              <a:rPr b="1" lang="es-419"/>
              <a:t>. Sexo</a:t>
            </a:r>
            <a:br>
              <a:rPr b="1" lang="es-419"/>
            </a:br>
            <a:r>
              <a:rPr b="1" lang="es-419"/>
              <a:t>. Edad</a:t>
            </a:r>
            <a:br>
              <a:rPr b="1" lang="es-419"/>
            </a:br>
            <a:r>
              <a:rPr b="1" lang="es-419"/>
              <a:t>. Educación</a:t>
            </a:r>
            <a:br>
              <a:rPr b="1" lang="es-419"/>
            </a:br>
            <a:r>
              <a:rPr b="1" lang="es-419"/>
              <a:t>. Y las imágenes de algunos candidatos.</a:t>
            </a:r>
            <a:br>
              <a:rPr lang="es-419"/>
            </a:b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726800" y="1901450"/>
            <a:ext cx="26505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candidatos de </a:t>
            </a:r>
            <a:r>
              <a:rPr lang="es-419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interés</a:t>
            </a:r>
            <a:r>
              <a:rPr lang="es-419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son: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Massa</a:t>
            </a:r>
            <a:endParaRPr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Mauricio Macri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Milei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Bulrich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CFK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Jorge Macri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Larreta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Lousteau</a:t>
            </a:r>
            <a:b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Kicillof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</a:t>
            </a:r>
            <a:r>
              <a:rPr lang="es-419"/>
              <a:t>categóricos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7650" y="1466150"/>
            <a:ext cx="1665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FECHAS:</a:t>
            </a:r>
            <a:br>
              <a:rPr lang="es-419"/>
            </a:br>
            <a:r>
              <a:rPr lang="es-419"/>
              <a:t>Este campo </a:t>
            </a:r>
            <a:r>
              <a:rPr lang="es-419"/>
              <a:t>quedará</a:t>
            </a:r>
            <a:r>
              <a:rPr lang="es-419"/>
              <a:t> con sus valores.</a:t>
            </a:r>
            <a:br>
              <a:rPr lang="es-419"/>
            </a:br>
            <a:r>
              <a:rPr lang="es-419"/>
              <a:t>Eventualmente se </a:t>
            </a:r>
            <a:r>
              <a:rPr lang="es-419"/>
              <a:t>agregará</a:t>
            </a:r>
            <a:r>
              <a:rPr lang="es-419"/>
              <a:t> otra columna con el momento de la encuesta (antes-paso, antes-general, antes-ballotage)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50" y="2336500"/>
            <a:ext cx="62388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7650" y="1466150"/>
            <a:ext cx="1665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MÉTODO</a:t>
            </a:r>
            <a:r>
              <a:rPr b="1" lang="es-419"/>
              <a:t>:</a:t>
            </a:r>
            <a:br>
              <a:rPr lang="es-419"/>
            </a:br>
            <a:r>
              <a:rPr lang="es-419"/>
              <a:t>CATI e IVR </a:t>
            </a:r>
            <a:r>
              <a:rPr lang="es-419"/>
              <a:t>esencialmente</a:t>
            </a:r>
            <a:r>
              <a:rPr lang="es-419"/>
              <a:t> son lo mismo.</a:t>
            </a:r>
            <a:br>
              <a:rPr lang="es-419"/>
            </a:br>
            <a:r>
              <a:rPr lang="es-419"/>
              <a:t>Se </a:t>
            </a:r>
            <a:r>
              <a:rPr lang="es-419"/>
              <a:t>reemplazará</a:t>
            </a:r>
            <a:r>
              <a:rPr lang="es-419"/>
              <a:t> por IVR usando el criterio de la cantidad de letras menos.</a:t>
            </a:r>
            <a:br>
              <a:rPr lang="es-419"/>
            </a:br>
            <a:r>
              <a:rPr lang="es-419"/>
              <a:t>NS/NC es cuando no se puede determinar el </a:t>
            </a:r>
            <a:r>
              <a:rPr lang="es-419"/>
              <a:t>método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75" y="2262625"/>
            <a:ext cx="58959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7650" y="1466150"/>
            <a:ext cx="1665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REGIÓN</a:t>
            </a:r>
            <a:r>
              <a:rPr b="1" lang="es-419"/>
              <a:t>:</a:t>
            </a:r>
            <a:br>
              <a:rPr lang="es-419"/>
            </a:br>
            <a:r>
              <a:rPr lang="es-419"/>
              <a:t>Consultar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432125" y="1445150"/>
            <a:ext cx="44005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2223625" y="1383050"/>
            <a:ext cx="1665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SEXO</a:t>
            </a:r>
            <a:r>
              <a:rPr b="1" lang="es-419"/>
              <a:t>:</a:t>
            </a:r>
            <a:br>
              <a:rPr lang="es-419"/>
            </a:br>
            <a:r>
              <a:rPr lang="es-419"/>
              <a:t>Los dejamos en Hombre y Mujer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992150"/>
            <a:ext cx="592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48450"/>
            <a:ext cx="4780251" cy="32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5763725" y="2091750"/>
            <a:ext cx="29088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EDAD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Deberían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quedar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los valores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16-29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30-49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Mayor de 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1038900" y="2691975"/>
            <a:ext cx="29088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ESTUDIOS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Conservamos los valores (por criterio longitud)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Primarios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Secundarios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Terciarios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00" y="1614525"/>
            <a:ext cx="62388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Simplificando valores categóricos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727650" y="1345200"/>
            <a:ext cx="2908800" cy="26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IMÁGENES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Muestro solamente la de Massa.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Conservamos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Muy Negativa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Negativa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Muy Positiva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NS/NC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50" y="1117575"/>
            <a:ext cx="5103348" cy="3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55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Formato SPSS (.sav)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495425"/>
            <a:ext cx="29991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archivos .sav en realidad son una </a:t>
            </a:r>
            <a:r>
              <a:rPr lang="es-419"/>
              <a:t>versión</a:t>
            </a:r>
            <a:r>
              <a:rPr lang="es-419"/>
              <a:t> comprimida de varias tablas que se usan en el sistema SPSS para operar con datos </a:t>
            </a:r>
            <a:r>
              <a:rPr lang="es-419"/>
              <a:t>estadísticos</a:t>
            </a:r>
            <a:r>
              <a:rPr lang="es-419"/>
              <a:t> y encuestas.</a:t>
            </a:r>
            <a:br>
              <a:rPr lang="es-419"/>
            </a:br>
            <a:r>
              <a:rPr lang="es-419"/>
              <a:t>La tabla principal contiene referencias a otras tablas que a su vez </a:t>
            </a:r>
            <a:r>
              <a:rPr lang="es-419"/>
              <a:t>contiene</a:t>
            </a:r>
            <a:r>
              <a:rPr lang="es-419"/>
              <a:t> los posibles valores que pueden usarse en las encuestas (integridad referencial)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Nombres columnas (y etiquetas)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Posibles valores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50" y="1495413"/>
            <a:ext cx="2791675" cy="19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500" y="3460488"/>
            <a:ext cx="161925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/>
          <p:nvPr/>
        </p:nvCxnSpPr>
        <p:spPr>
          <a:xfrm>
            <a:off x="6374800" y="1268700"/>
            <a:ext cx="6552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5629725" y="2850000"/>
            <a:ext cx="7002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500" y="335188"/>
            <a:ext cx="16383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4875" y="3557450"/>
            <a:ext cx="15716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8" idx="0"/>
          </p:cNvCxnSpPr>
          <p:nvPr/>
        </p:nvCxnSpPr>
        <p:spPr>
          <a:xfrm rot="10800000">
            <a:off x="7029988" y="2731850"/>
            <a:ext cx="8307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1375" y="368525"/>
            <a:ext cx="1543050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 flipH="1">
            <a:off x="7281200" y="1520000"/>
            <a:ext cx="3054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7650" y="51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Lectura desde Python con Pandas y pyreadstat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611150" y="1430250"/>
            <a:ext cx="38052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s-419"/>
            </a:br>
            <a:r>
              <a:rPr lang="es-419"/>
              <a:t>Pandas es la </a:t>
            </a:r>
            <a:r>
              <a:rPr lang="es-419"/>
              <a:t>librería</a:t>
            </a:r>
            <a:r>
              <a:rPr lang="es-419"/>
              <a:t> de Python que permite la </a:t>
            </a:r>
            <a:r>
              <a:rPr lang="es-419"/>
              <a:t>manipulación</a:t>
            </a:r>
            <a:r>
              <a:rPr lang="es-419"/>
              <a:t> de datos tabulares.</a:t>
            </a:r>
            <a:br>
              <a:rPr lang="es-419"/>
            </a:br>
            <a:r>
              <a:rPr lang="es-419"/>
              <a:t>A diferencia de los archivos de SPSS en este caso no hay integridad </a:t>
            </a:r>
            <a:r>
              <a:rPr lang="es-419"/>
              <a:t>referencial</a:t>
            </a:r>
            <a:r>
              <a:rPr lang="es-419"/>
              <a:t> en los valores y en las columnas.</a:t>
            </a:r>
            <a:br>
              <a:rPr lang="es-419"/>
            </a:br>
            <a:r>
              <a:rPr lang="es-419"/>
              <a:t>Las columnas tienen un </a:t>
            </a:r>
            <a:r>
              <a:rPr b="1" lang="es-419">
                <a:solidFill>
                  <a:srgbClr val="CC0000"/>
                </a:solidFill>
              </a:rPr>
              <a:t>orden</a:t>
            </a:r>
            <a:r>
              <a:rPr lang="es-419"/>
              <a:t> pero solo tienen una etiqueta.</a:t>
            </a:r>
            <a:br>
              <a:rPr lang="es-419"/>
            </a:br>
            <a:r>
              <a:rPr lang="es-419"/>
              <a:t>Y en cada celda puede ir cualquier valor.</a:t>
            </a:r>
            <a:br>
              <a:rPr lang="es-419"/>
            </a:br>
            <a:r>
              <a:rPr lang="es-419"/>
              <a:t>Las filas </a:t>
            </a:r>
            <a:r>
              <a:rPr lang="es-419"/>
              <a:t>también</a:t>
            </a:r>
            <a:r>
              <a:rPr lang="es-419"/>
              <a:t> tienen un </a:t>
            </a:r>
            <a:r>
              <a:rPr b="1" lang="es-419">
                <a:solidFill>
                  <a:srgbClr val="CC0000"/>
                </a:solidFill>
              </a:rPr>
              <a:t>índice</a:t>
            </a:r>
            <a:r>
              <a:rPr lang="es-419"/>
              <a:t>.</a:t>
            </a:r>
            <a:br>
              <a:rPr lang="es-419"/>
            </a:br>
            <a:r>
              <a:rPr lang="es-419"/>
              <a:t>Otra diferencia es que la tabla (llamada </a:t>
            </a:r>
            <a:r>
              <a:rPr b="1" lang="es-419">
                <a:solidFill>
                  <a:schemeClr val="dk1"/>
                </a:solidFill>
              </a:rPr>
              <a:t>dataframe</a:t>
            </a:r>
            <a:r>
              <a:rPr lang="es-419"/>
              <a:t>) tiene </a:t>
            </a:r>
            <a:r>
              <a:rPr b="1" lang="es-419">
                <a:solidFill>
                  <a:srgbClr val="CC0000"/>
                </a:solidFill>
              </a:rPr>
              <a:t>métodos</a:t>
            </a:r>
            <a:r>
              <a:rPr b="1" lang="es-419">
                <a:solidFill>
                  <a:srgbClr val="CC0000"/>
                </a:solidFill>
              </a:rPr>
              <a:t> </a:t>
            </a:r>
            <a:r>
              <a:rPr lang="es-419"/>
              <a:t>asociados que permiten </a:t>
            </a:r>
            <a:r>
              <a:rPr lang="es-419"/>
              <a:t>análisis</a:t>
            </a:r>
            <a:r>
              <a:rPr lang="es-419"/>
              <a:t> </a:t>
            </a:r>
            <a:r>
              <a:rPr lang="es-419"/>
              <a:t>estadísticos</a:t>
            </a:r>
            <a:r>
              <a:rPr lang="es-419"/>
              <a:t> sobre lo que contiene.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64" y="1430250"/>
            <a:ext cx="3449611" cy="30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7650" y="4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Pandas: </a:t>
            </a:r>
            <a:r>
              <a:rPr lang="es-419"/>
              <a:t>método</a:t>
            </a:r>
            <a:r>
              <a:rPr lang="es-419"/>
              <a:t> .read_spss()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1376375"/>
            <a:ext cx="34911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Este </a:t>
            </a:r>
            <a:r>
              <a:rPr lang="es-419"/>
              <a:t>método</a:t>
            </a:r>
            <a:r>
              <a:rPr lang="es-419"/>
              <a:t> permite crear un </a:t>
            </a:r>
            <a:r>
              <a:rPr b="1" lang="es-419">
                <a:solidFill>
                  <a:schemeClr val="dk1"/>
                </a:solidFill>
              </a:rPr>
              <a:t>dataframe</a:t>
            </a:r>
            <a:r>
              <a:rPr lang="es-419"/>
              <a:t> Pandas a partir de un archivo SPSS (.sav)</a:t>
            </a:r>
            <a:br>
              <a:rPr lang="es-419"/>
            </a:br>
            <a:br>
              <a:rPr lang="es-419"/>
            </a:br>
            <a:r>
              <a:rPr lang="es-419"/>
              <a:t>Por defecto y como </a:t>
            </a:r>
            <a:r>
              <a:rPr lang="es-419"/>
              <a:t>única</a:t>
            </a:r>
            <a:r>
              <a:rPr lang="es-419"/>
              <a:t> </a:t>
            </a:r>
            <a:r>
              <a:rPr lang="es-419"/>
              <a:t>opción</a:t>
            </a:r>
            <a:r>
              <a:rPr lang="es-419"/>
              <a:t> </a:t>
            </a:r>
            <a:r>
              <a:rPr b="1" lang="es-419"/>
              <a:t>.read_spss() </a:t>
            </a:r>
            <a:r>
              <a:rPr lang="es-419"/>
              <a:t>completa los valores de las celdas correctamente a partir de las tablas correspondiente, pero solo pone los datos de </a:t>
            </a:r>
            <a:r>
              <a:rPr b="1" lang="es-419">
                <a:solidFill>
                  <a:srgbClr val="4A86E8"/>
                </a:solidFill>
              </a:rPr>
              <a:t>headers</a:t>
            </a:r>
            <a:r>
              <a:rPr lang="es-419"/>
              <a:t> en los nombres de columnas del dataframe.</a:t>
            </a:r>
            <a:br>
              <a:rPr lang="es-419"/>
            </a:br>
            <a:r>
              <a:rPr lang="es-419"/>
              <a:t>Es por eso que se pierde </a:t>
            </a:r>
            <a:r>
              <a:rPr lang="es-419"/>
              <a:t>información</a:t>
            </a:r>
            <a:r>
              <a:rPr lang="es-419"/>
              <a:t> crucial (a </a:t>
            </a:r>
            <a:r>
              <a:rPr lang="es-419"/>
              <a:t>qué</a:t>
            </a:r>
            <a:r>
              <a:rPr lang="es-419"/>
              <a:t> pregunta se responde en cada columna)</a:t>
            </a:r>
            <a:br>
              <a:rPr lang="es-419"/>
            </a:br>
            <a:r>
              <a:rPr lang="es-419"/>
              <a:t>Aun </a:t>
            </a:r>
            <a:r>
              <a:rPr lang="es-419"/>
              <a:t>así</a:t>
            </a:r>
            <a:r>
              <a:rPr lang="es-419"/>
              <a:t>, se puede inferir bastante a partir de los valores de las celdas.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50" y="1134025"/>
            <a:ext cx="4419151" cy="38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Libreria pyreadstat I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18350" y="1448200"/>
            <a:ext cx="41112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Creada por el laboratorio Roche, permite manipular varios tipos de archivos de sistemas </a:t>
            </a:r>
            <a:r>
              <a:rPr lang="es-419"/>
              <a:t>estadísticos</a:t>
            </a:r>
            <a:r>
              <a:rPr lang="es-419"/>
              <a:t> (Stata, SPSS, Rox, SAS, etc)</a:t>
            </a:r>
            <a:br>
              <a:rPr lang="es-419"/>
            </a:br>
            <a:r>
              <a:rPr lang="es-419"/>
              <a:t>Basado en la </a:t>
            </a:r>
            <a:r>
              <a:rPr lang="es-419"/>
              <a:t>librería</a:t>
            </a:r>
            <a:r>
              <a:rPr lang="es-419"/>
              <a:t> en C ReadStat que </a:t>
            </a:r>
            <a:r>
              <a:rPr lang="es-419"/>
              <a:t>también</a:t>
            </a:r>
            <a:r>
              <a:rPr lang="es-419"/>
              <a:t> usa Heaven del lenguaje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su </a:t>
            </a:r>
            <a:r>
              <a:rPr lang="es-419"/>
              <a:t>operación</a:t>
            </a:r>
            <a:r>
              <a:rPr lang="es-419"/>
              <a:t> por defecto extrae la tabla principal de SPSS como un dataframe Pandas y provee un arreglo (en forma de diccionario python) para las </a:t>
            </a:r>
            <a:r>
              <a:rPr lang="es-419"/>
              <a:t>demás</a:t>
            </a:r>
            <a:r>
              <a:rPr lang="es-419"/>
              <a:t> tablas 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Tiene problemas con las </a:t>
            </a:r>
            <a:r>
              <a:rPr lang="es-419"/>
              <a:t>últimas</a:t>
            </a:r>
            <a:r>
              <a:rPr lang="es-419"/>
              <a:t> versiones de algunos formatos.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950" y="1523750"/>
            <a:ext cx="3401199" cy="2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Libreria pyreadstat II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350" y="1448200"/>
            <a:ext cx="41112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uso natural 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metadata, pd = pyreadstat("archivo.sav")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 crean dos objetos, </a:t>
            </a:r>
            <a:r>
              <a:rPr b="1" lang="es-419"/>
              <a:t>pd</a:t>
            </a:r>
            <a:r>
              <a:rPr lang="es-419"/>
              <a:t> es el dataframe Pandas y </a:t>
            </a:r>
            <a:r>
              <a:rPr b="1" lang="es-419"/>
              <a:t>metadata</a:t>
            </a:r>
            <a:r>
              <a:rPr lang="es-419"/>
              <a:t> un diccionario de diccionarios.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25" y="2767550"/>
            <a:ext cx="3056808" cy="18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875" y="1534750"/>
            <a:ext cx="34194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Combinando </a:t>
            </a:r>
            <a:r>
              <a:rPr lang="es-419"/>
              <a:t>librerías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150" y="1288125"/>
            <a:ext cx="41719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024800" y="1681575"/>
            <a:ext cx="29175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 la 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librería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PyReadStat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obtenemos los datos de columnas a 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través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objeto </a:t>
            </a:r>
            <a:r>
              <a:rPr b="1" i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metadata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Mientras que el resto de la 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la obtenemos del objeto </a:t>
            </a:r>
            <a:r>
              <a:rPr b="1" i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DataFrame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la 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librería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Hacemos lo  mismo con todo los archivos </a:t>
            </a:r>
            <a:r>
              <a:rPr b="1" lang="es-419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.sav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Obteniendo los datos correctos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7650" y="1466150"/>
            <a:ext cx="32505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Usamos Pandas para leer el dataframe de cada archivo .sav</a:t>
            </a:r>
            <a:br>
              <a:rPr lang="es-419"/>
            </a:br>
            <a:r>
              <a:rPr lang="es-419"/>
              <a:t>Y PyReadStat para leer el metadata de esos mismos archivos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Del metadata obtenemos el nombre correcto de cada columna con:</a:t>
            </a:r>
            <a:br>
              <a:rPr lang="es-419"/>
            </a:br>
            <a:r>
              <a:rPr lang="es-419" sz="1191">
                <a:latin typeface="Roboto Mono"/>
                <a:ea typeface="Roboto Mono"/>
                <a:cs typeface="Roboto Mono"/>
                <a:sym typeface="Roboto Mono"/>
              </a:rPr>
              <a:t>nom_cols = metadata.column_labels()</a:t>
            </a:r>
            <a:br>
              <a:rPr lang="es-419"/>
            </a:br>
            <a:br>
              <a:rPr lang="es-419"/>
            </a:br>
            <a:r>
              <a:rPr lang="es-419"/>
              <a:t>Reemplazamos el nombre de la columnas en el dataframe Pandas con:</a:t>
            </a:r>
            <a:br>
              <a:rPr lang="es-419"/>
            </a:br>
            <a:r>
              <a:rPr lang="es-419" sz="1191">
                <a:latin typeface="Roboto Mono"/>
                <a:ea typeface="Roboto Mono"/>
                <a:cs typeface="Roboto Mono"/>
                <a:sym typeface="Roboto Mono"/>
              </a:rPr>
              <a:t>df.columns = nom_cols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Luego exportamos esos dataframes a .csv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400" y="1513888"/>
            <a:ext cx="4177625" cy="27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42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Unificando nombres de columnas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183625" y="1223800"/>
            <a:ext cx="41112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Este, lamentablemente, es un trabajo manual.</a:t>
            </a:r>
            <a:br>
              <a:rPr lang="es-419"/>
            </a:br>
            <a:r>
              <a:rPr lang="es-419"/>
              <a:t>Del proceso anterior hemos guardado los nombres de columnas de cada archivo en un arreglo adecuado y luego los hemos </a:t>
            </a:r>
            <a:r>
              <a:rPr lang="es-419"/>
              <a:t>procesado</a:t>
            </a:r>
            <a:r>
              <a:rPr lang="es-419"/>
              <a:t> con el editor de texto reemplazado las distintas variaciones con un nombre correcto.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2"/>
                </a:solidFill>
              </a:rPr>
              <a:t>Y </a:t>
            </a:r>
            <a:r>
              <a:rPr lang="es-419">
                <a:solidFill>
                  <a:schemeClr val="dk2"/>
                </a:solidFill>
              </a:rPr>
              <a:t>así</a:t>
            </a:r>
            <a:r>
              <a:rPr lang="es-419">
                <a:solidFill>
                  <a:schemeClr val="dk2"/>
                </a:solidFill>
              </a:rPr>
              <a:t> con los otros nombres de columnas relevantes.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00" y="16112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279650" y="2525375"/>
            <a:ext cx="2244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ej: </a:t>
            </a:r>
            <a:br>
              <a:rPr lang="es-419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Educación</a:t>
            </a:r>
            <a:b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Titulo alcanzado</a:t>
            </a:r>
            <a:b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Nivel educativo</a:t>
            </a:r>
            <a:b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b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reemplazan por</a:t>
            </a:r>
            <a:br>
              <a:rPr lang="es-419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419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educacion</a:t>
            </a:r>
            <a:endParaRPr b="1"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