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6" r:id="rId4"/>
    <p:sldId id="281" r:id="rId5"/>
    <p:sldId id="278" r:id="rId6"/>
    <p:sldId id="275" r:id="rId7"/>
    <p:sldId id="277" r:id="rId8"/>
    <p:sldId id="274" r:id="rId9"/>
    <p:sldId id="261" r:id="rId10"/>
    <p:sldId id="273" r:id="rId11"/>
    <p:sldId id="279" r:id="rId12"/>
    <p:sldId id="262" r:id="rId13"/>
    <p:sldId id="291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6E799FB-885D-7315-8C0B-2BE49E49A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014471-B1CB-7C5F-3ED2-BEDB028B5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EB706-BAFE-4161-8996-2B8F8CCF7F55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B69567-C4B0-8F1C-F90C-194D94DDB3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B5C612-83CD-524D-DA4D-ABFD7464B9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0CB1-939D-488E-A269-D65E36FF84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910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F111-F187-48FC-90BE-717C9D3F7284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D01A-0C59-4A6C-BA22-4B4FBA189F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02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5EFA6D0-DE68-D6B8-1155-252D97313AD7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82C24F-DAEA-198D-4F99-502E17955B89}"/>
              </a:ext>
            </a:extLst>
          </p:cNvPr>
          <p:cNvSpPr txBox="1"/>
          <p:nvPr userDrawn="1"/>
        </p:nvSpPr>
        <p:spPr>
          <a:xfrm>
            <a:off x="138545" y="26571"/>
            <a:ext cx="503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RAÚL ROCES DÍAZ – ARE CARS WASTING SO MUCH FUEL?</a:t>
            </a:r>
          </a:p>
        </p:txBody>
      </p:sp>
      <p:pic>
        <p:nvPicPr>
          <p:cNvPr id="2" name="Picture 2" descr="St. Thomas University Overview | MyCollegeSelection">
            <a:extLst>
              <a:ext uri="{FF2B5EF4-FFF2-40B4-BE49-F238E27FC236}">
                <a16:creationId xmlns:a16="http://schemas.microsoft.com/office/drawing/2014/main" id="{6BAA13B4-C532-58A0-B758-C951789949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8" b="31341"/>
          <a:stretch/>
        </p:blipFill>
        <p:spPr bwMode="auto">
          <a:xfrm>
            <a:off x="8872578" y="365125"/>
            <a:ext cx="3319422" cy="8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0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4D641-B3BF-C68D-28AD-BE224B74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885A1-2860-9071-B29A-EB48CB04D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6897C-269F-AF91-285B-17DBBCDF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6EAEE-45BF-84D3-FFFD-29985DB4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8ABBE-DFC3-AD3F-CD18-1AB5F7A2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3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2CC562-0FC0-B9CA-1279-5AC0ED10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564823-85AF-29AA-DEEF-56248D44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BB8AE-F66B-48C8-E682-F91E6B2A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06211-7089-1AE5-3ADF-ED8D90BC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C571D-CD64-807A-7925-EA57FA0D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8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2E5E-DF84-5925-472E-9BE94A1BB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2C5E58-0F14-F148-A739-BC4E9652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72811-5A44-B556-3A79-8C74E320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FD74B-F1DA-5C57-8AB4-ED88131A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2AE86-2AA0-18A7-B8D4-A7C70AF9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F5DE257-511A-1DB0-FFB7-F892F9EE3C35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E03D1E-2F6E-F78A-AE42-07F96894EF92}"/>
              </a:ext>
            </a:extLst>
          </p:cNvPr>
          <p:cNvSpPr txBox="1"/>
          <p:nvPr userDrawn="1"/>
        </p:nvSpPr>
        <p:spPr>
          <a:xfrm>
            <a:off x="138545" y="26571"/>
            <a:ext cx="503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RAÚL ROCES DÍAZ – ARE CARS WASTING SO MUCH FUEL?</a:t>
            </a:r>
          </a:p>
        </p:txBody>
      </p:sp>
      <p:pic>
        <p:nvPicPr>
          <p:cNvPr id="11" name="Picture 2" descr="St. Thomas University Overview | MyCollegeSelection">
            <a:extLst>
              <a:ext uri="{FF2B5EF4-FFF2-40B4-BE49-F238E27FC236}">
                <a16:creationId xmlns:a16="http://schemas.microsoft.com/office/drawing/2014/main" id="{7BFFCC25-B91B-29BC-3EC8-D805C154D1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8" b="31341"/>
          <a:stretch/>
        </p:blipFill>
        <p:spPr bwMode="auto">
          <a:xfrm>
            <a:off x="8872578" y="365125"/>
            <a:ext cx="3319422" cy="8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8316B-AE5E-C64E-4878-332A4DF3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6BEF1E-731F-772A-EB77-FCCEAE64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FBC52-422D-27FF-3717-BC227833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B825A-D00E-3D05-10FF-F812491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DC245-1E2E-9FD7-8AB8-8B5ECF4E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9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1CD51-6185-4B1F-C219-62857B6F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6D0F4-E878-BED2-FA03-6D62F73B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E82FA2-6A23-6D7A-1960-501C7ECA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3EB2D-D50C-F5B9-CBD2-13A0BDBD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C1D069-DD0C-219A-52F3-7735769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D26C47-415E-1F56-DDFF-03AA7FEB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68789-D625-2182-639A-A76B3AE1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1BAC72-DA4A-14A2-0FBF-5DB774EB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020B7-AC80-F3E5-410F-667C2C80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BEFF49-42C0-C958-3414-2E197C779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9DD51F-55D0-CFFB-79EB-EBD9ADC27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6197E2-2024-EF52-7D02-4D54CA85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20DA81-F986-EF65-05F5-ED0605F6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904906-EAF3-0F63-2273-7133BC30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12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29850-7200-A121-6362-68672BEA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8C8A2B-0882-E889-F404-CA74AA5E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931D67-ACF7-41E6-A188-54A36EC3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23E957-6A1E-7C72-A33D-DD9A46E4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9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E0B35-7B2F-8FD4-0BA3-4E66A26A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D68BC6-A765-16A0-BB3E-91C36403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C25E7-939E-04AA-8A81-9A0B02E9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DF48D-EDA7-1CF7-461B-245859D8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38687-46F4-E039-040E-7269198E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35D72C-1400-09FC-2B42-CE22B3739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330351-7B91-61C7-A8CA-9FBC9948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32F60-9D91-11CE-FD1B-CE616ED4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3A58F9-E01E-321B-84D8-9E9F19B9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89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DCD0-8D26-B92A-43FF-C539212B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F61A4E-DF74-7BE7-7DBA-CDAEC029B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71B4A-50B2-7CAB-5147-292F9C0D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89EDBB-1E83-959F-71BC-27FB3E2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5F88DC-EEDC-F3A9-8C78-75A5D229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4666D1-EA37-8D94-0F48-94D02B6E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84C0AF-8BF0-5A20-E1CF-42BD4F8D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3F2244-8BEE-CB28-3BBA-14C99BED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B202D-88D5-C2FA-71BE-B169E5B6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15ADC-61EE-B4D6-5459-76D1A9AD8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2F49C-B6BB-808B-7067-5DAFE49E3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87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0D658-DF64-FAD8-3E5F-E0965854403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0063"/>
            <a:ext cx="12192000" cy="13138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ARE CARS WASTING SO MUCH FUEL?</a:t>
            </a:r>
            <a:br>
              <a:rPr lang="es-E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s-ES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0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FEB16-4DB7-FF5A-1A54-AAF91629761B}"/>
              </a:ext>
            </a:extLst>
          </p:cNvPr>
          <p:cNvSpPr txBox="1">
            <a:spLocks/>
          </p:cNvSpPr>
          <p:nvPr/>
        </p:nvSpPr>
        <p:spPr>
          <a:xfrm>
            <a:off x="0" y="382956"/>
            <a:ext cx="5805183" cy="67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700" dirty="0"/>
              <a:t>       </a:t>
            </a:r>
            <a:r>
              <a:rPr lang="en-US" sz="3700" b="1" dirty="0"/>
              <a:t>4.2-Linearity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7D5D91-A459-07E5-0E4F-65C5DDAF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834"/>
            <a:ext cx="7206252" cy="58501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F7A810-5478-30F2-BC0F-C42680F49209}"/>
              </a:ext>
            </a:extLst>
          </p:cNvPr>
          <p:cNvSpPr txBox="1"/>
          <p:nvPr/>
        </p:nvSpPr>
        <p:spPr>
          <a:xfrm>
            <a:off x="7323698" y="1753299"/>
            <a:ext cx="4868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Is there a linear relationship between “Fuel City Consumption” and “Torque” variables ?</a:t>
            </a:r>
          </a:p>
        </p:txBody>
      </p:sp>
    </p:spTree>
    <p:extLst>
      <p:ext uri="{BB962C8B-B14F-4D97-AF65-F5344CB8AC3E}">
        <p14:creationId xmlns:p14="http://schemas.microsoft.com/office/powerpoint/2010/main" val="226910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6D2869-E4EF-E801-BA34-208FCC07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61" y="1447729"/>
            <a:ext cx="8666767" cy="335452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A8F4C8A-9080-EEBE-AF70-75E42CFF003A}"/>
              </a:ext>
            </a:extLst>
          </p:cNvPr>
          <p:cNvSpPr txBox="1">
            <a:spLocks/>
          </p:cNvSpPr>
          <p:nvPr/>
        </p:nvSpPr>
        <p:spPr>
          <a:xfrm>
            <a:off x="0" y="382956"/>
            <a:ext cx="5805183" cy="67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700" dirty="0"/>
              <a:t>       </a:t>
            </a:r>
            <a:r>
              <a:rPr lang="en-US" sz="3700" b="1" dirty="0"/>
              <a:t>4.3-Regression Analysis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13CA03-B116-A0C2-A9C5-5FFDFEC55DDD}"/>
              </a:ext>
            </a:extLst>
          </p:cNvPr>
          <p:cNvSpPr/>
          <p:nvPr/>
        </p:nvSpPr>
        <p:spPr>
          <a:xfrm>
            <a:off x="8305369" y="2340529"/>
            <a:ext cx="1174191" cy="5012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43C4CF-FEFD-1425-24D3-CED485A74D72}"/>
              </a:ext>
            </a:extLst>
          </p:cNvPr>
          <p:cNvSpPr txBox="1"/>
          <p:nvPr/>
        </p:nvSpPr>
        <p:spPr>
          <a:xfrm>
            <a:off x="2097248" y="5027075"/>
            <a:ext cx="8237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dirty="0"/>
              <a:t>Null hypothesis could be rejected</a:t>
            </a:r>
            <a:endParaRPr lang="es-ES" sz="2800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dirty="0"/>
              <a:t>There exist a negative linear relationship between torque and miles per gallon.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7720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4198354-1846-CEC8-77E2-A7CB60EF2D77}"/>
              </a:ext>
            </a:extLst>
          </p:cNvPr>
          <p:cNvSpPr txBox="1">
            <a:spLocks/>
          </p:cNvSpPr>
          <p:nvPr/>
        </p:nvSpPr>
        <p:spPr>
          <a:xfrm>
            <a:off x="0" y="377505"/>
            <a:ext cx="7239700" cy="85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700" dirty="0"/>
              <a:t>       </a:t>
            </a:r>
          </a:p>
          <a:p>
            <a:r>
              <a:rPr lang="en-US" sz="3700" b="1" dirty="0"/>
              <a:t>	4.4-Check the </a:t>
            </a:r>
            <a:r>
              <a:rPr lang="es-ES" sz="3700" b="1" dirty="0" err="1"/>
              <a:t>homoscedasticity</a:t>
            </a:r>
            <a:endParaRPr lang="es-ES" sz="3700" b="1" dirty="0"/>
          </a:p>
          <a:p>
            <a:endParaRPr lang="en-US" sz="37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C669A7-0D09-6336-A0A3-9BFE8329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" y="1233182"/>
            <a:ext cx="3953427" cy="3915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1E26D5-A9F7-DFB3-2330-F70ADF9F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97" y="1328445"/>
            <a:ext cx="3801005" cy="38200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EE708DE-2A65-F61D-D3DE-B330CFAC3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626" y="1433235"/>
            <a:ext cx="3934374" cy="371526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3DD230B-1674-3D6C-56FE-643C78831358}"/>
              </a:ext>
            </a:extLst>
          </p:cNvPr>
          <p:cNvSpPr txBox="1"/>
          <p:nvPr/>
        </p:nvSpPr>
        <p:spPr>
          <a:xfrm>
            <a:off x="523955" y="5424765"/>
            <a:ext cx="113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red lines representing the mean of the residuals should be horizontal and centered around zero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6517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7FA4B22-6602-6858-C295-3DDCD4D01386}"/>
              </a:ext>
            </a:extLst>
          </p:cNvPr>
          <p:cNvSpPr txBox="1"/>
          <p:nvPr/>
        </p:nvSpPr>
        <p:spPr>
          <a:xfrm>
            <a:off x="2698458" y="2858548"/>
            <a:ext cx="6795083" cy="1140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65939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E71-FB4F-BE28-2EA7-15604627AC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80888" y="1121646"/>
            <a:ext cx="7725152" cy="465615"/>
          </a:xfrm>
        </p:spPr>
        <p:txBody>
          <a:bodyPr>
            <a:noAutofit/>
          </a:bodyPr>
          <a:lstStyle/>
          <a:p>
            <a:r>
              <a:rPr lang="es-ES" sz="5300" b="1" dirty="0"/>
              <a:t>	TABLE OF CONTENTS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C8500-52A6-450D-EC6B-382AE9D342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5461" y="2143256"/>
            <a:ext cx="11196067" cy="3670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1.-</a:t>
            </a:r>
            <a:r>
              <a:rPr lang="en-US" sz="4000" dirty="0"/>
              <a:t>About the Project</a:t>
            </a:r>
          </a:p>
          <a:p>
            <a:pPr marL="0" indent="0">
              <a:buNone/>
            </a:pPr>
            <a:r>
              <a:rPr lang="en-US" sz="4000" dirty="0"/>
              <a:t>2.-Data Source</a:t>
            </a:r>
          </a:p>
          <a:p>
            <a:pPr marL="0" indent="0">
              <a:buNone/>
            </a:pPr>
            <a:r>
              <a:rPr lang="en-US" sz="4000" dirty="0"/>
              <a:t>3.-Data Visualization</a:t>
            </a:r>
          </a:p>
          <a:p>
            <a:pPr marL="0" indent="0">
              <a:buNone/>
            </a:pPr>
            <a:r>
              <a:rPr lang="en-US" sz="4000" dirty="0"/>
              <a:t>4.-Linear Regression</a:t>
            </a:r>
          </a:p>
          <a:p>
            <a:pPr marL="0" indent="0">
              <a:buNone/>
            </a:pPr>
            <a:r>
              <a:rPr lang="en-US" sz="4000" dirty="0"/>
              <a:t>5.-Conclusion</a:t>
            </a:r>
          </a:p>
        </p:txBody>
      </p:sp>
    </p:spTree>
    <p:extLst>
      <p:ext uri="{BB962C8B-B14F-4D97-AF65-F5344CB8AC3E}">
        <p14:creationId xmlns:p14="http://schemas.microsoft.com/office/powerpoint/2010/main" val="422938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3F1E4-B6D1-4E70-30D2-31576A675B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72553"/>
            <a:ext cx="6483731" cy="837280"/>
          </a:xfrm>
        </p:spPr>
        <p:txBody>
          <a:bodyPr/>
          <a:lstStyle/>
          <a:p>
            <a:r>
              <a:rPr lang="es-ES" b="1" dirty="0"/>
              <a:t>   1.-ABOUT THE PROJECT</a:t>
            </a:r>
          </a:p>
        </p:txBody>
      </p:sp>
      <p:sp>
        <p:nvSpPr>
          <p:cNvPr id="5" name="Google Shape;145;p24">
            <a:extLst>
              <a:ext uri="{FF2B5EF4-FFF2-40B4-BE49-F238E27FC236}">
                <a16:creationId xmlns:a16="http://schemas.microsoft.com/office/drawing/2014/main" id="{1C5508F7-0E6D-EE6B-2447-6226BCF4CA54}"/>
              </a:ext>
            </a:extLst>
          </p:cNvPr>
          <p:cNvSpPr txBox="1">
            <a:spLocks/>
          </p:cNvSpPr>
          <p:nvPr/>
        </p:nvSpPr>
        <p:spPr>
          <a:xfrm flipH="1">
            <a:off x="402848" y="2023784"/>
            <a:ext cx="10822870" cy="37641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355600">
              <a:lnSpc>
                <a:spcPct val="115000"/>
              </a:lnSpc>
              <a:spcBef>
                <a:spcPts val="0"/>
              </a:spcBef>
              <a:buClr>
                <a:srgbClr val="0E2A4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3200" dirty="0"/>
              <a:t>In this power point presentation, I will explain my research project on finding how different engine characteristics affect fuel consumption.</a:t>
            </a:r>
          </a:p>
          <a:p>
            <a:pPr marL="558800" indent="0">
              <a:lnSpc>
                <a:spcPct val="115000"/>
              </a:lnSpc>
              <a:spcBef>
                <a:spcPts val="0"/>
              </a:spcBef>
              <a:buClr>
                <a:srgbClr val="0E2A47"/>
              </a:buClr>
              <a:buSzPts val="2000"/>
              <a:buNone/>
            </a:pPr>
            <a:endParaRPr lang="en-US" sz="3200" dirty="0"/>
          </a:p>
          <a:p>
            <a:pPr marL="914400" indent="-355600">
              <a:lnSpc>
                <a:spcPct val="115000"/>
              </a:lnSpc>
              <a:spcBef>
                <a:spcPts val="0"/>
              </a:spcBef>
              <a:buClr>
                <a:srgbClr val="0E2A4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3200" dirty="0"/>
              <a:t>Obtaining the values for each variable for which the fuel consumption is minimum, on a specific data frame.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7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4CCC979-5D99-FF52-F985-25659FE77A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8" y="692958"/>
            <a:ext cx="5167820" cy="937360"/>
          </a:xfrm>
        </p:spPr>
        <p:txBody>
          <a:bodyPr/>
          <a:lstStyle/>
          <a:p>
            <a:r>
              <a:rPr lang="es-ES" b="1" dirty="0"/>
              <a:t>   2.- DATA SOURCE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BD300A-4667-9F73-FB59-8BC4C0DFDD08}"/>
              </a:ext>
            </a:extLst>
          </p:cNvPr>
          <p:cNvSpPr txBox="1"/>
          <p:nvPr/>
        </p:nvSpPr>
        <p:spPr>
          <a:xfrm>
            <a:off x="713877" y="2034635"/>
            <a:ext cx="93608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Data frame has been obtained from Kaggle.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ubik"/>
              </a:rPr>
              <a:t>Kaggle is a web platform</a:t>
            </a:r>
            <a:r>
              <a:rPr lang="en-US" sz="3200" dirty="0">
                <a:solidFill>
                  <a:srgbClr val="000000"/>
                </a:solidFill>
                <a:latin typeface="Rubik"/>
              </a:rPr>
              <a:t>, where you can search or published dataset by free.</a:t>
            </a:r>
          </a:p>
          <a:p>
            <a:endParaRPr lang="en-US" sz="3200" dirty="0">
              <a:solidFill>
                <a:srgbClr val="000000"/>
              </a:solidFill>
              <a:latin typeface="Rub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Rubik"/>
              </a:rPr>
              <a:t>For this project, have been downloaded a data frame, with 5077 rows and 18 columns, of different car characteristics.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2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D9D3B8E-9F0F-A2E8-99D2-50DFCE54B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742139"/>
            <a:ext cx="5787957" cy="814287"/>
          </a:xfrm>
        </p:spPr>
        <p:txBody>
          <a:bodyPr>
            <a:normAutofit/>
          </a:bodyPr>
          <a:lstStyle/>
          <a:p>
            <a:r>
              <a:rPr lang="es-ES" b="1" dirty="0"/>
              <a:t>   3.-DATA VISUALIZATION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F8FB1D-1507-BB10-C6FB-C90350D18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3" r="25775"/>
          <a:stretch/>
        </p:blipFill>
        <p:spPr>
          <a:xfrm>
            <a:off x="2331538" y="1861951"/>
            <a:ext cx="4230035" cy="38865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093CE0-E053-7F22-4A9C-E31B63312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94" t="46057" r="-367" b="27591"/>
          <a:stretch/>
        </p:blipFill>
        <p:spPr>
          <a:xfrm>
            <a:off x="7477994" y="2689873"/>
            <a:ext cx="2628635" cy="22307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06A0A0-32C9-CE45-0061-9FDB9B28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51" y="5218278"/>
            <a:ext cx="4103637" cy="10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92082C1-754B-60E7-9658-AE11D46D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06"/>
            <a:ext cx="5956788" cy="64049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B2DEE71-6DE1-A7D7-F989-AC636BD6EDF1}"/>
              </a:ext>
            </a:extLst>
          </p:cNvPr>
          <p:cNvSpPr txBox="1"/>
          <p:nvPr/>
        </p:nvSpPr>
        <p:spPr>
          <a:xfrm>
            <a:off x="6172394" y="2077971"/>
            <a:ext cx="559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much fuel spend most of the cars?</a:t>
            </a:r>
            <a:r>
              <a:rPr lang="es-E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B449DA-D42F-0022-D642-A760225D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063"/>
            <a:ext cx="7801761" cy="64929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F9EFAB-DBA6-613D-8917-4F5213A1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053" y="4088206"/>
            <a:ext cx="2902413" cy="21489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5CB2A9E-1CDB-9788-9DDF-68B14C803827}"/>
              </a:ext>
            </a:extLst>
          </p:cNvPr>
          <p:cNvSpPr txBox="1"/>
          <p:nvPr/>
        </p:nvSpPr>
        <p:spPr>
          <a:xfrm>
            <a:off x="7625592" y="1473964"/>
            <a:ext cx="4490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Is the size of the engine a determinant variable?</a:t>
            </a:r>
          </a:p>
        </p:txBody>
      </p:sp>
    </p:spTree>
    <p:extLst>
      <p:ext uri="{BB962C8B-B14F-4D97-AF65-F5344CB8AC3E}">
        <p14:creationId xmlns:p14="http://schemas.microsoft.com/office/powerpoint/2010/main" val="423662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F2BFC-1B5D-3799-291E-26FB89AEADDF}"/>
              </a:ext>
            </a:extLst>
          </p:cNvPr>
          <p:cNvSpPr txBox="1">
            <a:spLocks/>
          </p:cNvSpPr>
          <p:nvPr/>
        </p:nvSpPr>
        <p:spPr>
          <a:xfrm>
            <a:off x="-1" y="742139"/>
            <a:ext cx="5787957" cy="814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   4.-LINEAR REGRESSION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FA1595-58E5-D574-331B-C13F64E108CC}"/>
              </a:ext>
            </a:extLst>
          </p:cNvPr>
          <p:cNvSpPr txBox="1"/>
          <p:nvPr/>
        </p:nvSpPr>
        <p:spPr>
          <a:xfrm>
            <a:off x="7088697" y="2147582"/>
            <a:ext cx="382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Multiple or simple?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39EB04-699D-8359-C46B-D3F2DA1009A9}"/>
              </a:ext>
            </a:extLst>
          </p:cNvPr>
          <p:cNvSpPr txBox="1"/>
          <p:nvPr/>
        </p:nvSpPr>
        <p:spPr>
          <a:xfrm>
            <a:off x="6544409" y="3178185"/>
            <a:ext cx="5510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Horsepower and torque of an engine </a:t>
            </a:r>
          </a:p>
          <a:p>
            <a:pPr algn="ctr"/>
            <a:r>
              <a:rPr lang="en-US" sz="2400" dirty="0"/>
              <a:t>Correlation = 0.94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D743A6-D166-614B-4C76-0AAE07F6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6426"/>
            <a:ext cx="6510311" cy="52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FB268-08B6-BA8A-F037-38043A1D1DBC}"/>
              </a:ext>
            </a:extLst>
          </p:cNvPr>
          <p:cNvSpPr txBox="1">
            <a:spLocks/>
          </p:cNvSpPr>
          <p:nvPr/>
        </p:nvSpPr>
        <p:spPr>
          <a:xfrm>
            <a:off x="-115290" y="378972"/>
            <a:ext cx="5805183" cy="67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       </a:t>
            </a:r>
            <a:r>
              <a:rPr lang="en-US" b="1" dirty="0"/>
              <a:t>4.1-Normal Distribution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FE3653-1646-3354-65C9-0E23B7C2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0" y="1635854"/>
            <a:ext cx="6385310" cy="48431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49BAE1-E1FC-873F-B9E0-2053E8E8A399}"/>
              </a:ext>
            </a:extLst>
          </p:cNvPr>
          <p:cNvSpPr txBox="1"/>
          <p:nvPr/>
        </p:nvSpPr>
        <p:spPr>
          <a:xfrm>
            <a:off x="2008275" y="6459979"/>
            <a:ext cx="1558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Fuel city consumption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8B97DA-7F9E-9455-162B-A1AEEB166FB6}"/>
              </a:ext>
            </a:extLst>
          </p:cNvPr>
          <p:cNvSpPr txBox="1"/>
          <p:nvPr/>
        </p:nvSpPr>
        <p:spPr>
          <a:xfrm>
            <a:off x="6545869" y="2551837"/>
            <a:ext cx="4997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Has the variable “Fuel City Consumption” a normal distribution?</a:t>
            </a:r>
          </a:p>
        </p:txBody>
      </p:sp>
    </p:spTree>
    <p:extLst>
      <p:ext uri="{BB962C8B-B14F-4D97-AF65-F5344CB8AC3E}">
        <p14:creationId xmlns:p14="http://schemas.microsoft.com/office/powerpoint/2010/main" val="56119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257</Words>
  <Application>Microsoft Office PowerPoint</Application>
  <PresentationFormat>Panorámica</PresentationFormat>
  <Paragraphs>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Rubik</vt:lpstr>
      <vt:lpstr>Times New Roman</vt:lpstr>
      <vt:lpstr>Wingdings</vt:lpstr>
      <vt:lpstr>Tema de Office</vt:lpstr>
      <vt:lpstr> ARE CARS WASTING SO MUCH FUEL? </vt:lpstr>
      <vt:lpstr> TABLE OF CONTENTS </vt:lpstr>
      <vt:lpstr>   1.-ABOUT THE PROJECT</vt:lpstr>
      <vt:lpstr>   2.- DATA SOURCE</vt:lpstr>
      <vt:lpstr>   3.-DATA VISUALIZATION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fabricación de</dc:title>
  <dc:creator>Raúl Roces Díaz</dc:creator>
  <cp:lastModifiedBy>Raúl Roces Díaz</cp:lastModifiedBy>
  <cp:revision>33</cp:revision>
  <dcterms:created xsi:type="dcterms:W3CDTF">2022-07-20T12:32:16Z</dcterms:created>
  <dcterms:modified xsi:type="dcterms:W3CDTF">2022-10-09T19:55:30Z</dcterms:modified>
</cp:coreProperties>
</file>