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8" r:id="rId6"/>
    <p:sldId id="269" r:id="rId7"/>
    <p:sldId id="270" r:id="rId8"/>
    <p:sldId id="271" r:id="rId9"/>
    <p:sldId id="261" r:id="rId10"/>
    <p:sldId id="260" r:id="rId11"/>
    <p:sldId id="262" r:id="rId12"/>
    <p:sldId id="265" r:id="rId13"/>
    <p:sldId id="272" r:id="rId14"/>
    <p:sldId id="275" r:id="rId15"/>
    <p:sldId id="274" r:id="rId16"/>
    <p:sldId id="276" r:id="rId17"/>
    <p:sldId id="277" r:id="rId18"/>
    <p:sldId id="278" r:id="rId19"/>
    <p:sldId id="279" r:id="rId20"/>
    <p:sldId id="280"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28E33-05AD-4B09-A3AF-56C75759CD23}" type="datetimeFigureOut">
              <a:rPr lang="en-AE" smtClean="0"/>
              <a:t>05/06/2021</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ADCE-A598-42AD-A417-7A12FC424293}" type="slidenum">
              <a:rPr lang="en-AE" smtClean="0"/>
              <a:t>‹#›</a:t>
            </a:fld>
            <a:endParaRPr lang="en-AE"/>
          </a:p>
        </p:txBody>
      </p:sp>
    </p:spTree>
    <p:extLst>
      <p:ext uri="{BB962C8B-B14F-4D97-AF65-F5344CB8AC3E}">
        <p14:creationId xmlns:p14="http://schemas.microsoft.com/office/powerpoint/2010/main" val="366258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05-Jun-21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05-Jun-21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05-Jun-21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05-Jun-21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05-Jun-21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05-Jun-21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05-Jun-21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05-Jun-21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05-Jun-21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_FKGOXCwlWQ"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youtube.com/watch?v=_FKGOXCwlW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direct.com/science/article/pii/S187705091931083X" TargetMode="External"/><Relationship Id="rId2" Type="http://schemas.openxmlformats.org/officeDocument/2006/relationships/hyperlink" Target="https://www.sciencedirect.com/science/article/pii/S2352146520307705"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877050916311103" TargetMode="External"/><Relationship Id="rId4" Type="http://schemas.openxmlformats.org/officeDocument/2006/relationships/hyperlink" Target="https://www.sciencedirect.com/science/article/pii/S004579061831777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a:t>TRAFFIC SPEED RADAR</a:t>
            </a:r>
            <a:endParaRPr lang="en-US" sz="6000" dirty="0"/>
          </a:p>
        </p:txBody>
      </p:sp>
      <p:sp>
        <p:nvSpPr>
          <p:cNvPr id="3" name="Subtitle 2"/>
          <p:cNvSpPr>
            <a:spLocks noGrp="1"/>
          </p:cNvSpPr>
          <p:nvPr>
            <p:ph type="subTitle" idx="1"/>
          </p:nvPr>
        </p:nvSpPr>
        <p:spPr/>
        <p:txBody>
          <a:bodyPr/>
          <a:lstStyle/>
          <a:p>
            <a:r>
              <a:rPr lang="en-GB" dirty="0"/>
              <a:t>Dhananjay Sunil Menon</a:t>
            </a:r>
          </a:p>
          <a:p>
            <a:r>
              <a:rPr lang="en-GB" dirty="0"/>
              <a:t>18BCE2330</a:t>
            </a:r>
            <a:endParaRPr lang="en-US" dirty="0"/>
          </a:p>
        </p:txBody>
      </p:sp>
      <p:sp>
        <p:nvSpPr>
          <p:cNvPr id="4" name="TextBox 3">
            <a:extLst>
              <a:ext uri="{FF2B5EF4-FFF2-40B4-BE49-F238E27FC236}">
                <a16:creationId xmlns:a16="http://schemas.microsoft.com/office/drawing/2014/main" id="{ABC4ACC6-2A8C-4AA6-AF28-B1D974F9800E}"/>
              </a:ext>
            </a:extLst>
          </p:cNvPr>
          <p:cNvSpPr txBox="1"/>
          <p:nvPr/>
        </p:nvSpPr>
        <p:spPr>
          <a:xfrm>
            <a:off x="695324" y="5362575"/>
            <a:ext cx="7115176" cy="1138773"/>
          </a:xfrm>
          <a:prstGeom prst="rect">
            <a:avLst/>
          </a:prstGeom>
          <a:noFill/>
        </p:spPr>
        <p:txBody>
          <a:bodyPr wrap="square" rtlCol="0">
            <a:spAutoFit/>
          </a:bodyPr>
          <a:lstStyle/>
          <a:p>
            <a:r>
              <a:rPr lang="en-US" sz="2400" dirty="0"/>
              <a:t>YouTube Link :</a:t>
            </a:r>
            <a:r>
              <a:rPr lang="en-US" sz="2400" dirty="0">
                <a:hlinkClick r:id="rId2"/>
              </a:rPr>
              <a:t>https://www.youtube.com/watch?v=_FKGOXCwlWQ</a:t>
            </a:r>
            <a:endParaRPr lang="en-US" sz="2400" dirty="0"/>
          </a:p>
          <a:p>
            <a:r>
              <a:rPr lang="en-US" sz="2000" dirty="0"/>
              <a:t> </a:t>
            </a:r>
            <a:endParaRPr lang="en-AE" sz="2000" dirty="0"/>
          </a:p>
        </p:txBody>
      </p:sp>
    </p:spTree>
    <p:extLst>
      <p:ext uri="{BB962C8B-B14F-4D97-AF65-F5344CB8AC3E}">
        <p14:creationId xmlns:p14="http://schemas.microsoft.com/office/powerpoint/2010/main" val="30262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p:txBody>
          <a:bodyPr/>
          <a:lstStyle/>
          <a:p>
            <a:pPr marL="0" indent="0">
              <a:buNone/>
            </a:pPr>
            <a:r>
              <a:rPr lang="en-GB" dirty="0"/>
              <a:t>The objective of this project is to create a traffic radar using Image Processing in Python by using </a:t>
            </a:r>
            <a:r>
              <a:rPr lang="en-GB" dirty="0" err="1"/>
              <a:t>OpenCV</a:t>
            </a:r>
            <a:r>
              <a:rPr lang="en-GB" dirty="0"/>
              <a:t> and </a:t>
            </a:r>
            <a:r>
              <a:rPr lang="en-GB" dirty="0" err="1"/>
              <a:t>Tensorflow</a:t>
            </a:r>
            <a:r>
              <a:rPr lang="en-GB" dirty="0"/>
              <a:t>. </a:t>
            </a:r>
            <a:endParaRPr lang="en-US" dirty="0"/>
          </a:p>
          <a:p>
            <a:pPr marL="0" indent="0">
              <a:buNone/>
            </a:pPr>
            <a:r>
              <a:rPr lang="en-GB" dirty="0"/>
              <a:t>When is comes to tracking the speed of vehicles on a segment of road, the vital steps of this projects is:</a:t>
            </a:r>
            <a:endParaRPr lang="en-US" dirty="0"/>
          </a:p>
          <a:p>
            <a:pPr lvl="0"/>
            <a:r>
              <a:rPr lang="en-GB" dirty="0"/>
              <a:t>Vehicle Detection</a:t>
            </a:r>
            <a:endParaRPr lang="en-US" dirty="0"/>
          </a:p>
          <a:p>
            <a:pPr lvl="0"/>
            <a:r>
              <a:rPr lang="en-GB" dirty="0"/>
              <a:t>Speed estimation</a:t>
            </a:r>
            <a:endParaRPr lang="en-US" dirty="0"/>
          </a:p>
          <a:p>
            <a:pPr lvl="0"/>
            <a:r>
              <a:rPr lang="en-GB" dirty="0"/>
              <a:t>Capturing </a:t>
            </a:r>
            <a:r>
              <a:rPr lang="en-US" dirty="0"/>
              <a:t>vehicle image</a:t>
            </a:r>
          </a:p>
          <a:p>
            <a:pPr marL="0" indent="0">
              <a:buNone/>
            </a:pPr>
            <a:endParaRPr lang="en-US" dirty="0"/>
          </a:p>
        </p:txBody>
      </p:sp>
    </p:spTree>
    <p:extLst>
      <p:ext uri="{BB962C8B-B14F-4D97-AF65-F5344CB8AC3E}">
        <p14:creationId xmlns:p14="http://schemas.microsoft.com/office/powerpoint/2010/main" val="69758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p:txBody>
          <a:bodyPr/>
          <a:lstStyle/>
          <a:p>
            <a:pPr marL="0" indent="0">
              <a:buNone/>
            </a:pPr>
            <a:r>
              <a:rPr lang="en-GB" b="1" u="sng" dirty="0"/>
              <a:t>Video </a:t>
            </a:r>
            <a:r>
              <a:rPr lang="en-GB" b="1" u="sng" dirty="0" err="1"/>
              <a:t>Aquisition</a:t>
            </a:r>
            <a:endParaRPr lang="en-US" dirty="0"/>
          </a:p>
          <a:p>
            <a:pPr marL="0" indent="0">
              <a:buNone/>
            </a:pPr>
            <a:r>
              <a:rPr lang="en-GB" dirty="0"/>
              <a:t>A video with good clarity and good fps (30-60) would be taken to record vehicles passing by on a road. </a:t>
            </a:r>
            <a:endParaRPr lang="en-US" dirty="0"/>
          </a:p>
          <a:p>
            <a:pPr marL="0" indent="0">
              <a:buNone/>
            </a:pPr>
            <a:r>
              <a:rPr lang="en-GB" dirty="0"/>
              <a:t> </a:t>
            </a:r>
            <a:endParaRPr lang="en-US" dirty="0"/>
          </a:p>
          <a:p>
            <a:pPr marL="0" indent="0">
              <a:buNone/>
            </a:pPr>
            <a:r>
              <a:rPr lang="en-GB" b="1" u="sng" dirty="0"/>
              <a:t>Object Recognition</a:t>
            </a:r>
            <a:endParaRPr lang="en-US" dirty="0"/>
          </a:p>
          <a:p>
            <a:pPr marL="0" indent="0">
              <a:buNone/>
            </a:pPr>
            <a:r>
              <a:rPr lang="en-GB" dirty="0"/>
              <a:t>Deep learning would be used to identify vehicles with </a:t>
            </a:r>
            <a:r>
              <a:rPr lang="en-GB" dirty="0" err="1"/>
              <a:t>Tensorflow</a:t>
            </a:r>
            <a:r>
              <a:rPr lang="en-GB" dirty="0"/>
              <a:t> using faster RCNN or </a:t>
            </a:r>
            <a:r>
              <a:rPr lang="en-GB" dirty="0" err="1"/>
              <a:t>Yolo</a:t>
            </a:r>
            <a:r>
              <a:rPr lang="en-GB" dirty="0"/>
              <a:t>. Multiple vehicles are to be detected at a time on a road segment. </a:t>
            </a:r>
            <a:endParaRPr lang="en-US" dirty="0"/>
          </a:p>
          <a:p>
            <a:pPr marL="0" indent="0">
              <a:buNone/>
            </a:pPr>
            <a:r>
              <a:rPr lang="en-GB" dirty="0"/>
              <a:t>Classification of vehicles into cars and trucks are also to be done</a:t>
            </a:r>
            <a:endParaRPr lang="en-US" dirty="0"/>
          </a:p>
          <a:p>
            <a:endParaRPr lang="en-US" dirty="0"/>
          </a:p>
        </p:txBody>
      </p:sp>
    </p:spTree>
    <p:extLst>
      <p:ext uri="{BB962C8B-B14F-4D97-AF65-F5344CB8AC3E}">
        <p14:creationId xmlns:p14="http://schemas.microsoft.com/office/powerpoint/2010/main" val="365096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GB" b="1" u="sng" dirty="0"/>
              <a:t>Speed Estimation</a:t>
            </a:r>
            <a:endParaRPr lang="en-US" dirty="0"/>
          </a:p>
          <a:p>
            <a:pPr marL="0" indent="0">
              <a:buNone/>
            </a:pPr>
            <a:r>
              <a:rPr lang="en-GB" dirty="0"/>
              <a:t>This would be done by using time taken to cover a segment of road taking into consideration the accuracy (which is mostly determined by frame-rate).</a:t>
            </a:r>
            <a:endParaRPr lang="en-US" dirty="0"/>
          </a:p>
          <a:p>
            <a:pPr marL="0" indent="0">
              <a:buNone/>
            </a:pPr>
            <a:r>
              <a:rPr lang="en-GB" dirty="0"/>
              <a:t>The road shall be divided to multiple segments to estimate speed. </a:t>
            </a:r>
            <a:endParaRPr lang="en-US" dirty="0"/>
          </a:p>
          <a:p>
            <a:pPr marL="0" indent="0">
              <a:buNone/>
            </a:pPr>
            <a:r>
              <a:rPr lang="en-GB" dirty="0"/>
              <a:t> </a:t>
            </a:r>
            <a:endParaRPr lang="en-US" dirty="0"/>
          </a:p>
          <a:p>
            <a:pPr marL="0" indent="0">
              <a:buNone/>
            </a:pPr>
            <a:r>
              <a:rPr lang="en-US" b="1" u="sng" dirty="0"/>
              <a:t>Save Vehicle Image</a:t>
            </a:r>
            <a:endParaRPr lang="en-US" dirty="0"/>
          </a:p>
          <a:p>
            <a:pPr marL="0" indent="0">
              <a:buNone/>
            </a:pPr>
            <a:r>
              <a:rPr lang="en-GB" dirty="0"/>
              <a:t>This can be done after saving still images of the violators. Each vehicle is given a specific ID. The ID and speed details are saved to a text file</a:t>
            </a:r>
            <a:endParaRPr lang="en-US" dirty="0"/>
          </a:p>
          <a:p>
            <a:pPr marL="0" indent="0">
              <a:buNone/>
            </a:pPr>
            <a:r>
              <a:rPr lang="en-GB" dirty="0"/>
              <a:t>A good quality video is required to capture the number-plate of vehicles</a:t>
            </a:r>
            <a:endParaRPr lang="en-US" dirty="0"/>
          </a:p>
          <a:p>
            <a:pPr marL="0" indent="0">
              <a:buNone/>
            </a:pPr>
            <a:endParaRPr lang="en-US" dirty="0"/>
          </a:p>
        </p:txBody>
      </p:sp>
    </p:spTree>
    <p:extLst>
      <p:ext uri="{BB962C8B-B14F-4D97-AF65-F5344CB8AC3E}">
        <p14:creationId xmlns:p14="http://schemas.microsoft.com/office/powerpoint/2010/main" val="26980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3988"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Video Acquisition</a:t>
            </a:r>
            <a:endParaRPr lang="en-US" dirty="0"/>
          </a:p>
        </p:txBody>
      </p:sp>
      <p:sp>
        <p:nvSpPr>
          <p:cNvPr id="5" name="Rectangle 4"/>
          <p:cNvSpPr/>
          <p:nvPr/>
        </p:nvSpPr>
        <p:spPr>
          <a:xfrm>
            <a:off x="3860737"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Recognition and region of interest monitored </a:t>
            </a:r>
            <a:endParaRPr lang="en-US" dirty="0"/>
          </a:p>
        </p:txBody>
      </p:sp>
      <p:sp>
        <p:nvSpPr>
          <p:cNvPr id="6" name="Rectangle 5"/>
          <p:cNvSpPr/>
          <p:nvPr/>
        </p:nvSpPr>
        <p:spPr>
          <a:xfrm>
            <a:off x="6707486"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Speed Calculation</a:t>
            </a:r>
            <a:endParaRPr lang="en-US" dirty="0"/>
          </a:p>
        </p:txBody>
      </p:sp>
      <p:sp>
        <p:nvSpPr>
          <p:cNvPr id="7" name="Rectangle 6"/>
          <p:cNvSpPr/>
          <p:nvPr/>
        </p:nvSpPr>
        <p:spPr>
          <a:xfrm>
            <a:off x="9575548"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a:t>
            </a:r>
            <a:endParaRPr lang="en-US" dirty="0"/>
          </a:p>
        </p:txBody>
      </p:sp>
      <p:sp>
        <p:nvSpPr>
          <p:cNvPr id="8" name="Rectangle 7"/>
          <p:cNvSpPr/>
          <p:nvPr/>
        </p:nvSpPr>
        <p:spPr>
          <a:xfrm>
            <a:off x="3860737"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Subtraction</a:t>
            </a:r>
            <a:endParaRPr lang="en-US" dirty="0"/>
          </a:p>
        </p:txBody>
      </p:sp>
      <p:sp>
        <p:nvSpPr>
          <p:cNvPr id="9" name="Title 8"/>
          <p:cNvSpPr>
            <a:spLocks noGrp="1"/>
          </p:cNvSpPr>
          <p:nvPr>
            <p:ph type="title"/>
          </p:nvPr>
        </p:nvSpPr>
        <p:spPr>
          <a:xfrm>
            <a:off x="781049" y="5226310"/>
            <a:ext cx="9601200" cy="1485900"/>
          </a:xfrm>
        </p:spPr>
        <p:txBody>
          <a:bodyPr/>
          <a:lstStyle/>
          <a:p>
            <a:r>
              <a:rPr lang="en-GB" dirty="0"/>
              <a:t>PROJECT</a:t>
            </a:r>
            <a:br>
              <a:rPr lang="en-GB" dirty="0"/>
            </a:br>
            <a:r>
              <a:rPr lang="en-GB" dirty="0"/>
              <a:t>MODEL</a:t>
            </a:r>
            <a:endParaRPr lang="en-US" dirty="0"/>
          </a:p>
        </p:txBody>
      </p:sp>
      <p:cxnSp>
        <p:nvCxnSpPr>
          <p:cNvPr id="12" name="Straight Arrow Connector 11"/>
          <p:cNvCxnSpPr>
            <a:stCxn id="4" idx="3"/>
            <a:endCxn id="5" idx="1"/>
          </p:cNvCxnSpPr>
          <p:nvPr/>
        </p:nvCxnSpPr>
        <p:spPr>
          <a:xfrm>
            <a:off x="3503691"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3"/>
            <a:endCxn id="6" idx="1"/>
          </p:cNvCxnSpPr>
          <p:nvPr/>
        </p:nvCxnSpPr>
        <p:spPr>
          <a:xfrm>
            <a:off x="6350440"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3D69A14-4919-442C-AF3C-A20C08623116}"/>
              </a:ext>
            </a:extLst>
          </p:cNvPr>
          <p:cNvCxnSpPr>
            <a:cxnSpLocks/>
            <a:stCxn id="6" idx="3"/>
            <a:endCxn id="7" idx="1"/>
          </p:cNvCxnSpPr>
          <p:nvPr/>
        </p:nvCxnSpPr>
        <p:spPr>
          <a:xfrm>
            <a:off x="9197189" y="1035207"/>
            <a:ext cx="37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06C9979F-A56D-4941-8955-A22778BF55DE}"/>
              </a:ext>
            </a:extLst>
          </p:cNvPr>
          <p:cNvSpPr/>
          <p:nvPr/>
        </p:nvSpPr>
        <p:spPr>
          <a:xfrm>
            <a:off x="3860738" y="3089686"/>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Masking and Erosion</a:t>
            </a:r>
            <a:endParaRPr lang="en-US" dirty="0"/>
          </a:p>
        </p:txBody>
      </p:sp>
      <p:sp>
        <p:nvSpPr>
          <p:cNvPr id="23" name="Rectangle 22">
            <a:extLst>
              <a:ext uri="{FF2B5EF4-FFF2-40B4-BE49-F238E27FC236}">
                <a16:creationId xmlns:a16="http://schemas.microsoft.com/office/drawing/2014/main" id="{093EBA47-FFEF-4675-B4FA-AA55C56DDB1B}"/>
              </a:ext>
            </a:extLst>
          </p:cNvPr>
          <p:cNvSpPr/>
          <p:nvPr/>
        </p:nvSpPr>
        <p:spPr>
          <a:xfrm>
            <a:off x="3860738" y="4132250"/>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Contour Detection</a:t>
            </a:r>
            <a:endParaRPr lang="en-US" dirty="0"/>
          </a:p>
        </p:txBody>
      </p:sp>
      <p:sp>
        <p:nvSpPr>
          <p:cNvPr id="41" name="Rectangle 40">
            <a:extLst>
              <a:ext uri="{FF2B5EF4-FFF2-40B4-BE49-F238E27FC236}">
                <a16:creationId xmlns:a16="http://schemas.microsoft.com/office/drawing/2014/main" id="{E1D48DA8-DE88-4761-A710-FF95C2801955}"/>
              </a:ext>
            </a:extLst>
          </p:cNvPr>
          <p:cNvSpPr/>
          <p:nvPr/>
        </p:nvSpPr>
        <p:spPr>
          <a:xfrm>
            <a:off x="3860738" y="5139499"/>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Object Tracking</a:t>
            </a:r>
            <a:endParaRPr lang="en-US" dirty="0"/>
          </a:p>
        </p:txBody>
      </p:sp>
      <p:sp>
        <p:nvSpPr>
          <p:cNvPr id="14" name="Rectangle 13">
            <a:extLst>
              <a:ext uri="{FF2B5EF4-FFF2-40B4-BE49-F238E27FC236}">
                <a16:creationId xmlns:a16="http://schemas.microsoft.com/office/drawing/2014/main" id="{BD905A68-71C2-42A7-8D90-F7C0534EEC63}"/>
              </a:ext>
            </a:extLst>
          </p:cNvPr>
          <p:cNvSpPr/>
          <p:nvPr/>
        </p:nvSpPr>
        <p:spPr>
          <a:xfrm>
            <a:off x="3860738" y="6146748"/>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Draw Bounding Box</a:t>
            </a:r>
            <a:endParaRPr lang="en-US" dirty="0"/>
          </a:p>
        </p:txBody>
      </p:sp>
      <p:sp>
        <p:nvSpPr>
          <p:cNvPr id="15" name="Rectangle 14">
            <a:extLst>
              <a:ext uri="{FF2B5EF4-FFF2-40B4-BE49-F238E27FC236}">
                <a16:creationId xmlns:a16="http://schemas.microsoft.com/office/drawing/2014/main" id="{15941708-CC7F-4D60-9673-A43B117642FC}"/>
              </a:ext>
            </a:extLst>
          </p:cNvPr>
          <p:cNvSpPr/>
          <p:nvPr/>
        </p:nvSpPr>
        <p:spPr>
          <a:xfrm>
            <a:off x="6707486"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Start Timer and Save in array</a:t>
            </a:r>
            <a:endParaRPr lang="en-US" dirty="0"/>
          </a:p>
        </p:txBody>
      </p:sp>
      <p:sp>
        <p:nvSpPr>
          <p:cNvPr id="16" name="Rectangle 15">
            <a:extLst>
              <a:ext uri="{FF2B5EF4-FFF2-40B4-BE49-F238E27FC236}">
                <a16:creationId xmlns:a16="http://schemas.microsoft.com/office/drawing/2014/main" id="{E31E4798-8C96-4347-A226-FBCBB048A42A}"/>
              </a:ext>
            </a:extLst>
          </p:cNvPr>
          <p:cNvSpPr/>
          <p:nvPr/>
        </p:nvSpPr>
        <p:spPr>
          <a:xfrm>
            <a:off x="6707486" y="3098644"/>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Stop Timer and Save in Array</a:t>
            </a:r>
            <a:endParaRPr lang="en-US" dirty="0"/>
          </a:p>
        </p:txBody>
      </p:sp>
      <p:sp>
        <p:nvSpPr>
          <p:cNvPr id="17" name="Rectangle 16">
            <a:extLst>
              <a:ext uri="{FF2B5EF4-FFF2-40B4-BE49-F238E27FC236}">
                <a16:creationId xmlns:a16="http://schemas.microsoft.com/office/drawing/2014/main" id="{01A1208C-8E59-4025-8194-D7C05DE12844}"/>
              </a:ext>
            </a:extLst>
          </p:cNvPr>
          <p:cNvSpPr/>
          <p:nvPr/>
        </p:nvSpPr>
        <p:spPr>
          <a:xfrm>
            <a:off x="6707486" y="4132250"/>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Calculate Speed and save in array</a:t>
            </a:r>
            <a:endParaRPr lang="en-US" dirty="0"/>
          </a:p>
        </p:txBody>
      </p:sp>
      <p:sp>
        <p:nvSpPr>
          <p:cNvPr id="18" name="Rectangle 17">
            <a:extLst>
              <a:ext uri="{FF2B5EF4-FFF2-40B4-BE49-F238E27FC236}">
                <a16:creationId xmlns:a16="http://schemas.microsoft.com/office/drawing/2014/main" id="{A1F7C170-0487-4F9B-A5EC-53E242DCD32A}"/>
              </a:ext>
            </a:extLst>
          </p:cNvPr>
          <p:cNvSpPr/>
          <p:nvPr/>
        </p:nvSpPr>
        <p:spPr>
          <a:xfrm>
            <a:off x="6707486" y="5108985"/>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Display on Bounding Box</a:t>
            </a:r>
            <a:endParaRPr lang="en-US" dirty="0"/>
          </a:p>
        </p:txBody>
      </p:sp>
      <p:sp>
        <p:nvSpPr>
          <p:cNvPr id="19" name="Rectangle 18">
            <a:extLst>
              <a:ext uri="{FF2B5EF4-FFF2-40B4-BE49-F238E27FC236}">
                <a16:creationId xmlns:a16="http://schemas.microsoft.com/office/drawing/2014/main" id="{7597AD42-586E-4810-A6B3-D7707A328FA2}"/>
              </a:ext>
            </a:extLst>
          </p:cNvPr>
          <p:cNvSpPr/>
          <p:nvPr/>
        </p:nvSpPr>
        <p:spPr>
          <a:xfrm>
            <a:off x="9575548"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Crop Image based in Contour Detections</a:t>
            </a:r>
            <a:endParaRPr lang="en-US" dirty="0"/>
          </a:p>
        </p:txBody>
      </p:sp>
      <p:sp>
        <p:nvSpPr>
          <p:cNvPr id="20" name="Rectangle 19">
            <a:extLst>
              <a:ext uri="{FF2B5EF4-FFF2-40B4-BE49-F238E27FC236}">
                <a16:creationId xmlns:a16="http://schemas.microsoft.com/office/drawing/2014/main" id="{008D13EC-C199-442B-803F-E0D55CC7066A}"/>
              </a:ext>
            </a:extLst>
          </p:cNvPr>
          <p:cNvSpPr/>
          <p:nvPr/>
        </p:nvSpPr>
        <p:spPr>
          <a:xfrm>
            <a:off x="9575548" y="3089686"/>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 in File</a:t>
            </a:r>
            <a:endParaRPr lang="en-US" dirty="0"/>
          </a:p>
        </p:txBody>
      </p:sp>
      <p:sp>
        <p:nvSpPr>
          <p:cNvPr id="24" name="Rectangle 23">
            <a:extLst>
              <a:ext uri="{FF2B5EF4-FFF2-40B4-BE49-F238E27FC236}">
                <a16:creationId xmlns:a16="http://schemas.microsoft.com/office/drawing/2014/main" id="{7D1D9FF6-6C2E-43BE-AB7B-1630BD9364C6}"/>
              </a:ext>
            </a:extLst>
          </p:cNvPr>
          <p:cNvSpPr/>
          <p:nvPr/>
        </p:nvSpPr>
        <p:spPr>
          <a:xfrm>
            <a:off x="9575548" y="4132250"/>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ID and speed in Text File</a:t>
            </a:r>
            <a:endParaRPr lang="en-US" dirty="0"/>
          </a:p>
        </p:txBody>
      </p:sp>
      <p:sp>
        <p:nvSpPr>
          <p:cNvPr id="25" name="Rectangle 24">
            <a:extLst>
              <a:ext uri="{FF2B5EF4-FFF2-40B4-BE49-F238E27FC236}">
                <a16:creationId xmlns:a16="http://schemas.microsoft.com/office/drawing/2014/main" id="{3FBA8D8B-3979-48EC-A856-EEA56BB93355}"/>
              </a:ext>
            </a:extLst>
          </p:cNvPr>
          <p:cNvSpPr/>
          <p:nvPr/>
        </p:nvSpPr>
        <p:spPr>
          <a:xfrm>
            <a:off x="1013988"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Define Region of Interest</a:t>
            </a:r>
            <a:endParaRPr lang="en-US" dirty="0"/>
          </a:p>
        </p:txBody>
      </p:sp>
      <p:sp>
        <p:nvSpPr>
          <p:cNvPr id="26" name="Rectangle 25">
            <a:extLst>
              <a:ext uri="{FF2B5EF4-FFF2-40B4-BE49-F238E27FC236}">
                <a16:creationId xmlns:a16="http://schemas.microsoft.com/office/drawing/2014/main" id="{3848D9D8-EB6C-4D64-8ADC-E4F5612BDD9A}"/>
              </a:ext>
            </a:extLst>
          </p:cNvPr>
          <p:cNvSpPr/>
          <p:nvPr/>
        </p:nvSpPr>
        <p:spPr>
          <a:xfrm>
            <a:off x="9575548" y="5105498"/>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Add Summary at end of text file</a:t>
            </a:r>
            <a:endParaRPr lang="en-US" dirty="0"/>
          </a:p>
        </p:txBody>
      </p:sp>
      <p:cxnSp>
        <p:nvCxnSpPr>
          <p:cNvPr id="3" name="Straight Arrow Connector 2">
            <a:extLst>
              <a:ext uri="{FF2B5EF4-FFF2-40B4-BE49-F238E27FC236}">
                <a16:creationId xmlns:a16="http://schemas.microsoft.com/office/drawing/2014/main" id="{537FF4C8-778D-4BD3-921A-E12B172A7F9D}"/>
              </a:ext>
            </a:extLst>
          </p:cNvPr>
          <p:cNvCxnSpPr>
            <a:stCxn id="4" idx="2"/>
            <a:endCxn id="25" idx="0"/>
          </p:cNvCxnSpPr>
          <p:nvPr/>
        </p:nvCxnSpPr>
        <p:spPr>
          <a:xfrm>
            <a:off x="225884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1009DE-FE71-4D7C-BF3E-C2A65E1B6059}"/>
              </a:ext>
            </a:extLst>
          </p:cNvPr>
          <p:cNvCxnSpPr>
            <a:cxnSpLocks/>
            <a:stCxn id="5" idx="2"/>
            <a:endCxn id="8" idx="0"/>
          </p:cNvCxnSpPr>
          <p:nvPr/>
        </p:nvCxnSpPr>
        <p:spPr>
          <a:xfrm>
            <a:off x="5105589"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84F674-724B-4527-B196-874943BD5E90}"/>
              </a:ext>
            </a:extLst>
          </p:cNvPr>
          <p:cNvCxnSpPr>
            <a:cxnSpLocks/>
            <a:stCxn id="8" idx="2"/>
            <a:endCxn id="22" idx="0"/>
          </p:cNvCxnSpPr>
          <p:nvPr/>
        </p:nvCxnSpPr>
        <p:spPr>
          <a:xfrm>
            <a:off x="5105589"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15845A-176B-4827-BF09-409246FC8229}"/>
              </a:ext>
            </a:extLst>
          </p:cNvPr>
          <p:cNvCxnSpPr>
            <a:cxnSpLocks/>
            <a:stCxn id="22" idx="2"/>
            <a:endCxn id="23" idx="0"/>
          </p:cNvCxnSpPr>
          <p:nvPr/>
        </p:nvCxnSpPr>
        <p:spPr>
          <a:xfrm>
            <a:off x="5105589"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CB4A4A-2F20-445B-A88F-A173501DC4A8}"/>
              </a:ext>
            </a:extLst>
          </p:cNvPr>
          <p:cNvCxnSpPr>
            <a:cxnSpLocks/>
            <a:stCxn id="23" idx="2"/>
            <a:endCxn id="41" idx="0"/>
          </p:cNvCxnSpPr>
          <p:nvPr/>
        </p:nvCxnSpPr>
        <p:spPr>
          <a:xfrm>
            <a:off x="5105589" y="4697712"/>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9EBB6E-0450-4095-A7F7-78A041966B16}"/>
              </a:ext>
            </a:extLst>
          </p:cNvPr>
          <p:cNvCxnSpPr>
            <a:cxnSpLocks/>
            <a:stCxn id="41" idx="2"/>
            <a:endCxn id="14" idx="0"/>
          </p:cNvCxnSpPr>
          <p:nvPr/>
        </p:nvCxnSpPr>
        <p:spPr>
          <a:xfrm>
            <a:off x="5105589" y="5704961"/>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A6833B2-0B95-413C-B1DB-07F1F539B4FC}"/>
              </a:ext>
            </a:extLst>
          </p:cNvPr>
          <p:cNvCxnSpPr>
            <a:cxnSpLocks/>
            <a:stCxn id="15" idx="2"/>
            <a:endCxn id="16" idx="0"/>
          </p:cNvCxnSpPr>
          <p:nvPr/>
        </p:nvCxnSpPr>
        <p:spPr>
          <a:xfrm>
            <a:off x="7952338" y="2622863"/>
            <a:ext cx="0" cy="475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DD335B6-B3DB-44A3-BFC9-FF16131E3AB8}"/>
              </a:ext>
            </a:extLst>
          </p:cNvPr>
          <p:cNvCxnSpPr>
            <a:cxnSpLocks/>
            <a:stCxn id="16" idx="2"/>
            <a:endCxn id="17" idx="0"/>
          </p:cNvCxnSpPr>
          <p:nvPr/>
        </p:nvCxnSpPr>
        <p:spPr>
          <a:xfrm>
            <a:off x="7952338" y="3664106"/>
            <a:ext cx="0" cy="468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AEE404-E87E-43B7-B4FD-A5281E6B7B8A}"/>
              </a:ext>
            </a:extLst>
          </p:cNvPr>
          <p:cNvCxnSpPr>
            <a:cxnSpLocks/>
            <a:stCxn id="17" idx="2"/>
            <a:endCxn id="18" idx="0"/>
          </p:cNvCxnSpPr>
          <p:nvPr/>
        </p:nvCxnSpPr>
        <p:spPr>
          <a:xfrm>
            <a:off x="7952338" y="4697712"/>
            <a:ext cx="0" cy="411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C5F833-539F-4B51-8A6B-045C41B2B6AF}"/>
              </a:ext>
            </a:extLst>
          </p:cNvPr>
          <p:cNvCxnSpPr>
            <a:cxnSpLocks/>
            <a:stCxn id="7" idx="2"/>
            <a:endCxn id="19" idx="0"/>
          </p:cNvCxnSpPr>
          <p:nvPr/>
        </p:nvCxnSpPr>
        <p:spPr>
          <a:xfrm>
            <a:off x="1082040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080285-B5C8-4339-9607-CA37C6D03725}"/>
              </a:ext>
            </a:extLst>
          </p:cNvPr>
          <p:cNvCxnSpPr>
            <a:cxnSpLocks/>
            <a:stCxn id="19" idx="2"/>
            <a:endCxn id="20" idx="0"/>
          </p:cNvCxnSpPr>
          <p:nvPr/>
        </p:nvCxnSpPr>
        <p:spPr>
          <a:xfrm>
            <a:off x="10820400"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90A8A16-BE71-47E6-A4FE-FFA89A159A28}"/>
              </a:ext>
            </a:extLst>
          </p:cNvPr>
          <p:cNvCxnSpPr>
            <a:cxnSpLocks/>
            <a:stCxn id="20" idx="2"/>
            <a:endCxn id="24" idx="0"/>
          </p:cNvCxnSpPr>
          <p:nvPr/>
        </p:nvCxnSpPr>
        <p:spPr>
          <a:xfrm>
            <a:off x="10820400"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2B253C-D922-4552-B30F-62B27A3FCBD2}"/>
              </a:ext>
            </a:extLst>
          </p:cNvPr>
          <p:cNvCxnSpPr>
            <a:cxnSpLocks/>
            <a:stCxn id="24" idx="2"/>
            <a:endCxn id="26" idx="0"/>
          </p:cNvCxnSpPr>
          <p:nvPr/>
        </p:nvCxnSpPr>
        <p:spPr>
          <a:xfrm>
            <a:off x="10820400" y="4697712"/>
            <a:ext cx="0" cy="407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3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4039-7AFC-46A0-A253-F4F88DB0AC03}"/>
              </a:ext>
            </a:extLst>
          </p:cNvPr>
          <p:cNvSpPr>
            <a:spLocks noGrp="1"/>
          </p:cNvSpPr>
          <p:nvPr>
            <p:ph type="title"/>
          </p:nvPr>
        </p:nvSpPr>
        <p:spPr>
          <a:xfrm>
            <a:off x="781050" y="347345"/>
            <a:ext cx="9601200" cy="1485900"/>
          </a:xfrm>
        </p:spPr>
        <p:txBody>
          <a:bodyPr/>
          <a:lstStyle/>
          <a:p>
            <a:r>
              <a:rPr lang="en-US" dirty="0"/>
              <a:t>PROJECT MODEL – Object Tracking</a:t>
            </a:r>
            <a:endParaRPr lang="en-AE" dirty="0"/>
          </a:p>
        </p:txBody>
      </p:sp>
      <p:pic>
        <p:nvPicPr>
          <p:cNvPr id="3" name="Picture 2">
            <a:extLst>
              <a:ext uri="{FF2B5EF4-FFF2-40B4-BE49-F238E27FC236}">
                <a16:creationId xmlns:a16="http://schemas.microsoft.com/office/drawing/2014/main" id="{EB4EEB4E-F07C-4822-8716-177CEF6E1431}"/>
              </a:ext>
            </a:extLst>
          </p:cNvPr>
          <p:cNvPicPr/>
          <p:nvPr/>
        </p:nvPicPr>
        <p:blipFill>
          <a:blip r:embed="rId2"/>
          <a:stretch>
            <a:fillRect/>
          </a:stretch>
        </p:blipFill>
        <p:spPr>
          <a:xfrm>
            <a:off x="131724" y="1687193"/>
            <a:ext cx="4342487" cy="2425065"/>
          </a:xfrm>
          <a:prstGeom prst="rect">
            <a:avLst/>
          </a:prstGeom>
        </p:spPr>
      </p:pic>
      <p:pic>
        <p:nvPicPr>
          <p:cNvPr id="4" name="Picture 3">
            <a:extLst>
              <a:ext uri="{FF2B5EF4-FFF2-40B4-BE49-F238E27FC236}">
                <a16:creationId xmlns:a16="http://schemas.microsoft.com/office/drawing/2014/main" id="{698BA877-FD62-4CC8-932A-B8622EE82DC1}"/>
              </a:ext>
            </a:extLst>
          </p:cNvPr>
          <p:cNvPicPr/>
          <p:nvPr/>
        </p:nvPicPr>
        <p:blipFill rotWithShape="1">
          <a:blip r:embed="rId3"/>
          <a:srcRect b="14478"/>
          <a:stretch/>
        </p:blipFill>
        <p:spPr>
          <a:xfrm>
            <a:off x="5074920" y="1687192"/>
            <a:ext cx="4342487" cy="2425065"/>
          </a:xfrm>
          <a:prstGeom prst="rect">
            <a:avLst/>
          </a:prstGeom>
        </p:spPr>
      </p:pic>
      <p:sp>
        <p:nvSpPr>
          <p:cNvPr id="5" name="Arrow: Right 4">
            <a:extLst>
              <a:ext uri="{FF2B5EF4-FFF2-40B4-BE49-F238E27FC236}">
                <a16:creationId xmlns:a16="http://schemas.microsoft.com/office/drawing/2014/main" id="{701AA09B-B2E5-4812-A30B-4767FAB09A85}"/>
              </a:ext>
            </a:extLst>
          </p:cNvPr>
          <p:cNvSpPr/>
          <p:nvPr/>
        </p:nvSpPr>
        <p:spPr>
          <a:xfrm>
            <a:off x="4474211" y="259080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6" name="Arrow: Right 5">
            <a:extLst>
              <a:ext uri="{FF2B5EF4-FFF2-40B4-BE49-F238E27FC236}">
                <a16:creationId xmlns:a16="http://schemas.microsoft.com/office/drawing/2014/main" id="{1218B8AD-17A9-4E27-8E23-F38500D25FE8}"/>
              </a:ext>
            </a:extLst>
          </p:cNvPr>
          <p:cNvSpPr/>
          <p:nvPr/>
        </p:nvSpPr>
        <p:spPr>
          <a:xfrm>
            <a:off x="9417407" y="259080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7" name="Rectangle 6">
            <a:extLst>
              <a:ext uri="{FF2B5EF4-FFF2-40B4-BE49-F238E27FC236}">
                <a16:creationId xmlns:a16="http://schemas.microsoft.com/office/drawing/2014/main" id="{F326A10C-1389-4839-B221-787C2418A3DE}"/>
              </a:ext>
            </a:extLst>
          </p:cNvPr>
          <p:cNvSpPr/>
          <p:nvPr/>
        </p:nvSpPr>
        <p:spPr>
          <a:xfrm>
            <a:off x="10125074" y="2213294"/>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CONTOURS</a:t>
            </a:r>
            <a:endParaRPr lang="en-AE" dirty="0"/>
          </a:p>
        </p:txBody>
      </p:sp>
      <p:sp>
        <p:nvSpPr>
          <p:cNvPr id="8" name="Arrow: Right 7">
            <a:extLst>
              <a:ext uri="{FF2B5EF4-FFF2-40B4-BE49-F238E27FC236}">
                <a16:creationId xmlns:a16="http://schemas.microsoft.com/office/drawing/2014/main" id="{A658A8E8-F4DF-4F1A-A4C2-E4EF6995B836}"/>
              </a:ext>
            </a:extLst>
          </p:cNvPr>
          <p:cNvSpPr/>
          <p:nvPr/>
        </p:nvSpPr>
        <p:spPr>
          <a:xfrm rot="5400000">
            <a:off x="10597058" y="415290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9" name="Rectangle 8">
            <a:extLst>
              <a:ext uri="{FF2B5EF4-FFF2-40B4-BE49-F238E27FC236}">
                <a16:creationId xmlns:a16="http://schemas.microsoft.com/office/drawing/2014/main" id="{45E2A166-1812-4D42-9FB4-9BEED4FBD09D}"/>
              </a:ext>
            </a:extLst>
          </p:cNvPr>
          <p:cNvSpPr/>
          <p:nvPr/>
        </p:nvSpPr>
        <p:spPr>
          <a:xfrm>
            <a:off x="10113822" y="5114928"/>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ELIMINATE</a:t>
            </a:r>
          </a:p>
          <a:p>
            <a:pPr algn="ctr"/>
            <a:r>
              <a:rPr lang="en-US" dirty="0"/>
              <a:t>BASED ON AREA</a:t>
            </a:r>
            <a:endParaRPr lang="en-AE" dirty="0"/>
          </a:p>
        </p:txBody>
      </p:sp>
      <p:sp>
        <p:nvSpPr>
          <p:cNvPr id="10" name="Arrow: Right 9">
            <a:extLst>
              <a:ext uri="{FF2B5EF4-FFF2-40B4-BE49-F238E27FC236}">
                <a16:creationId xmlns:a16="http://schemas.microsoft.com/office/drawing/2014/main" id="{B2F6EBBC-16D4-4214-B691-A39E87D8640B}"/>
              </a:ext>
            </a:extLst>
          </p:cNvPr>
          <p:cNvSpPr/>
          <p:nvPr/>
        </p:nvSpPr>
        <p:spPr>
          <a:xfrm rot="10800000">
            <a:off x="9524365" y="5514975"/>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11" name="Rectangle 10">
            <a:extLst>
              <a:ext uri="{FF2B5EF4-FFF2-40B4-BE49-F238E27FC236}">
                <a16:creationId xmlns:a16="http://schemas.microsoft.com/office/drawing/2014/main" id="{60D2EB19-677B-4580-8711-7710BBBDBFAF}"/>
              </a:ext>
            </a:extLst>
          </p:cNvPr>
          <p:cNvSpPr/>
          <p:nvPr/>
        </p:nvSpPr>
        <p:spPr>
          <a:xfrm>
            <a:off x="5074920" y="5170808"/>
            <a:ext cx="434248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TRACKER</a:t>
            </a:r>
            <a:endParaRPr lang="en-AE" dirty="0"/>
          </a:p>
        </p:txBody>
      </p:sp>
    </p:spTree>
    <p:extLst>
      <p:ext uri="{BB962C8B-B14F-4D97-AF65-F5344CB8AC3E}">
        <p14:creationId xmlns:p14="http://schemas.microsoft.com/office/powerpoint/2010/main" val="226310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SPEED ESTIMATION</a:t>
            </a:r>
            <a:endParaRPr lang="en-AE" dirty="0"/>
          </a:p>
        </p:txBody>
      </p:sp>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62"/>
          <a:stretch/>
        </p:blipFill>
        <p:spPr bwMode="auto">
          <a:xfrm>
            <a:off x="9108" y="1036955"/>
            <a:ext cx="12173784" cy="57505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7032F67-E6BF-4E97-989C-CD151D6838BD}"/>
              </a:ext>
            </a:extLst>
          </p:cNvPr>
          <p:cNvCxnSpPr/>
          <p:nvPr/>
        </p:nvCxnSpPr>
        <p:spPr>
          <a:xfrm>
            <a:off x="0" y="5667375"/>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B53354C-5637-4316-A254-9E1D93F3097B}"/>
              </a:ext>
            </a:extLst>
          </p:cNvPr>
          <p:cNvCxnSpPr/>
          <p:nvPr/>
        </p:nvCxnSpPr>
        <p:spPr>
          <a:xfrm>
            <a:off x="9525" y="2724150"/>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68CB70-273A-48D8-9F1A-1D71CE4BA907}"/>
              </a:ext>
            </a:extLst>
          </p:cNvPr>
          <p:cNvSpPr txBox="1"/>
          <p:nvPr/>
        </p:nvSpPr>
        <p:spPr>
          <a:xfrm>
            <a:off x="-417" y="4282380"/>
            <a:ext cx="1245854" cy="1384995"/>
          </a:xfrm>
          <a:prstGeom prst="rect">
            <a:avLst/>
          </a:prstGeom>
          <a:noFill/>
        </p:spPr>
        <p:txBody>
          <a:bodyPr wrap="none" rtlCol="0">
            <a:spAutoFit/>
          </a:bodyPr>
          <a:lstStyle/>
          <a:p>
            <a:r>
              <a:rPr lang="en-US" sz="2800" dirty="0">
                <a:solidFill>
                  <a:srgbClr val="FF0000"/>
                </a:solidFill>
              </a:rPr>
              <a:t>START </a:t>
            </a:r>
          </a:p>
          <a:p>
            <a:r>
              <a:rPr lang="en-US" sz="2800" dirty="0">
                <a:solidFill>
                  <a:srgbClr val="FF0000"/>
                </a:solidFill>
              </a:rPr>
              <a:t>TIMER </a:t>
            </a:r>
          </a:p>
          <a:p>
            <a:r>
              <a:rPr lang="en-US" sz="2800" dirty="0">
                <a:solidFill>
                  <a:srgbClr val="FF0000"/>
                </a:solidFill>
              </a:rPr>
              <a:t> s1[ID]</a:t>
            </a:r>
            <a:endParaRPr lang="en-AE" sz="2800" dirty="0">
              <a:solidFill>
                <a:srgbClr val="FF0000"/>
              </a:solidFill>
            </a:endParaRPr>
          </a:p>
        </p:txBody>
      </p:sp>
      <p:sp>
        <p:nvSpPr>
          <p:cNvPr id="10" name="TextBox 9">
            <a:extLst>
              <a:ext uri="{FF2B5EF4-FFF2-40B4-BE49-F238E27FC236}">
                <a16:creationId xmlns:a16="http://schemas.microsoft.com/office/drawing/2014/main" id="{E51262DC-75FE-4AB5-8B22-5121E59335FE}"/>
              </a:ext>
            </a:extLst>
          </p:cNvPr>
          <p:cNvSpPr txBox="1"/>
          <p:nvPr/>
        </p:nvSpPr>
        <p:spPr>
          <a:xfrm>
            <a:off x="-417" y="2170868"/>
            <a:ext cx="2911374" cy="523220"/>
          </a:xfrm>
          <a:prstGeom prst="rect">
            <a:avLst/>
          </a:prstGeom>
          <a:noFill/>
        </p:spPr>
        <p:txBody>
          <a:bodyPr wrap="none" rtlCol="0">
            <a:spAutoFit/>
          </a:bodyPr>
          <a:lstStyle/>
          <a:p>
            <a:r>
              <a:rPr lang="en-US" sz="2800" dirty="0">
                <a:solidFill>
                  <a:srgbClr val="FF0000"/>
                </a:solidFill>
              </a:rPr>
              <a:t>END TIMER s2[ID]</a:t>
            </a:r>
            <a:endParaRPr lang="en-AE" sz="2800" dirty="0">
              <a:solidFill>
                <a:srgbClr val="FF0000"/>
              </a:solidFill>
            </a:endParaRPr>
          </a:p>
        </p:txBody>
      </p:sp>
      <p:cxnSp>
        <p:nvCxnSpPr>
          <p:cNvPr id="9" name="Straight Connector 8">
            <a:extLst>
              <a:ext uri="{FF2B5EF4-FFF2-40B4-BE49-F238E27FC236}">
                <a16:creationId xmlns:a16="http://schemas.microsoft.com/office/drawing/2014/main" id="{A1A4C914-8D98-475B-BC44-21466219FFFE}"/>
              </a:ext>
            </a:extLst>
          </p:cNvPr>
          <p:cNvCxnSpPr/>
          <p:nvPr/>
        </p:nvCxnSpPr>
        <p:spPr>
          <a:xfrm>
            <a:off x="9525" y="2152650"/>
            <a:ext cx="12182892"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665D8F-B1CA-4200-9055-BA533CE77CC5}"/>
              </a:ext>
            </a:extLst>
          </p:cNvPr>
          <p:cNvSpPr txBox="1"/>
          <p:nvPr/>
        </p:nvSpPr>
        <p:spPr>
          <a:xfrm>
            <a:off x="9108" y="1265218"/>
            <a:ext cx="3434273" cy="954107"/>
          </a:xfrm>
          <a:prstGeom prst="rect">
            <a:avLst/>
          </a:prstGeom>
          <a:noFill/>
          <a:ln>
            <a:solidFill>
              <a:srgbClr val="FFC000"/>
            </a:solidFill>
          </a:ln>
        </p:spPr>
        <p:txBody>
          <a:bodyPr wrap="none" rtlCol="0">
            <a:spAutoFit/>
          </a:bodyPr>
          <a:lstStyle/>
          <a:p>
            <a:r>
              <a:rPr lang="en-US" sz="2800" dirty="0">
                <a:solidFill>
                  <a:srgbClr val="FFC000"/>
                </a:solidFill>
              </a:rPr>
              <a:t>CAPTURE IMAGE and </a:t>
            </a:r>
          </a:p>
          <a:p>
            <a:r>
              <a:rPr lang="en-US" sz="2800" dirty="0">
                <a:solidFill>
                  <a:srgbClr val="FFC000"/>
                </a:solidFill>
              </a:rPr>
              <a:t>SAVE SPEED</a:t>
            </a:r>
            <a:endParaRPr lang="en-AE" sz="2800" dirty="0">
              <a:solidFill>
                <a:srgbClr val="FFC000"/>
              </a:solidFill>
            </a:endParaRPr>
          </a:p>
        </p:txBody>
      </p:sp>
    </p:spTree>
    <p:extLst>
      <p:ext uri="{BB962C8B-B14F-4D97-AF65-F5344CB8AC3E}">
        <p14:creationId xmlns:p14="http://schemas.microsoft.com/office/powerpoint/2010/main" val="282423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DE9F8A-413F-4E2E-85F1-FA2E22FDAEED}"/>
              </a:ext>
            </a:extLst>
          </p:cNvPr>
          <p:cNvSpPr/>
          <p:nvPr/>
        </p:nvSpPr>
        <p:spPr>
          <a:xfrm>
            <a:off x="1019175" y="1362075"/>
            <a:ext cx="3514725" cy="541972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t>TRAFFIC RECORDS</a:t>
            </a:r>
            <a:endParaRPr lang="en-AE" dirty="0"/>
          </a:p>
        </p:txBody>
      </p:sp>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SAVE VEHICLE DATA</a:t>
            </a:r>
            <a:endParaRPr lang="en-AE" dirty="0"/>
          </a:p>
        </p:txBody>
      </p:sp>
      <p:grpSp>
        <p:nvGrpSpPr>
          <p:cNvPr id="3" name="Group 2">
            <a:extLst>
              <a:ext uri="{FF2B5EF4-FFF2-40B4-BE49-F238E27FC236}">
                <a16:creationId xmlns:a16="http://schemas.microsoft.com/office/drawing/2014/main" id="{5FF319A0-EF4A-4A69-831A-DD6DC28DE5C6}"/>
              </a:ext>
            </a:extLst>
          </p:cNvPr>
          <p:cNvGrpSpPr/>
          <p:nvPr/>
        </p:nvGrpSpPr>
        <p:grpSpPr>
          <a:xfrm>
            <a:off x="1228725" y="2666999"/>
            <a:ext cx="2657475" cy="2657475"/>
            <a:chOff x="6496050" y="3428999"/>
            <a:chExt cx="2657475" cy="2657475"/>
          </a:xfrm>
        </p:grpSpPr>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85" t="38035" r="24885" b="19709"/>
            <a:stretch/>
          </p:blipFill>
          <p:spPr bwMode="auto">
            <a:xfrm>
              <a:off x="6496050" y="3428999"/>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6722D87F-75BD-45A8-B510-45607B70DA99}"/>
              </a:ext>
            </a:extLst>
          </p:cNvPr>
          <p:cNvSpPr txBox="1"/>
          <p:nvPr/>
        </p:nvSpPr>
        <p:spPr>
          <a:xfrm>
            <a:off x="1631567" y="5498069"/>
            <a:ext cx="1851789" cy="369332"/>
          </a:xfrm>
          <a:prstGeom prst="rect">
            <a:avLst/>
          </a:prstGeom>
          <a:noFill/>
        </p:spPr>
        <p:txBody>
          <a:bodyPr wrap="none" rtlCol="0">
            <a:spAutoFit/>
          </a:bodyPr>
          <a:lstStyle/>
          <a:p>
            <a:r>
              <a:rPr lang="en-US" dirty="0"/>
              <a:t>ID_SPEED_60.txt</a:t>
            </a:r>
            <a:endParaRPr lang="en-AE" dirty="0"/>
          </a:p>
        </p:txBody>
      </p:sp>
      <p:pic>
        <p:nvPicPr>
          <p:cNvPr id="16" name="Picture 15">
            <a:extLst>
              <a:ext uri="{FF2B5EF4-FFF2-40B4-BE49-F238E27FC236}">
                <a16:creationId xmlns:a16="http://schemas.microsoft.com/office/drawing/2014/main" id="{334A121C-8AC3-41C1-9D25-1D83D52CD0C1}"/>
              </a:ext>
            </a:extLst>
          </p:cNvPr>
          <p:cNvPicPr>
            <a:picLocks noChangeAspect="1"/>
          </p:cNvPicPr>
          <p:nvPr/>
        </p:nvPicPr>
        <p:blipFill>
          <a:blip r:embed="rId4"/>
          <a:stretch>
            <a:fillRect/>
          </a:stretch>
        </p:blipFill>
        <p:spPr>
          <a:xfrm>
            <a:off x="7630137" y="984870"/>
            <a:ext cx="4446671" cy="5645123"/>
          </a:xfrm>
          <a:prstGeom prst="rect">
            <a:avLst/>
          </a:prstGeom>
        </p:spPr>
      </p:pic>
    </p:spTree>
    <p:extLst>
      <p:ext uri="{BB962C8B-B14F-4D97-AF65-F5344CB8AC3E}">
        <p14:creationId xmlns:p14="http://schemas.microsoft.com/office/powerpoint/2010/main" val="41329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753F-5418-4209-A14C-64D69F0460A4}"/>
              </a:ext>
            </a:extLst>
          </p:cNvPr>
          <p:cNvSpPr>
            <a:spLocks noGrp="1"/>
          </p:cNvSpPr>
          <p:nvPr>
            <p:ph type="title"/>
          </p:nvPr>
        </p:nvSpPr>
        <p:spPr>
          <a:xfrm>
            <a:off x="782320" y="123190"/>
            <a:ext cx="9601200" cy="1485900"/>
          </a:xfrm>
        </p:spPr>
        <p:txBody>
          <a:bodyPr/>
          <a:lstStyle/>
          <a:p>
            <a:r>
              <a:rPr lang="en-US" dirty="0"/>
              <a:t>SCREEN SHOTS</a:t>
            </a:r>
            <a:endParaRPr lang="en-AE" dirty="0"/>
          </a:p>
        </p:txBody>
      </p:sp>
      <p:pic>
        <p:nvPicPr>
          <p:cNvPr id="4" name="Picture 3">
            <a:extLst>
              <a:ext uri="{FF2B5EF4-FFF2-40B4-BE49-F238E27FC236}">
                <a16:creationId xmlns:a16="http://schemas.microsoft.com/office/drawing/2014/main" id="{373BAC05-3832-4379-9567-847C54F5AEB9}"/>
              </a:ext>
            </a:extLst>
          </p:cNvPr>
          <p:cNvPicPr>
            <a:picLocks noChangeAspect="1"/>
          </p:cNvPicPr>
          <p:nvPr/>
        </p:nvPicPr>
        <p:blipFill>
          <a:blip r:embed="rId2"/>
          <a:stretch>
            <a:fillRect/>
          </a:stretch>
        </p:blipFill>
        <p:spPr>
          <a:xfrm>
            <a:off x="1239498" y="984870"/>
            <a:ext cx="6096000" cy="3961862"/>
          </a:xfrm>
          <a:prstGeom prst="rect">
            <a:avLst/>
          </a:prstGeom>
        </p:spPr>
      </p:pic>
      <p:pic>
        <p:nvPicPr>
          <p:cNvPr id="6" name="Picture 5">
            <a:extLst>
              <a:ext uri="{FF2B5EF4-FFF2-40B4-BE49-F238E27FC236}">
                <a16:creationId xmlns:a16="http://schemas.microsoft.com/office/drawing/2014/main" id="{5F26E3FC-F6E8-4AFE-B159-68825D3B04F0}"/>
              </a:ext>
            </a:extLst>
          </p:cNvPr>
          <p:cNvPicPr>
            <a:picLocks noChangeAspect="1"/>
          </p:cNvPicPr>
          <p:nvPr/>
        </p:nvPicPr>
        <p:blipFill>
          <a:blip r:embed="rId3"/>
          <a:stretch>
            <a:fillRect/>
          </a:stretch>
        </p:blipFill>
        <p:spPr>
          <a:xfrm>
            <a:off x="7630137" y="984870"/>
            <a:ext cx="4446671" cy="5645123"/>
          </a:xfrm>
          <a:prstGeom prst="rect">
            <a:avLst/>
          </a:prstGeom>
        </p:spPr>
      </p:pic>
      <p:pic>
        <p:nvPicPr>
          <p:cNvPr id="8" name="Picture 7">
            <a:extLst>
              <a:ext uri="{FF2B5EF4-FFF2-40B4-BE49-F238E27FC236}">
                <a16:creationId xmlns:a16="http://schemas.microsoft.com/office/drawing/2014/main" id="{76D37A98-C6B1-40D4-804E-8470EB571FBA}"/>
              </a:ext>
            </a:extLst>
          </p:cNvPr>
          <p:cNvPicPr>
            <a:picLocks noChangeAspect="1"/>
          </p:cNvPicPr>
          <p:nvPr/>
        </p:nvPicPr>
        <p:blipFill>
          <a:blip r:embed="rId4"/>
          <a:stretch>
            <a:fillRect/>
          </a:stretch>
        </p:blipFill>
        <p:spPr>
          <a:xfrm>
            <a:off x="1249657" y="5063571"/>
            <a:ext cx="6096000" cy="1668022"/>
          </a:xfrm>
          <a:prstGeom prst="rect">
            <a:avLst/>
          </a:prstGeom>
        </p:spPr>
      </p:pic>
    </p:spTree>
    <p:extLst>
      <p:ext uri="{BB962C8B-B14F-4D97-AF65-F5344CB8AC3E}">
        <p14:creationId xmlns:p14="http://schemas.microsoft.com/office/powerpoint/2010/main" val="311545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p:txBody>
          <a:bodyPr/>
          <a:lstStyle/>
          <a:p>
            <a:r>
              <a:rPr lang="en-US" dirty="0"/>
              <a:t>Project challenges and updates</a:t>
            </a:r>
            <a:endParaRPr lang="en-AE" dirty="0"/>
          </a:p>
        </p:txBody>
      </p:sp>
      <p:sp>
        <p:nvSpPr>
          <p:cNvPr id="4" name="Content Placeholder 3">
            <a:extLst>
              <a:ext uri="{FF2B5EF4-FFF2-40B4-BE49-F238E27FC236}">
                <a16:creationId xmlns:a16="http://schemas.microsoft.com/office/drawing/2014/main" id="{8B9DD98A-9560-44B7-84FD-637153E36558}"/>
              </a:ext>
            </a:extLst>
          </p:cNvPr>
          <p:cNvSpPr>
            <a:spLocks noGrp="1"/>
          </p:cNvSpPr>
          <p:nvPr>
            <p:ph idx="1"/>
          </p:nvPr>
        </p:nvSpPr>
        <p:spPr/>
        <p:txBody>
          <a:bodyPr>
            <a:normAutofit/>
          </a:bodyPr>
          <a:lstStyle/>
          <a:p>
            <a:pPr marL="0" indent="0">
              <a:buNone/>
            </a:pPr>
            <a:r>
              <a:rPr lang="en-US" b="1" dirty="0"/>
              <a:t>Objects that weren’t vehicles were being detected</a:t>
            </a:r>
          </a:p>
          <a:p>
            <a:pPr marL="0" indent="0">
              <a:buNone/>
            </a:pPr>
            <a:r>
              <a:rPr lang="en-US" dirty="0"/>
              <a:t>- This was sorted by changing the masking method.</a:t>
            </a:r>
          </a:p>
          <a:p>
            <a:pPr marL="0" indent="0">
              <a:buNone/>
            </a:pPr>
            <a:endParaRPr lang="en-US" dirty="0"/>
          </a:p>
          <a:p>
            <a:pPr marL="0" indent="0">
              <a:buNone/>
            </a:pPr>
            <a:endParaRPr lang="en-US" dirty="0"/>
          </a:p>
          <a:p>
            <a:pPr marL="0" indent="0">
              <a:buNone/>
            </a:pPr>
            <a:r>
              <a:rPr lang="en-US" b="1" dirty="0"/>
              <a:t>Number Plates Unreadable</a:t>
            </a:r>
          </a:p>
          <a:p>
            <a:pPr>
              <a:buFontTx/>
              <a:buChar char="-"/>
            </a:pPr>
            <a:r>
              <a:rPr lang="en-US" dirty="0"/>
              <a:t>Pictures of vehicles were stored instead.</a:t>
            </a:r>
          </a:p>
          <a:p>
            <a:pPr marL="0" indent="0">
              <a:buNone/>
            </a:pPr>
            <a:endParaRPr lang="en-US" dirty="0"/>
          </a:p>
          <a:p>
            <a:pPr marL="0" indent="0">
              <a:buNone/>
            </a:pPr>
            <a:endParaRPr lang="en-US" dirty="0"/>
          </a:p>
          <a:p>
            <a:pPr marL="0" indent="0">
              <a:buNone/>
            </a:pPr>
            <a:endParaRPr lang="en-US" dirty="0"/>
          </a:p>
          <a:p>
            <a:pPr marL="0" indent="0">
              <a:buNone/>
            </a:pPr>
            <a:endParaRPr lang="en-AE" dirty="0"/>
          </a:p>
        </p:txBody>
      </p:sp>
    </p:spTree>
    <p:extLst>
      <p:ext uri="{BB962C8B-B14F-4D97-AF65-F5344CB8AC3E}">
        <p14:creationId xmlns:p14="http://schemas.microsoft.com/office/powerpoint/2010/main" val="280456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p:txBody>
          <a:bodyPr/>
          <a:lstStyle/>
          <a:p>
            <a:r>
              <a:rPr lang="en-US" dirty="0"/>
              <a:t>Project challenges and updates</a:t>
            </a:r>
            <a:endParaRPr lang="en-AE" dirty="0"/>
          </a:p>
        </p:txBody>
      </p:sp>
      <p:sp>
        <p:nvSpPr>
          <p:cNvPr id="6" name="Content Placeholder 3">
            <a:extLst>
              <a:ext uri="{FF2B5EF4-FFF2-40B4-BE49-F238E27FC236}">
                <a16:creationId xmlns:a16="http://schemas.microsoft.com/office/drawing/2014/main" id="{4A2B2259-377B-48DC-84EB-C78502C0E0C5}"/>
              </a:ext>
            </a:extLst>
          </p:cNvPr>
          <p:cNvSpPr>
            <a:spLocks noGrp="1"/>
          </p:cNvSpPr>
          <p:nvPr>
            <p:ph idx="1"/>
          </p:nvPr>
        </p:nvSpPr>
        <p:spPr>
          <a:xfrm>
            <a:off x="1371600" y="2286000"/>
            <a:ext cx="9601200" cy="3581400"/>
          </a:xfrm>
        </p:spPr>
        <p:txBody>
          <a:bodyPr>
            <a:normAutofit/>
          </a:bodyPr>
          <a:lstStyle/>
          <a:p>
            <a:pPr marL="0" indent="0">
              <a:buNone/>
            </a:pPr>
            <a:r>
              <a:rPr lang="en-US" b="1" dirty="0"/>
              <a:t>Multiple vehicles speeds were unable to be detected</a:t>
            </a:r>
          </a:p>
          <a:p>
            <a:pPr>
              <a:buFontTx/>
              <a:buChar char="-"/>
            </a:pPr>
            <a:r>
              <a:rPr lang="en-US" dirty="0"/>
              <a:t>This was sorted by saving speed timers in an array format instead of an single integer format</a:t>
            </a:r>
          </a:p>
          <a:p>
            <a:pPr>
              <a:buFontTx/>
              <a:buChar char="-"/>
            </a:pPr>
            <a:endParaRPr lang="en-US" dirty="0"/>
          </a:p>
          <a:p>
            <a:pPr marL="0" indent="0">
              <a:buNone/>
            </a:pPr>
            <a:r>
              <a:rPr lang="en-US" b="1" dirty="0"/>
              <a:t>Vehicles close together were clubbed as single object</a:t>
            </a:r>
          </a:p>
          <a:p>
            <a:pPr>
              <a:buFontTx/>
              <a:buChar char="-"/>
            </a:pPr>
            <a:r>
              <a:rPr lang="en-US" dirty="0"/>
              <a:t>Eroded Masked Image to better differentiate close objects</a:t>
            </a:r>
          </a:p>
          <a:p>
            <a:pPr>
              <a:buFontTx/>
              <a:buChar char="-"/>
            </a:pPr>
            <a:r>
              <a:rPr lang="en-US" dirty="0"/>
              <a:t>Moved detection lines further back</a:t>
            </a:r>
          </a:p>
          <a:p>
            <a:pPr marL="0" indent="0">
              <a:buNone/>
            </a:pPr>
            <a:endParaRPr lang="en-US" dirty="0"/>
          </a:p>
          <a:p>
            <a:pPr marL="0" indent="0">
              <a:buNone/>
            </a:pPr>
            <a:endParaRPr lang="en-US" dirty="0"/>
          </a:p>
          <a:p>
            <a:pPr marL="0" indent="0">
              <a:buNone/>
            </a:pPr>
            <a:endParaRPr lang="en-AE" dirty="0"/>
          </a:p>
        </p:txBody>
      </p:sp>
    </p:spTree>
    <p:extLst>
      <p:ext uri="{BB962C8B-B14F-4D97-AF65-F5344CB8AC3E}">
        <p14:creationId xmlns:p14="http://schemas.microsoft.com/office/powerpoint/2010/main" val="32516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ABSTACT</a:t>
            </a:r>
            <a:endParaRPr lang="en-US" dirty="0"/>
          </a:p>
        </p:txBody>
      </p:sp>
      <p:sp>
        <p:nvSpPr>
          <p:cNvPr id="3" name="Content Placeholder 2"/>
          <p:cNvSpPr>
            <a:spLocks noGrp="1"/>
          </p:cNvSpPr>
          <p:nvPr>
            <p:ph idx="1"/>
          </p:nvPr>
        </p:nvSpPr>
        <p:spPr>
          <a:xfrm>
            <a:off x="1371600" y="2286000"/>
            <a:ext cx="6043188" cy="3581400"/>
          </a:xfrm>
        </p:spPr>
        <p:txBody>
          <a:bodyPr>
            <a:normAutofit lnSpcReduction="10000"/>
          </a:bodyPr>
          <a:lstStyle/>
          <a:p>
            <a:pPr marL="0" indent="0">
              <a:buNone/>
            </a:pPr>
            <a:r>
              <a:rPr lang="en-GB" sz="2400" i="1" dirty="0"/>
              <a:t>Road Safety is an integral part of modern roads. This is why speed limits are given for a particular road depending on the quality of the road and the how prone the road is to accidents. Speed Cameras are set up at intervals of the road in order to catch speed-limit violators. Just like any other technology, speed cameras have progressed over the years.  This project will focus on making a speed camera without sensors and only with Image processing of videos</a:t>
            </a:r>
            <a:endParaRPr lang="en-US" sz="2400" dirty="0"/>
          </a:p>
          <a:p>
            <a:pPr marL="0" indent="0">
              <a:buNone/>
            </a:pP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1667" y1="62500" x2="31667" y2="62500"/>
                        <a14:foregroundMark x1="46000" y1="26613" x2="46000" y2="26613"/>
                        <a14:foregroundMark x1="64667" y1="35081" x2="64667" y2="35081"/>
                        <a14:foregroundMark x1="71000" y1="35081" x2="71000" y2="35081"/>
                        <a14:foregroundMark x1="83667" y1="53226" x2="83667" y2="53226"/>
                      </a14:backgroundRemoval>
                    </a14:imgEffect>
                  </a14:imgLayer>
                </a14:imgProps>
              </a:ext>
              <a:ext uri="{28A0092B-C50C-407E-A947-70E740481C1C}">
                <a14:useLocalDpi xmlns:a14="http://schemas.microsoft.com/office/drawing/2010/main" val="0"/>
              </a:ext>
            </a:extLst>
          </a:blip>
          <a:stretch>
            <a:fillRect/>
          </a:stretch>
        </p:blipFill>
        <p:spPr>
          <a:xfrm>
            <a:off x="7753843" y="2247899"/>
            <a:ext cx="3446614" cy="2849201"/>
          </a:xfrm>
          <a:prstGeom prst="rect">
            <a:avLst/>
          </a:prstGeom>
        </p:spPr>
      </p:pic>
    </p:spTree>
    <p:extLst>
      <p:ext uri="{BB962C8B-B14F-4D97-AF65-F5344CB8AC3E}">
        <p14:creationId xmlns:p14="http://schemas.microsoft.com/office/powerpoint/2010/main" val="5348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9B08-CF58-42C8-A362-CC7152D49308}"/>
              </a:ext>
            </a:extLst>
          </p:cNvPr>
          <p:cNvSpPr>
            <a:spLocks noGrp="1"/>
          </p:cNvSpPr>
          <p:nvPr>
            <p:ph type="title"/>
          </p:nvPr>
        </p:nvSpPr>
        <p:spPr/>
        <p:txBody>
          <a:bodyPr/>
          <a:lstStyle/>
          <a:p>
            <a:r>
              <a:rPr lang="en-US" dirty="0"/>
              <a:t>Video Link - YouTube</a:t>
            </a:r>
            <a:endParaRPr lang="en-AE" dirty="0"/>
          </a:p>
        </p:txBody>
      </p:sp>
      <p:sp>
        <p:nvSpPr>
          <p:cNvPr id="3" name="Content Placeholder 2">
            <a:extLst>
              <a:ext uri="{FF2B5EF4-FFF2-40B4-BE49-F238E27FC236}">
                <a16:creationId xmlns:a16="http://schemas.microsoft.com/office/drawing/2014/main" id="{3D5476E1-BD31-489C-B930-1EA2E30DF5DD}"/>
              </a:ext>
            </a:extLst>
          </p:cNvPr>
          <p:cNvSpPr>
            <a:spLocks noGrp="1"/>
          </p:cNvSpPr>
          <p:nvPr>
            <p:ph idx="1"/>
          </p:nvPr>
        </p:nvSpPr>
        <p:spPr/>
        <p:txBody>
          <a:bodyPr/>
          <a:lstStyle/>
          <a:p>
            <a:r>
              <a:rPr lang="en-US" dirty="0">
                <a:hlinkClick r:id="rId2"/>
              </a:rPr>
              <a:t>https://www.youtube.com/watch?v=_FKGOXCwlWQ</a:t>
            </a:r>
            <a:endParaRPr lang="en-US" dirty="0"/>
          </a:p>
          <a:p>
            <a:endParaRPr lang="en-AE" dirty="0"/>
          </a:p>
        </p:txBody>
      </p:sp>
      <p:pic>
        <p:nvPicPr>
          <p:cNvPr id="5" name="Picture 4" descr="A car driving on a road&#10;&#10;Description automatically generated with low confidence">
            <a:hlinkClick r:id="rId2"/>
            <a:extLst>
              <a:ext uri="{FF2B5EF4-FFF2-40B4-BE49-F238E27FC236}">
                <a16:creationId xmlns:a16="http://schemas.microsoft.com/office/drawing/2014/main" id="{E4F169AD-4417-413B-90EB-3BBDEC06D69B}"/>
              </a:ext>
            </a:extLst>
          </p:cNvPr>
          <p:cNvPicPr>
            <a:picLocks noChangeAspect="1"/>
          </p:cNvPicPr>
          <p:nvPr/>
        </p:nvPicPr>
        <p:blipFill>
          <a:blip r:embed="rId3"/>
          <a:stretch>
            <a:fillRect/>
          </a:stretch>
        </p:blipFill>
        <p:spPr>
          <a:xfrm>
            <a:off x="4267199" y="3051569"/>
            <a:ext cx="4396105" cy="2815831"/>
          </a:xfrm>
          <a:prstGeom prst="rect">
            <a:avLst/>
          </a:prstGeom>
        </p:spPr>
      </p:pic>
    </p:spTree>
    <p:extLst>
      <p:ext uri="{BB962C8B-B14F-4D97-AF65-F5344CB8AC3E}">
        <p14:creationId xmlns:p14="http://schemas.microsoft.com/office/powerpoint/2010/main" val="405889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GB" dirty="0"/>
              <a:t>Determining vehicle speed based on video using convolutional neural network</a:t>
            </a:r>
            <a:endParaRPr lang="en-US" dirty="0"/>
          </a:p>
          <a:p>
            <a:pPr marL="0" indent="0">
              <a:buNone/>
            </a:pPr>
            <a:r>
              <a:rPr lang="en-GB" u="sng" dirty="0">
                <a:hlinkClick r:id="rId2"/>
              </a:rPr>
              <a:t>https://www.sciencedirect.com/science/article/pii/S2352146520307705</a:t>
            </a:r>
            <a:endParaRPr lang="en-US" dirty="0"/>
          </a:p>
          <a:p>
            <a:pPr marL="0" indent="0">
              <a:buNone/>
            </a:pPr>
            <a:r>
              <a:rPr lang="en-GB" dirty="0"/>
              <a:t>Detection of Vehicle Position and Speed using Camera Calibration and Image Projection Methods</a:t>
            </a:r>
            <a:endParaRPr lang="en-US" dirty="0"/>
          </a:p>
          <a:p>
            <a:pPr marL="0" indent="0">
              <a:buNone/>
            </a:pPr>
            <a:r>
              <a:rPr lang="en-GB" u="sng" dirty="0">
                <a:hlinkClick r:id="rId3"/>
              </a:rPr>
              <a:t>https://www.sciencedirect.com/science/article/pii/S187705091931083X</a:t>
            </a:r>
            <a:endParaRPr lang="en-US" dirty="0"/>
          </a:p>
          <a:p>
            <a:pPr marL="0" indent="0">
              <a:buNone/>
            </a:pPr>
            <a:r>
              <a:rPr lang="en-GB" dirty="0"/>
              <a:t>Vehicle speed measurement model for video-based systems</a:t>
            </a:r>
            <a:endParaRPr lang="en-US" dirty="0"/>
          </a:p>
          <a:p>
            <a:pPr marL="0" indent="0">
              <a:buNone/>
            </a:pPr>
            <a:r>
              <a:rPr lang="en-GB" u="sng" dirty="0">
                <a:hlinkClick r:id="rId4"/>
              </a:rPr>
              <a:t>https://www.sciencedirect.com/science/article/pii/S0045790618317774</a:t>
            </a:r>
            <a:endParaRPr lang="en-US" dirty="0"/>
          </a:p>
          <a:p>
            <a:pPr marL="0" indent="0">
              <a:buNone/>
            </a:pPr>
            <a:r>
              <a:rPr lang="en-GB" dirty="0"/>
              <a:t>An Efficient Approach for Detection and </a:t>
            </a:r>
            <a:r>
              <a:rPr lang="en-GB" dirty="0" err="1"/>
              <a:t>SpeedEstimation</a:t>
            </a:r>
            <a:r>
              <a:rPr lang="en-GB" dirty="0"/>
              <a:t> of Moving Vehicles</a:t>
            </a:r>
            <a:endParaRPr lang="en-US" dirty="0"/>
          </a:p>
          <a:p>
            <a:pPr marL="0" indent="0">
              <a:buNone/>
            </a:pPr>
            <a:r>
              <a:rPr lang="en-GB" u="sng" dirty="0">
                <a:hlinkClick r:id="rId5"/>
              </a:rPr>
              <a:t>https://www.sciencedirect.com/science/article/pii/S1877050916311103</a:t>
            </a:r>
            <a:endParaRPr lang="en-US" dirty="0"/>
          </a:p>
          <a:p>
            <a:endParaRPr lang="en-US" dirty="0"/>
          </a:p>
        </p:txBody>
      </p:sp>
    </p:spTree>
    <p:extLst>
      <p:ext uri="{BB962C8B-B14F-4D97-AF65-F5344CB8AC3E}">
        <p14:creationId xmlns:p14="http://schemas.microsoft.com/office/powerpoint/2010/main" val="165138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dirty="0"/>
            </a:br>
            <a:endParaRPr lang="en-US" dirty="0"/>
          </a:p>
        </p:txBody>
      </p:sp>
      <p:sp>
        <p:nvSpPr>
          <p:cNvPr id="3" name="Content Placeholder 2"/>
          <p:cNvSpPr>
            <a:spLocks noGrp="1"/>
          </p:cNvSpPr>
          <p:nvPr>
            <p:ph idx="1"/>
          </p:nvPr>
        </p:nvSpPr>
        <p:spPr>
          <a:xfrm>
            <a:off x="1371600" y="2286000"/>
            <a:ext cx="3988051" cy="3581400"/>
          </a:xfrm>
        </p:spPr>
        <p:txBody>
          <a:bodyPr/>
          <a:lstStyle/>
          <a:p>
            <a:pPr marL="0" indent="0">
              <a:buNone/>
            </a:pPr>
            <a:r>
              <a:rPr lang="en-GB" b="1" dirty="0" err="1"/>
              <a:t>Dopplar</a:t>
            </a:r>
            <a:r>
              <a:rPr lang="en-GB" b="1" dirty="0"/>
              <a:t> Speed Radar</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9771"/>
          <a:stretch/>
        </p:blipFill>
        <p:spPr>
          <a:xfrm>
            <a:off x="1493820" y="2880979"/>
            <a:ext cx="3449372" cy="35336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71" y="2856368"/>
            <a:ext cx="5969001" cy="3581401"/>
          </a:xfrm>
          <a:prstGeom prst="rect">
            <a:avLst/>
          </a:prstGeom>
        </p:spPr>
      </p:pic>
      <p:sp>
        <p:nvSpPr>
          <p:cNvPr id="6" name="TextBox 5"/>
          <p:cNvSpPr txBox="1"/>
          <p:nvPr/>
        </p:nvSpPr>
        <p:spPr>
          <a:xfrm>
            <a:off x="5481871" y="2286000"/>
            <a:ext cx="2541080" cy="369332"/>
          </a:xfrm>
          <a:prstGeom prst="rect">
            <a:avLst/>
          </a:prstGeom>
          <a:noFill/>
        </p:spPr>
        <p:txBody>
          <a:bodyPr wrap="none" rtlCol="0">
            <a:spAutoFit/>
          </a:bodyPr>
          <a:lstStyle/>
          <a:p>
            <a:r>
              <a:rPr lang="en-GB" b="1" dirty="0"/>
              <a:t>Modern Speed Cameras</a:t>
            </a:r>
            <a:endParaRPr lang="en-US" b="1" dirty="0"/>
          </a:p>
        </p:txBody>
      </p:sp>
    </p:spTree>
    <p:extLst>
      <p:ext uri="{BB962C8B-B14F-4D97-AF65-F5344CB8AC3E}">
        <p14:creationId xmlns:p14="http://schemas.microsoft.com/office/powerpoint/2010/main" val="26004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951754"/>
              </p:ext>
            </p:extLst>
          </p:nvPr>
        </p:nvGraphicFramePr>
        <p:xfrm>
          <a:off x="1801642" y="1411209"/>
          <a:ext cx="9288853" cy="4999483"/>
        </p:xfrm>
        <a:graphic>
          <a:graphicData uri="http://schemas.openxmlformats.org/drawingml/2006/table">
            <a:tbl>
              <a:tblPr firstRow="1" firstCol="1" bandRow="1">
                <a:tableStyleId>{5C22544A-7EE6-4342-B048-85BDC9FD1C3A}</a:tableStyleId>
              </a:tblPr>
              <a:tblGrid>
                <a:gridCol w="1326269">
                  <a:extLst>
                    <a:ext uri="{9D8B030D-6E8A-4147-A177-3AD203B41FA5}">
                      <a16:colId xmlns:a16="http://schemas.microsoft.com/office/drawing/2014/main" val="20000"/>
                    </a:ext>
                  </a:extLst>
                </a:gridCol>
                <a:gridCol w="1326269">
                  <a:extLst>
                    <a:ext uri="{9D8B030D-6E8A-4147-A177-3AD203B41FA5}">
                      <a16:colId xmlns:a16="http://schemas.microsoft.com/office/drawing/2014/main" val="20001"/>
                    </a:ext>
                  </a:extLst>
                </a:gridCol>
                <a:gridCol w="1327263">
                  <a:extLst>
                    <a:ext uri="{9D8B030D-6E8A-4147-A177-3AD203B41FA5}">
                      <a16:colId xmlns:a16="http://schemas.microsoft.com/office/drawing/2014/main" val="20002"/>
                    </a:ext>
                  </a:extLst>
                </a:gridCol>
                <a:gridCol w="1327263">
                  <a:extLst>
                    <a:ext uri="{9D8B030D-6E8A-4147-A177-3AD203B41FA5}">
                      <a16:colId xmlns:a16="http://schemas.microsoft.com/office/drawing/2014/main" val="20003"/>
                    </a:ext>
                  </a:extLst>
                </a:gridCol>
                <a:gridCol w="1327263">
                  <a:extLst>
                    <a:ext uri="{9D8B030D-6E8A-4147-A177-3AD203B41FA5}">
                      <a16:colId xmlns:a16="http://schemas.microsoft.com/office/drawing/2014/main" val="20004"/>
                    </a:ext>
                  </a:extLst>
                </a:gridCol>
                <a:gridCol w="1327263">
                  <a:extLst>
                    <a:ext uri="{9D8B030D-6E8A-4147-A177-3AD203B41FA5}">
                      <a16:colId xmlns:a16="http://schemas.microsoft.com/office/drawing/2014/main" val="20005"/>
                    </a:ext>
                  </a:extLst>
                </a:gridCol>
                <a:gridCol w="1327263">
                  <a:extLst>
                    <a:ext uri="{9D8B030D-6E8A-4147-A177-3AD203B41FA5}">
                      <a16:colId xmlns:a16="http://schemas.microsoft.com/office/drawing/2014/main" val="20006"/>
                    </a:ext>
                  </a:extLst>
                </a:gridCol>
              </a:tblGrid>
              <a:tr h="383722">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Authors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extLst>
                  <a:ext uri="{0D108BD9-81ED-4DB2-BD59-A6C34878D82A}">
                    <a16:rowId xmlns:a16="http://schemas.microsoft.com/office/drawing/2014/main" val="10000"/>
                  </a:ext>
                </a:extLst>
              </a:tr>
              <a:tr h="3197678">
                <a:tc>
                  <a:txBody>
                    <a:bodyPr/>
                    <a:lstStyle/>
                    <a:p>
                      <a:pPr marL="0" marR="0">
                        <a:lnSpc>
                          <a:spcPct val="107000"/>
                        </a:lnSpc>
                        <a:spcBef>
                          <a:spcPts val="0"/>
                        </a:spcBef>
                        <a:spcAft>
                          <a:spcPts val="0"/>
                        </a:spcAft>
                      </a:pPr>
                      <a:r>
                        <a:rPr lang="en-GB" sz="1400" dirty="0">
                          <a:effectLst/>
                        </a:rPr>
                        <a:t>Determining vehicle speed based on video using convolutional Neural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Alexander </a:t>
                      </a:r>
                      <a:r>
                        <a:rPr lang="en-GB" sz="1400" dirty="0" err="1">
                          <a:effectLst/>
                        </a:rPr>
                        <a:t>Grents</a:t>
                      </a:r>
                      <a:r>
                        <a:rPr lang="en-GB" sz="1400" dirty="0">
                          <a:effectLst/>
                        </a:rPr>
                        <a:t>, </a:t>
                      </a:r>
                      <a:r>
                        <a:rPr lang="en-GB" sz="1400" dirty="0" err="1">
                          <a:effectLst/>
                        </a:rPr>
                        <a:t>Vitalii</a:t>
                      </a:r>
                      <a:r>
                        <a:rPr lang="en-GB" sz="1400" dirty="0">
                          <a:effectLst/>
                        </a:rPr>
                        <a:t> </a:t>
                      </a:r>
                      <a:r>
                        <a:rPr lang="en-GB" sz="1400" dirty="0" err="1">
                          <a:effectLst/>
                        </a:rPr>
                        <a:t>Varkentin</a:t>
                      </a:r>
                      <a:r>
                        <a:rPr lang="en-GB" sz="1400" dirty="0">
                          <a:effectLst/>
                        </a:rPr>
                        <a:t>, </a:t>
                      </a:r>
                      <a:r>
                        <a:rPr lang="en-GB" sz="1400" dirty="0" err="1">
                          <a:effectLst/>
                        </a:rPr>
                        <a:t>Nikolay</a:t>
                      </a:r>
                      <a:r>
                        <a:rPr lang="en-GB" sz="1400" dirty="0">
                          <a:effectLst/>
                        </a:rPr>
                        <a:t> </a:t>
                      </a:r>
                      <a:r>
                        <a:rPr lang="en-GB" sz="1400" dirty="0" err="1">
                          <a:effectLst/>
                        </a:rPr>
                        <a:t>Goryaev</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2020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750 images from over 52,000 objects. </a:t>
                      </a:r>
                      <a:endParaRPr lang="en-US" sz="1400">
                        <a:effectLst/>
                      </a:endParaRPr>
                    </a:p>
                    <a:p>
                      <a:pPr marL="0" marR="0">
                        <a:lnSpc>
                          <a:spcPct val="107000"/>
                        </a:lnSpc>
                        <a:spcBef>
                          <a:spcPts val="0"/>
                        </a:spcBef>
                        <a:spcAft>
                          <a:spcPts val="0"/>
                        </a:spcAft>
                      </a:pPr>
                      <a:r>
                        <a:rPr lang="en-GB" sz="1400">
                          <a:effectLst/>
                        </a:rPr>
                        <a:t>The images were obtained from traffic cameras of Intersvyaz company in the city of Chelyabinsk. </a:t>
                      </a:r>
                      <a:endParaRPr lang="en-US" sz="1400">
                        <a:effectLst/>
                      </a:endParaRPr>
                    </a:p>
                    <a:p>
                      <a:pPr marL="0" marR="0">
                        <a:lnSpc>
                          <a:spcPct val="107000"/>
                        </a:lnSpc>
                        <a:spcBef>
                          <a:spcPts val="0"/>
                        </a:spcBef>
                        <a:spcAft>
                          <a:spcPts val="0"/>
                        </a:spcAft>
                      </a:pPr>
                      <a:r>
                        <a:rPr lang="en-GB" sz="1400">
                          <a:effectLst/>
                        </a:rPr>
                        <a:t>Categories:</a:t>
                      </a:r>
                      <a:endParaRPr lang="en-US" sz="1400">
                        <a:effectLst/>
                      </a:endParaRPr>
                    </a:p>
                    <a:p>
                      <a:pPr marL="0" marR="0">
                        <a:lnSpc>
                          <a:spcPct val="107000"/>
                        </a:lnSpc>
                        <a:spcBef>
                          <a:spcPts val="0"/>
                        </a:spcBef>
                        <a:spcAft>
                          <a:spcPts val="0"/>
                        </a:spcAft>
                      </a:pPr>
                      <a:r>
                        <a:rPr lang="en-GB" sz="1400">
                          <a:effectLst/>
                        </a:rPr>
                        <a:t>cars, buses, trolleybuses, trucks, minibuses, ambulances, firetrucks, vans, uncategorized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Mask R-CNN architecture is used for vehicle detection. </a:t>
                      </a:r>
                      <a:endParaRPr lang="en-US" sz="1400">
                        <a:effectLst/>
                      </a:endParaRPr>
                    </a:p>
                    <a:p>
                      <a:pPr marL="0" marR="0">
                        <a:lnSpc>
                          <a:spcPct val="107000"/>
                        </a:lnSpc>
                        <a:spcBef>
                          <a:spcPts val="0"/>
                        </a:spcBef>
                        <a:spcAft>
                          <a:spcPts val="0"/>
                        </a:spcAft>
                      </a:pPr>
                      <a:r>
                        <a:rPr lang="en-GB" sz="1400">
                          <a:effectLst/>
                        </a:rPr>
                        <a:t>Masking was used on the road video so as to recognise vehicle accessible regions.  </a:t>
                      </a:r>
                      <a:endParaRPr lang="en-US" sz="1400">
                        <a:effectLst/>
                      </a:endParaRPr>
                    </a:p>
                    <a:p>
                      <a:pPr marL="0" marR="0">
                        <a:lnSpc>
                          <a:spcPct val="107000"/>
                        </a:lnSpc>
                        <a:spcBef>
                          <a:spcPts val="0"/>
                        </a:spcBef>
                        <a:spcAft>
                          <a:spcPts val="0"/>
                        </a:spcAft>
                      </a:pPr>
                      <a:r>
                        <a:rPr lang="en-GB" sz="1400">
                          <a:effectLst/>
                        </a:rPr>
                        <a:t>A rectangular region is selected, and speed of a vehicle crossing the region is calculated with the help of equations.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Pros</a:t>
                      </a:r>
                      <a:endParaRPr lang="en-US" sz="1400">
                        <a:effectLst/>
                      </a:endParaRPr>
                    </a:p>
                    <a:p>
                      <a:pPr marL="0" marR="0">
                        <a:lnSpc>
                          <a:spcPct val="107000"/>
                        </a:lnSpc>
                        <a:spcBef>
                          <a:spcPts val="0"/>
                        </a:spcBef>
                        <a:spcAft>
                          <a:spcPts val="0"/>
                        </a:spcAft>
                      </a:pPr>
                      <a:r>
                        <a:rPr lang="en-GB" sz="1400">
                          <a:effectLst/>
                        </a:rPr>
                        <a:t>It is a straight-forward method.</a:t>
                      </a:r>
                      <a:endParaRPr lang="en-US" sz="1400">
                        <a:effectLst/>
                      </a:endParaRPr>
                    </a:p>
                    <a:p>
                      <a:pPr marL="0" marR="0">
                        <a:lnSpc>
                          <a:spcPct val="107000"/>
                        </a:lnSpc>
                        <a:spcBef>
                          <a:spcPts val="0"/>
                        </a:spcBef>
                        <a:spcAft>
                          <a:spcPts val="0"/>
                        </a:spcAft>
                      </a:pPr>
                      <a:r>
                        <a:rPr lang="en-GB" sz="1400">
                          <a:effectLst/>
                        </a:rPr>
                        <a:t>Cons</a:t>
                      </a:r>
                      <a:endParaRPr lang="en-US" sz="1400">
                        <a:effectLst/>
                      </a:endParaRPr>
                    </a:p>
                    <a:p>
                      <a:pPr marL="0" marR="0">
                        <a:lnSpc>
                          <a:spcPct val="107000"/>
                        </a:lnSpc>
                        <a:spcBef>
                          <a:spcPts val="0"/>
                        </a:spcBef>
                        <a:spcAft>
                          <a:spcPts val="0"/>
                        </a:spcAft>
                      </a:pPr>
                      <a:r>
                        <a:rPr lang="en-GB" sz="1400">
                          <a:effectLst/>
                        </a:rPr>
                        <a:t>The accuracy of this radar depends of the video camera resolution and frame rate.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Vehicle going on the wrong lane/hard-shoulder can be caught by these speed radars.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79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9338"/>
            <a:ext cx="9601200" cy="148590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3485955"/>
              </p:ext>
            </p:extLst>
          </p:nvPr>
        </p:nvGraphicFramePr>
        <p:xfrm>
          <a:off x="1371600" y="1031479"/>
          <a:ext cx="9601203" cy="5684330"/>
        </p:xfrm>
        <a:graphic>
          <a:graphicData uri="http://schemas.openxmlformats.org/drawingml/2006/table">
            <a:tbl>
              <a:tblPr firstRow="1" firstCol="1" bandRow="1">
                <a:tableStyleId>{5C22544A-7EE6-4342-B048-85BDC9FD1C3A}</a:tableStyleId>
              </a:tblPr>
              <a:tblGrid>
                <a:gridCol w="1370869">
                  <a:extLst>
                    <a:ext uri="{9D8B030D-6E8A-4147-A177-3AD203B41FA5}">
                      <a16:colId xmlns:a16="http://schemas.microsoft.com/office/drawing/2014/main" val="20000"/>
                    </a:ext>
                  </a:extLst>
                </a:gridCol>
                <a:gridCol w="1370869">
                  <a:extLst>
                    <a:ext uri="{9D8B030D-6E8A-4147-A177-3AD203B41FA5}">
                      <a16:colId xmlns:a16="http://schemas.microsoft.com/office/drawing/2014/main" val="20001"/>
                    </a:ext>
                  </a:extLst>
                </a:gridCol>
                <a:gridCol w="1371893">
                  <a:extLst>
                    <a:ext uri="{9D8B030D-6E8A-4147-A177-3AD203B41FA5}">
                      <a16:colId xmlns:a16="http://schemas.microsoft.com/office/drawing/2014/main" val="20002"/>
                    </a:ext>
                  </a:extLst>
                </a:gridCol>
                <a:gridCol w="1371893">
                  <a:extLst>
                    <a:ext uri="{9D8B030D-6E8A-4147-A177-3AD203B41FA5}">
                      <a16:colId xmlns:a16="http://schemas.microsoft.com/office/drawing/2014/main" val="20003"/>
                    </a:ext>
                  </a:extLst>
                </a:gridCol>
                <a:gridCol w="1371893">
                  <a:extLst>
                    <a:ext uri="{9D8B030D-6E8A-4147-A177-3AD203B41FA5}">
                      <a16:colId xmlns:a16="http://schemas.microsoft.com/office/drawing/2014/main" val="20004"/>
                    </a:ext>
                  </a:extLst>
                </a:gridCol>
                <a:gridCol w="1371893">
                  <a:extLst>
                    <a:ext uri="{9D8B030D-6E8A-4147-A177-3AD203B41FA5}">
                      <a16:colId xmlns:a16="http://schemas.microsoft.com/office/drawing/2014/main" val="20005"/>
                    </a:ext>
                  </a:extLst>
                </a:gridCol>
                <a:gridCol w="1371893">
                  <a:extLst>
                    <a:ext uri="{9D8B030D-6E8A-4147-A177-3AD203B41FA5}">
                      <a16:colId xmlns:a16="http://schemas.microsoft.com/office/drawing/2014/main" val="20006"/>
                    </a:ext>
                  </a:extLst>
                </a:gridCol>
              </a:tblGrid>
              <a:tr h="290384">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Authors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Year of Publication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Dataset Considered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Methodology</a:t>
                      </a:r>
                      <a:endParaRPr lang="en-US" sz="1400" dirty="0">
                        <a:effectLst/>
                      </a:endParaRPr>
                    </a:p>
                    <a:p>
                      <a:pPr marL="0" marR="0">
                        <a:lnSpc>
                          <a:spcPct val="107000"/>
                        </a:lnSpc>
                        <a:spcBef>
                          <a:spcPts val="0"/>
                        </a:spcBef>
                        <a:spcAft>
                          <a:spcPts val="0"/>
                        </a:spcAft>
                      </a:pPr>
                      <a:r>
                        <a:rPr lang="en-GB" sz="1400" dirty="0">
                          <a:effectLst/>
                        </a:rPr>
                        <a:t>Proposed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extLst>
                  <a:ext uri="{0D108BD9-81ED-4DB2-BD59-A6C34878D82A}">
                    <a16:rowId xmlns:a16="http://schemas.microsoft.com/office/drawing/2014/main" val="10000"/>
                  </a:ext>
                </a:extLst>
              </a:tr>
              <a:tr h="3291016">
                <a:tc>
                  <a:txBody>
                    <a:bodyPr/>
                    <a:lstStyle/>
                    <a:p>
                      <a:pPr marL="0" marR="0">
                        <a:lnSpc>
                          <a:spcPct val="107000"/>
                        </a:lnSpc>
                        <a:spcBef>
                          <a:spcPts val="0"/>
                        </a:spcBef>
                        <a:spcAft>
                          <a:spcPts val="0"/>
                        </a:spcAft>
                      </a:pPr>
                      <a:r>
                        <a:rPr lang="en-GB" sz="1400" dirty="0">
                          <a:effectLst/>
                        </a:rPr>
                        <a:t>Detection of Vehicle Position and Speed using Camera Calibration and Image Projection Methods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Alexander A S </a:t>
                      </a:r>
                      <a:r>
                        <a:rPr lang="en-GB" sz="1400" dirty="0" err="1">
                          <a:effectLst/>
                        </a:rPr>
                        <a:t>Gunawan</a:t>
                      </a:r>
                      <a:r>
                        <a:rPr lang="en-GB" sz="1400" dirty="0">
                          <a:effectLst/>
                        </a:rPr>
                        <a:t>, </a:t>
                      </a:r>
                      <a:r>
                        <a:rPr lang="en-GB" sz="1400" dirty="0" err="1">
                          <a:effectLst/>
                        </a:rPr>
                        <a:t>Deasy</a:t>
                      </a:r>
                      <a:r>
                        <a:rPr lang="en-GB" sz="1400" dirty="0">
                          <a:effectLst/>
                        </a:rPr>
                        <a:t> </a:t>
                      </a:r>
                      <a:r>
                        <a:rPr lang="en-GB" sz="1400" dirty="0" err="1">
                          <a:effectLst/>
                        </a:rPr>
                        <a:t>Aprilia</a:t>
                      </a:r>
                      <a:r>
                        <a:rPr lang="en-GB" sz="1400" dirty="0">
                          <a:effectLst/>
                        </a:rPr>
                        <a:t> </a:t>
                      </a:r>
                      <a:r>
                        <a:rPr lang="en-GB" sz="1400" dirty="0" err="1">
                          <a:effectLst/>
                        </a:rPr>
                        <a:t>Tanjung</a:t>
                      </a:r>
                      <a:r>
                        <a:rPr lang="en-GB" sz="1400" dirty="0">
                          <a:effectLst/>
                        </a:rPr>
                        <a:t>, </a:t>
                      </a:r>
                      <a:r>
                        <a:rPr lang="en-GB" sz="1400" dirty="0" err="1">
                          <a:effectLst/>
                        </a:rPr>
                        <a:t>Fergyanto</a:t>
                      </a:r>
                      <a:r>
                        <a:rPr lang="en-GB" sz="1400" dirty="0">
                          <a:effectLst/>
                        </a:rPr>
                        <a:t> E. </a:t>
                      </a:r>
                      <a:r>
                        <a:rPr lang="en-GB" sz="1400" dirty="0" err="1">
                          <a:effectLst/>
                        </a:rPr>
                        <a:t>Gunawan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Dataset not mentioned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Direct Linear Transformation is used for estimating the length of a segment of road. </a:t>
                      </a:r>
                      <a:endParaRPr lang="en-US" sz="1400" dirty="0">
                        <a:effectLst/>
                      </a:endParaRPr>
                    </a:p>
                    <a:p>
                      <a:pPr marL="0" marR="0">
                        <a:lnSpc>
                          <a:spcPct val="107000"/>
                        </a:lnSpc>
                        <a:spcBef>
                          <a:spcPts val="0"/>
                        </a:spcBef>
                        <a:spcAft>
                          <a:spcPts val="0"/>
                        </a:spcAft>
                      </a:pPr>
                      <a:r>
                        <a:rPr lang="en-GB" sz="1400" dirty="0">
                          <a:effectLst/>
                        </a:rPr>
                        <a:t>Vehicle position is detected using Background Subtraction and speed is determined by Mixture of Gaussian (</a:t>
                      </a:r>
                      <a:r>
                        <a:rPr lang="en-GB" sz="1400" dirty="0" err="1">
                          <a:effectLst/>
                        </a:rPr>
                        <a:t>MoG</a:t>
                      </a:r>
                      <a:r>
                        <a:rPr lang="en-GB" sz="1400" dirty="0">
                          <a:effectLst/>
                        </a:rPr>
                        <a:t>)</a:t>
                      </a:r>
                      <a:endParaRPr lang="en-US" sz="1400" dirty="0">
                        <a:effectLst/>
                      </a:endParaRPr>
                    </a:p>
                    <a:p>
                      <a:pPr marL="0" marR="0">
                        <a:lnSpc>
                          <a:spcPct val="107000"/>
                        </a:lnSpc>
                        <a:spcBef>
                          <a:spcPts val="0"/>
                        </a:spcBef>
                        <a:spcAft>
                          <a:spcPts val="0"/>
                        </a:spcAft>
                      </a:pPr>
                      <a:r>
                        <a:rPr lang="en-GB" sz="1400" dirty="0">
                          <a:effectLst/>
                        </a:rPr>
                        <a:t>Camera Calibration is used to calculate target position of vehicle in 3D space.</a:t>
                      </a:r>
                      <a:endParaRPr lang="en-US" sz="1400" dirty="0">
                        <a:effectLst/>
                      </a:endParaRPr>
                    </a:p>
                    <a:p>
                      <a:pPr marL="0" marR="0">
                        <a:lnSpc>
                          <a:spcPct val="107000"/>
                        </a:lnSpc>
                        <a:spcBef>
                          <a:spcPts val="0"/>
                        </a:spcBef>
                        <a:spcAft>
                          <a:spcPts val="0"/>
                        </a:spcAft>
                      </a:pPr>
                      <a:r>
                        <a:rPr lang="en-GB" sz="1400" dirty="0">
                          <a:effectLst/>
                        </a:rPr>
                        <a:t>Python libraries </a:t>
                      </a:r>
                      <a:r>
                        <a:rPr lang="en-GB" sz="1400" dirty="0" err="1">
                          <a:effectLst/>
                        </a:rPr>
                        <a:t>OpenCV</a:t>
                      </a:r>
                      <a:r>
                        <a:rPr lang="en-GB" sz="1400" dirty="0">
                          <a:effectLst/>
                        </a:rPr>
                        <a:t> and </a:t>
                      </a:r>
                      <a:r>
                        <a:rPr lang="en-GB" sz="1400" dirty="0" err="1">
                          <a:effectLst/>
                        </a:rPr>
                        <a:t>Kivy</a:t>
                      </a:r>
                      <a:r>
                        <a:rPr lang="en-GB" sz="1400" dirty="0">
                          <a:effectLst/>
                        </a:rPr>
                        <a:t> were used.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High Accuracy (96% claimed)</a:t>
                      </a:r>
                      <a:endParaRPr lang="en-US" sz="1400" dirty="0">
                        <a:effectLst/>
                      </a:endParaRPr>
                    </a:p>
                    <a:p>
                      <a:pPr marL="0" marR="0">
                        <a:lnSpc>
                          <a:spcPct val="107000"/>
                        </a:lnSpc>
                        <a:spcBef>
                          <a:spcPts val="0"/>
                        </a:spcBef>
                        <a:spcAft>
                          <a:spcPts val="0"/>
                        </a:spcAft>
                      </a:pPr>
                      <a:r>
                        <a:rPr lang="en-GB" sz="1400" dirty="0">
                          <a:effectLst/>
                        </a:rPr>
                        <a:t>Length of segment of road is calculated through image.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No need for manual measurements.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Best result is when camera is on top of the road.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Does not support multi-vehicle traffic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Multi </a:t>
                      </a:r>
                      <a:r>
                        <a:rPr lang="en-GB" sz="1400" dirty="0" err="1">
                          <a:effectLst/>
                        </a:rPr>
                        <a:t>veicle</a:t>
                      </a:r>
                      <a:r>
                        <a:rPr lang="en-GB" sz="1400" dirty="0">
                          <a:effectLst/>
                        </a:rPr>
                        <a:t> detection can be used.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Tailgating can be monitored.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355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0937421"/>
              </p:ext>
            </p:extLst>
          </p:nvPr>
        </p:nvGraphicFramePr>
        <p:xfrm>
          <a:off x="1371600" y="1436586"/>
          <a:ext cx="9601197" cy="4086353"/>
        </p:xfrm>
        <a:graphic>
          <a:graphicData uri="http://schemas.openxmlformats.org/drawingml/2006/table">
            <a:tbl>
              <a:tblPr firstRow="1" firstCol="1" bandRow="1">
                <a:tableStyleId>{5C22544A-7EE6-4342-B048-85BDC9FD1C3A}</a:tableStyleId>
              </a:tblPr>
              <a:tblGrid>
                <a:gridCol w="1370866">
                  <a:extLst>
                    <a:ext uri="{9D8B030D-6E8A-4147-A177-3AD203B41FA5}">
                      <a16:colId xmlns:a16="http://schemas.microsoft.com/office/drawing/2014/main" val="20000"/>
                    </a:ext>
                  </a:extLst>
                </a:gridCol>
                <a:gridCol w="1370866">
                  <a:extLst>
                    <a:ext uri="{9D8B030D-6E8A-4147-A177-3AD203B41FA5}">
                      <a16:colId xmlns:a16="http://schemas.microsoft.com/office/drawing/2014/main" val="20001"/>
                    </a:ext>
                  </a:extLst>
                </a:gridCol>
                <a:gridCol w="1371893">
                  <a:extLst>
                    <a:ext uri="{9D8B030D-6E8A-4147-A177-3AD203B41FA5}">
                      <a16:colId xmlns:a16="http://schemas.microsoft.com/office/drawing/2014/main" val="20002"/>
                    </a:ext>
                  </a:extLst>
                </a:gridCol>
                <a:gridCol w="1371893">
                  <a:extLst>
                    <a:ext uri="{9D8B030D-6E8A-4147-A177-3AD203B41FA5}">
                      <a16:colId xmlns:a16="http://schemas.microsoft.com/office/drawing/2014/main" val="20003"/>
                    </a:ext>
                  </a:extLst>
                </a:gridCol>
                <a:gridCol w="1371893">
                  <a:extLst>
                    <a:ext uri="{9D8B030D-6E8A-4147-A177-3AD203B41FA5}">
                      <a16:colId xmlns:a16="http://schemas.microsoft.com/office/drawing/2014/main" val="20004"/>
                    </a:ext>
                  </a:extLst>
                </a:gridCol>
                <a:gridCol w="1371893">
                  <a:extLst>
                    <a:ext uri="{9D8B030D-6E8A-4147-A177-3AD203B41FA5}">
                      <a16:colId xmlns:a16="http://schemas.microsoft.com/office/drawing/2014/main" val="20005"/>
                    </a:ext>
                  </a:extLst>
                </a:gridCol>
                <a:gridCol w="1371893">
                  <a:extLst>
                    <a:ext uri="{9D8B030D-6E8A-4147-A177-3AD203B41FA5}">
                      <a16:colId xmlns:a16="http://schemas.microsoft.com/office/drawing/2014/main" val="20006"/>
                    </a:ext>
                  </a:extLst>
                </a:gridCol>
              </a:tblGrid>
              <a:tr h="429768">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Authors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extLst>
                  <a:ext uri="{0D108BD9-81ED-4DB2-BD59-A6C34878D82A}">
                    <a16:rowId xmlns:a16="http://schemas.microsoft.com/office/drawing/2014/main" val="10000"/>
                  </a:ext>
                </a:extLst>
              </a:tr>
              <a:tr h="3151631">
                <a:tc>
                  <a:txBody>
                    <a:bodyPr/>
                    <a:lstStyle/>
                    <a:p>
                      <a:pPr marL="0" marR="0">
                        <a:lnSpc>
                          <a:spcPct val="107000"/>
                        </a:lnSpc>
                        <a:spcBef>
                          <a:spcPts val="0"/>
                        </a:spcBef>
                        <a:spcAft>
                          <a:spcPts val="0"/>
                        </a:spcAft>
                      </a:pPr>
                      <a:r>
                        <a:rPr lang="en-GB" sz="1400" dirty="0">
                          <a:effectLst/>
                        </a:rPr>
                        <a:t>Vehicle speed measurement model for video-based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Saleh </a:t>
                      </a:r>
                      <a:r>
                        <a:rPr lang="en-GB" sz="1400" dirty="0" err="1">
                          <a:effectLst/>
                        </a:rPr>
                        <a:t>Javadi</a:t>
                      </a:r>
                      <a:r>
                        <a:rPr lang="en-GB" sz="1400" dirty="0">
                          <a:effectLst/>
                        </a:rPr>
                        <a:t>, </a:t>
                      </a:r>
                      <a:r>
                        <a:rPr lang="en-GB" sz="1400" dirty="0" err="1">
                          <a:effectLst/>
                        </a:rPr>
                        <a:t>Mattias</a:t>
                      </a:r>
                      <a:r>
                        <a:rPr lang="en-GB" sz="1400" dirty="0">
                          <a:effectLst/>
                        </a:rPr>
                        <a:t> Dahl, Mats I. </a:t>
                      </a:r>
                      <a:r>
                        <a:rPr lang="en-GB" sz="1400" dirty="0" err="1">
                          <a:effectLst/>
                        </a:rPr>
                        <a:t>Pettersson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Dataset not mentioned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Foreground,</a:t>
                      </a:r>
                      <a:r>
                        <a:rPr lang="en-GB" sz="1400" baseline="0" dirty="0">
                          <a:effectLst/>
                        </a:rPr>
                        <a:t> BG separation. </a:t>
                      </a:r>
                    </a:p>
                    <a:p>
                      <a:pPr marL="0" marR="0">
                        <a:lnSpc>
                          <a:spcPct val="107000"/>
                        </a:lnSpc>
                        <a:spcBef>
                          <a:spcPts val="0"/>
                        </a:spcBef>
                        <a:spcAft>
                          <a:spcPts val="0"/>
                        </a:spcAft>
                      </a:pPr>
                      <a:r>
                        <a:rPr lang="en-GB" sz="1400" baseline="0" dirty="0">
                          <a:effectLst/>
                        </a:rPr>
                        <a:t>Gaussian Mixture Model.</a:t>
                      </a:r>
                    </a:p>
                    <a:p>
                      <a:pPr marL="0" marR="0">
                        <a:lnSpc>
                          <a:spcPct val="107000"/>
                        </a:lnSpc>
                        <a:spcBef>
                          <a:spcPts val="0"/>
                        </a:spcBef>
                        <a:spcAft>
                          <a:spcPts val="0"/>
                        </a:spcAft>
                      </a:pPr>
                      <a:r>
                        <a:rPr lang="en-GB" sz="1400" baseline="0" dirty="0">
                          <a:effectLst/>
                        </a:rPr>
                        <a:t>License Plate Tracking is used. </a:t>
                      </a:r>
                      <a:endParaRPr lang="en-GB" sz="1400" dirty="0">
                        <a:effectLst/>
                      </a:endParaRPr>
                    </a:p>
                    <a:p>
                      <a:pPr marL="0" marR="0">
                        <a:lnSpc>
                          <a:spcPct val="107000"/>
                        </a:lnSpc>
                        <a:spcBef>
                          <a:spcPts val="0"/>
                        </a:spcBef>
                        <a:spcAft>
                          <a:spcPts val="0"/>
                        </a:spcAft>
                      </a:pPr>
                      <a:r>
                        <a:rPr lang="en-GB" sz="1400" dirty="0">
                          <a:effectLst/>
                        </a:rPr>
                        <a:t>The detection distance is directly proportional to the vehicle’s speed and inversely proportional to the camera’s frame rate.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It is a simple idea to implement.</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Does not classify vehicles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Best result is only when camera is on top of the road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Tailgating can be monitored.</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Driving on the wrong lane can be detected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939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147416"/>
              </p:ext>
            </p:extLst>
          </p:nvPr>
        </p:nvGraphicFramePr>
        <p:xfrm>
          <a:off x="1466662" y="1923862"/>
          <a:ext cx="9506138" cy="4317111"/>
        </p:xfrm>
        <a:graphic>
          <a:graphicData uri="http://schemas.openxmlformats.org/drawingml/2006/table">
            <a:tbl>
              <a:tblPr firstRow="1" firstCol="1" bandRow="1">
                <a:tableStyleId>{5C22544A-7EE6-4342-B048-85BDC9FD1C3A}</a:tableStyleId>
              </a:tblPr>
              <a:tblGrid>
                <a:gridCol w="1357294">
                  <a:extLst>
                    <a:ext uri="{9D8B030D-6E8A-4147-A177-3AD203B41FA5}">
                      <a16:colId xmlns:a16="http://schemas.microsoft.com/office/drawing/2014/main" val="20000"/>
                    </a:ext>
                  </a:extLst>
                </a:gridCol>
                <a:gridCol w="1357294">
                  <a:extLst>
                    <a:ext uri="{9D8B030D-6E8A-4147-A177-3AD203B41FA5}">
                      <a16:colId xmlns:a16="http://schemas.microsoft.com/office/drawing/2014/main" val="20001"/>
                    </a:ext>
                  </a:extLst>
                </a:gridCol>
                <a:gridCol w="1358310">
                  <a:extLst>
                    <a:ext uri="{9D8B030D-6E8A-4147-A177-3AD203B41FA5}">
                      <a16:colId xmlns:a16="http://schemas.microsoft.com/office/drawing/2014/main" val="20002"/>
                    </a:ext>
                  </a:extLst>
                </a:gridCol>
                <a:gridCol w="1358310">
                  <a:extLst>
                    <a:ext uri="{9D8B030D-6E8A-4147-A177-3AD203B41FA5}">
                      <a16:colId xmlns:a16="http://schemas.microsoft.com/office/drawing/2014/main" val="20003"/>
                    </a:ext>
                  </a:extLst>
                </a:gridCol>
                <a:gridCol w="1358310">
                  <a:extLst>
                    <a:ext uri="{9D8B030D-6E8A-4147-A177-3AD203B41FA5}">
                      <a16:colId xmlns:a16="http://schemas.microsoft.com/office/drawing/2014/main" val="20004"/>
                    </a:ext>
                  </a:extLst>
                </a:gridCol>
                <a:gridCol w="1358310">
                  <a:extLst>
                    <a:ext uri="{9D8B030D-6E8A-4147-A177-3AD203B41FA5}">
                      <a16:colId xmlns:a16="http://schemas.microsoft.com/office/drawing/2014/main" val="20005"/>
                    </a:ext>
                  </a:extLst>
                </a:gridCol>
                <a:gridCol w="1358310">
                  <a:extLst>
                    <a:ext uri="{9D8B030D-6E8A-4147-A177-3AD203B41FA5}">
                      <a16:colId xmlns:a16="http://schemas.microsoft.com/office/drawing/2014/main" val="20006"/>
                    </a:ext>
                  </a:extLst>
                </a:gridCol>
              </a:tblGrid>
              <a:tr h="447675">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Authors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extLst>
                  <a:ext uri="{0D108BD9-81ED-4DB2-BD59-A6C34878D82A}">
                    <a16:rowId xmlns:a16="http://schemas.microsoft.com/office/drawing/2014/main" val="10000"/>
                  </a:ext>
                </a:extLst>
              </a:tr>
              <a:tr h="3133725">
                <a:tc>
                  <a:txBody>
                    <a:bodyPr/>
                    <a:lstStyle/>
                    <a:p>
                      <a:pPr marL="0" marR="0">
                        <a:lnSpc>
                          <a:spcPct val="107000"/>
                        </a:lnSpc>
                        <a:spcBef>
                          <a:spcPts val="0"/>
                        </a:spcBef>
                        <a:spcAft>
                          <a:spcPts val="0"/>
                        </a:spcAft>
                      </a:pPr>
                      <a:r>
                        <a:rPr lang="en-GB" sz="1400">
                          <a:effectLst/>
                        </a:rPr>
                        <a:t>An Efficient Approach for Detection and SpeedEstimation of Moving Vehicles</a:t>
                      </a:r>
                      <a:endParaRPr lang="en-US" sz="1400">
                        <a:effectLst/>
                      </a:endParaRPr>
                    </a:p>
                    <a:p>
                      <a:pPr marL="0" marR="0">
                        <a:lnSpc>
                          <a:spcPct val="107000"/>
                        </a:lnSpc>
                        <a:spcBef>
                          <a:spcPts val="0"/>
                        </a:spcBef>
                        <a:spcAft>
                          <a:spcPts val="0"/>
                        </a:spcAft>
                      </a:pPr>
                      <a:r>
                        <a:rPr lang="en-GB"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err="1">
                          <a:effectLst/>
                        </a:rPr>
                        <a:t>Tarun</a:t>
                      </a:r>
                      <a:r>
                        <a:rPr lang="en-GB" sz="1400" dirty="0">
                          <a:effectLst/>
                        </a:rPr>
                        <a:t> Kumar and </a:t>
                      </a:r>
                      <a:r>
                        <a:rPr lang="en-GB" sz="1400" dirty="0" err="1">
                          <a:effectLst/>
                        </a:rPr>
                        <a:t>Dharmendar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2016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Dataset not mentioned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First Image acquisition and </a:t>
                      </a:r>
                      <a:r>
                        <a:rPr lang="en-GB" sz="1400" dirty="0" err="1">
                          <a:effectLst/>
                        </a:rPr>
                        <a:t>preprocessing</a:t>
                      </a:r>
                      <a:r>
                        <a:rPr lang="en-GB" sz="1400" dirty="0">
                          <a:effectLst/>
                        </a:rPr>
                        <a:t> is done. then background is modelled. </a:t>
                      </a:r>
                      <a:endParaRPr lang="en-US" sz="1400" dirty="0">
                        <a:effectLst/>
                      </a:endParaRPr>
                    </a:p>
                    <a:p>
                      <a:pPr marL="0" marR="0">
                        <a:lnSpc>
                          <a:spcPct val="107000"/>
                        </a:lnSpc>
                        <a:spcBef>
                          <a:spcPts val="0"/>
                        </a:spcBef>
                        <a:spcAft>
                          <a:spcPts val="0"/>
                        </a:spcAft>
                      </a:pPr>
                      <a:r>
                        <a:rPr lang="en-GB" sz="1400" dirty="0">
                          <a:effectLst/>
                        </a:rPr>
                        <a:t>Camera calibration is used to map the relationship with real world.</a:t>
                      </a:r>
                      <a:endParaRPr lang="en-US" sz="1400" dirty="0">
                        <a:effectLst/>
                      </a:endParaRPr>
                    </a:p>
                    <a:p>
                      <a:pPr marL="0" marR="0">
                        <a:lnSpc>
                          <a:spcPct val="107000"/>
                        </a:lnSpc>
                        <a:spcBef>
                          <a:spcPts val="0"/>
                        </a:spcBef>
                        <a:spcAft>
                          <a:spcPts val="0"/>
                        </a:spcAft>
                      </a:pPr>
                      <a:r>
                        <a:rPr lang="en-GB" sz="1400" dirty="0">
                          <a:effectLst/>
                        </a:rPr>
                        <a:t>Dark shaded area under vehicle is the region of interest.</a:t>
                      </a:r>
                      <a:endParaRPr lang="en-US" sz="1400" dirty="0">
                        <a:effectLst/>
                      </a:endParaRPr>
                    </a:p>
                    <a:p>
                      <a:pPr marL="0" marR="0">
                        <a:lnSpc>
                          <a:spcPct val="107000"/>
                        </a:lnSpc>
                        <a:spcBef>
                          <a:spcPts val="0"/>
                        </a:spcBef>
                        <a:spcAft>
                          <a:spcPts val="0"/>
                        </a:spcAft>
                      </a:pPr>
                      <a:r>
                        <a:rPr lang="en-GB" sz="1400" dirty="0">
                          <a:effectLst/>
                        </a:rPr>
                        <a:t>S = d*f/n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It claims a high accuracy (87 -98%).</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Accuracy varies on time of day.</a:t>
                      </a:r>
                      <a:endParaRPr lang="en-US" sz="1400" dirty="0">
                        <a:effectLst/>
                      </a:endParaRPr>
                    </a:p>
                    <a:p>
                      <a:pPr marL="0" marR="0">
                        <a:lnSpc>
                          <a:spcPct val="107000"/>
                        </a:lnSpc>
                        <a:spcBef>
                          <a:spcPts val="0"/>
                        </a:spcBef>
                        <a:spcAft>
                          <a:spcPts val="0"/>
                        </a:spcAft>
                      </a:pPr>
                      <a:r>
                        <a:rPr lang="en-GB" sz="1400" dirty="0">
                          <a:effectLst/>
                        </a:rPr>
                        <a:t>Mostly it would be ineffective at night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Classification of vehicles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Recording of number-plates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723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583716"/>
              </p:ext>
            </p:extLst>
          </p:nvPr>
        </p:nvGraphicFramePr>
        <p:xfrm>
          <a:off x="1539086" y="1765935"/>
          <a:ext cx="9696265" cy="4409504"/>
        </p:xfrm>
        <a:graphic>
          <a:graphicData uri="http://schemas.openxmlformats.org/drawingml/2006/table">
            <a:tbl>
              <a:tblPr firstRow="1" firstCol="1" bandRow="1">
                <a:tableStyleId>{5C22544A-7EE6-4342-B048-85BDC9FD1C3A}</a:tableStyleId>
              </a:tblPr>
              <a:tblGrid>
                <a:gridCol w="1384440">
                  <a:extLst>
                    <a:ext uri="{9D8B030D-6E8A-4147-A177-3AD203B41FA5}">
                      <a16:colId xmlns:a16="http://schemas.microsoft.com/office/drawing/2014/main" val="20000"/>
                    </a:ext>
                  </a:extLst>
                </a:gridCol>
                <a:gridCol w="1384440">
                  <a:extLst>
                    <a:ext uri="{9D8B030D-6E8A-4147-A177-3AD203B41FA5}">
                      <a16:colId xmlns:a16="http://schemas.microsoft.com/office/drawing/2014/main" val="20001"/>
                    </a:ext>
                  </a:extLst>
                </a:gridCol>
                <a:gridCol w="1385477">
                  <a:extLst>
                    <a:ext uri="{9D8B030D-6E8A-4147-A177-3AD203B41FA5}">
                      <a16:colId xmlns:a16="http://schemas.microsoft.com/office/drawing/2014/main" val="20002"/>
                    </a:ext>
                  </a:extLst>
                </a:gridCol>
                <a:gridCol w="1385477">
                  <a:extLst>
                    <a:ext uri="{9D8B030D-6E8A-4147-A177-3AD203B41FA5}">
                      <a16:colId xmlns:a16="http://schemas.microsoft.com/office/drawing/2014/main" val="20003"/>
                    </a:ext>
                  </a:extLst>
                </a:gridCol>
                <a:gridCol w="1385477">
                  <a:extLst>
                    <a:ext uri="{9D8B030D-6E8A-4147-A177-3AD203B41FA5}">
                      <a16:colId xmlns:a16="http://schemas.microsoft.com/office/drawing/2014/main" val="20004"/>
                    </a:ext>
                  </a:extLst>
                </a:gridCol>
                <a:gridCol w="1385477">
                  <a:extLst>
                    <a:ext uri="{9D8B030D-6E8A-4147-A177-3AD203B41FA5}">
                      <a16:colId xmlns:a16="http://schemas.microsoft.com/office/drawing/2014/main" val="20005"/>
                    </a:ext>
                  </a:extLst>
                </a:gridCol>
                <a:gridCol w="1385477">
                  <a:extLst>
                    <a:ext uri="{9D8B030D-6E8A-4147-A177-3AD203B41FA5}">
                      <a16:colId xmlns:a16="http://schemas.microsoft.com/office/drawing/2014/main" val="20006"/>
                    </a:ext>
                  </a:extLst>
                </a:gridCol>
              </a:tblGrid>
              <a:tr h="0">
                <a:tc>
                  <a:txBody>
                    <a:bodyPr/>
                    <a:lstStyle/>
                    <a:p>
                      <a:pPr marL="0" marR="0">
                        <a:lnSpc>
                          <a:spcPct val="107000"/>
                        </a:lnSpc>
                        <a:spcBef>
                          <a:spcPts val="0"/>
                        </a:spcBef>
                        <a:spcAft>
                          <a:spcPts val="0"/>
                        </a:spcAft>
                      </a:pPr>
                      <a:r>
                        <a:rPr lang="en-GB" sz="1600" dirty="0">
                          <a:effectLst/>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Authors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Year of Publication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Dataset Considered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Methodology</a:t>
                      </a:r>
                      <a:endParaRPr lang="en-US" sz="1600">
                        <a:effectLst/>
                      </a:endParaRPr>
                    </a:p>
                    <a:p>
                      <a:pPr marL="0" marR="0">
                        <a:lnSpc>
                          <a:spcPct val="107000"/>
                        </a:lnSpc>
                        <a:spcBef>
                          <a:spcPts val="0"/>
                        </a:spcBef>
                        <a:spcAft>
                          <a:spcPts val="0"/>
                        </a:spcAft>
                      </a:pPr>
                      <a:r>
                        <a:rPr lang="en-GB" sz="1600">
                          <a:effectLst/>
                        </a:rPr>
                        <a:t>Proposed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pros/cons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Future work possible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GB" sz="1600" dirty="0">
                          <a:effectLst/>
                        </a:rPr>
                        <a:t>Fast and accurate on-road vehicle detection based on </a:t>
                      </a:r>
                      <a:r>
                        <a:rPr lang="en-GB" sz="1600" dirty="0" err="1">
                          <a:effectLst/>
                        </a:rPr>
                        <a:t>color</a:t>
                      </a:r>
                      <a:r>
                        <a:rPr lang="en-GB" sz="1600" dirty="0">
                          <a:effectLst/>
                        </a:rPr>
                        <a:t> intensity </a:t>
                      </a:r>
                      <a:r>
                        <a:rPr lang="en-GB" sz="1600" dirty="0" err="1">
                          <a:effectLst/>
                        </a:rPr>
                        <a:t>segragation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err="1">
                          <a:effectLst/>
                        </a:rPr>
                        <a:t>Manne</a:t>
                      </a:r>
                      <a:r>
                        <a:rPr lang="en-GB" sz="1600" dirty="0">
                          <a:effectLst/>
                        </a:rPr>
                        <a:t> </a:t>
                      </a:r>
                      <a:r>
                        <a:rPr lang="en-GB" sz="1600" dirty="0" err="1">
                          <a:effectLst/>
                        </a:rPr>
                        <a:t>Sai</a:t>
                      </a:r>
                      <a:r>
                        <a:rPr lang="en-GB" sz="1600" dirty="0">
                          <a:effectLst/>
                        </a:rPr>
                        <a:t> </a:t>
                      </a:r>
                      <a:r>
                        <a:rPr lang="en-GB" sz="1600" dirty="0" err="1">
                          <a:effectLst/>
                        </a:rPr>
                        <a:t>Sravan</a:t>
                      </a:r>
                      <a:r>
                        <a:rPr lang="en-GB" sz="1600" dirty="0">
                          <a:effectLst/>
                        </a:rPr>
                        <a:t>, </a:t>
                      </a:r>
                      <a:r>
                        <a:rPr lang="en-GB" sz="1600" dirty="0" err="1">
                          <a:effectLst/>
                        </a:rPr>
                        <a:t>Sudha</a:t>
                      </a:r>
                      <a:r>
                        <a:rPr lang="en-GB" sz="1600" dirty="0">
                          <a:effectLst/>
                        </a:rPr>
                        <a:t> Natarajan, </a:t>
                      </a:r>
                      <a:r>
                        <a:rPr lang="en-GB" sz="1600" dirty="0" err="1">
                          <a:effectLst/>
                        </a:rPr>
                        <a:t>Eswar</a:t>
                      </a:r>
                      <a:r>
                        <a:rPr lang="en-GB" sz="1600" dirty="0">
                          <a:effectLst/>
                        </a:rPr>
                        <a:t> </a:t>
                      </a:r>
                      <a:r>
                        <a:rPr lang="en-GB" sz="1600" dirty="0" err="1">
                          <a:effectLst/>
                        </a:rPr>
                        <a:t>Sai</a:t>
                      </a:r>
                      <a:r>
                        <a:rPr lang="en-GB" sz="1600" dirty="0">
                          <a:effectLst/>
                        </a:rPr>
                        <a:t> Krishna, </a:t>
                      </a:r>
                      <a:r>
                        <a:rPr lang="en-GB" sz="1600" dirty="0" err="1">
                          <a:effectLst/>
                        </a:rPr>
                        <a:t>Binsu</a:t>
                      </a:r>
                      <a:r>
                        <a:rPr lang="en-GB" sz="1600" dirty="0">
                          <a:effectLst/>
                        </a:rPr>
                        <a:t> J </a:t>
                      </a:r>
                      <a:r>
                        <a:rPr lang="en-GB" sz="1600" dirty="0" err="1">
                          <a:effectLst/>
                        </a:rPr>
                        <a:t>Kailath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2018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Dataset not mentioned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This uses lane tracking and ROI extraction. </a:t>
                      </a:r>
                      <a:endParaRPr lang="en-US" sz="1600" dirty="0">
                        <a:effectLst/>
                      </a:endParaRPr>
                    </a:p>
                    <a:p>
                      <a:pPr marL="0" marR="0">
                        <a:lnSpc>
                          <a:spcPct val="107000"/>
                        </a:lnSpc>
                        <a:spcBef>
                          <a:spcPts val="0"/>
                        </a:spcBef>
                        <a:spcAft>
                          <a:spcPts val="0"/>
                        </a:spcAft>
                      </a:pPr>
                      <a:r>
                        <a:rPr lang="en-GB" sz="1600" dirty="0">
                          <a:effectLst/>
                        </a:rPr>
                        <a:t>A custom vehicle filter consisting of erosion and dilation is made.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Pros</a:t>
                      </a:r>
                      <a:endParaRPr lang="en-US" sz="1600" dirty="0">
                        <a:effectLst/>
                      </a:endParaRPr>
                    </a:p>
                    <a:p>
                      <a:pPr marL="0" marR="0">
                        <a:lnSpc>
                          <a:spcPct val="107000"/>
                        </a:lnSpc>
                        <a:spcBef>
                          <a:spcPts val="0"/>
                        </a:spcBef>
                        <a:spcAft>
                          <a:spcPts val="0"/>
                        </a:spcAft>
                      </a:pPr>
                      <a:r>
                        <a:rPr lang="en-GB" sz="1600" dirty="0">
                          <a:effectLst/>
                        </a:rPr>
                        <a:t>It does not need a dataset of vehicles to detect</a:t>
                      </a:r>
                      <a:endParaRPr lang="en-US" sz="1600" dirty="0">
                        <a:effectLst/>
                      </a:endParaRPr>
                    </a:p>
                    <a:p>
                      <a:pPr marL="0" marR="0">
                        <a:lnSpc>
                          <a:spcPct val="107000"/>
                        </a:lnSpc>
                        <a:spcBef>
                          <a:spcPts val="0"/>
                        </a:spcBef>
                        <a:spcAft>
                          <a:spcPts val="0"/>
                        </a:spcAft>
                      </a:pPr>
                      <a:r>
                        <a:rPr lang="en-GB" sz="1600" dirty="0">
                          <a:effectLst/>
                        </a:rPr>
                        <a:t> </a:t>
                      </a:r>
                      <a:endParaRPr lang="en-US" sz="1600" dirty="0">
                        <a:effectLst/>
                      </a:endParaRPr>
                    </a:p>
                    <a:p>
                      <a:pPr marL="0" marR="0">
                        <a:lnSpc>
                          <a:spcPct val="107000"/>
                        </a:lnSpc>
                        <a:spcBef>
                          <a:spcPts val="0"/>
                        </a:spcBef>
                        <a:spcAft>
                          <a:spcPts val="0"/>
                        </a:spcAft>
                      </a:pPr>
                      <a:r>
                        <a:rPr lang="en-GB" sz="1600" dirty="0">
                          <a:effectLst/>
                        </a:rPr>
                        <a:t>Cons</a:t>
                      </a:r>
                      <a:endParaRPr lang="en-US" sz="1600" dirty="0">
                        <a:effectLst/>
                      </a:endParaRPr>
                    </a:p>
                    <a:p>
                      <a:pPr marL="0" marR="0">
                        <a:lnSpc>
                          <a:spcPct val="107000"/>
                        </a:lnSpc>
                        <a:spcBef>
                          <a:spcPts val="0"/>
                        </a:spcBef>
                        <a:spcAft>
                          <a:spcPts val="0"/>
                        </a:spcAft>
                      </a:pPr>
                      <a:r>
                        <a:rPr lang="en-GB" sz="1600" dirty="0">
                          <a:effectLst/>
                        </a:rPr>
                        <a:t>No classification of vehicles.</a:t>
                      </a:r>
                      <a:endParaRPr lang="en-US" sz="1600" dirty="0">
                        <a:effectLst/>
                      </a:endParaRPr>
                    </a:p>
                    <a:p>
                      <a:pPr marL="0" marR="0">
                        <a:lnSpc>
                          <a:spcPct val="107000"/>
                        </a:lnSpc>
                        <a:spcBef>
                          <a:spcPts val="0"/>
                        </a:spcBef>
                        <a:spcAft>
                          <a:spcPts val="0"/>
                        </a:spcAft>
                      </a:pPr>
                      <a:r>
                        <a:rPr lang="en-GB" sz="1600" dirty="0">
                          <a:effectLst/>
                        </a:rPr>
                        <a:t>It cannot be used for multiple vehicles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 </a:t>
                      </a:r>
                      <a:endParaRPr lang="en-US" sz="1600" dirty="0">
                        <a:effectLst/>
                      </a:endParaRPr>
                    </a:p>
                    <a:p>
                      <a:pPr marL="0" marR="0">
                        <a:lnSpc>
                          <a:spcPct val="107000"/>
                        </a:lnSpc>
                        <a:spcBef>
                          <a:spcPts val="0"/>
                        </a:spcBef>
                        <a:spcAft>
                          <a:spcPts val="0"/>
                        </a:spcAft>
                      </a:pPr>
                      <a:r>
                        <a:rPr lang="en-GB" sz="1600" dirty="0">
                          <a:effectLst/>
                        </a:rPr>
                        <a:t>Driving on the wrong lane can be detected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871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BASE PAPER</a:t>
            </a:r>
            <a:endParaRPr lang="en-US" dirty="0"/>
          </a:p>
        </p:txBody>
      </p:sp>
      <p:sp>
        <p:nvSpPr>
          <p:cNvPr id="3" name="Content Placeholder 2"/>
          <p:cNvSpPr>
            <a:spLocks noGrp="1"/>
          </p:cNvSpPr>
          <p:nvPr>
            <p:ph idx="1"/>
          </p:nvPr>
        </p:nvSpPr>
        <p:spPr>
          <a:xfrm>
            <a:off x="1371599" y="1643199"/>
            <a:ext cx="9601201" cy="4368301"/>
          </a:xfrm>
        </p:spPr>
        <p:txBody>
          <a:bodyPr>
            <a:normAutofit/>
          </a:bodyPr>
          <a:lstStyle/>
          <a:p>
            <a:pPr marL="0" indent="0">
              <a:buNone/>
            </a:pPr>
            <a:r>
              <a:rPr lang="en-US" b="1" dirty="0"/>
              <a:t>Vehicle speed measurement model for video-based systems</a:t>
            </a:r>
          </a:p>
          <a:p>
            <a:r>
              <a:rPr lang="en-US" dirty="0"/>
              <a:t>This paper uses segmentation of the road into strips for estimation of the speed of the vehicle. If we know the length of a segment of road and the time taken to cover it, we can determine the speed. Frame-rate can be used to assess the accuracy of speed calculation. </a:t>
            </a:r>
          </a:p>
          <a:p>
            <a:r>
              <a:rPr lang="en-US" dirty="0"/>
              <a:t>A minimum speed of object is set up so as to not record unnecessary objects like bicycles and bird shadows.</a:t>
            </a:r>
          </a:p>
          <a:p>
            <a:pPr marL="0" indent="0">
              <a:buNone/>
            </a:pPr>
            <a:endParaRPr lang="en-US" dirty="0"/>
          </a:p>
          <a:p>
            <a:pPr marL="0" indent="0">
              <a:buNone/>
            </a:pPr>
            <a:r>
              <a:rPr lang="en-GB" b="1" dirty="0"/>
              <a:t>Determining vehicle speed based on video image subtraction</a:t>
            </a:r>
          </a:p>
          <a:p>
            <a:r>
              <a:rPr lang="en-US" dirty="0"/>
              <a:t>This paper uses deep learning to identify vehicles based on image subtraction and contour detection. </a:t>
            </a:r>
          </a:p>
        </p:txBody>
      </p:sp>
    </p:spTree>
    <p:extLst>
      <p:ext uri="{BB962C8B-B14F-4D97-AF65-F5344CB8AC3E}">
        <p14:creationId xmlns:p14="http://schemas.microsoft.com/office/powerpoint/2010/main" val="26792668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564</TotalTime>
  <Words>1420</Words>
  <Application>Microsoft Office PowerPoint</Application>
  <PresentationFormat>Widescreen</PresentationFormat>
  <Paragraphs>232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Franklin Gothic Book</vt:lpstr>
      <vt:lpstr>Crop</vt:lpstr>
      <vt:lpstr>TRAFFIC SPEED RADAR</vt:lpstr>
      <vt:lpstr>ABSTACT</vt:lpstr>
      <vt:lpstr>Introduction </vt:lpstr>
      <vt:lpstr>Literature Survey</vt:lpstr>
      <vt:lpstr>Literature Survey</vt:lpstr>
      <vt:lpstr>Literature Survey</vt:lpstr>
      <vt:lpstr>Literature Survey</vt:lpstr>
      <vt:lpstr>Literature Survey</vt:lpstr>
      <vt:lpstr>BASE PAPER</vt:lpstr>
      <vt:lpstr>PROBLEM STATEMENT</vt:lpstr>
      <vt:lpstr>PROBLEM STATEMENT</vt:lpstr>
      <vt:lpstr>PROBLEM STATEMENT</vt:lpstr>
      <vt:lpstr>PROJECT MODEL</vt:lpstr>
      <vt:lpstr>PROJECT MODEL – Object Tracking</vt:lpstr>
      <vt:lpstr>SPEED ESTIMATION</vt:lpstr>
      <vt:lpstr>SAVE VEHICLE DATA</vt:lpstr>
      <vt:lpstr>SCREEN SHOTS</vt:lpstr>
      <vt:lpstr>Project challenges and updates</vt:lpstr>
      <vt:lpstr>Project challenges and updates</vt:lpstr>
      <vt:lpstr>Video Link - YouTube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SPEED RADAR</dc:title>
  <dc:creator>Dhananjay Menon</dc:creator>
  <cp:lastModifiedBy>Dhananjay Menon</cp:lastModifiedBy>
  <cp:revision>28</cp:revision>
  <dcterms:created xsi:type="dcterms:W3CDTF">2021-03-24T17:23:58Z</dcterms:created>
  <dcterms:modified xsi:type="dcterms:W3CDTF">2021-06-05T16:06:12Z</dcterms:modified>
</cp:coreProperties>
</file>