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DC6F2B-9541-4783-B8C4-B5ABB6D6EC55}">
          <p14:sldIdLst>
            <p14:sldId id="256"/>
            <p14:sldId id="257"/>
            <p14:sldId id="258"/>
            <p14:sldId id="259"/>
            <p14:sldId id="260"/>
          </p14:sldIdLst>
        </p14:section>
        <p14:section name="Untitled Section" id="{E4479E21-F9B1-4D6F-96AD-77A187016906}">
          <p14:sldIdLst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452802-0FA2-4C34-8536-25BC8CF5E10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E653E0-B979-4CBF-BF6B-A4B905CFECD2}">
      <dgm:prSet/>
      <dgm:spPr/>
      <dgm:t>
        <a:bodyPr/>
        <a:lstStyle/>
        <a:p>
          <a:r>
            <a:rPr lang="es-MX"/>
            <a:t>De acuerdo al análisis hecho, se tomó el modelo cuadrático para mostrar la tendencia de los datos, una vez elegido, se transformó en una serie de tiempo y elegimos el mejor modelo para predecir su comportamiento el cual fue un ARIMA(2,1,1).</a:t>
          </a:r>
          <a:endParaRPr lang="en-US"/>
        </a:p>
      </dgm:t>
    </dgm:pt>
    <dgm:pt modelId="{E5DD26FE-035B-4B44-8D96-63C446AC7E5A}" type="parTrans" cxnId="{852B80D2-0133-472A-842E-DDC0A9247299}">
      <dgm:prSet/>
      <dgm:spPr/>
      <dgm:t>
        <a:bodyPr/>
        <a:lstStyle/>
        <a:p>
          <a:endParaRPr lang="en-US"/>
        </a:p>
      </dgm:t>
    </dgm:pt>
    <dgm:pt modelId="{23B6B010-999D-4B7C-93F7-2363FEC22E2E}" type="sibTrans" cxnId="{852B80D2-0133-472A-842E-DDC0A9247299}">
      <dgm:prSet/>
      <dgm:spPr/>
      <dgm:t>
        <a:bodyPr/>
        <a:lstStyle/>
        <a:p>
          <a:endParaRPr lang="en-US"/>
        </a:p>
      </dgm:t>
    </dgm:pt>
    <dgm:pt modelId="{C1BFEBB4-B349-4DC1-88CE-E532BBFF9165}">
      <dgm:prSet/>
      <dgm:spPr/>
      <dgm:t>
        <a:bodyPr/>
        <a:lstStyle/>
        <a:p>
          <a:r>
            <a:rPr lang="en-US"/>
            <a:t>Se observa que los primero días (1-6) son más acertados que los últimos (7-10), sugiero utilizar solo 5 días para una mayor precisión.</a:t>
          </a:r>
        </a:p>
      </dgm:t>
    </dgm:pt>
    <dgm:pt modelId="{A0FD3ECE-A86E-4543-9973-AB1DC977A393}" type="parTrans" cxnId="{B41BEDFF-57FA-40ED-BA0C-FF4ECFA0520A}">
      <dgm:prSet/>
      <dgm:spPr/>
      <dgm:t>
        <a:bodyPr/>
        <a:lstStyle/>
        <a:p>
          <a:endParaRPr lang="en-US"/>
        </a:p>
      </dgm:t>
    </dgm:pt>
    <dgm:pt modelId="{8E3D938E-D7F0-4949-B9EE-09F7EBC57A14}" type="sibTrans" cxnId="{B41BEDFF-57FA-40ED-BA0C-FF4ECFA0520A}">
      <dgm:prSet/>
      <dgm:spPr/>
      <dgm:t>
        <a:bodyPr/>
        <a:lstStyle/>
        <a:p>
          <a:endParaRPr lang="en-US"/>
        </a:p>
      </dgm:t>
    </dgm:pt>
    <dgm:pt modelId="{27D2E20C-AC7F-404D-96A8-9B68FBDC69CC}">
      <dgm:prSet/>
      <dgm:spPr/>
      <dgm:t>
        <a:bodyPr/>
        <a:lstStyle/>
        <a:p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cuanto</a:t>
          </a:r>
          <a:r>
            <a:rPr lang="en-US" dirty="0"/>
            <a:t> al </a:t>
          </a:r>
          <a:r>
            <a:rPr lang="en-US" dirty="0" err="1"/>
            <a:t>análisis</a:t>
          </a:r>
          <a:r>
            <a:rPr lang="en-US" dirty="0"/>
            <a:t> de las </a:t>
          </a:r>
          <a:r>
            <a:rPr lang="en-US" dirty="0" err="1"/>
            <a:t>acciones</a:t>
          </a:r>
          <a:r>
            <a:rPr lang="en-US" dirty="0"/>
            <a:t>, se </a:t>
          </a:r>
          <a:r>
            <a:rPr lang="en-US" dirty="0" err="1"/>
            <a:t>ve</a:t>
          </a:r>
          <a:r>
            <a:rPr lang="en-US" dirty="0"/>
            <a:t> una </a:t>
          </a:r>
          <a:r>
            <a:rPr lang="en-US" dirty="0" err="1"/>
            <a:t>leve</a:t>
          </a:r>
          <a:r>
            <a:rPr lang="en-US" dirty="0"/>
            <a:t> </a:t>
          </a:r>
          <a:r>
            <a:rPr lang="en-US" dirty="0" err="1"/>
            <a:t>caída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el </a:t>
          </a:r>
          <a:r>
            <a:rPr lang="en-US" dirty="0" err="1"/>
            <a:t>precio</a:t>
          </a:r>
          <a:r>
            <a:rPr lang="en-US" dirty="0"/>
            <a:t> de la </a:t>
          </a:r>
          <a:r>
            <a:rPr lang="en-US" dirty="0" err="1"/>
            <a:t>acción</a:t>
          </a:r>
          <a:r>
            <a:rPr lang="en-US" dirty="0"/>
            <a:t>, sin embargo, nada </a:t>
          </a:r>
          <a:r>
            <a:rPr lang="en-US" dirty="0" err="1"/>
            <a:t>alarmante</a:t>
          </a:r>
          <a:r>
            <a:rPr lang="en-US" dirty="0"/>
            <a:t>. Se </a:t>
          </a:r>
          <a:r>
            <a:rPr lang="en-US" dirty="0" err="1"/>
            <a:t>sugiere</a:t>
          </a:r>
          <a:r>
            <a:rPr lang="en-US" dirty="0"/>
            <a:t> no vender y </a:t>
          </a:r>
          <a:r>
            <a:rPr lang="en-US" dirty="0" err="1"/>
            <a:t>estar</a:t>
          </a:r>
          <a:r>
            <a:rPr lang="en-US" dirty="0"/>
            <a:t> </a:t>
          </a:r>
          <a:r>
            <a:rPr lang="en-US" dirty="0" err="1"/>
            <a:t>atento</a:t>
          </a:r>
          <a:r>
            <a:rPr lang="en-US" dirty="0"/>
            <a:t> a las </a:t>
          </a:r>
          <a:r>
            <a:rPr lang="en-US" dirty="0" err="1"/>
            <a:t>siguientes</a:t>
          </a:r>
          <a:r>
            <a:rPr lang="en-US" dirty="0"/>
            <a:t> </a:t>
          </a:r>
          <a:r>
            <a:rPr lang="en-US" dirty="0" err="1"/>
            <a:t>predicciones</a:t>
          </a:r>
          <a:r>
            <a:rPr lang="en-US" dirty="0"/>
            <a:t> con </a:t>
          </a:r>
          <a:r>
            <a:rPr lang="en-US" dirty="0" err="1"/>
            <a:t>datos</a:t>
          </a:r>
          <a:r>
            <a:rPr lang="en-US" dirty="0"/>
            <a:t> </a:t>
          </a:r>
          <a:r>
            <a:rPr lang="en-US" dirty="0" err="1"/>
            <a:t>actualizados</a:t>
          </a:r>
          <a:r>
            <a:rPr lang="en-US" dirty="0"/>
            <a:t> para una </a:t>
          </a:r>
          <a:r>
            <a:rPr lang="en-US" dirty="0" err="1"/>
            <a:t>oportuna</a:t>
          </a:r>
          <a:r>
            <a:rPr lang="en-US" dirty="0"/>
            <a:t> </a:t>
          </a:r>
          <a:r>
            <a:rPr lang="en-US" dirty="0" err="1"/>
            <a:t>toma</a:t>
          </a:r>
          <a:r>
            <a:rPr lang="en-US" dirty="0"/>
            <a:t> de </a:t>
          </a:r>
          <a:r>
            <a:rPr lang="en-US" dirty="0" err="1"/>
            <a:t>decisión</a:t>
          </a:r>
          <a:r>
            <a:rPr lang="en-US" dirty="0"/>
            <a:t>.</a:t>
          </a:r>
        </a:p>
      </dgm:t>
    </dgm:pt>
    <dgm:pt modelId="{9635145A-D69B-4CF2-9D98-7589D1BF3BAC}" type="parTrans" cxnId="{9E7E2D17-7721-408E-BD8C-CA3F451020DD}">
      <dgm:prSet/>
      <dgm:spPr/>
      <dgm:t>
        <a:bodyPr/>
        <a:lstStyle/>
        <a:p>
          <a:endParaRPr lang="en-US"/>
        </a:p>
      </dgm:t>
    </dgm:pt>
    <dgm:pt modelId="{134F5F44-A294-4EAB-BF5A-543C10D73F22}" type="sibTrans" cxnId="{9E7E2D17-7721-408E-BD8C-CA3F451020DD}">
      <dgm:prSet/>
      <dgm:spPr/>
      <dgm:t>
        <a:bodyPr/>
        <a:lstStyle/>
        <a:p>
          <a:endParaRPr lang="en-US"/>
        </a:p>
      </dgm:t>
    </dgm:pt>
    <dgm:pt modelId="{ED3235B7-1E4C-4E4E-AC35-E877E6613302}" type="pres">
      <dgm:prSet presAssocID="{F8452802-0FA2-4C34-8536-25BC8CF5E10A}" presName="vert0" presStyleCnt="0">
        <dgm:presLayoutVars>
          <dgm:dir/>
          <dgm:animOne val="branch"/>
          <dgm:animLvl val="lvl"/>
        </dgm:presLayoutVars>
      </dgm:prSet>
      <dgm:spPr/>
    </dgm:pt>
    <dgm:pt modelId="{AFF8CA00-259C-4903-B7D5-5681863D251C}" type="pres">
      <dgm:prSet presAssocID="{B9E653E0-B979-4CBF-BF6B-A4B905CFECD2}" presName="thickLine" presStyleLbl="alignNode1" presStyleIdx="0" presStyleCnt="3"/>
      <dgm:spPr/>
    </dgm:pt>
    <dgm:pt modelId="{BD77B8AD-EDEA-49F6-BF90-5ABE2379F10B}" type="pres">
      <dgm:prSet presAssocID="{B9E653E0-B979-4CBF-BF6B-A4B905CFECD2}" presName="horz1" presStyleCnt="0"/>
      <dgm:spPr/>
    </dgm:pt>
    <dgm:pt modelId="{D388EDE4-9A79-4CB7-A71B-869AF5A6D20A}" type="pres">
      <dgm:prSet presAssocID="{B9E653E0-B979-4CBF-BF6B-A4B905CFECD2}" presName="tx1" presStyleLbl="revTx" presStyleIdx="0" presStyleCnt="3"/>
      <dgm:spPr/>
    </dgm:pt>
    <dgm:pt modelId="{761B34A2-D2F1-44C4-9E1D-5ACE95B6B0AB}" type="pres">
      <dgm:prSet presAssocID="{B9E653E0-B979-4CBF-BF6B-A4B905CFECD2}" presName="vert1" presStyleCnt="0"/>
      <dgm:spPr/>
    </dgm:pt>
    <dgm:pt modelId="{65B349DC-4BBC-42B8-B5F3-69B9CF39C95A}" type="pres">
      <dgm:prSet presAssocID="{C1BFEBB4-B349-4DC1-88CE-E532BBFF9165}" presName="thickLine" presStyleLbl="alignNode1" presStyleIdx="1" presStyleCnt="3"/>
      <dgm:spPr/>
    </dgm:pt>
    <dgm:pt modelId="{509BD855-EA92-4F90-8DDD-35CE9D9F7C89}" type="pres">
      <dgm:prSet presAssocID="{C1BFEBB4-B349-4DC1-88CE-E532BBFF9165}" presName="horz1" presStyleCnt="0"/>
      <dgm:spPr/>
    </dgm:pt>
    <dgm:pt modelId="{F8D9695F-74AE-4F3F-B23F-5DBE1A25A5CE}" type="pres">
      <dgm:prSet presAssocID="{C1BFEBB4-B349-4DC1-88CE-E532BBFF9165}" presName="tx1" presStyleLbl="revTx" presStyleIdx="1" presStyleCnt="3"/>
      <dgm:spPr/>
    </dgm:pt>
    <dgm:pt modelId="{AE50F3E6-B090-4057-BFAB-2DF6102E96C0}" type="pres">
      <dgm:prSet presAssocID="{C1BFEBB4-B349-4DC1-88CE-E532BBFF9165}" presName="vert1" presStyleCnt="0"/>
      <dgm:spPr/>
    </dgm:pt>
    <dgm:pt modelId="{1ED164B7-D921-4573-A95E-FC4ABA802E98}" type="pres">
      <dgm:prSet presAssocID="{27D2E20C-AC7F-404D-96A8-9B68FBDC69CC}" presName="thickLine" presStyleLbl="alignNode1" presStyleIdx="2" presStyleCnt="3"/>
      <dgm:spPr/>
    </dgm:pt>
    <dgm:pt modelId="{32B7CD2C-41F0-4746-8900-56469C48D6FA}" type="pres">
      <dgm:prSet presAssocID="{27D2E20C-AC7F-404D-96A8-9B68FBDC69CC}" presName="horz1" presStyleCnt="0"/>
      <dgm:spPr/>
    </dgm:pt>
    <dgm:pt modelId="{13BCBC1F-E5A3-46F4-A40B-1E5C899CA91B}" type="pres">
      <dgm:prSet presAssocID="{27D2E20C-AC7F-404D-96A8-9B68FBDC69CC}" presName="tx1" presStyleLbl="revTx" presStyleIdx="2" presStyleCnt="3"/>
      <dgm:spPr/>
    </dgm:pt>
    <dgm:pt modelId="{A832803A-C142-49AA-8860-D36B6DA9C5FC}" type="pres">
      <dgm:prSet presAssocID="{27D2E20C-AC7F-404D-96A8-9B68FBDC69CC}" presName="vert1" presStyleCnt="0"/>
      <dgm:spPr/>
    </dgm:pt>
  </dgm:ptLst>
  <dgm:cxnLst>
    <dgm:cxn modelId="{9E7E2D17-7721-408E-BD8C-CA3F451020DD}" srcId="{F8452802-0FA2-4C34-8536-25BC8CF5E10A}" destId="{27D2E20C-AC7F-404D-96A8-9B68FBDC69CC}" srcOrd="2" destOrd="0" parTransId="{9635145A-D69B-4CF2-9D98-7589D1BF3BAC}" sibTransId="{134F5F44-A294-4EAB-BF5A-543C10D73F22}"/>
    <dgm:cxn modelId="{4D82E21B-B129-4719-B1E7-CF421EC1046B}" type="presOf" srcId="{B9E653E0-B979-4CBF-BF6B-A4B905CFECD2}" destId="{D388EDE4-9A79-4CB7-A71B-869AF5A6D20A}" srcOrd="0" destOrd="0" presId="urn:microsoft.com/office/officeart/2008/layout/LinedList"/>
    <dgm:cxn modelId="{71853F27-7868-4E0B-991F-A0526F9FDBBD}" type="presOf" srcId="{F8452802-0FA2-4C34-8536-25BC8CF5E10A}" destId="{ED3235B7-1E4C-4E4E-AC35-E877E6613302}" srcOrd="0" destOrd="0" presId="urn:microsoft.com/office/officeart/2008/layout/LinedList"/>
    <dgm:cxn modelId="{CEA18927-6DEA-4A0A-97AC-FFA7EBA1B759}" type="presOf" srcId="{C1BFEBB4-B349-4DC1-88CE-E532BBFF9165}" destId="{F8D9695F-74AE-4F3F-B23F-5DBE1A25A5CE}" srcOrd="0" destOrd="0" presId="urn:microsoft.com/office/officeart/2008/layout/LinedList"/>
    <dgm:cxn modelId="{AB525194-70E6-4512-9157-8FC38B464179}" type="presOf" srcId="{27D2E20C-AC7F-404D-96A8-9B68FBDC69CC}" destId="{13BCBC1F-E5A3-46F4-A40B-1E5C899CA91B}" srcOrd="0" destOrd="0" presId="urn:microsoft.com/office/officeart/2008/layout/LinedList"/>
    <dgm:cxn modelId="{852B80D2-0133-472A-842E-DDC0A9247299}" srcId="{F8452802-0FA2-4C34-8536-25BC8CF5E10A}" destId="{B9E653E0-B979-4CBF-BF6B-A4B905CFECD2}" srcOrd="0" destOrd="0" parTransId="{E5DD26FE-035B-4B44-8D96-63C446AC7E5A}" sibTransId="{23B6B010-999D-4B7C-93F7-2363FEC22E2E}"/>
    <dgm:cxn modelId="{B41BEDFF-57FA-40ED-BA0C-FF4ECFA0520A}" srcId="{F8452802-0FA2-4C34-8536-25BC8CF5E10A}" destId="{C1BFEBB4-B349-4DC1-88CE-E532BBFF9165}" srcOrd="1" destOrd="0" parTransId="{A0FD3ECE-A86E-4543-9973-AB1DC977A393}" sibTransId="{8E3D938E-D7F0-4949-B9EE-09F7EBC57A14}"/>
    <dgm:cxn modelId="{8379719E-6A06-445B-9676-B6A8A606CBD1}" type="presParOf" srcId="{ED3235B7-1E4C-4E4E-AC35-E877E6613302}" destId="{AFF8CA00-259C-4903-B7D5-5681863D251C}" srcOrd="0" destOrd="0" presId="urn:microsoft.com/office/officeart/2008/layout/LinedList"/>
    <dgm:cxn modelId="{29CC54A0-10D4-4B36-99A2-524DD8072632}" type="presParOf" srcId="{ED3235B7-1E4C-4E4E-AC35-E877E6613302}" destId="{BD77B8AD-EDEA-49F6-BF90-5ABE2379F10B}" srcOrd="1" destOrd="0" presId="urn:microsoft.com/office/officeart/2008/layout/LinedList"/>
    <dgm:cxn modelId="{8E94FF7C-958D-472C-B028-8A904EF3252D}" type="presParOf" srcId="{BD77B8AD-EDEA-49F6-BF90-5ABE2379F10B}" destId="{D388EDE4-9A79-4CB7-A71B-869AF5A6D20A}" srcOrd="0" destOrd="0" presId="urn:microsoft.com/office/officeart/2008/layout/LinedList"/>
    <dgm:cxn modelId="{F3A80EE2-5BF1-4654-8D22-217E70067CFC}" type="presParOf" srcId="{BD77B8AD-EDEA-49F6-BF90-5ABE2379F10B}" destId="{761B34A2-D2F1-44C4-9E1D-5ACE95B6B0AB}" srcOrd="1" destOrd="0" presId="urn:microsoft.com/office/officeart/2008/layout/LinedList"/>
    <dgm:cxn modelId="{96A82267-1E90-43B6-98D6-704ABC598BCC}" type="presParOf" srcId="{ED3235B7-1E4C-4E4E-AC35-E877E6613302}" destId="{65B349DC-4BBC-42B8-B5F3-69B9CF39C95A}" srcOrd="2" destOrd="0" presId="urn:microsoft.com/office/officeart/2008/layout/LinedList"/>
    <dgm:cxn modelId="{B412E4EE-BF08-4B37-8484-30C06894E6EA}" type="presParOf" srcId="{ED3235B7-1E4C-4E4E-AC35-E877E6613302}" destId="{509BD855-EA92-4F90-8DDD-35CE9D9F7C89}" srcOrd="3" destOrd="0" presId="urn:microsoft.com/office/officeart/2008/layout/LinedList"/>
    <dgm:cxn modelId="{A78B9570-98C2-4FDD-BB8E-B7383FCEBD04}" type="presParOf" srcId="{509BD855-EA92-4F90-8DDD-35CE9D9F7C89}" destId="{F8D9695F-74AE-4F3F-B23F-5DBE1A25A5CE}" srcOrd="0" destOrd="0" presId="urn:microsoft.com/office/officeart/2008/layout/LinedList"/>
    <dgm:cxn modelId="{607FDA20-4030-47B8-BFD0-B897964211D8}" type="presParOf" srcId="{509BD855-EA92-4F90-8DDD-35CE9D9F7C89}" destId="{AE50F3E6-B090-4057-BFAB-2DF6102E96C0}" srcOrd="1" destOrd="0" presId="urn:microsoft.com/office/officeart/2008/layout/LinedList"/>
    <dgm:cxn modelId="{6A78567C-A7BC-4890-B4B6-128B19CC63D0}" type="presParOf" srcId="{ED3235B7-1E4C-4E4E-AC35-E877E6613302}" destId="{1ED164B7-D921-4573-A95E-FC4ABA802E98}" srcOrd="4" destOrd="0" presId="urn:microsoft.com/office/officeart/2008/layout/LinedList"/>
    <dgm:cxn modelId="{1DF4F809-3D3E-42D2-BE6F-ACA8C9C0D967}" type="presParOf" srcId="{ED3235B7-1E4C-4E4E-AC35-E877E6613302}" destId="{32B7CD2C-41F0-4746-8900-56469C48D6FA}" srcOrd="5" destOrd="0" presId="urn:microsoft.com/office/officeart/2008/layout/LinedList"/>
    <dgm:cxn modelId="{E28362C3-2365-488D-A943-51E3D96D1C72}" type="presParOf" srcId="{32B7CD2C-41F0-4746-8900-56469C48D6FA}" destId="{13BCBC1F-E5A3-46F4-A40B-1E5C899CA91B}" srcOrd="0" destOrd="0" presId="urn:microsoft.com/office/officeart/2008/layout/LinedList"/>
    <dgm:cxn modelId="{F9A49600-0343-4572-AAEA-3B54259A66B7}" type="presParOf" srcId="{32B7CD2C-41F0-4746-8900-56469C48D6FA}" destId="{A832803A-C142-49AA-8860-D36B6DA9C5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8CA00-259C-4903-B7D5-5681863D251C}">
      <dsp:nvSpPr>
        <dsp:cNvPr id="0" name=""/>
        <dsp:cNvSpPr/>
      </dsp:nvSpPr>
      <dsp:spPr>
        <a:xfrm>
          <a:off x="0" y="3127"/>
          <a:ext cx="63679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8EDE4-9A79-4CB7-A71B-869AF5A6D20A}">
      <dsp:nvSpPr>
        <dsp:cNvPr id="0" name=""/>
        <dsp:cNvSpPr/>
      </dsp:nvSpPr>
      <dsp:spPr>
        <a:xfrm>
          <a:off x="0" y="3127"/>
          <a:ext cx="6367912" cy="2133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De acuerdo al análisis hecho, se tomó el modelo cuadrático para mostrar la tendencia de los datos, una vez elegido, se transformó en una serie de tiempo y elegimos el mejor modelo para predecir su comportamiento el cual fue un ARIMA(2,1,1).</a:t>
          </a:r>
          <a:endParaRPr lang="en-US" sz="2400" kern="1200"/>
        </a:p>
      </dsp:txBody>
      <dsp:txXfrm>
        <a:off x="0" y="3127"/>
        <a:ext cx="6367912" cy="2133119"/>
      </dsp:txXfrm>
    </dsp:sp>
    <dsp:sp modelId="{65B349DC-4BBC-42B8-B5F3-69B9CF39C95A}">
      <dsp:nvSpPr>
        <dsp:cNvPr id="0" name=""/>
        <dsp:cNvSpPr/>
      </dsp:nvSpPr>
      <dsp:spPr>
        <a:xfrm>
          <a:off x="0" y="2136246"/>
          <a:ext cx="6367912" cy="0"/>
        </a:xfrm>
        <a:prstGeom prst="lin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9695F-74AE-4F3F-B23F-5DBE1A25A5CE}">
      <dsp:nvSpPr>
        <dsp:cNvPr id="0" name=""/>
        <dsp:cNvSpPr/>
      </dsp:nvSpPr>
      <dsp:spPr>
        <a:xfrm>
          <a:off x="0" y="2136246"/>
          <a:ext cx="6367912" cy="2133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 observa que los primero días (1-6) son más acertados que los últimos (7-10), sugiero utilizar solo 5 días para una mayor precisión.</a:t>
          </a:r>
        </a:p>
      </dsp:txBody>
      <dsp:txXfrm>
        <a:off x="0" y="2136246"/>
        <a:ext cx="6367912" cy="2133119"/>
      </dsp:txXfrm>
    </dsp:sp>
    <dsp:sp modelId="{1ED164B7-D921-4573-A95E-FC4ABA802E98}">
      <dsp:nvSpPr>
        <dsp:cNvPr id="0" name=""/>
        <dsp:cNvSpPr/>
      </dsp:nvSpPr>
      <dsp:spPr>
        <a:xfrm>
          <a:off x="0" y="4269366"/>
          <a:ext cx="6367912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CBC1F-E5A3-46F4-A40B-1E5C899CA91B}">
      <dsp:nvSpPr>
        <dsp:cNvPr id="0" name=""/>
        <dsp:cNvSpPr/>
      </dsp:nvSpPr>
      <dsp:spPr>
        <a:xfrm>
          <a:off x="0" y="4269366"/>
          <a:ext cx="6367912" cy="2133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En</a:t>
          </a:r>
          <a:r>
            <a:rPr lang="en-US" sz="2400" kern="1200" dirty="0"/>
            <a:t> </a:t>
          </a:r>
          <a:r>
            <a:rPr lang="en-US" sz="2400" kern="1200" dirty="0" err="1"/>
            <a:t>cuanto</a:t>
          </a:r>
          <a:r>
            <a:rPr lang="en-US" sz="2400" kern="1200" dirty="0"/>
            <a:t> al </a:t>
          </a:r>
          <a:r>
            <a:rPr lang="en-US" sz="2400" kern="1200" dirty="0" err="1"/>
            <a:t>análisis</a:t>
          </a:r>
          <a:r>
            <a:rPr lang="en-US" sz="2400" kern="1200" dirty="0"/>
            <a:t> de las </a:t>
          </a:r>
          <a:r>
            <a:rPr lang="en-US" sz="2400" kern="1200" dirty="0" err="1"/>
            <a:t>acciones</a:t>
          </a:r>
          <a:r>
            <a:rPr lang="en-US" sz="2400" kern="1200" dirty="0"/>
            <a:t>, se </a:t>
          </a:r>
          <a:r>
            <a:rPr lang="en-US" sz="2400" kern="1200" dirty="0" err="1"/>
            <a:t>ve</a:t>
          </a:r>
          <a:r>
            <a:rPr lang="en-US" sz="2400" kern="1200" dirty="0"/>
            <a:t> una </a:t>
          </a:r>
          <a:r>
            <a:rPr lang="en-US" sz="2400" kern="1200" dirty="0" err="1"/>
            <a:t>leve</a:t>
          </a:r>
          <a:r>
            <a:rPr lang="en-US" sz="2400" kern="1200" dirty="0"/>
            <a:t> </a:t>
          </a:r>
          <a:r>
            <a:rPr lang="en-US" sz="2400" kern="1200" dirty="0" err="1"/>
            <a:t>caída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el </a:t>
          </a:r>
          <a:r>
            <a:rPr lang="en-US" sz="2400" kern="1200" dirty="0" err="1"/>
            <a:t>precio</a:t>
          </a:r>
          <a:r>
            <a:rPr lang="en-US" sz="2400" kern="1200" dirty="0"/>
            <a:t> de la </a:t>
          </a:r>
          <a:r>
            <a:rPr lang="en-US" sz="2400" kern="1200" dirty="0" err="1"/>
            <a:t>acción</a:t>
          </a:r>
          <a:r>
            <a:rPr lang="en-US" sz="2400" kern="1200" dirty="0"/>
            <a:t>, sin embargo, nada </a:t>
          </a:r>
          <a:r>
            <a:rPr lang="en-US" sz="2400" kern="1200" dirty="0" err="1"/>
            <a:t>alarmante</a:t>
          </a:r>
          <a:r>
            <a:rPr lang="en-US" sz="2400" kern="1200" dirty="0"/>
            <a:t>. Se </a:t>
          </a:r>
          <a:r>
            <a:rPr lang="en-US" sz="2400" kern="1200" dirty="0" err="1"/>
            <a:t>sugiere</a:t>
          </a:r>
          <a:r>
            <a:rPr lang="en-US" sz="2400" kern="1200" dirty="0"/>
            <a:t> no vender y </a:t>
          </a:r>
          <a:r>
            <a:rPr lang="en-US" sz="2400" kern="1200" dirty="0" err="1"/>
            <a:t>estar</a:t>
          </a:r>
          <a:r>
            <a:rPr lang="en-US" sz="2400" kern="1200" dirty="0"/>
            <a:t> </a:t>
          </a:r>
          <a:r>
            <a:rPr lang="en-US" sz="2400" kern="1200" dirty="0" err="1"/>
            <a:t>atento</a:t>
          </a:r>
          <a:r>
            <a:rPr lang="en-US" sz="2400" kern="1200" dirty="0"/>
            <a:t> a las </a:t>
          </a:r>
          <a:r>
            <a:rPr lang="en-US" sz="2400" kern="1200" dirty="0" err="1"/>
            <a:t>siguientes</a:t>
          </a:r>
          <a:r>
            <a:rPr lang="en-US" sz="2400" kern="1200" dirty="0"/>
            <a:t> </a:t>
          </a:r>
          <a:r>
            <a:rPr lang="en-US" sz="2400" kern="1200" dirty="0" err="1"/>
            <a:t>predicciones</a:t>
          </a:r>
          <a:r>
            <a:rPr lang="en-US" sz="2400" kern="1200" dirty="0"/>
            <a:t> con </a:t>
          </a:r>
          <a:r>
            <a:rPr lang="en-US" sz="2400" kern="1200" dirty="0" err="1"/>
            <a:t>datos</a:t>
          </a:r>
          <a:r>
            <a:rPr lang="en-US" sz="2400" kern="1200" dirty="0"/>
            <a:t> </a:t>
          </a:r>
          <a:r>
            <a:rPr lang="en-US" sz="2400" kern="1200" dirty="0" err="1"/>
            <a:t>actualizados</a:t>
          </a:r>
          <a:r>
            <a:rPr lang="en-US" sz="2400" kern="1200" dirty="0"/>
            <a:t> para una </a:t>
          </a:r>
          <a:r>
            <a:rPr lang="en-US" sz="2400" kern="1200" dirty="0" err="1"/>
            <a:t>oportuna</a:t>
          </a:r>
          <a:r>
            <a:rPr lang="en-US" sz="2400" kern="1200" dirty="0"/>
            <a:t> </a:t>
          </a:r>
          <a:r>
            <a:rPr lang="en-US" sz="2400" kern="1200" dirty="0" err="1"/>
            <a:t>toma</a:t>
          </a:r>
          <a:r>
            <a:rPr lang="en-US" sz="2400" kern="1200" dirty="0"/>
            <a:t> de </a:t>
          </a:r>
          <a:r>
            <a:rPr lang="en-US" sz="2400" kern="1200" dirty="0" err="1"/>
            <a:t>decisión</a:t>
          </a:r>
          <a:r>
            <a:rPr lang="en-US" sz="2400" kern="1200" dirty="0"/>
            <a:t>.</a:t>
          </a:r>
        </a:p>
      </dsp:txBody>
      <dsp:txXfrm>
        <a:off x="0" y="4269366"/>
        <a:ext cx="6367912" cy="2133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247E-806C-44E8-8985-E16A81E71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4F3D9-A7DD-4D1B-91E8-57440C115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BA82E-8A48-43B6-9EB9-DB3DCDBE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E39-70A1-4D13-A68B-D8C947C0419D}" type="datetimeFigureOut">
              <a:rPr lang="en-US" smtClean="0"/>
              <a:t>05/22/21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8EBC5-7974-47F1-9761-B9ADD5B7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AF6A-105D-4ABF-B5A2-85FAF0B7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7D3F-25A3-45B8-A2E3-488BC550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52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4010-9632-4293-8A8F-480082E7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38004-1209-4DE2-AFE4-0B8C322F1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B47E-C167-4E4C-849F-61A5EBB0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E39-70A1-4D13-A68B-D8C947C0419D}" type="datetimeFigureOut">
              <a:rPr lang="en-US" smtClean="0"/>
              <a:t>05/22/21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89A2-3182-42B8-83E3-44BB542D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A051C-0CBD-412D-A77B-29723DA4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7D3F-25A3-45B8-A2E3-488BC550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6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4DBD0-01F4-4C5D-AF23-0034427F1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4D598-9990-4B9A-9688-1E51455C1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5BA14-AB50-413D-A4BA-69540C34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E39-70A1-4D13-A68B-D8C947C0419D}" type="datetimeFigureOut">
              <a:rPr lang="en-US" smtClean="0"/>
              <a:t>05/22/21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4EB8-63F0-4386-A0CC-F8C0C410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925F0-6AC5-4BFC-AE24-6D998E02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7D3F-25A3-45B8-A2E3-488BC550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4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6960-810D-45DF-B929-AB123DEE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FC79-0701-476B-810F-A351CE399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C348-CF4E-4A8A-A5FF-2E7AA92D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E39-70A1-4D13-A68B-D8C947C0419D}" type="datetimeFigureOut">
              <a:rPr lang="en-US" smtClean="0"/>
              <a:t>05/22/21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DCD7-2A60-451F-8118-87B03CA41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6E302-2AC7-4EB6-B013-A2CEA2D7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7D3F-25A3-45B8-A2E3-488BC550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0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74A7-6F12-4CD9-96B2-D2141F00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CB9F2-7BE7-4159-B29C-519DD5266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9C661-5755-4552-921D-9DC450A2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E39-70A1-4D13-A68B-D8C947C0419D}" type="datetimeFigureOut">
              <a:rPr lang="en-US" smtClean="0"/>
              <a:t>05/22/21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C1B59-21FE-4843-AB95-7E4276D7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E9D59-BBC5-4E42-8D9F-C61E1AAD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7D3F-25A3-45B8-A2E3-488BC550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47DD-B3D5-476A-98B8-740FB46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9972F-FF7F-4624-987B-F71FF3546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AA75C-82E4-41B2-B48B-B40AE6DF7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2D60B-FF0D-4087-B346-58112159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E39-70A1-4D13-A68B-D8C947C0419D}" type="datetimeFigureOut">
              <a:rPr lang="en-US" smtClean="0"/>
              <a:t>05/22/21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BBAE4-5306-4D60-BB6F-6893340B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3C7B3-E490-4D39-A17E-084F728E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7D3F-25A3-45B8-A2E3-488BC550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94AC-58E4-4E1A-A9AE-7AB78558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B2E8-D94E-495B-944C-6F61C1FEE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E1D05-0C28-4B80-9F77-B55E98EB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7A8FD-89D1-431C-9C0F-F92710C86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8D08A-0D26-4511-B5A5-BE65EA9EC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8B3B4-76C3-4EA5-B64A-C265EB84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E39-70A1-4D13-A68B-D8C947C0419D}" type="datetimeFigureOut">
              <a:rPr lang="en-US" smtClean="0"/>
              <a:t>05/22/21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593E3-E938-44C2-AF8F-7BCE53B7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950D4-7145-4F84-8373-81D7F16E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7D3F-25A3-45B8-A2E3-488BC550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3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5881-C612-4F13-9A94-EF95A4DA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3C53E-F769-4166-92C3-EB55B12D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E39-70A1-4D13-A68B-D8C947C0419D}" type="datetimeFigureOut">
              <a:rPr lang="en-US" smtClean="0"/>
              <a:t>05/22/21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6CCA5-D0E8-48BF-9F56-D610935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51A64-A8FB-427F-90C2-E2A06820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7D3F-25A3-45B8-A2E3-488BC550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3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A3B8B-3367-433B-BE9B-48DDA31E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E39-70A1-4D13-A68B-D8C947C0419D}" type="datetimeFigureOut">
              <a:rPr lang="en-US" smtClean="0"/>
              <a:t>05/22/21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E2E06-A5B4-4D2A-8F0D-F4D3C4ED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DFAA3-17DC-4C47-A1EA-288BF2C8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7D3F-25A3-45B8-A2E3-488BC550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5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B565-2564-4E22-8460-2A9AC593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760F-70AB-4DCF-AFCF-2AA44388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55E3B-382A-4DC2-A9F2-375E12C66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401DA-451E-4FCB-8C5C-D398E857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E39-70A1-4D13-A68B-D8C947C0419D}" type="datetimeFigureOut">
              <a:rPr lang="en-US" smtClean="0"/>
              <a:t>05/22/21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87461-CDF9-4EDC-94B7-82D29C87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C1BA4-7DD2-40FF-9617-137BA3DE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7D3F-25A3-45B8-A2E3-488BC550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5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73BA-1769-4CF1-A312-EAC81C8DA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C68FB-69BE-44FB-909B-C82B2CD6D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6828A-9AF9-4E8E-A737-181612C27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BAB7D-F27C-4B38-BF45-BB503640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DDE39-70A1-4D13-A68B-D8C947C0419D}" type="datetimeFigureOut">
              <a:rPr lang="en-US" smtClean="0"/>
              <a:t>05/22/21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27CE3-D9B0-4A9D-842C-D51F185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A7056-9F56-4F77-BD37-4A052A78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77D3F-25A3-45B8-A2E3-488BC550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9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B155-B492-4891-83B7-3BCDC0D9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3FF4-CFF9-4F39-A0F6-576227B61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A00C-39E4-4EB2-92EC-567C7029E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DDE39-70A1-4D13-A68B-D8C947C0419D}" type="datetimeFigureOut">
              <a:rPr lang="en-US" smtClean="0"/>
              <a:t>05/22/21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EDC4-59D9-4D6F-BD01-24F6D42A6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C3B5-6913-4F7D-ACF6-B4EED1900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77D3F-25A3-45B8-A2E3-488BC5503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0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B6C5-9916-4D9D-A1A3-D945314B2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s-MX" sz="4400" b="1" dirty="0">
                <a:solidFill>
                  <a:srgbClr val="080808"/>
                </a:solidFill>
              </a:rPr>
              <a:t>Primera evaluación </a:t>
            </a:r>
            <a:br>
              <a:rPr lang="es-MX" sz="4400" b="1" dirty="0">
                <a:solidFill>
                  <a:srgbClr val="080808"/>
                </a:solidFill>
              </a:rPr>
            </a:br>
            <a:r>
              <a:rPr lang="es-MX" sz="4400" b="1" dirty="0">
                <a:solidFill>
                  <a:srgbClr val="080808"/>
                </a:solidFill>
              </a:rPr>
              <a:t>Estadística Aplicada G01.</a:t>
            </a:r>
            <a:endParaRPr lang="en-US" sz="4400" b="1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64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C7CB7-BAA4-420B-A1E1-87B4A844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Modelado de la correción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965E2-6656-429C-A448-409844C42742}"/>
              </a:ext>
            </a:extLst>
          </p:cNvPr>
          <p:cNvSpPr txBox="1"/>
          <p:nvPr/>
        </p:nvSpPr>
        <p:spPr>
          <a:xfrm>
            <a:off x="6190909" y="552906"/>
            <a:ext cx="5159825" cy="1674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El </a:t>
            </a:r>
            <a:r>
              <a:rPr lang="en-US" sz="1900" dirty="0" err="1"/>
              <a:t>modelo</a:t>
            </a:r>
            <a:r>
              <a:rPr lang="en-US" sz="1900" dirty="0"/>
              <a:t> ARMA es el que </a:t>
            </a:r>
            <a:r>
              <a:rPr lang="en-US" sz="1900" dirty="0" err="1"/>
              <a:t>cuenta</a:t>
            </a:r>
            <a:r>
              <a:rPr lang="en-US" sz="1900" dirty="0"/>
              <a:t> con un </a:t>
            </a:r>
            <a:r>
              <a:rPr lang="en-US" sz="1900" dirty="0" err="1"/>
              <a:t>menor</a:t>
            </a:r>
            <a:r>
              <a:rPr lang="en-US" sz="1900" dirty="0"/>
              <a:t> AIC.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dirty="0"/>
              <a:t>La </a:t>
            </a:r>
            <a:r>
              <a:rPr lang="en-US" sz="1900" dirty="0" err="1"/>
              <a:t>serie</a:t>
            </a:r>
            <a:r>
              <a:rPr lang="en-US" sz="1900" dirty="0"/>
              <a:t> de </a:t>
            </a:r>
            <a:r>
              <a:rPr lang="en-US" sz="1900" dirty="0" err="1"/>
              <a:t>tiempo</a:t>
            </a:r>
            <a:r>
              <a:rPr lang="en-US" sz="1900" dirty="0"/>
              <a:t> "Canopy Growth Corporation (CGC)" </a:t>
            </a:r>
            <a:r>
              <a:rPr lang="en-US" sz="1900" dirty="0" err="1"/>
              <a:t>tiene</a:t>
            </a:r>
            <a:r>
              <a:rPr lang="en-US" sz="1900" dirty="0"/>
              <a:t> </a:t>
            </a:r>
            <a:r>
              <a:rPr lang="en-US" sz="1900" dirty="0" err="1"/>
              <a:t>características</a:t>
            </a:r>
            <a:r>
              <a:rPr lang="en-US" sz="1900" dirty="0"/>
              <a:t> AR y MA, por lo tanto, es un </a:t>
            </a:r>
            <a:r>
              <a:rPr lang="en-US" sz="1900" dirty="0" err="1"/>
              <a:t>modelo</a:t>
            </a:r>
            <a:r>
              <a:rPr lang="en-US" sz="1900" dirty="0"/>
              <a:t> ARMA(</a:t>
            </a:r>
            <a:r>
              <a:rPr lang="en-US" sz="1900" dirty="0" err="1"/>
              <a:t>p,q</a:t>
            </a:r>
            <a:r>
              <a:rPr lang="en-US" sz="1900" dirty="0"/>
              <a:t>) con un </a:t>
            </a:r>
            <a:r>
              <a:rPr lang="en-US" sz="1900" dirty="0" err="1"/>
              <a:t>parámetros</a:t>
            </a:r>
            <a:r>
              <a:rPr lang="en-US" sz="1900" dirty="0"/>
              <a:t> (2,2).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0294B5-9F5D-427C-A39B-4E27ECA36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4504595"/>
              </p:ext>
            </p:extLst>
          </p:nvPr>
        </p:nvGraphicFramePr>
        <p:xfrm>
          <a:off x="835166" y="2889119"/>
          <a:ext cx="10515571" cy="293145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2974673">
                  <a:extLst>
                    <a:ext uri="{9D8B030D-6E8A-4147-A177-3AD203B41FA5}">
                      <a16:colId xmlns:a16="http://schemas.microsoft.com/office/drawing/2014/main" val="2982772668"/>
                    </a:ext>
                  </a:extLst>
                </a:gridCol>
                <a:gridCol w="2603031">
                  <a:extLst>
                    <a:ext uri="{9D8B030D-6E8A-4147-A177-3AD203B41FA5}">
                      <a16:colId xmlns:a16="http://schemas.microsoft.com/office/drawing/2014/main" val="665897903"/>
                    </a:ext>
                  </a:extLst>
                </a:gridCol>
                <a:gridCol w="2603031">
                  <a:extLst>
                    <a:ext uri="{9D8B030D-6E8A-4147-A177-3AD203B41FA5}">
                      <a16:colId xmlns:a16="http://schemas.microsoft.com/office/drawing/2014/main" val="2352901803"/>
                    </a:ext>
                  </a:extLst>
                </a:gridCol>
                <a:gridCol w="2334836">
                  <a:extLst>
                    <a:ext uri="{9D8B030D-6E8A-4147-A177-3AD203B41FA5}">
                      <a16:colId xmlns:a16="http://schemas.microsoft.com/office/drawing/2014/main" val="1480153072"/>
                    </a:ext>
                  </a:extLst>
                </a:gridCol>
              </a:tblGrid>
              <a:tr h="1026193">
                <a:tc>
                  <a:txBody>
                    <a:bodyPr/>
                    <a:lstStyle/>
                    <a:p>
                      <a:r>
                        <a:rPr lang="es-MX" sz="3400" b="0" cap="none" spc="0">
                          <a:solidFill>
                            <a:schemeClr val="bg1"/>
                          </a:solidFill>
                        </a:rPr>
                        <a:t>Modelo</a:t>
                      </a:r>
                      <a:endParaRPr lang="en-US" sz="3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404592" marR="404592" marT="220687" marB="20229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400" b="0" cap="none" spc="0">
                          <a:solidFill>
                            <a:schemeClr val="bg1"/>
                          </a:solidFill>
                        </a:rPr>
                        <a:t>AR</a:t>
                      </a:r>
                      <a:endParaRPr lang="en-US" sz="3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404592" marR="404592" marT="220687" marB="20229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400" b="0" cap="none" spc="0">
                          <a:solidFill>
                            <a:schemeClr val="bg1"/>
                          </a:solidFill>
                        </a:rPr>
                        <a:t>MA</a:t>
                      </a:r>
                      <a:endParaRPr lang="en-US" sz="3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404592" marR="404592" marT="220687" marB="20229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3400" b="0" cap="none" spc="0">
                          <a:solidFill>
                            <a:schemeClr val="bg1"/>
                          </a:solidFill>
                        </a:rPr>
                        <a:t>ARMA</a:t>
                      </a:r>
                      <a:endParaRPr lang="en-US" sz="34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404592" marR="404592" marT="220687" marB="20229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610131"/>
                  </a:ext>
                </a:extLst>
              </a:tr>
              <a:tr h="952631">
                <a:tc>
                  <a:txBody>
                    <a:bodyPr/>
                    <a:lstStyle/>
                    <a:p>
                      <a:r>
                        <a:rPr lang="es-MX" sz="2900" cap="none" spc="0">
                          <a:solidFill>
                            <a:schemeClr val="tx1"/>
                          </a:solidFill>
                        </a:rPr>
                        <a:t>Parámetros</a:t>
                      </a:r>
                      <a:endParaRPr lang="en-US" sz="2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4592" marR="404592" marT="220687" marB="202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900" cap="none" spc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4592" marR="404592" marT="220687" marB="202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900" cap="none" spc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4592" marR="404592" marT="220687" marB="202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900" cap="none" spc="0">
                          <a:solidFill>
                            <a:schemeClr val="tx1"/>
                          </a:solidFill>
                        </a:rPr>
                        <a:t>(2,2)</a:t>
                      </a:r>
                      <a:endParaRPr lang="en-US" sz="2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4592" marR="404592" marT="220687" marB="202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683364"/>
                  </a:ext>
                </a:extLst>
              </a:tr>
              <a:tr h="952631">
                <a:tc>
                  <a:txBody>
                    <a:bodyPr/>
                    <a:lstStyle/>
                    <a:p>
                      <a:r>
                        <a:rPr lang="es-MX" sz="2900" cap="none" spc="0">
                          <a:solidFill>
                            <a:schemeClr val="tx1"/>
                          </a:solidFill>
                        </a:rPr>
                        <a:t>AIC</a:t>
                      </a:r>
                      <a:endParaRPr lang="en-US" sz="2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4592" marR="404592" marT="220687" marB="202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271.7553</a:t>
                      </a:r>
                    </a:p>
                  </a:txBody>
                  <a:tcPr marL="404592" marR="404592" marT="220687" marB="202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900" cap="none" spc="0">
                          <a:solidFill>
                            <a:schemeClr val="tx1"/>
                          </a:solidFill>
                        </a:rPr>
                        <a:t>270.9876</a:t>
                      </a:r>
                    </a:p>
                  </a:txBody>
                  <a:tcPr marL="404592" marR="404592" marT="220687" marB="202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2900" cap="none" spc="0">
                          <a:solidFill>
                            <a:schemeClr val="tx1"/>
                          </a:solidFill>
                        </a:rPr>
                        <a:t>270.13</a:t>
                      </a:r>
                      <a:endParaRPr lang="en-US" sz="2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404592" marR="404592" marT="220687" marB="20229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12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354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BC45E-7689-40CE-B45F-C0F40F6A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s-MX" sz="4600" dirty="0"/>
              <a:t>Ruido Blanco y residuales.</a:t>
            </a:r>
            <a:endParaRPr lang="en-US" sz="46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BA9777-1B03-48CD-99C6-D6E64E7C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2200" dirty="0"/>
              <a:t>La media se obtuvo mediante mean(res.22), nos dio -0.01261728, el cual se encuentre dentro del rango deseado.</a:t>
            </a:r>
          </a:p>
          <a:p>
            <a:pPr marL="0" indent="0">
              <a:buNone/>
            </a:pPr>
            <a:endParaRPr lang="es-MX" sz="2200" dirty="0"/>
          </a:p>
          <a:p>
            <a:pPr marL="0" indent="0">
              <a:buNone/>
            </a:pPr>
            <a:r>
              <a:rPr lang="es-MX" sz="2200" dirty="0"/>
              <a:t>En cuanto a la varianza, </a:t>
            </a:r>
            <a:r>
              <a:rPr lang="es-MX" sz="2200" dirty="0" err="1"/>
              <a:t>nose</a:t>
            </a:r>
            <a:r>
              <a:rPr lang="es-MX" sz="2200" dirty="0"/>
              <a:t> observa ningún patrón visible.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C670ED8-924D-4BF8-9543-B42989FA1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51985"/>
            <a:ext cx="6903720" cy="555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8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29C7E84-7E1B-4A78-B675-5DC89D60F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1698625"/>
            <a:ext cx="5414963" cy="4344988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2879983-4C91-4383-97BF-25753BC6B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513" y="1698625"/>
            <a:ext cx="5414963" cy="434498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BF7816-1AB6-4203-8202-682F6F31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Incorrelación</a:t>
            </a:r>
            <a:r>
              <a: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ninguna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gráfica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sobrepasa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las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bandas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significancia</a:t>
            </a: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 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846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DAEED5-4965-4EAF-9445-FC1F3B83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s-MX" sz="3600">
                <a:solidFill>
                  <a:srgbClr val="FFFFFE"/>
                </a:solidFill>
              </a:rPr>
              <a:t>Prueba analítica de incorrelación.</a:t>
            </a:r>
            <a:br>
              <a:rPr lang="es-MX" sz="3600">
                <a:solidFill>
                  <a:srgbClr val="FFFFFE"/>
                </a:solidFill>
              </a:rPr>
            </a:br>
            <a:endParaRPr lang="en-US" sz="3600">
              <a:solidFill>
                <a:srgbClr val="FFFF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B8B8-1772-4EC9-8769-ACC67D25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anchor="ctr">
            <a:normAutofit/>
          </a:bodyPr>
          <a:lstStyle/>
          <a:p>
            <a:r>
              <a:rPr lang="es-ES" sz="1800"/>
              <a:t>H0: los valores de los residuales son independientes entre sí. </a:t>
            </a:r>
          </a:p>
          <a:p>
            <a:r>
              <a:rPr lang="es-ES" sz="1800"/>
              <a:t>Ha: los valores de los residuales son dependientes entre sí.</a:t>
            </a:r>
          </a:p>
          <a:p>
            <a:endParaRPr lang="es-ES" sz="1800"/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DED4E80-0C03-4526-8706-9759A1352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308" y="2466476"/>
            <a:ext cx="5956764" cy="1424879"/>
          </a:xfrm>
          <a:prstGeom prst="rect">
            <a:avLst/>
          </a:prstGeom>
          <a:ln w="9525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0F433-4D5E-4489-9DC0-3D49F47AC9AA}"/>
              </a:ext>
            </a:extLst>
          </p:cNvPr>
          <p:cNvSpPr txBox="1"/>
          <p:nvPr/>
        </p:nvSpPr>
        <p:spPr>
          <a:xfrm>
            <a:off x="5194714" y="4706116"/>
            <a:ext cx="61293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Como p-valor &gt; a alfa, rechazo H0, lo cual indica que los residuales son independientes.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1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DE2445-BE00-42A8-8A87-351A2CAB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s-MX" sz="3600">
                <a:solidFill>
                  <a:srgbClr val="FFFFFE"/>
                </a:solidFill>
              </a:rPr>
              <a:t>Shapiro-wilk normality test.</a:t>
            </a:r>
            <a:endParaRPr lang="en-US" sz="3600">
              <a:solidFill>
                <a:srgbClr val="FFFFFE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CAE5-FC9F-4E24-99DB-18945DB8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797594"/>
            <a:ext cx="6281873" cy="2393369"/>
          </a:xfrm>
        </p:spPr>
        <p:txBody>
          <a:bodyPr anchor="ctr">
            <a:normAutofit fontScale="92500" lnSpcReduction="10000"/>
          </a:bodyPr>
          <a:lstStyle/>
          <a:p>
            <a:r>
              <a:rPr lang="es-ES" sz="2400" b="1" dirty="0"/>
              <a:t>Ya que el p valor &lt; a alfa, rechazamos H0 y con 95% de confianza se puede afirmar que los residuales no provienen de una distribución normal. </a:t>
            </a:r>
          </a:p>
          <a:p>
            <a:pPr marL="0" indent="0">
              <a:buNone/>
            </a:pPr>
            <a:endParaRPr lang="es-ES" sz="2400" b="1" dirty="0"/>
          </a:p>
          <a:p>
            <a:r>
              <a:rPr lang="es-ES" sz="2400" b="1" dirty="0"/>
              <a:t>Por lo tanto, los </a:t>
            </a:r>
            <a:r>
              <a:rPr lang="es-ES" sz="2400" b="1"/>
              <a:t>residuales cuentan con un </a:t>
            </a:r>
            <a:r>
              <a:rPr lang="es-ES" sz="2400" b="1" dirty="0"/>
              <a:t>proceso de ruido blanco.</a:t>
            </a:r>
            <a:endParaRPr lang="en-US" sz="24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0D01E4B-391B-41BF-9AA3-2C69E6BC5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75" y="3988557"/>
            <a:ext cx="5956764" cy="1488355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7124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A915A-E323-49E3-8A82-A4189856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de la corrección 1. (ARMA(2,2))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3AEE6DFE-A116-41F5-99A6-E1558A678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715556"/>
            <a:ext cx="6780700" cy="542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4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6CC3C-4E0F-47BF-A00C-1B1652E4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de los siguientes 10 días de los datos originales. (ARIMA(2,1,2))</a:t>
            </a:r>
          </a:p>
        </p:txBody>
      </p:sp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FC4A4EDC-0348-4449-A39B-A065A5E95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75888"/>
            <a:ext cx="6780700" cy="55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70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11">
            <a:extLst>
              <a:ext uri="{FF2B5EF4-FFF2-40B4-BE49-F238E27FC236}">
                <a16:creationId xmlns:a16="http://schemas.microsoft.com/office/drawing/2014/main" id="{6CBB7C51-829B-4243-9A2F-5EA8A29D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CE0A17-721D-47DA-B462-427AB9C65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7B1C03F-70ED-4BE3-AFBC-CD51D441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AE84050F-F367-4A35-93F5-1397E3C66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D88F3A8-CDAB-4D08-8D47-096D7AA34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2BEFDF5-BD04-4DD8-9671-13817A4D8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ACA74E73-7B97-43C1-BC3B-89DED3F8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C11D94E0-EFF2-4934-97FD-3E424A25F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D5352A-232D-40A3-8A72-4CB6B8277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E3B6EC6-9A43-43B8-BE95-D12BD1AF3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B71BA3B-3BFF-4756-B642-C00DA5F4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6070AC7F-F9D6-4E73-A95C-9DA3846FD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DDF2314-3F38-4664-B31D-AEB55882B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59AAAEA-0A38-490A-9CBF-F8C79B0A6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9AEF5CD7-59EB-48AC-BB37-3EB70C05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24602B28-B14A-4724-9665-D2CDC19C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541E4D23-8098-43A1-9826-246EBF1BB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D164F3ED-DB01-4823-852E-A99B4C264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05C52390-6376-4DB5-B289-6B1C5273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0ABB3F2-1D59-4F3E-921C-DD7B8D55B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88E0EE84-E054-424D-A93B-D6D23AFFF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084CB4C-E741-4E13-AE65-BAB699C6C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AA5D2838-70AA-418B-87DF-83A903E79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8DA454-A7F1-451C-B515-495788249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6FE467-34A9-4910-A7C5-6B92891F2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01A2AF91-EF78-4611-8AF7-C1B45269F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C7115C0-C409-41DC-96F1-B784C5E3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B7A222-9209-4FC2-9125-85140C7D9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8391"/>
            <a:ext cx="3498979" cy="2453676"/>
          </a:xfrm>
        </p:spPr>
        <p:txBody>
          <a:bodyPr>
            <a:normAutofit/>
          </a:bodyPr>
          <a:lstStyle/>
          <a:p>
            <a:pPr algn="ctr"/>
            <a:r>
              <a:rPr lang="es-MX" sz="3600" dirty="0">
                <a:solidFill>
                  <a:srgbClr val="FFFFFE"/>
                </a:solidFill>
              </a:rPr>
              <a:t>Predicción de los siguientes 10 días.</a:t>
            </a:r>
            <a:br>
              <a:rPr lang="es-MX" sz="3600" dirty="0">
                <a:solidFill>
                  <a:srgbClr val="FFFFFE"/>
                </a:solidFill>
              </a:rPr>
            </a:br>
            <a:endParaRPr lang="en-US" sz="3600" dirty="0">
              <a:solidFill>
                <a:srgbClr val="FFFFFE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4A42E0-EF5F-4494-B39B-3DB7D0475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265" y="3667039"/>
            <a:ext cx="6269016" cy="2376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BEA0B-8010-4747-804E-3F25A22AE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98" y="2228850"/>
            <a:ext cx="7065792" cy="1589648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1255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1E6F3-3490-4DDF-96B2-A71EEFD2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Predicción vs. Datos reales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B1C2D37-2386-4EE5-8C30-F8786D0F8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851" y="355702"/>
            <a:ext cx="7684819" cy="61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6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79EE47-575A-448A-892F-299C0CEC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Conclusión.	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BB012F-4312-4FD7-83F5-E4D2E95A3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658687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26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FF63F-3182-4B86-9FED-22FA07DC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 fontScale="90000"/>
          </a:bodyPr>
          <a:lstStyle/>
          <a:p>
            <a:r>
              <a:rPr lang="es-MX" sz="2800" b="1" dirty="0"/>
              <a:t>Predicción de acciones de la empresa CGC </a:t>
            </a:r>
            <a:br>
              <a:rPr lang="es-MX" sz="2800" b="1" dirty="0"/>
            </a:br>
            <a:r>
              <a:rPr lang="es-MX" sz="2800" b="1" dirty="0"/>
              <a:t>por medio de TSA(Time Series </a:t>
            </a:r>
            <a:r>
              <a:rPr lang="es-MX" sz="2800" b="1" dirty="0" err="1"/>
              <a:t>Analysis</a:t>
            </a:r>
            <a:r>
              <a:rPr lang="es-MX" sz="2800" b="1" dirty="0"/>
              <a:t>) 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DB4D1-C7EC-4E9E-948C-086FD67AA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b="1" dirty="0"/>
              <a:t>Universidad Autónoma de Nuevo León.</a:t>
            </a:r>
          </a:p>
          <a:p>
            <a:r>
              <a:rPr lang="pt-BR" sz="2000" b="1" dirty="0"/>
              <a:t>Facultad de ciencias Físico-Matemáticas.</a:t>
            </a:r>
          </a:p>
          <a:p>
            <a:pPr marL="0" indent="0">
              <a:buNone/>
            </a:pPr>
            <a:endParaRPr lang="pt-BR" sz="2000" b="1" dirty="0"/>
          </a:p>
          <a:p>
            <a:r>
              <a:rPr lang="pt-BR" sz="2000" b="1" dirty="0"/>
              <a:t>Docente: MET. Alejandra Guadalupe Cerda Ruiz</a:t>
            </a:r>
          </a:p>
          <a:p>
            <a:r>
              <a:rPr lang="en-US" sz="2000" b="1" dirty="0" err="1"/>
              <a:t>Alumno</a:t>
            </a:r>
            <a:r>
              <a:rPr lang="en-US" sz="2000" b="1" dirty="0"/>
              <a:t>: Raúl Ismael Martínez Tavasci 1331284.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996A094-FB9E-4AA8-AE42-5B76FD824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79" y="1130065"/>
            <a:ext cx="5290720" cy="376375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927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297797-5C89-4791-8204-AB071FA1F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EA614-F32B-4149-AAA9-32C8CBA6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s-MX" sz="3600"/>
              <a:t>Naturaleza de los Datos.</a:t>
            </a:r>
            <a:endParaRPr lang="en-US" sz="36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69BBA9B-8F4E-4D2B-BEFA-41A475443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415188" y="-231223"/>
            <a:ext cx="1409491" cy="1876653"/>
          </a:xfrm>
          <a:custGeom>
            <a:avLst/>
            <a:gdLst>
              <a:gd name="connsiteX0" fmla="*/ 0 w 1409491"/>
              <a:gd name="connsiteY0" fmla="*/ 643075 h 1876653"/>
              <a:gd name="connsiteX1" fmla="*/ 643075 w 1409491"/>
              <a:gd name="connsiteY1" fmla="*/ 0 h 1876653"/>
              <a:gd name="connsiteX2" fmla="*/ 1409491 w 1409491"/>
              <a:gd name="connsiteY2" fmla="*/ 0 h 1876653"/>
              <a:gd name="connsiteX3" fmla="*/ 1409491 w 1409491"/>
              <a:gd name="connsiteY3" fmla="*/ 1876653 h 1876653"/>
              <a:gd name="connsiteX4" fmla="*/ 1233578 w 1409491"/>
              <a:gd name="connsiteY4" fmla="*/ 1876653 h 187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9491" h="1876653">
                <a:moveTo>
                  <a:pt x="0" y="643075"/>
                </a:moveTo>
                <a:lnTo>
                  <a:pt x="643075" y="0"/>
                </a:lnTo>
                <a:lnTo>
                  <a:pt x="1409491" y="0"/>
                </a:lnTo>
                <a:lnTo>
                  <a:pt x="1409491" y="1876653"/>
                </a:lnTo>
                <a:lnTo>
                  <a:pt x="1233578" y="187665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012D1-8033-40B1-9EC0-91390FFC7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01285" y="128278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6E962-1F56-4DBB-9779-D2FA92C84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98" y="643467"/>
            <a:ext cx="5457533" cy="55710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s-MX" sz="2000"/>
          </a:p>
          <a:p>
            <a:pPr marL="0" indent="0">
              <a:buNone/>
            </a:pPr>
            <a:endParaRPr lang="es-MX" sz="2000"/>
          </a:p>
          <a:p>
            <a:r>
              <a:rPr lang="es-MX" sz="2000"/>
              <a:t>Los datos que se obtuvieron de la página de Yahoo Finance, son del precio de las acciones diarias de la empresa Canopy Growth Corporation (CGC), la cual se dedica a la producción, distribución y venta de productos recreativos y de salud compuestos de marihuana. </a:t>
            </a:r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0943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291F021-C45C-4D44-A2B8-A789E386C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444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6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BEFA8-3F32-4412-AD05-505BD2CA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468" y="643467"/>
            <a:ext cx="4804064" cy="5571065"/>
          </a:xfrm>
        </p:spPr>
        <p:txBody>
          <a:bodyPr>
            <a:normAutofit/>
          </a:bodyPr>
          <a:lstStyle/>
          <a:p>
            <a:r>
              <a:rPr lang="es-MX" sz="3600"/>
              <a:t>Manejo de datos</a:t>
            </a:r>
            <a:br>
              <a:rPr lang="es-MX" sz="3600"/>
            </a:br>
            <a:endParaRPr lang="en-US" sz="3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7C96-6C37-46DD-AAA7-07F93DC9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643467"/>
            <a:ext cx="5457533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000"/>
              <a:t>Se descargó el archivo tipo csv y mediante R procesamos los datos para empezar a crear un modelo predictivo. </a:t>
            </a:r>
          </a:p>
          <a:p>
            <a:pPr marL="0" indent="0">
              <a:buNone/>
            </a:pPr>
            <a:endParaRPr lang="es-MX" sz="2000"/>
          </a:p>
          <a:p>
            <a:pPr marL="0" indent="0">
              <a:buNone/>
            </a:pPr>
            <a:r>
              <a:rPr lang="en-US" sz="2000"/>
              <a:t>Una vez convertido en una serie de tiempo, utilizamos la funciones start() y end() para ver cuando comienzan nuestros datos y cuando terminan. En este caso empezamos en el día 1 y terminamos en el 254</a:t>
            </a:r>
            <a:r>
              <a:rPr lang="es-MX" sz="2000"/>
              <a:t>.</a:t>
            </a:r>
          </a:p>
          <a:p>
            <a:pPr marL="0" indent="0">
              <a:buNone/>
            </a:pPr>
            <a:endParaRPr lang="es-MX" sz="20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1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25CC-89F8-42B5-B610-9EB39B74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3405"/>
            <a:ext cx="3234018" cy="53730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analizar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comportamiento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los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se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observo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que hay un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cambio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comportamiento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aproximadamente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partir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día 180, por lo que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decidí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tomar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del día 180 al 240 para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hacer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dejé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unos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días para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comparar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el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la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predicción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 los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datos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reales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17BA4D93-AE89-40F0-ABFF-F870FFA9E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251" y="761549"/>
            <a:ext cx="6631341" cy="53349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F448C6-C81C-42BB-9A2E-C4AEFE0B7D22}"/>
              </a:ext>
            </a:extLst>
          </p:cNvPr>
          <p:cNvCxnSpPr/>
          <p:nvPr/>
        </p:nvCxnSpPr>
        <p:spPr>
          <a:xfrm>
            <a:off x="9049871" y="3429000"/>
            <a:ext cx="403411" cy="376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97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E846D-F08A-4990-89F1-03F4EC1A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MX" sz="4800" b="1" dirty="0"/>
              <a:t>Modelado la tendencia de los datos.</a:t>
            </a:r>
            <a:endParaRPr lang="en-US" sz="48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D8A65FA-5FC5-4DE5-87BF-B82C429090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201632"/>
              </p:ext>
            </p:extLst>
          </p:nvPr>
        </p:nvGraphicFramePr>
        <p:xfrm>
          <a:off x="129091" y="2256503"/>
          <a:ext cx="511436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787">
                  <a:extLst>
                    <a:ext uri="{9D8B030D-6E8A-4147-A177-3AD203B41FA5}">
                      <a16:colId xmlns:a16="http://schemas.microsoft.com/office/drawing/2014/main" val="650843636"/>
                    </a:ext>
                  </a:extLst>
                </a:gridCol>
                <a:gridCol w="1704787">
                  <a:extLst>
                    <a:ext uri="{9D8B030D-6E8A-4147-A177-3AD203B41FA5}">
                      <a16:colId xmlns:a16="http://schemas.microsoft.com/office/drawing/2014/main" val="633549049"/>
                    </a:ext>
                  </a:extLst>
                </a:gridCol>
                <a:gridCol w="1704787">
                  <a:extLst>
                    <a:ext uri="{9D8B030D-6E8A-4147-A177-3AD203B41FA5}">
                      <a16:colId xmlns:a16="http://schemas.microsoft.com/office/drawing/2014/main" val="4091504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Modelo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P-valor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R2 Ajustada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06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0.05639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671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Cuadrático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4.014e-13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Logarítmico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2.961e-05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0.2452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493669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F9321C-DE3B-4DFF-AA75-3104A323ABE8}"/>
              </a:ext>
            </a:extLst>
          </p:cNvPr>
          <p:cNvSpPr txBox="1"/>
          <p:nvPr/>
        </p:nvSpPr>
        <p:spPr>
          <a:xfrm>
            <a:off x="1014060" y="4210529"/>
            <a:ext cx="36299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El modelo que más se ajusta es el cuadrático con un R2 Ajustada de 0.6134 y un p-valor de </a:t>
            </a:r>
            <a:r>
              <a:rPr lang="en-US" dirty="0"/>
              <a:t>4.014e-13</a:t>
            </a:r>
          </a:p>
          <a:p>
            <a:endParaRPr lang="en-US" dirty="0"/>
          </a:p>
          <a:p>
            <a:r>
              <a:rPr lang="en-US" b="1" dirty="0"/>
              <a:t>Y = 34.8075 + 11.9439x -33.1097x^2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037BED47-FFE7-4698-9947-57345A256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847" y="1321553"/>
            <a:ext cx="5125165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6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3ACF-F748-42AC-87CF-38D32FDA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b="1" dirty="0"/>
              <a:t>Clasificación de la Serie. </a:t>
            </a:r>
            <a:endParaRPr lang="en-US" sz="54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EEA4B3E-6E51-46AB-A011-0C0F28DAA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662725"/>
              </p:ext>
            </p:extLst>
          </p:nvPr>
        </p:nvGraphicFramePr>
        <p:xfrm>
          <a:off x="838200" y="1825625"/>
          <a:ext cx="10515597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753564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447292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99762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Modelo Cuadrático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Media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Varianza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76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H0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Estacionaria en Media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 estacionaria en Varianza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80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Ha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 estacionaria en Media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Estacionaria en Varianza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411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P-</a:t>
                      </a:r>
                      <a:r>
                        <a:rPr lang="es-MX" dirty="0" err="1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4.014e-13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823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Conclusión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Como P-val &lt; alfa, rechazamos H0</a:t>
                      </a:r>
                      <a:r>
                        <a:rPr lang="en-US" dirty="0"/>
                        <a:t>, por lo tanto no es </a:t>
                      </a:r>
                      <a:r>
                        <a:rPr lang="en-US" dirty="0" err="1"/>
                        <a:t>estacionaria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media.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Como </a:t>
                      </a:r>
                      <a:r>
                        <a:rPr lang="es-MX" dirty="0" err="1"/>
                        <a:t>pval</a:t>
                      </a:r>
                      <a:r>
                        <a:rPr lang="es-MX" dirty="0"/>
                        <a:t>&gt;alfa, No rechazamos H0, por lo tanto no es estacionaria en varianza.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0097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F6287A-95D9-4278-9935-D0D146DF818C}"/>
              </a:ext>
            </a:extLst>
          </p:cNvPr>
          <p:cNvSpPr txBox="1"/>
          <p:nvPr/>
        </p:nvSpPr>
        <p:spPr>
          <a:xfrm>
            <a:off x="1420009" y="4862456"/>
            <a:ext cx="942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Ya que no es estacionaria en media ni en varianza, podemos decir que la serie NO es estacionaria. </a:t>
            </a:r>
          </a:p>
        </p:txBody>
      </p:sp>
    </p:spTree>
    <p:extLst>
      <p:ext uri="{BB962C8B-B14F-4D97-AF65-F5344CB8AC3E}">
        <p14:creationId xmlns:p14="http://schemas.microsoft.com/office/powerpoint/2010/main" val="109585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AF1A0-7757-4DCF-B0FB-1DF48C4F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Primera corrección.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A1E4F-8CB2-484B-8497-D6AF74AC2C7D}"/>
              </a:ext>
            </a:extLst>
          </p:cNvPr>
          <p:cNvSpPr txBox="1"/>
          <p:nvPr/>
        </p:nvSpPr>
        <p:spPr>
          <a:xfrm>
            <a:off x="6094475" y="4452551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Con una </a:t>
            </a:r>
            <a:r>
              <a:rPr lang="en-US" sz="2000" b="1" dirty="0" err="1"/>
              <a:t>corrección</a:t>
            </a:r>
            <a:r>
              <a:rPr lang="en-US" sz="2000" b="1" dirty="0"/>
              <a:t>, </a:t>
            </a:r>
            <a:r>
              <a:rPr lang="en-US" sz="2000" b="1" dirty="0" err="1"/>
              <a:t>ahora</a:t>
            </a:r>
            <a:r>
              <a:rPr lang="en-US" sz="2000" b="1" dirty="0"/>
              <a:t> </a:t>
            </a:r>
            <a:r>
              <a:rPr lang="en-US" sz="2000" b="1" dirty="0" err="1"/>
              <a:t>nuestros</a:t>
            </a:r>
            <a:r>
              <a:rPr lang="en-US" sz="2000" b="1" dirty="0"/>
              <a:t> </a:t>
            </a:r>
            <a:r>
              <a:rPr lang="en-US" sz="2000" b="1" dirty="0" err="1"/>
              <a:t>datos</a:t>
            </a:r>
            <a:r>
              <a:rPr lang="en-US" sz="2000" b="1" dirty="0"/>
              <a:t> son de una </a:t>
            </a:r>
            <a:r>
              <a:rPr lang="en-US" sz="2000" b="1" dirty="0" err="1"/>
              <a:t>serie</a:t>
            </a:r>
            <a:r>
              <a:rPr lang="en-US" sz="2000" b="1" dirty="0"/>
              <a:t> </a:t>
            </a:r>
            <a:r>
              <a:rPr lang="en-US" sz="2000" b="1" dirty="0" err="1"/>
              <a:t>estacionaria</a:t>
            </a:r>
            <a:r>
              <a:rPr lang="en-US" sz="2000" b="1" dirty="0"/>
              <a:t>. 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190F296-6CA2-4A18-BD4D-6721A2E14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3" y="2421924"/>
            <a:ext cx="4612994" cy="37111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B686B42-D5F8-4C58-93E9-46420DD5DCA1}"/>
              </a:ext>
            </a:extLst>
          </p:cNvPr>
          <p:cNvSpPr/>
          <p:nvPr/>
        </p:nvSpPr>
        <p:spPr>
          <a:xfrm rot="5630449" flipH="1">
            <a:off x="1066868" y="3636262"/>
            <a:ext cx="353285" cy="2332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11A93-75AA-4E29-AA80-206F22310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609085"/>
              </p:ext>
            </p:extLst>
          </p:nvPr>
        </p:nvGraphicFramePr>
        <p:xfrm>
          <a:off x="6005383" y="871504"/>
          <a:ext cx="5167187" cy="3555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445">
                  <a:extLst>
                    <a:ext uri="{9D8B030D-6E8A-4147-A177-3AD203B41FA5}">
                      <a16:colId xmlns:a16="http://schemas.microsoft.com/office/drawing/2014/main" val="3422561119"/>
                    </a:ext>
                  </a:extLst>
                </a:gridCol>
                <a:gridCol w="1813579">
                  <a:extLst>
                    <a:ext uri="{9D8B030D-6E8A-4147-A177-3AD203B41FA5}">
                      <a16:colId xmlns:a16="http://schemas.microsoft.com/office/drawing/2014/main" val="3747725885"/>
                    </a:ext>
                  </a:extLst>
                </a:gridCol>
                <a:gridCol w="1924163">
                  <a:extLst>
                    <a:ext uri="{9D8B030D-6E8A-4147-A177-3AD203B41FA5}">
                      <a16:colId xmlns:a16="http://schemas.microsoft.com/office/drawing/2014/main" val="3482524591"/>
                    </a:ext>
                  </a:extLst>
                </a:gridCol>
              </a:tblGrid>
              <a:tr h="368769">
                <a:tc>
                  <a:txBody>
                    <a:bodyPr/>
                    <a:lstStyle/>
                    <a:p>
                      <a:r>
                        <a:rPr lang="es-MX" sz="1600"/>
                        <a:t>Correción 1 </a:t>
                      </a:r>
                      <a:endParaRPr lang="en-US" sz="1600"/>
                    </a:p>
                  </a:txBody>
                  <a:tcPr marL="83811" marR="83811" marT="41906" marB="41906"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Media</a:t>
                      </a:r>
                      <a:endParaRPr lang="en-US" sz="1600" dirty="0"/>
                    </a:p>
                  </a:txBody>
                  <a:tcPr marL="83811" marR="83811" marT="41906" marB="41906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Varianza</a:t>
                      </a:r>
                      <a:endParaRPr lang="en-US" sz="1600"/>
                    </a:p>
                  </a:txBody>
                  <a:tcPr marL="83811" marR="83811" marT="41906" marB="41906"/>
                </a:tc>
                <a:extLst>
                  <a:ext uri="{0D108BD9-81ED-4DB2-BD59-A6C34878D82A}">
                    <a16:rowId xmlns:a16="http://schemas.microsoft.com/office/drawing/2014/main" val="67251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600"/>
                        <a:t>H0</a:t>
                      </a:r>
                      <a:endParaRPr lang="en-US" sz="1600"/>
                    </a:p>
                  </a:txBody>
                  <a:tcPr marL="83811" marR="83811" marT="41906" marB="41906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Estacionaria en Media</a:t>
                      </a:r>
                      <a:endParaRPr lang="en-US" sz="1600"/>
                    </a:p>
                  </a:txBody>
                  <a:tcPr marL="83811" marR="83811" marT="41906" marB="41906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No estacionaria en Varianza</a:t>
                      </a:r>
                      <a:endParaRPr lang="en-US" sz="1600"/>
                    </a:p>
                  </a:txBody>
                  <a:tcPr marL="83811" marR="83811" marT="41906" marB="41906"/>
                </a:tc>
                <a:extLst>
                  <a:ext uri="{0D108BD9-81ED-4DB2-BD59-A6C34878D82A}">
                    <a16:rowId xmlns:a16="http://schemas.microsoft.com/office/drawing/2014/main" val="1960777150"/>
                  </a:ext>
                </a:extLst>
              </a:tr>
              <a:tr h="620202">
                <a:tc>
                  <a:txBody>
                    <a:bodyPr/>
                    <a:lstStyle/>
                    <a:p>
                      <a:r>
                        <a:rPr lang="es-MX" sz="1600"/>
                        <a:t>Ha</a:t>
                      </a:r>
                      <a:endParaRPr lang="en-US" sz="1600"/>
                    </a:p>
                  </a:txBody>
                  <a:tcPr marL="83811" marR="83811" marT="41906" marB="41906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No estacionaria en Media</a:t>
                      </a:r>
                      <a:endParaRPr lang="en-US" sz="1600"/>
                    </a:p>
                  </a:txBody>
                  <a:tcPr marL="83811" marR="83811" marT="41906" marB="41906"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Estacionaria en Varianza</a:t>
                      </a:r>
                      <a:endParaRPr lang="en-US" sz="1600" dirty="0"/>
                    </a:p>
                  </a:txBody>
                  <a:tcPr marL="83811" marR="83811" marT="41906" marB="41906"/>
                </a:tc>
                <a:extLst>
                  <a:ext uri="{0D108BD9-81ED-4DB2-BD59-A6C34878D82A}">
                    <a16:rowId xmlns:a16="http://schemas.microsoft.com/office/drawing/2014/main" val="573377460"/>
                  </a:ext>
                </a:extLst>
              </a:tr>
              <a:tr h="368769">
                <a:tc>
                  <a:txBody>
                    <a:bodyPr/>
                    <a:lstStyle/>
                    <a:p>
                      <a:r>
                        <a:rPr lang="es-MX" sz="1600"/>
                        <a:t>P-value</a:t>
                      </a:r>
                      <a:endParaRPr lang="en-US" sz="1600"/>
                    </a:p>
                  </a:txBody>
                  <a:tcPr marL="83811" marR="83811" marT="41906" marB="4190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 0.2172</a:t>
                      </a:r>
                    </a:p>
                  </a:txBody>
                  <a:tcPr marL="83811" marR="83811" marT="41906" marB="41906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0.04361</a:t>
                      </a:r>
                    </a:p>
                  </a:txBody>
                  <a:tcPr marL="83811" marR="83811" marT="41906" marB="41906"/>
                </a:tc>
                <a:extLst>
                  <a:ext uri="{0D108BD9-81ED-4DB2-BD59-A6C34878D82A}">
                    <a16:rowId xmlns:a16="http://schemas.microsoft.com/office/drawing/2014/main" val="2417562548"/>
                  </a:ext>
                </a:extLst>
              </a:tr>
              <a:tr h="1625935">
                <a:tc>
                  <a:txBody>
                    <a:bodyPr/>
                    <a:lstStyle/>
                    <a:p>
                      <a:r>
                        <a:rPr lang="es-MX" sz="1600"/>
                        <a:t>Conclusión</a:t>
                      </a:r>
                      <a:endParaRPr lang="en-US" sz="1600"/>
                    </a:p>
                  </a:txBody>
                  <a:tcPr marL="83811" marR="83811" marT="41906" marB="41906"/>
                </a:tc>
                <a:tc>
                  <a:txBody>
                    <a:bodyPr/>
                    <a:lstStyle/>
                    <a:p>
                      <a:r>
                        <a:rPr lang="es-MX" sz="1600"/>
                        <a:t>Como P-val Z alfa, NO rechazamos H0</a:t>
                      </a:r>
                      <a:r>
                        <a:rPr lang="en-US" sz="1600"/>
                        <a:t>, por lo tanto es estacionaria en media.</a:t>
                      </a:r>
                      <a:endParaRPr lang="es-MX" sz="1600"/>
                    </a:p>
                  </a:txBody>
                  <a:tcPr marL="83811" marR="83811" marT="41906" marB="41906"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Como </a:t>
                      </a:r>
                      <a:r>
                        <a:rPr lang="es-MX" sz="1600" dirty="0" err="1"/>
                        <a:t>pval</a:t>
                      </a:r>
                      <a:r>
                        <a:rPr lang="es-MX" sz="1600" dirty="0"/>
                        <a:t> &lt; alfa, rechazamos H0, por lo tanto es estacionaria en varianza. </a:t>
                      </a:r>
                      <a:endParaRPr lang="en-US" sz="1600" dirty="0"/>
                    </a:p>
                  </a:txBody>
                  <a:tcPr marL="83811" marR="83811" marT="41906" marB="41906"/>
                </a:tc>
                <a:extLst>
                  <a:ext uri="{0D108BD9-81ED-4DB2-BD59-A6C34878D82A}">
                    <a16:rowId xmlns:a16="http://schemas.microsoft.com/office/drawing/2014/main" val="366580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66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3CBEF12-C9B8-466E-A7FE-B00B9ADF4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8EFA4-B704-48D8-8D75-ABC0AEF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70319"/>
            <a:ext cx="4164401" cy="18518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b="1" kern="1200" dirty="0" err="1">
                <a:latin typeface="+mj-lt"/>
                <a:ea typeface="+mj-ea"/>
                <a:cs typeface="+mj-cs"/>
              </a:rPr>
              <a:t>Autocorrelogramas</a:t>
            </a:r>
            <a:r>
              <a:rPr lang="en-US" sz="3600" b="1" kern="1200" dirty="0">
                <a:latin typeface="+mj-lt"/>
                <a:ea typeface="+mj-ea"/>
                <a:cs typeface="+mj-cs"/>
              </a:rPr>
              <a:t>.</a:t>
            </a:r>
            <a:br>
              <a:rPr lang="en-US" sz="3600" b="1" kern="1200" dirty="0">
                <a:latin typeface="+mj-lt"/>
                <a:ea typeface="+mj-ea"/>
                <a:cs typeface="+mj-cs"/>
              </a:rPr>
            </a:b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6EBB4F4-C4EA-4176-BDF0-1629B26E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941" y="370319"/>
            <a:ext cx="6298971" cy="1851885"/>
          </a:xfrm>
        </p:spPr>
        <p:txBody>
          <a:bodyPr anchor="ctr">
            <a:normAutofit/>
          </a:bodyPr>
          <a:lstStyle/>
          <a:p>
            <a:r>
              <a:rPr lang="es-MX" sz="2400" b="1" dirty="0"/>
              <a:t>Como ambos decrecen exponencialmente mediante ondas de seno-coseno, la sugerencia de modelo a usar es un ARMA.</a:t>
            </a:r>
            <a:endParaRPr lang="en-US" sz="2400" b="1" dirty="0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0C78E84-80BD-4FE3-94B3-B67D0B9E2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7" r="7235" b="-1"/>
          <a:stretch/>
        </p:blipFill>
        <p:spPr>
          <a:xfrm>
            <a:off x="446610" y="2120520"/>
            <a:ext cx="5039789" cy="4740620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9868326-4702-4FDA-A322-C46862BF4E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9" r="1" b="16752"/>
          <a:stretch/>
        </p:blipFill>
        <p:spPr>
          <a:xfrm>
            <a:off x="5924405" y="2392326"/>
            <a:ext cx="6298971" cy="391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3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832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Primera evaluación  Estadística Aplicada G01.</vt:lpstr>
      <vt:lpstr>Predicción de acciones de la empresa CGC  por medio de TSA(Time Series Analysis) </vt:lpstr>
      <vt:lpstr>Naturaleza de los Datos.</vt:lpstr>
      <vt:lpstr>Manejo de datos </vt:lpstr>
      <vt:lpstr>Al analizar el comportamiento de los datos, se observo que hay un cambio en el comportamiento aproximadamente a partir del día 180, por lo que decidí tomar del día 180 al 240 para hacer el modelo y dejé unos días para comparar el resultado de la predicción con los datos reales.</vt:lpstr>
      <vt:lpstr>Modelado la tendencia de los datos.</vt:lpstr>
      <vt:lpstr>Clasificación de la Serie. </vt:lpstr>
      <vt:lpstr>Primera corrección.</vt:lpstr>
      <vt:lpstr>Autocorrelogramas. </vt:lpstr>
      <vt:lpstr>Modelado de la correción</vt:lpstr>
      <vt:lpstr>Ruido Blanco y residuales.</vt:lpstr>
      <vt:lpstr>Incorrelación                       En ninguna gráfica sobrepasa las bandas de significancia.  </vt:lpstr>
      <vt:lpstr>Prueba analítica de incorrelación. </vt:lpstr>
      <vt:lpstr>Shapiro-wilk normality test.</vt:lpstr>
      <vt:lpstr>Predicción de la corrección 1. (ARMA(2,2))</vt:lpstr>
      <vt:lpstr>Predicción de los siguientes 10 días de los datos originales. (ARIMA(2,1,2))</vt:lpstr>
      <vt:lpstr>Predicción de los siguientes 10 días. </vt:lpstr>
      <vt:lpstr>Predicción vs. Datos reales</vt:lpstr>
      <vt:lpstr>Conclusión.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evaluación  Estadística Aplicada G01.</dc:title>
  <dc:creator>RAUL ISMAEL MARTINEZ TAVASCI</dc:creator>
  <cp:lastModifiedBy>RAUL ISMAEL MARTINEZ TAVASCI</cp:lastModifiedBy>
  <cp:revision>17</cp:revision>
  <dcterms:created xsi:type="dcterms:W3CDTF">2021-04-14T15:09:06Z</dcterms:created>
  <dcterms:modified xsi:type="dcterms:W3CDTF">2021-05-22T23:47:34Z</dcterms:modified>
</cp:coreProperties>
</file>