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92" r:id="rId2"/>
    <p:sldId id="256" r:id="rId3"/>
    <p:sldId id="302" r:id="rId4"/>
    <p:sldId id="291" r:id="rId5"/>
    <p:sldId id="303" r:id="rId6"/>
    <p:sldId id="304" r:id="rId7"/>
    <p:sldId id="337" r:id="rId8"/>
    <p:sldId id="305" r:id="rId9"/>
    <p:sldId id="339" r:id="rId10"/>
    <p:sldId id="340" r:id="rId11"/>
    <p:sldId id="341" r:id="rId12"/>
    <p:sldId id="342" r:id="rId13"/>
    <p:sldId id="343" r:id="rId14"/>
    <p:sldId id="306" r:id="rId15"/>
    <p:sldId id="338" r:id="rId16"/>
    <p:sldId id="310" r:id="rId17"/>
    <p:sldId id="315" r:id="rId18"/>
    <p:sldId id="329" r:id="rId19"/>
    <p:sldId id="344" r:id="rId20"/>
    <p:sldId id="345"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a:defRPr/>
            </a:pPr>
            <a:endParaRPr lang="en-US"/>
          </a:p>
        </p:txBody>
      </p:sp>
      <p:sp>
        <p:nvSpPr>
          <p:cNvPr id="16" name="Slide Number Placeholder 15"/>
          <p:cNvSpPr>
            <a:spLocks noGrp="1"/>
          </p:cNvSpPr>
          <p:nvPr>
            <p:ph type="sldNum" sz="quarter" idx="11"/>
          </p:nvPr>
        </p:nvSpPr>
        <p:spPr/>
        <p:txBody>
          <a:bodyPr/>
          <a:lstStyle/>
          <a:p>
            <a:pPr>
              <a:defRPr/>
            </a:pPr>
            <a:fld id="{7579A5BB-CCBA-4752-8AFE-8311B4E33A62}" type="slidenum">
              <a:rPr lang="en-US" smtClean="0"/>
              <a:pPr>
                <a:defRPr/>
              </a:pPr>
              <a:t>‹#›</a:t>
            </a:fld>
            <a:endParaRPr lang="en-US"/>
          </a:p>
        </p:txBody>
      </p:sp>
      <p:sp>
        <p:nvSpPr>
          <p:cNvPr id="17" name="Footer Placeholder 16"/>
          <p:cNvSpPr>
            <a:spLocks noGrp="1"/>
          </p:cNvSpPr>
          <p:nvPr>
            <p:ph type="ftr" sz="quarter" idx="12"/>
          </p:nvPr>
        </p:nvSpPr>
        <p:spPr/>
        <p:txBody>
          <a:body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F0140D3-7C60-49CD-B781-3FA76D4392A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2E52D0-85C1-4F4A-8C7F-610BC628A341}"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pPr>
              <a:defRPr/>
            </a:pPr>
            <a:endParaRPr lang="en-US"/>
          </a:p>
        </p:txBody>
      </p:sp>
      <p:sp>
        <p:nvSpPr>
          <p:cNvPr id="15" name="Slide Number Placeholder 14"/>
          <p:cNvSpPr>
            <a:spLocks noGrp="1"/>
          </p:cNvSpPr>
          <p:nvPr>
            <p:ph type="sldNum" sz="quarter" idx="15"/>
          </p:nvPr>
        </p:nvSpPr>
        <p:spPr/>
        <p:txBody>
          <a:bodyPr/>
          <a:lstStyle>
            <a:lvl1pPr algn="ctr">
              <a:defRPr/>
            </a:lvl1pPr>
          </a:lstStyle>
          <a:p>
            <a:pPr>
              <a:defRPr/>
            </a:pPr>
            <a:fld id="{0ED24DB3-D012-4398-ACCF-68E568EC6F94}" type="slidenum">
              <a:rPr lang="en-US" smtClean="0"/>
              <a:pPr>
                <a:defRPr/>
              </a:pPr>
              <a:t>‹#›</a:t>
            </a:fld>
            <a:endParaRPr lang="en-US"/>
          </a:p>
        </p:txBody>
      </p:sp>
      <p:sp>
        <p:nvSpPr>
          <p:cNvPr id="16" name="Footer Placeholder 15"/>
          <p:cNvSpPr>
            <a:spLocks noGrp="1"/>
          </p:cNvSpPr>
          <p:nvPr>
            <p:ph type="ftr" sz="quarter" idx="16"/>
          </p:nvPr>
        </p:nvSpPr>
        <p:spPr/>
        <p:txBody>
          <a:bodyPr/>
          <a:lstStyle/>
          <a:p>
            <a:pPr>
              <a:defRPr/>
            </a:pPr>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8E623B2-F316-41A4-9B8C-DB728B5A51CA}" type="slidenum">
              <a:rPr lang="en-US" smtClean="0"/>
              <a:pPr>
                <a:defRPr/>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8ED2112-2A90-47D3-AF50-4B8CA7867D09}"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A7355DA0-2DF4-4295-87CF-3FA981195659}" type="slidenum">
              <a:rPr lang="en-US" smtClean="0"/>
              <a:pPr>
                <a:defRPr/>
              </a:pPr>
              <a:t>‹#›</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7" name="Date Placeholder 6"/>
          <p:cNvSpPr>
            <a:spLocks noGrp="1"/>
          </p:cNvSpPr>
          <p:nvPr>
            <p:ph type="dt" sz="half" idx="10"/>
          </p:nvPr>
        </p:nvSpPr>
        <p:spPr/>
        <p:txBody>
          <a:bodyPr/>
          <a:lstStyle/>
          <a:p>
            <a:pPr>
              <a:defRPr/>
            </a:pPr>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E1AE1E3-0E61-4C4C-8DE4-DB85D4E69918}"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773E17B-CF54-424C-B5FC-D9213ACD409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pPr>
              <a:defRPr/>
            </a:pPr>
            <a:endParaRPr lang="en-US"/>
          </a:p>
        </p:txBody>
      </p:sp>
      <p:sp>
        <p:nvSpPr>
          <p:cNvPr id="9" name="Slide Number Placeholder 8"/>
          <p:cNvSpPr>
            <a:spLocks noGrp="1"/>
          </p:cNvSpPr>
          <p:nvPr>
            <p:ph type="sldNum" sz="quarter" idx="15"/>
          </p:nvPr>
        </p:nvSpPr>
        <p:spPr/>
        <p:txBody>
          <a:bodyPr/>
          <a:lstStyle/>
          <a:p>
            <a:pPr>
              <a:defRPr/>
            </a:pPr>
            <a:fld id="{FAFF4C33-06E9-459C-B66E-3BFA83CC512F}" type="slidenum">
              <a:rPr lang="en-US" smtClean="0"/>
              <a:pPr>
                <a:defRPr/>
              </a:pPr>
              <a:t>‹#›</a:t>
            </a:fld>
            <a:endParaRPr lang="en-US"/>
          </a:p>
        </p:txBody>
      </p:sp>
      <p:sp>
        <p:nvSpPr>
          <p:cNvPr id="10" name="Footer Placeholder 9"/>
          <p:cNvSpPr>
            <a:spLocks noGrp="1"/>
          </p:cNvSpPr>
          <p:nvPr>
            <p:ph type="ftr" sz="quarter" idx="16"/>
          </p:nvPr>
        </p:nvSpPr>
        <p:spPr/>
        <p:txBody>
          <a:body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315D6751-FAE9-4E5E-B8A6-8898671F9A7B}"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defRPr/>
            </a:pPr>
            <a:fld id="{A4BE0A18-3429-487A-8FB6-08C7D62D76DC}" type="slidenum">
              <a:rPr lang="en-US" smtClean="0"/>
              <a:pPr>
                <a:defRPr/>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79613" y="2652713"/>
            <a:ext cx="3240087" cy="1200329"/>
          </a:xfrm>
          <a:prstGeom prst="rect">
            <a:avLst/>
          </a:prstGeom>
          <a:noFill/>
        </p:spPr>
        <p:txBody>
          <a:bodyPr>
            <a:spAutoFit/>
          </a:bodyPr>
          <a:lstStyle/>
          <a:p>
            <a:pPr algn="ctr">
              <a:defRPr/>
            </a:pPr>
            <a:endParaRPr lang="pt-BR" sz="5400" b="1" dirty="0">
              <a:solidFill>
                <a:schemeClr val="bg1">
                  <a:lumMod val="10000"/>
                </a:schemeClr>
              </a:solidFill>
              <a:latin typeface="+mj-lt"/>
            </a:endParaRPr>
          </a:p>
          <a:p>
            <a:pPr>
              <a:defRPr/>
            </a:pPr>
            <a:endParaRPr lang="en-US" dirty="0"/>
          </a:p>
        </p:txBody>
      </p:sp>
      <p:sp>
        <p:nvSpPr>
          <p:cNvPr id="11" name="Oval Callout 10"/>
          <p:cNvSpPr/>
          <p:nvPr/>
        </p:nvSpPr>
        <p:spPr>
          <a:xfrm>
            <a:off x="6858000" y="609600"/>
            <a:ext cx="1511300" cy="612775"/>
          </a:xfrm>
          <a:prstGeom prst="wedgeEllipseCallout">
            <a:avLst>
              <a:gd name="adj1" fmla="val -121596"/>
              <a:gd name="adj2" fmla="val 3166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9" name="TextBox 11"/>
          <p:cNvSpPr txBox="1">
            <a:spLocks noChangeArrowheads="1"/>
          </p:cNvSpPr>
          <p:nvPr/>
        </p:nvSpPr>
        <p:spPr bwMode="auto">
          <a:xfrm>
            <a:off x="7086600" y="685800"/>
            <a:ext cx="10795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o-RO" b="1" dirty="0"/>
              <a:t>Curs </a:t>
            </a:r>
            <a:r>
              <a:rPr lang="en-US" b="1" dirty="0" smtClean="0"/>
              <a:t>10</a:t>
            </a:r>
            <a:endParaRPr lang="en-US" b="1" dirty="0"/>
          </a:p>
          <a:p>
            <a:pPr eaLnBrk="1" hangingPunct="1"/>
            <a:endParaRPr lang="en-US" dirty="0"/>
          </a:p>
        </p:txBody>
      </p:sp>
      <p:sp>
        <p:nvSpPr>
          <p:cNvPr id="13" name="Explosion 2 12"/>
          <p:cNvSpPr/>
          <p:nvPr/>
        </p:nvSpPr>
        <p:spPr>
          <a:xfrm>
            <a:off x="5265929" y="3933826"/>
            <a:ext cx="2808287" cy="18716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5715000" y="4495800"/>
            <a:ext cx="1703387" cy="830263"/>
          </a:xfrm>
          <a:prstGeom prst="rect">
            <a:avLst/>
          </a:prstGeom>
          <a:noFill/>
        </p:spPr>
        <p:txBody>
          <a:bodyPr>
            <a:spAutoFit/>
          </a:bodyPr>
          <a:lstStyle/>
          <a:p>
            <a:pPr>
              <a:defRPr/>
            </a:pPr>
            <a:r>
              <a:rPr lang="ro-RO" dirty="0"/>
              <a:t>    </a:t>
            </a:r>
            <a:r>
              <a:rPr lang="ro-RO" sz="2400" b="1" dirty="0">
                <a:latin typeface="+mj-lt"/>
              </a:rPr>
              <a:t>Simona </a:t>
            </a:r>
          </a:p>
          <a:p>
            <a:pPr>
              <a:defRPr/>
            </a:pPr>
            <a:r>
              <a:rPr lang="ro-RO" sz="2400" b="1" dirty="0">
                <a:latin typeface="+mj-lt"/>
              </a:rPr>
              <a:t>      Rada</a:t>
            </a:r>
            <a:endParaRPr lang="en-US" sz="2400" b="1" dirty="0">
              <a:latin typeface="+mj-lt"/>
            </a:endParaRPr>
          </a:p>
        </p:txBody>
      </p:sp>
      <p:sp>
        <p:nvSpPr>
          <p:cNvPr id="2" name="Teardrop 1"/>
          <p:cNvSpPr/>
          <p:nvPr/>
        </p:nvSpPr>
        <p:spPr>
          <a:xfrm>
            <a:off x="251520" y="1952411"/>
            <a:ext cx="5158680" cy="4534694"/>
          </a:xfrm>
          <a:prstGeom prst="teardrop">
            <a:avLst>
              <a:gd name="adj" fmla="val 180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27584" y="3429000"/>
            <a:ext cx="3744416" cy="707886"/>
          </a:xfrm>
          <a:prstGeom prst="rect">
            <a:avLst/>
          </a:prstGeom>
        </p:spPr>
        <p:txBody>
          <a:bodyPr wrap="square">
            <a:spAutoFit/>
          </a:bodyPr>
          <a:lstStyle/>
          <a:p>
            <a:r>
              <a:rPr lang="ro-RO" sz="4000" dirty="0" smtClean="0"/>
              <a:t>Starea gazoasă</a:t>
            </a:r>
            <a:endParaRPr lang="en-US" sz="4000" b="1" dirty="0">
              <a:solidFill>
                <a:schemeClr val="tx1">
                  <a:lumMod val="90000"/>
                  <a:lumOff val="1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219200"/>
          </a:xfrm>
        </p:spPr>
        <p:txBody>
          <a:bodyPr/>
          <a:lstStyle/>
          <a:p>
            <a:pPr algn="ctr"/>
            <a:r>
              <a:rPr lang="de-DE" dirty="0" smtClean="0"/>
              <a:t>5. Legea Gay-Lussac</a:t>
            </a:r>
            <a:endParaRPr lang="en-US" dirty="0"/>
          </a:p>
        </p:txBody>
      </p:sp>
      <p:sp>
        <p:nvSpPr>
          <p:cNvPr id="4" name="Vertical Scroll 3"/>
          <p:cNvSpPr/>
          <p:nvPr/>
        </p:nvSpPr>
        <p:spPr>
          <a:xfrm>
            <a:off x="0" y="914400"/>
            <a:ext cx="9144000" cy="56388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200" y="990600"/>
            <a:ext cx="7924800" cy="646331"/>
          </a:xfrm>
          <a:prstGeom prst="rect">
            <a:avLst/>
          </a:prstGeom>
          <a:noFill/>
        </p:spPr>
        <p:txBody>
          <a:bodyPr wrap="square" rtlCol="0">
            <a:spAutoFit/>
          </a:bodyPr>
          <a:lstStyle/>
          <a:p>
            <a:r>
              <a:rPr lang="ro-RO" b="1" i="1" dirty="0" smtClean="0"/>
              <a:t>Enunţ: </a:t>
            </a:r>
            <a:r>
              <a:rPr lang="en-US" b="1" dirty="0" smtClean="0"/>
              <a:t>La </a:t>
            </a:r>
            <a:r>
              <a:rPr lang="en-US" b="1" dirty="0" err="1" smtClean="0"/>
              <a:t>presiune</a:t>
            </a:r>
            <a:r>
              <a:rPr lang="en-US" b="1" dirty="0" smtClean="0"/>
              <a:t> </a:t>
            </a:r>
            <a:r>
              <a:rPr lang="en-US" b="1" dirty="0" err="1" smtClean="0"/>
              <a:t>constantă</a:t>
            </a:r>
            <a:r>
              <a:rPr lang="en-US" b="1" dirty="0" smtClean="0"/>
              <a:t>, </a:t>
            </a:r>
            <a:r>
              <a:rPr lang="en-US" b="1" dirty="0" err="1" smtClean="0"/>
              <a:t>volumul</a:t>
            </a:r>
            <a:r>
              <a:rPr lang="en-US" b="1" dirty="0" smtClean="0"/>
              <a:t> </a:t>
            </a:r>
            <a:r>
              <a:rPr lang="en-US" b="1" dirty="0" err="1" smtClean="0"/>
              <a:t>ocupat</a:t>
            </a:r>
            <a:r>
              <a:rPr lang="en-US" b="1" dirty="0" smtClean="0"/>
              <a:t> de o </a:t>
            </a:r>
            <a:r>
              <a:rPr lang="en-US" b="1" dirty="0" err="1" smtClean="0"/>
              <a:t>masă</a:t>
            </a:r>
            <a:r>
              <a:rPr lang="ro-RO" b="1" dirty="0" smtClean="0"/>
              <a:t> </a:t>
            </a:r>
            <a:r>
              <a:rPr lang="en-US" b="1" dirty="0" err="1" smtClean="0"/>
              <a:t>determinată</a:t>
            </a:r>
            <a:r>
              <a:rPr lang="en-US" b="1" dirty="0" smtClean="0"/>
              <a:t> </a:t>
            </a:r>
            <a:r>
              <a:rPr lang="ro-RO" b="1" dirty="0" smtClean="0"/>
              <a:t>  </a:t>
            </a:r>
            <a:r>
              <a:rPr lang="en-US" b="1" dirty="0" smtClean="0"/>
              <a:t>de </a:t>
            </a:r>
            <a:r>
              <a:rPr lang="en-US" b="1" dirty="0" err="1" smtClean="0"/>
              <a:t>gaz</a:t>
            </a:r>
            <a:r>
              <a:rPr lang="en-US" b="1" dirty="0" smtClean="0"/>
              <a:t> </a:t>
            </a:r>
            <a:r>
              <a:rPr lang="en-US" b="1" dirty="0" err="1" smtClean="0"/>
              <a:t>variază</a:t>
            </a:r>
            <a:r>
              <a:rPr lang="en-US" b="1" dirty="0" smtClean="0"/>
              <a:t> direct </a:t>
            </a:r>
            <a:r>
              <a:rPr lang="en-US" b="1" dirty="0" err="1" smtClean="0"/>
              <a:t>proporţional</a:t>
            </a:r>
            <a:r>
              <a:rPr lang="en-US" b="1" dirty="0" smtClean="0"/>
              <a:t> cu </a:t>
            </a:r>
            <a:r>
              <a:rPr lang="en-US" b="1" dirty="0" err="1" smtClean="0"/>
              <a:t>temperatura</a:t>
            </a:r>
            <a:r>
              <a:rPr lang="en-US" b="1" dirty="0" smtClean="0"/>
              <a:t> </a:t>
            </a:r>
            <a:r>
              <a:rPr lang="en-US" b="1" dirty="0" err="1" smtClean="0"/>
              <a:t>absolută</a:t>
            </a:r>
            <a:r>
              <a:rPr lang="en-US" b="1" dirty="0" smtClean="0"/>
              <a:t>. </a:t>
            </a:r>
            <a:endParaRPr lang="en-US" dirty="0"/>
          </a:p>
        </p:txBody>
      </p:sp>
      <p:pic>
        <p:nvPicPr>
          <p:cNvPr id="43011" name="Picture 3"/>
          <p:cNvPicPr>
            <a:picLocks noChangeAspect="1" noChangeArrowheads="1"/>
          </p:cNvPicPr>
          <p:nvPr/>
        </p:nvPicPr>
        <p:blipFill>
          <a:blip r:embed="rId2"/>
          <a:srcRect/>
          <a:stretch>
            <a:fillRect/>
          </a:stretch>
        </p:blipFill>
        <p:spPr bwMode="auto">
          <a:xfrm>
            <a:off x="914401" y="1676401"/>
            <a:ext cx="7391400" cy="472307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990600"/>
          </a:xfrm>
        </p:spPr>
        <p:txBody>
          <a:bodyPr/>
          <a:lstStyle/>
          <a:p>
            <a:pPr algn="ctr"/>
            <a:r>
              <a:rPr lang="de-DE" dirty="0" smtClean="0"/>
              <a:t>6. Legea lui Charles</a:t>
            </a:r>
            <a:endParaRPr lang="en-US" dirty="0"/>
          </a:p>
        </p:txBody>
      </p:sp>
      <p:sp>
        <p:nvSpPr>
          <p:cNvPr id="5" name="Vertical Scroll 4"/>
          <p:cNvSpPr/>
          <p:nvPr/>
        </p:nvSpPr>
        <p:spPr>
          <a:xfrm>
            <a:off x="0" y="990600"/>
            <a:ext cx="9144000" cy="56388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24000" y="1066800"/>
            <a:ext cx="7010400" cy="1200329"/>
          </a:xfrm>
          <a:prstGeom prst="rect">
            <a:avLst/>
          </a:prstGeom>
          <a:noFill/>
        </p:spPr>
        <p:txBody>
          <a:bodyPr wrap="square" rtlCol="0">
            <a:spAutoFit/>
          </a:bodyPr>
          <a:lstStyle/>
          <a:p>
            <a:r>
              <a:rPr lang="ro-RO" b="1" dirty="0" smtClean="0"/>
              <a:t>	</a:t>
            </a:r>
            <a:r>
              <a:rPr lang="it-IT" b="1" dirty="0" smtClean="0"/>
              <a:t>Legea </a:t>
            </a:r>
            <a:r>
              <a:rPr lang="it-IT" b="1" dirty="0" smtClean="0"/>
              <a:t>transformării izocore sau legea lui Charles </a:t>
            </a:r>
            <a:r>
              <a:rPr lang="it-IT" dirty="0" smtClean="0"/>
              <a:t>se enunţă astfel: la volum constant, presiunea unei </a:t>
            </a:r>
            <a:r>
              <a:rPr lang="it-IT" dirty="0" smtClean="0"/>
              <a:t>mase</a:t>
            </a:r>
            <a:r>
              <a:rPr lang="ro-RO" dirty="0" smtClean="0"/>
              <a:t> </a:t>
            </a:r>
            <a:r>
              <a:rPr lang="it-IT" dirty="0" smtClean="0"/>
              <a:t>determinate </a:t>
            </a:r>
            <a:r>
              <a:rPr lang="it-IT" dirty="0" smtClean="0"/>
              <a:t>de gaz variază direct proporţional cu temperatura absolută.</a:t>
            </a:r>
            <a:endParaRPr lang="en-US" b="1" dirty="0" smtClean="0"/>
          </a:p>
          <a:p>
            <a:endParaRPr lang="en-US" dirty="0"/>
          </a:p>
        </p:txBody>
      </p:sp>
      <p:pic>
        <p:nvPicPr>
          <p:cNvPr id="44035" name="Picture 3"/>
          <p:cNvPicPr>
            <a:picLocks noChangeAspect="1" noChangeArrowheads="1"/>
          </p:cNvPicPr>
          <p:nvPr/>
        </p:nvPicPr>
        <p:blipFill>
          <a:blip r:embed="rId2"/>
          <a:srcRect/>
          <a:stretch>
            <a:fillRect/>
          </a:stretch>
        </p:blipFill>
        <p:spPr bwMode="auto">
          <a:xfrm>
            <a:off x="1600200" y="2000250"/>
            <a:ext cx="4495800" cy="4641413"/>
          </a:xfrm>
          <a:prstGeom prst="rect">
            <a:avLst/>
          </a:prstGeom>
          <a:noFill/>
          <a:ln w="9525">
            <a:noFill/>
            <a:miter lim="800000"/>
            <a:headEnd/>
            <a:tailEnd/>
          </a:ln>
          <a:effectLst/>
        </p:spPr>
      </p:pic>
      <p:pic>
        <p:nvPicPr>
          <p:cNvPr id="44036" name="Picture 4"/>
          <p:cNvPicPr>
            <a:picLocks noChangeAspect="1" noChangeArrowheads="1"/>
          </p:cNvPicPr>
          <p:nvPr/>
        </p:nvPicPr>
        <p:blipFill>
          <a:blip r:embed="rId3"/>
          <a:srcRect/>
          <a:stretch>
            <a:fillRect/>
          </a:stretch>
        </p:blipFill>
        <p:spPr bwMode="auto">
          <a:xfrm>
            <a:off x="6400799" y="2743200"/>
            <a:ext cx="1665249" cy="1828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219200"/>
          </a:xfrm>
        </p:spPr>
        <p:txBody>
          <a:bodyPr/>
          <a:lstStyle/>
          <a:p>
            <a:pPr algn="ctr"/>
            <a:r>
              <a:rPr lang="de-DE" b="1" dirty="0" smtClean="0"/>
              <a:t>7. Legea lui Avogadro</a:t>
            </a:r>
            <a:endParaRPr lang="en-US" dirty="0"/>
          </a:p>
        </p:txBody>
      </p:sp>
      <p:pic>
        <p:nvPicPr>
          <p:cNvPr id="45058" name="Picture 2"/>
          <p:cNvPicPr>
            <a:picLocks noGrp="1" noChangeAspect="1" noChangeArrowheads="1"/>
          </p:cNvPicPr>
          <p:nvPr>
            <p:ph idx="1"/>
          </p:nvPr>
        </p:nvPicPr>
        <p:blipFill>
          <a:blip r:embed="rId2"/>
          <a:srcRect/>
          <a:stretch>
            <a:fillRect/>
          </a:stretch>
        </p:blipFill>
        <p:spPr bwMode="auto">
          <a:xfrm>
            <a:off x="381000" y="1295400"/>
            <a:ext cx="8277633" cy="4114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b="1" i="1" dirty="0" smtClean="0"/>
              <a:t> 	</a:t>
            </a:r>
            <a:r>
              <a:rPr lang="ro-RO" b="1" i="1" dirty="0" smtClean="0"/>
              <a:t>L</a:t>
            </a:r>
            <a:r>
              <a:rPr lang="de-DE" b="1" i="1" dirty="0" smtClean="0"/>
              <a:t>egea </a:t>
            </a:r>
            <a:r>
              <a:rPr lang="de-DE" b="1" i="1" dirty="0" smtClean="0"/>
              <a:t>lui Dalton</a:t>
            </a:r>
            <a:r>
              <a:rPr lang="de-DE" dirty="0" smtClean="0"/>
              <a:t> se referă la faptul că </a:t>
            </a:r>
            <a:r>
              <a:rPr lang="de-DE" b="1" i="1" dirty="0" smtClean="0"/>
              <a:t>presiunea totală a amestecului, P este egală cu suma presiunilor parţiale, p</a:t>
            </a:r>
            <a:r>
              <a:rPr lang="de-DE" b="1" i="1" baseline="-25000" dirty="0" smtClean="0"/>
              <a:t>i</a:t>
            </a:r>
            <a:r>
              <a:rPr lang="de-DE" b="1" i="1" dirty="0" smtClean="0"/>
              <a:t>  ale componentelor din amestec:</a:t>
            </a:r>
            <a:endParaRPr lang="en-US" b="1" dirty="0" smtClean="0"/>
          </a:p>
          <a:p>
            <a:pPr>
              <a:buNone/>
            </a:pPr>
            <a:r>
              <a:rPr lang="de-DE" dirty="0" smtClean="0"/>
              <a:t>					</a:t>
            </a:r>
            <a:r>
              <a:rPr lang="en-US" dirty="0" smtClean="0"/>
              <a:t> </a:t>
            </a:r>
            <a:r>
              <a:rPr lang="it-IT" dirty="0" smtClean="0"/>
              <a:t>	</a:t>
            </a:r>
            <a:endParaRPr lang="ro-RO" dirty="0" smtClean="0"/>
          </a:p>
          <a:p>
            <a:r>
              <a:rPr lang="ro-RO" b="1" i="1" dirty="0" smtClean="0"/>
              <a:t>       L</a:t>
            </a:r>
            <a:r>
              <a:rPr lang="de-DE" b="1" i="1" dirty="0" smtClean="0"/>
              <a:t>egea </a:t>
            </a:r>
            <a:r>
              <a:rPr lang="de-DE" b="1" i="1" dirty="0" smtClean="0"/>
              <a:t>volumelor parţiale</a:t>
            </a:r>
            <a:r>
              <a:rPr lang="de-DE" dirty="0" smtClean="0"/>
              <a:t>: </a:t>
            </a:r>
            <a:r>
              <a:rPr lang="de-DE" b="1" i="1" dirty="0" smtClean="0"/>
              <a:t>volumul total al unui amestec de gaze ideale, V este egal cu suma volumelor parţialem, V</a:t>
            </a:r>
            <a:r>
              <a:rPr lang="de-DE" b="1" i="1" baseline="-25000" dirty="0" smtClean="0"/>
              <a:t>i</a:t>
            </a:r>
            <a:r>
              <a:rPr lang="de-DE" b="1" i="1" dirty="0" smtClean="0"/>
              <a:t> ale tuturor componentelor din amestec</a:t>
            </a:r>
            <a:r>
              <a:rPr lang="de-DE" dirty="0" smtClean="0"/>
              <a:t>.</a:t>
            </a:r>
            <a:endParaRPr lang="en-US" b="1" dirty="0" smtClean="0"/>
          </a:p>
        </p:txBody>
      </p:sp>
      <p:sp>
        <p:nvSpPr>
          <p:cNvPr id="3" name="Title 2"/>
          <p:cNvSpPr>
            <a:spLocks noGrp="1"/>
          </p:cNvSpPr>
          <p:nvPr>
            <p:ph type="title"/>
          </p:nvPr>
        </p:nvSpPr>
        <p:spPr/>
        <p:txBody>
          <a:bodyPr/>
          <a:lstStyle/>
          <a:p>
            <a:r>
              <a:rPr smtClean="0"/>
              <a:t>8. Legile amestecurilor de gaze ideale</a:t>
            </a:r>
            <a:endParaRPr lang="en-US" dirty="0"/>
          </a:p>
        </p:txBody>
      </p:sp>
      <p:pic>
        <p:nvPicPr>
          <p:cNvPr id="46082" name="Picture 2"/>
          <p:cNvPicPr>
            <a:picLocks noChangeAspect="1" noChangeArrowheads="1"/>
          </p:cNvPicPr>
          <p:nvPr/>
        </p:nvPicPr>
        <p:blipFill>
          <a:blip r:embed="rId2"/>
          <a:srcRect/>
          <a:stretch>
            <a:fillRect/>
          </a:stretch>
        </p:blipFill>
        <p:spPr bwMode="auto">
          <a:xfrm>
            <a:off x="3810000" y="2971800"/>
            <a:ext cx="1394114" cy="666750"/>
          </a:xfrm>
          <a:prstGeom prst="rect">
            <a:avLst/>
          </a:prstGeom>
          <a:noFill/>
          <a:ln w="9525">
            <a:noFill/>
            <a:miter lim="800000"/>
            <a:headEnd/>
            <a:tailEnd/>
          </a:ln>
          <a:effectLst/>
        </p:spPr>
      </p:pic>
      <p:pic>
        <p:nvPicPr>
          <p:cNvPr id="46085" name="Picture 5"/>
          <p:cNvPicPr>
            <a:picLocks noChangeAspect="1" noChangeArrowheads="1"/>
          </p:cNvPicPr>
          <p:nvPr/>
        </p:nvPicPr>
        <p:blipFill>
          <a:blip r:embed="rId3"/>
          <a:srcRect/>
          <a:stretch>
            <a:fillRect/>
          </a:stretch>
        </p:blipFill>
        <p:spPr bwMode="auto">
          <a:xfrm>
            <a:off x="3810000" y="5334000"/>
            <a:ext cx="1795549" cy="914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Scroll 2"/>
          <p:cNvSpPr/>
          <p:nvPr/>
        </p:nvSpPr>
        <p:spPr>
          <a:xfrm>
            <a:off x="228600" y="381000"/>
            <a:ext cx="8915400" cy="61722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1" name="Picture 1"/>
          <p:cNvPicPr>
            <a:picLocks noChangeAspect="1" noChangeArrowheads="1"/>
          </p:cNvPicPr>
          <p:nvPr/>
        </p:nvPicPr>
        <p:blipFill>
          <a:blip r:embed="rId2"/>
          <a:srcRect/>
          <a:stretch>
            <a:fillRect/>
          </a:stretch>
        </p:blipFill>
        <p:spPr bwMode="auto">
          <a:xfrm>
            <a:off x="2057400" y="1219199"/>
            <a:ext cx="5410200" cy="5270373"/>
          </a:xfrm>
          <a:prstGeom prst="rect">
            <a:avLst/>
          </a:prstGeom>
          <a:noFill/>
          <a:ln w="9525">
            <a:noFill/>
            <a:miter lim="800000"/>
            <a:headEnd/>
            <a:tailEnd/>
          </a:ln>
          <a:effectLst/>
        </p:spPr>
      </p:pic>
    </p:spTree>
    <p:extLst>
      <p:ext uri="{BB962C8B-B14F-4D97-AF65-F5344CB8AC3E}">
        <p14:creationId xmlns:p14="http://schemas.microsoft.com/office/powerpoint/2010/main" xmlns="" val="19716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de-DE" dirty="0" smtClean="0"/>
              <a:t>Unele gaze (H</a:t>
            </a:r>
            <a:r>
              <a:rPr lang="de-DE" baseline="-25000" dirty="0" smtClean="0"/>
              <a:t>2</a:t>
            </a:r>
            <a:r>
              <a:rPr lang="de-DE" dirty="0" smtClean="0"/>
              <a:t>, N</a:t>
            </a:r>
            <a:r>
              <a:rPr lang="de-DE" baseline="-25000" dirty="0" smtClean="0"/>
              <a:t>2</a:t>
            </a:r>
            <a:r>
              <a:rPr lang="de-DE" dirty="0" smtClean="0"/>
              <a:t>, O</a:t>
            </a:r>
            <a:r>
              <a:rPr lang="de-DE" baseline="-25000" dirty="0" smtClean="0"/>
              <a:t>2</a:t>
            </a:r>
            <a:r>
              <a:rPr lang="de-DE" dirty="0" smtClean="0"/>
              <a:t>) nu se transformă în lichide la temperatura obişnuită oricât de mare ar fi presiunea, motiv pentru care se mai numesc uneori gaze permanente. Gazele permanente pentru a putea fi lichefiate trebuie şi răcite. Alte gaze (CO</a:t>
            </a:r>
            <a:r>
              <a:rPr lang="de-DE" baseline="-25000" dirty="0" smtClean="0"/>
              <a:t>2</a:t>
            </a:r>
            <a:r>
              <a:rPr lang="de-DE" dirty="0" smtClean="0"/>
              <a:t>, NH</a:t>
            </a:r>
            <a:r>
              <a:rPr lang="de-DE" baseline="-25000" dirty="0" smtClean="0"/>
              <a:t>3</a:t>
            </a:r>
            <a:r>
              <a:rPr lang="de-DE" dirty="0" smtClean="0"/>
              <a:t>, SO</a:t>
            </a:r>
            <a:r>
              <a:rPr lang="de-DE" baseline="-25000" dirty="0" smtClean="0"/>
              <a:t>2</a:t>
            </a:r>
            <a:r>
              <a:rPr lang="de-DE" dirty="0" smtClean="0"/>
              <a:t>, Cl</a:t>
            </a:r>
            <a:r>
              <a:rPr lang="de-DE" baseline="-25000" dirty="0" smtClean="0"/>
              <a:t>2</a:t>
            </a:r>
            <a:r>
              <a:rPr lang="de-DE" dirty="0" smtClean="0"/>
              <a:t>) se lichefiază la temperatura camerei, prin simpla comprimare. Există pentru fiecare gaz o anumită </a:t>
            </a:r>
            <a:r>
              <a:rPr lang="de-DE" i="1" dirty="0" smtClean="0"/>
              <a:t>temperatură, deasupra căreia gazul nu poate fi lichefiat</a:t>
            </a:r>
            <a:r>
              <a:rPr lang="de-DE" dirty="0" smtClean="0"/>
              <a:t> numită </a:t>
            </a:r>
            <a:r>
              <a:rPr lang="de-DE" b="1" i="1" dirty="0" smtClean="0"/>
              <a:t>temperatură critică</a:t>
            </a:r>
            <a:r>
              <a:rPr lang="de-DE" dirty="0" smtClean="0"/>
              <a:t>. </a:t>
            </a:r>
            <a:r>
              <a:rPr lang="de-DE" i="1" dirty="0" smtClean="0"/>
              <a:t>Presiunea minimă necesară pentru a lichefia un gaz la temperatura critică</a:t>
            </a:r>
            <a:r>
              <a:rPr lang="de-DE" dirty="0" smtClean="0"/>
              <a:t> se numeşte </a:t>
            </a:r>
            <a:r>
              <a:rPr lang="de-DE" b="1" i="1" dirty="0" smtClean="0"/>
              <a:t>presiune critică</a:t>
            </a:r>
            <a:r>
              <a:rPr lang="de-DE" dirty="0" smtClean="0"/>
              <a:t>. </a:t>
            </a:r>
            <a:endParaRPr lang="en-US" b="1" dirty="0" smtClean="0"/>
          </a:p>
          <a:p>
            <a:r>
              <a:rPr lang="de-DE" dirty="0" smtClean="0"/>
              <a:t>Studii pe proprietăţile gazelor la presiuni ridicate şi/sau temperaturi scăzute au arătat că acestea prezintă abateri de la comportarea ideală. Chiar în condiţii normale de presiune şi temperatură există mici abateri de la comportarea ideală. Astfel, măsurători de mare precizie au arătat că volumele molare ale unor gaze precum H</a:t>
            </a:r>
            <a:r>
              <a:rPr lang="de-DE" baseline="-25000" dirty="0" smtClean="0"/>
              <a:t>2</a:t>
            </a:r>
            <a:r>
              <a:rPr lang="de-DE" dirty="0" smtClean="0"/>
              <a:t>, N</a:t>
            </a:r>
            <a:r>
              <a:rPr lang="de-DE" baseline="-25000" dirty="0" smtClean="0"/>
              <a:t>2</a:t>
            </a:r>
            <a:r>
              <a:rPr lang="de-DE" dirty="0" smtClean="0"/>
              <a:t>, O</a:t>
            </a:r>
            <a:r>
              <a:rPr lang="de-DE" baseline="-25000" dirty="0" smtClean="0"/>
              <a:t>2</a:t>
            </a:r>
            <a:r>
              <a:rPr lang="de-DE" dirty="0" smtClean="0"/>
              <a:t>, NH</a:t>
            </a:r>
            <a:r>
              <a:rPr lang="de-DE" baseline="-25000" dirty="0" smtClean="0"/>
              <a:t>3</a:t>
            </a:r>
            <a:r>
              <a:rPr lang="de-DE" dirty="0" smtClean="0"/>
              <a:t>, CO</a:t>
            </a:r>
            <a:r>
              <a:rPr lang="de-DE" baseline="-25000" dirty="0" smtClean="0"/>
              <a:t>2</a:t>
            </a:r>
            <a:r>
              <a:rPr lang="de-DE" dirty="0" smtClean="0"/>
              <a:t> diferă de valoarea teoretică, iar abaterile se accentuează pe măsură ce ne îndepărtăm de condiţiile normale. Aproprierea de </a:t>
            </a:r>
            <a:r>
              <a:rPr lang="de-DE" b="1" i="1" dirty="0" smtClean="0"/>
              <a:t>condiţiile critice (= temperatura şi presiunea la care gazul trece în lichid) </a:t>
            </a:r>
            <a:r>
              <a:rPr lang="de-DE" dirty="0" smtClean="0"/>
              <a:t>conduce la comportări complet diferite de cele prevăzute de legile gazelor ideale.</a:t>
            </a:r>
            <a:endParaRPr lang="en-US" b="1" dirty="0" smtClean="0"/>
          </a:p>
          <a:p>
            <a:endParaRPr lang="en-US" dirty="0"/>
          </a:p>
        </p:txBody>
      </p:sp>
      <p:sp>
        <p:nvSpPr>
          <p:cNvPr id="3" name="Title 2"/>
          <p:cNvSpPr>
            <a:spLocks noGrp="1"/>
          </p:cNvSpPr>
          <p:nvPr>
            <p:ph type="title"/>
          </p:nvPr>
        </p:nvSpPr>
        <p:spPr/>
        <p:txBody>
          <a:bodyPr>
            <a:normAutofit fontScale="90000"/>
          </a:bodyPr>
          <a:lstStyle/>
          <a:p>
            <a:r>
              <a:rPr lang="de-DE" dirty="0" smtClean="0"/>
              <a:t>9. Gaze reale. Ecuaţia lui Van der Waals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Scroll 1"/>
          <p:cNvSpPr/>
          <p:nvPr/>
        </p:nvSpPr>
        <p:spPr>
          <a:xfrm>
            <a:off x="107504" y="0"/>
            <a:ext cx="8352928" cy="68580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219200" y="914400"/>
            <a:ext cx="6096000" cy="6186309"/>
          </a:xfrm>
          <a:prstGeom prst="rect">
            <a:avLst/>
          </a:prstGeom>
          <a:noFill/>
        </p:spPr>
        <p:txBody>
          <a:bodyPr wrap="square" rtlCol="0">
            <a:spAutoFit/>
          </a:bodyPr>
          <a:lstStyle/>
          <a:p>
            <a:pPr algn="just"/>
            <a:r>
              <a:rPr lang="en-US" b="1" i="1" dirty="0" smtClean="0">
                <a:solidFill>
                  <a:schemeClr val="bg1"/>
                </a:solidFill>
              </a:rPr>
              <a:t>	</a:t>
            </a:r>
            <a:r>
              <a:rPr lang="de-DE" dirty="0" smtClean="0"/>
              <a:t>Cea mai simplă relaţie care încearcă să corecteze ecuaţia de stare a gazului ideal pentru a o adapta la comportarea gazelor reale prin introducerea a doi parametrii de corecţie caracteristici fiecărui gaz este </a:t>
            </a:r>
            <a:r>
              <a:rPr lang="de-DE" b="1" i="1" dirty="0" smtClean="0"/>
              <a:t>ecuaţia de stare a gazului real</a:t>
            </a:r>
            <a:r>
              <a:rPr lang="de-DE" dirty="0" smtClean="0"/>
              <a:t> sau </a:t>
            </a:r>
            <a:r>
              <a:rPr lang="de-DE" b="1" i="1" dirty="0" smtClean="0"/>
              <a:t>ecuaţia Van der Waals</a:t>
            </a:r>
            <a:r>
              <a:rPr lang="de-DE" dirty="0" smtClean="0"/>
              <a:t> (1883) după numele celui care a propus-o şi are forma (pentru un mol</a:t>
            </a:r>
            <a:r>
              <a:rPr lang="de-DE" dirty="0" smtClean="0"/>
              <a:t>):</a:t>
            </a:r>
            <a:endParaRPr lang="ro-RO" dirty="0" smtClean="0"/>
          </a:p>
          <a:p>
            <a:pPr algn="just"/>
            <a:endParaRPr lang="ro-RO" b="1" dirty="0" smtClean="0"/>
          </a:p>
          <a:p>
            <a:pPr algn="just"/>
            <a:endParaRPr lang="ro-RO" b="1" dirty="0" smtClean="0"/>
          </a:p>
          <a:p>
            <a:pPr algn="just"/>
            <a:endParaRPr lang="ro-RO" dirty="0" smtClean="0"/>
          </a:p>
          <a:p>
            <a:pPr algn="just"/>
            <a:r>
              <a:rPr lang="de-DE" dirty="0" smtClean="0"/>
              <a:t>unde </a:t>
            </a:r>
            <a:r>
              <a:rPr lang="de-DE" b="1" i="1" dirty="0" smtClean="0"/>
              <a:t>a</a:t>
            </a:r>
            <a:r>
              <a:rPr lang="de-DE" dirty="0" smtClean="0"/>
              <a:t> este o </a:t>
            </a:r>
            <a:r>
              <a:rPr lang="de-DE" b="1" i="1" dirty="0" smtClean="0"/>
              <a:t>constantă</a:t>
            </a:r>
            <a:r>
              <a:rPr lang="de-DE" dirty="0" smtClean="0"/>
              <a:t> </a:t>
            </a:r>
            <a:r>
              <a:rPr lang="de-DE" b="1" i="1" dirty="0" smtClean="0"/>
              <a:t>caracteristică fiecărui gaz</a:t>
            </a:r>
            <a:r>
              <a:rPr lang="de-DE" dirty="0" smtClean="0"/>
              <a:t> (ţine cont de forţele de interacţiune intermoleculare), </a:t>
            </a:r>
            <a:r>
              <a:rPr lang="de-DE" b="1" i="1" dirty="0" smtClean="0"/>
              <a:t>b</a:t>
            </a:r>
            <a:r>
              <a:rPr lang="de-DE" dirty="0" smtClean="0"/>
              <a:t> este </a:t>
            </a:r>
            <a:r>
              <a:rPr lang="de-DE" b="1" i="1" dirty="0" smtClean="0"/>
              <a:t>covolumul </a:t>
            </a:r>
            <a:r>
              <a:rPr lang="de-DE" dirty="0" smtClean="0"/>
              <a:t>(constantă ce ţine seama de volumul propriu, fiind de 4 ori volumul propriu al moleculelor dintr-un mol) şi </a:t>
            </a:r>
            <a:r>
              <a:rPr lang="de-DE" b="1" i="1" dirty="0" smtClean="0"/>
              <a:t>a/V</a:t>
            </a:r>
            <a:r>
              <a:rPr lang="de-DE" b="1" i="1" baseline="30000" dirty="0" smtClean="0"/>
              <a:t>2</a:t>
            </a:r>
            <a:r>
              <a:rPr lang="de-DE" dirty="0" smtClean="0"/>
              <a:t> este </a:t>
            </a:r>
            <a:r>
              <a:rPr lang="de-DE" b="1" i="1" dirty="0" smtClean="0"/>
              <a:t>presiunea internă</a:t>
            </a:r>
            <a:r>
              <a:rPr lang="de-DE" dirty="0" smtClean="0"/>
              <a:t> datorată atracţiei dintre molecule. </a:t>
            </a:r>
            <a:endParaRPr lang="en-US" dirty="0" smtClean="0"/>
          </a:p>
          <a:p>
            <a:pPr algn="just"/>
            <a:endParaRPr lang="ro-RO" dirty="0" smtClean="0"/>
          </a:p>
          <a:p>
            <a:pPr algn="just"/>
            <a:r>
              <a:rPr lang="ro-RO" dirty="0" smtClean="0"/>
              <a:t>	</a:t>
            </a:r>
            <a:r>
              <a:rPr lang="it-IT" dirty="0" smtClean="0"/>
              <a:t>Ecuaţia </a:t>
            </a:r>
            <a:r>
              <a:rPr lang="it-IT" dirty="0" smtClean="0"/>
              <a:t>van der Waals redă bine comportarea gazelor reale la presiuni nu prea ridicate iar izotermele calculate după această relaţie se apropie de cele experimentale.</a:t>
            </a:r>
            <a:endParaRPr lang="en-US" b="1" dirty="0" smtClean="0"/>
          </a:p>
          <a:p>
            <a:pPr algn="just"/>
            <a:endParaRPr lang="en-US" dirty="0">
              <a:solidFill>
                <a:schemeClr val="bg1"/>
              </a:solidFil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0" y="4762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2362200" y="228600"/>
            <a:ext cx="4876800" cy="523220"/>
          </a:xfrm>
          <a:prstGeom prst="rect">
            <a:avLst/>
          </a:prstGeom>
          <a:noFill/>
        </p:spPr>
        <p:txBody>
          <a:bodyPr wrap="square" rtlCol="0">
            <a:spAutoFit/>
          </a:bodyPr>
          <a:lstStyle/>
          <a:p>
            <a:pPr algn="ctr"/>
            <a:r>
              <a:rPr lang="de-DE" sz="2800" b="1" dirty="0" smtClean="0"/>
              <a:t>Ecuaţia lui Van der Waals</a:t>
            </a:r>
            <a:endParaRPr lang="en-US" sz="2800" b="1" dirty="0"/>
          </a:p>
        </p:txBody>
      </p:sp>
      <p:pic>
        <p:nvPicPr>
          <p:cNvPr id="14337" name="Picture 1"/>
          <p:cNvPicPr>
            <a:picLocks noChangeAspect="1" noChangeArrowheads="1"/>
          </p:cNvPicPr>
          <p:nvPr/>
        </p:nvPicPr>
        <p:blipFill>
          <a:blip r:embed="rId2"/>
          <a:srcRect/>
          <a:stretch>
            <a:fillRect/>
          </a:stretch>
        </p:blipFill>
        <p:spPr bwMode="auto">
          <a:xfrm>
            <a:off x="3124200" y="2971800"/>
            <a:ext cx="1981200" cy="602392"/>
          </a:xfrm>
          <a:prstGeom prst="rect">
            <a:avLst/>
          </a:prstGeom>
          <a:noFill/>
          <a:ln w="9525">
            <a:noFill/>
            <a:miter lim="800000"/>
            <a:headEnd/>
            <a:tailEnd/>
          </a:ln>
          <a:effectLst/>
        </p:spPr>
      </p:pic>
    </p:spTree>
    <p:extLst>
      <p:ext uri="{BB962C8B-B14F-4D97-AF65-F5344CB8AC3E}">
        <p14:creationId xmlns:p14="http://schemas.microsoft.com/office/powerpoint/2010/main" xmlns="" val="235128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 Ribbon 3"/>
          <p:cNvSpPr/>
          <p:nvPr/>
        </p:nvSpPr>
        <p:spPr>
          <a:xfrm>
            <a:off x="0" y="-152400"/>
            <a:ext cx="8604448" cy="6741367"/>
          </a:xfrm>
          <a:prstGeom prst="ribbon2">
            <a:avLst>
              <a:gd name="adj1" fmla="val 4953"/>
              <a:gd name="adj2"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152400"/>
            <a:ext cx="4191000" cy="646331"/>
          </a:xfrm>
          <a:prstGeom prst="rect">
            <a:avLst/>
          </a:prstGeom>
          <a:noFill/>
        </p:spPr>
        <p:txBody>
          <a:bodyPr wrap="square" rtlCol="0">
            <a:spAutoFit/>
          </a:bodyPr>
          <a:lstStyle/>
          <a:p>
            <a:pPr algn="ctr"/>
            <a:r>
              <a:rPr lang="it-IT" sz="3600" b="1" dirty="0" smtClean="0"/>
              <a:t>10. Curiozităţi</a:t>
            </a:r>
            <a:endParaRPr lang="en-US" sz="3600" dirty="0"/>
          </a:p>
        </p:txBody>
      </p:sp>
      <p:sp>
        <p:nvSpPr>
          <p:cNvPr id="6" name="TextBox 5"/>
          <p:cNvSpPr txBox="1"/>
          <p:nvPr/>
        </p:nvSpPr>
        <p:spPr>
          <a:xfrm>
            <a:off x="1219200" y="914400"/>
            <a:ext cx="6172200" cy="5109091"/>
          </a:xfrm>
          <a:prstGeom prst="rect">
            <a:avLst/>
          </a:prstGeom>
          <a:noFill/>
        </p:spPr>
        <p:txBody>
          <a:bodyPr wrap="square" rtlCol="0">
            <a:spAutoFit/>
          </a:bodyPr>
          <a:lstStyle/>
          <a:p>
            <a:pPr algn="ctr"/>
            <a:r>
              <a:rPr lang="ro-RO" b="1" dirty="0" smtClean="0"/>
              <a:t>1. </a:t>
            </a:r>
            <a:r>
              <a:rPr lang="it-IT" b="1" dirty="0" smtClean="0"/>
              <a:t>Plasma</a:t>
            </a:r>
            <a:r>
              <a:rPr lang="it-IT" dirty="0" smtClean="0"/>
              <a:t> </a:t>
            </a:r>
            <a:r>
              <a:rPr lang="it-IT" dirty="0" smtClean="0"/>
              <a:t>- </a:t>
            </a:r>
            <a:r>
              <a:rPr lang="it-IT" b="1" dirty="0" smtClean="0"/>
              <a:t>a patra stare de agregare a materiei</a:t>
            </a:r>
            <a:endParaRPr lang="en-US" dirty="0" smtClean="0"/>
          </a:p>
          <a:p>
            <a:r>
              <a:rPr lang="it-IT" dirty="0" smtClean="0"/>
              <a:t> </a:t>
            </a:r>
            <a:endParaRPr lang="en-US" dirty="0" smtClean="0"/>
          </a:p>
          <a:p>
            <a:pPr algn="just"/>
            <a:r>
              <a:rPr lang="ro-RO" sz="1600" dirty="0" smtClean="0"/>
              <a:t>	</a:t>
            </a:r>
            <a:r>
              <a:rPr lang="it-IT" sz="1600" dirty="0" smtClean="0"/>
              <a:t>Plasma</a:t>
            </a:r>
            <a:r>
              <a:rPr lang="it-IT" sz="1600" dirty="0" smtClean="0"/>
              <a:t>, cea de-a patra stare de agregare a materiei, se poate defini ca o stare asemănătoare celei gazoase, formată din particule neutre şi încărcate electric sau numai încărcate electric, având sarcina electric totală egală cu zero. Reprezintă peste 99.9% </a:t>
            </a:r>
            <a:r>
              <a:rPr lang="ro-RO" sz="1600" dirty="0" smtClean="0"/>
              <a:t>din masa cunoscută a Universului şi este </a:t>
            </a:r>
            <a:r>
              <a:rPr lang="it-IT" sz="1600" dirty="0" smtClean="0"/>
              <a:t>starea cea mai răspândită a materiei. Termenul a fost introdus pentru prima dată în 1929 de către fizicianul şi chimistul Irving Langmuir.</a:t>
            </a:r>
            <a:endParaRPr lang="en-US" sz="1600" dirty="0" smtClean="0"/>
          </a:p>
          <a:p>
            <a:pPr algn="just"/>
            <a:r>
              <a:rPr lang="ro-RO" sz="1600" dirty="0" smtClean="0"/>
              <a:t>	</a:t>
            </a:r>
            <a:r>
              <a:rPr lang="it-IT" sz="1600" dirty="0" smtClean="0"/>
              <a:t>Plasma </a:t>
            </a:r>
            <a:r>
              <a:rPr lang="it-IT" sz="1600" dirty="0" smtClean="0"/>
              <a:t>este starea de agregare caracteristic</a:t>
            </a:r>
            <a:r>
              <a:rPr lang="ro-RO" sz="1600" dirty="0" smtClean="0"/>
              <a:t>ă materiei incandescente: Soare, stele, nebuloase, fulger, laser, etc. Este un gaz ionizat, format din ioni, protoni, neutroni, electroni, care au energii foarte mari. Aceasta are largi aplicaţii în tehnică (surse de energie, sudură, iluminat fluorescent, laser cu gaz, diode şi generatoare cu plasmă), în medicină (diagnosticarea şi tratarea unor boli), etc.</a:t>
            </a:r>
            <a:endParaRPr lang="en-US" sz="1600" dirty="0" smtClean="0"/>
          </a:p>
          <a:p>
            <a:pPr algn="just"/>
            <a:r>
              <a:rPr lang="ro-RO" sz="1600" dirty="0" smtClean="0"/>
              <a:t>	Arcul </a:t>
            </a:r>
            <a:r>
              <a:rPr lang="ro-RO" sz="1600" dirty="0" smtClean="0"/>
              <a:t>electric dintre doi electrozi metalici este o plasmă, descărcările electrice care se produc în atmosferă şi fulgerele determină pentru scurt timp apariţia plasmei pentru scurt timp.</a:t>
            </a:r>
            <a:endParaRPr lang="en-US" sz="1600" dirty="0" smtClean="0"/>
          </a:p>
          <a:p>
            <a:endParaRPr lang="en-US" dirty="0"/>
          </a:p>
        </p:txBody>
      </p:sp>
    </p:spTree>
    <p:extLst>
      <p:ext uri="{BB962C8B-B14F-4D97-AF65-F5344CB8AC3E}">
        <p14:creationId xmlns:p14="http://schemas.microsoft.com/office/powerpoint/2010/main" xmlns="" val="271765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 Ribbon 3"/>
          <p:cNvSpPr/>
          <p:nvPr/>
        </p:nvSpPr>
        <p:spPr>
          <a:xfrm>
            <a:off x="0" y="116633"/>
            <a:ext cx="8604448" cy="6741367"/>
          </a:xfrm>
          <a:prstGeom prst="ribbon2">
            <a:avLst>
              <a:gd name="adj1" fmla="val 3925"/>
              <a:gd name="adj2"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19400" y="228600"/>
            <a:ext cx="2971800" cy="738664"/>
          </a:xfrm>
          <a:prstGeom prst="rect">
            <a:avLst/>
          </a:prstGeom>
          <a:noFill/>
        </p:spPr>
        <p:txBody>
          <a:bodyPr wrap="square" rtlCol="0">
            <a:spAutoFit/>
          </a:bodyPr>
          <a:lstStyle/>
          <a:p>
            <a:pPr algn="ctr"/>
            <a:r>
              <a:rPr lang="ro-RO" b="1" dirty="0" smtClean="0"/>
              <a:t>2</a:t>
            </a:r>
            <a:r>
              <a:rPr lang="ro-RO" sz="2400" b="1" dirty="0" smtClean="0"/>
              <a:t>. Ploile </a:t>
            </a:r>
            <a:r>
              <a:rPr lang="ro-RO" sz="2400" b="1" dirty="0" smtClean="0"/>
              <a:t>acide</a:t>
            </a:r>
            <a:endParaRPr lang="en-US" sz="2400" dirty="0" smtClean="0"/>
          </a:p>
          <a:p>
            <a:endParaRPr lang="en-US" dirty="0"/>
          </a:p>
        </p:txBody>
      </p:sp>
      <p:sp>
        <p:nvSpPr>
          <p:cNvPr id="6" name="TextBox 5"/>
          <p:cNvSpPr txBox="1"/>
          <p:nvPr/>
        </p:nvSpPr>
        <p:spPr>
          <a:xfrm>
            <a:off x="1371600" y="838200"/>
            <a:ext cx="5867400" cy="5909310"/>
          </a:xfrm>
          <a:prstGeom prst="rect">
            <a:avLst/>
          </a:prstGeom>
          <a:noFill/>
        </p:spPr>
        <p:txBody>
          <a:bodyPr wrap="square" rtlCol="0">
            <a:spAutoFit/>
          </a:bodyPr>
          <a:lstStyle/>
          <a:p>
            <a:pPr algn="just"/>
            <a:r>
              <a:rPr lang="ro-RO" dirty="0" smtClean="0"/>
              <a:t>	</a:t>
            </a:r>
            <a:r>
              <a:rPr lang="ro-RO" b="1" dirty="0" smtClean="0"/>
              <a:t>Oxizii </a:t>
            </a:r>
            <a:r>
              <a:rPr lang="ro-RO" b="1" dirty="0" smtClean="0"/>
              <a:t>de sulf (SO</a:t>
            </a:r>
            <a:r>
              <a:rPr lang="ro-RO" b="1" baseline="-25000" dirty="0" smtClean="0"/>
              <a:t>2</a:t>
            </a:r>
            <a:r>
              <a:rPr lang="ro-RO" b="1" dirty="0" smtClean="0"/>
              <a:t>, SO</a:t>
            </a:r>
            <a:r>
              <a:rPr lang="ro-RO" b="1" baseline="-25000" dirty="0" smtClean="0"/>
              <a:t>3</a:t>
            </a:r>
            <a:r>
              <a:rPr lang="ro-RO" b="1" dirty="0" smtClean="0"/>
              <a:t>), de azot (NO, NO</a:t>
            </a:r>
            <a:r>
              <a:rPr lang="ro-RO" b="1" baseline="-25000" dirty="0" smtClean="0"/>
              <a:t>2</a:t>
            </a:r>
            <a:r>
              <a:rPr lang="ro-RO" b="1" dirty="0" smtClean="0"/>
              <a:t>, N</a:t>
            </a:r>
            <a:r>
              <a:rPr lang="ro-RO" b="1" baseline="-25000" dirty="0" smtClean="0"/>
              <a:t>2</a:t>
            </a:r>
            <a:r>
              <a:rPr lang="ro-RO" b="1" dirty="0" smtClean="0"/>
              <a:t>O</a:t>
            </a:r>
            <a:r>
              <a:rPr lang="ro-RO" b="1" baseline="-25000" dirty="0" smtClean="0"/>
              <a:t>3</a:t>
            </a:r>
            <a:r>
              <a:rPr lang="ro-RO" b="1" dirty="0" smtClean="0"/>
              <a:t>, N</a:t>
            </a:r>
            <a:r>
              <a:rPr lang="ro-RO" b="1" baseline="-25000" dirty="0" smtClean="0"/>
              <a:t>2</a:t>
            </a:r>
            <a:r>
              <a:rPr lang="ro-RO" b="1" dirty="0" smtClean="0"/>
              <a:t>O, etc) şi de carbon (CO, CO</a:t>
            </a:r>
            <a:r>
              <a:rPr lang="ro-RO" b="1" baseline="-25000" dirty="0" smtClean="0"/>
              <a:t>2</a:t>
            </a:r>
            <a:r>
              <a:rPr lang="ro-RO" b="1" dirty="0" smtClean="0"/>
              <a:t>) </a:t>
            </a:r>
            <a:r>
              <a:rPr lang="ro-RO" dirty="0" smtClean="0"/>
              <a:t>se transformă sub acţiunea radiaţiei solare în componenţi care în contact cu apa formează acizi şi dau apei de ploaie caracter acid (pH=5.6). Aceşti acizi sunt prezenţi în apa de ploaie, ceaţă şi zăpadă care acţioneză asupra solului şi frunzelor provocând moartea lentă a plantelor, pădurilor, corodarea metalelor, distrugerea clădirilor şi monumentelor</a:t>
            </a:r>
            <a:r>
              <a:rPr lang="ro-RO" dirty="0" smtClean="0"/>
              <a:t>.</a:t>
            </a:r>
          </a:p>
          <a:p>
            <a:pPr algn="just"/>
            <a:r>
              <a:rPr lang="ro-RO" dirty="0" smtClean="0"/>
              <a:t>	Dioxidul </a:t>
            </a:r>
            <a:r>
              <a:rPr lang="ro-RO" dirty="0" smtClean="0"/>
              <a:t>de sulf format la prăjirea piritei rezultă şi în alte procese industriale cum ar fi: prelucrarea sulfului nativ, arderea combustibililor fosili (cărbuni, petrol, uleiuri). În atmosferă, ploile acide sunt rezultatul transformărilor dioxidului de sulf în trioxid de sulf (se presupune că procesul de oxidare are loc sub acţiunea unor compuşi ai metalelor grele care intră în componenţa prafului atmosferic) şi în prezenţa apei de formare a acidului sulfuros (H</a:t>
            </a:r>
            <a:r>
              <a:rPr lang="ro-RO" baseline="-25000" dirty="0" smtClean="0"/>
              <a:t>2</a:t>
            </a:r>
            <a:r>
              <a:rPr lang="ro-RO" dirty="0" smtClean="0"/>
              <a:t>SO</a:t>
            </a:r>
            <a:r>
              <a:rPr lang="ro-RO" baseline="-25000" dirty="0" smtClean="0"/>
              <a:t>3</a:t>
            </a:r>
            <a:r>
              <a:rPr lang="ro-RO" dirty="0" smtClean="0"/>
              <a:t>) şi a acidului sulfuric (H</a:t>
            </a:r>
            <a:r>
              <a:rPr lang="ro-RO" baseline="-25000" dirty="0" smtClean="0"/>
              <a:t>2</a:t>
            </a:r>
            <a:r>
              <a:rPr lang="ro-RO" dirty="0" smtClean="0"/>
              <a:t>SO</a:t>
            </a:r>
            <a:r>
              <a:rPr lang="ro-RO" baseline="-25000" dirty="0" smtClean="0"/>
              <a:t>4</a:t>
            </a:r>
            <a:r>
              <a:rPr lang="ro-RO" dirty="0" smtClean="0"/>
              <a:t>).</a:t>
            </a:r>
            <a:endParaRPr lang="en-US" dirty="0" smtClean="0"/>
          </a:p>
          <a:p>
            <a:pPr algn="just"/>
            <a:endParaRPr lang="en-US" dirty="0" smtClean="0"/>
          </a:p>
          <a:p>
            <a:endParaRPr lang="en-US" dirty="0"/>
          </a:p>
        </p:txBody>
      </p:sp>
    </p:spTree>
    <p:extLst>
      <p:ext uri="{BB962C8B-B14F-4D97-AF65-F5344CB8AC3E}">
        <p14:creationId xmlns:p14="http://schemas.microsoft.com/office/powerpoint/2010/main" xmlns="" val="2348746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 Ribbon 3"/>
          <p:cNvSpPr/>
          <p:nvPr/>
        </p:nvSpPr>
        <p:spPr>
          <a:xfrm>
            <a:off x="0" y="116633"/>
            <a:ext cx="8604448" cy="6741367"/>
          </a:xfrm>
          <a:prstGeom prst="ribbon2">
            <a:avLst>
              <a:gd name="adj1" fmla="val 2692"/>
              <a:gd name="adj2"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200" y="228600"/>
            <a:ext cx="6019800" cy="3416320"/>
          </a:xfrm>
          <a:prstGeom prst="rect">
            <a:avLst/>
          </a:prstGeom>
          <a:noFill/>
        </p:spPr>
        <p:txBody>
          <a:bodyPr wrap="square" rtlCol="0">
            <a:spAutoFit/>
          </a:bodyPr>
          <a:lstStyle/>
          <a:p>
            <a:pPr algn="just"/>
            <a:r>
              <a:rPr lang="ro-RO" dirty="0" smtClean="0"/>
              <a:t>	</a:t>
            </a:r>
            <a:r>
              <a:rPr lang="en-US" dirty="0" err="1" smtClean="0"/>
              <a:t>Oxizii</a:t>
            </a:r>
            <a:r>
              <a:rPr lang="en-US" dirty="0" smtClean="0"/>
              <a:t> </a:t>
            </a:r>
            <a:r>
              <a:rPr lang="en-US" dirty="0" err="1" smtClean="0"/>
              <a:t>azotului</a:t>
            </a:r>
            <a:r>
              <a:rPr lang="en-US" dirty="0" smtClean="0"/>
              <a:t> </a:t>
            </a:r>
            <a:r>
              <a:rPr lang="en-US" dirty="0" err="1" smtClean="0"/>
              <a:t>participă</a:t>
            </a:r>
            <a:r>
              <a:rPr lang="en-US" dirty="0" smtClean="0"/>
              <a:t> la </a:t>
            </a:r>
            <a:r>
              <a:rPr lang="en-US" dirty="0" err="1" smtClean="0"/>
              <a:t>transformări</a:t>
            </a:r>
            <a:r>
              <a:rPr lang="en-US" dirty="0" smtClean="0"/>
              <a:t> </a:t>
            </a:r>
            <a:r>
              <a:rPr lang="en-US" dirty="0" err="1" smtClean="0"/>
              <a:t>asemănătoare</a:t>
            </a:r>
            <a:r>
              <a:rPr lang="en-US" dirty="0" smtClean="0"/>
              <a:t> cu </a:t>
            </a:r>
            <a:r>
              <a:rPr lang="en-US" dirty="0" err="1" smtClean="0"/>
              <a:t>cea</a:t>
            </a:r>
            <a:r>
              <a:rPr lang="en-US" dirty="0" smtClean="0"/>
              <a:t> a </a:t>
            </a:r>
            <a:r>
              <a:rPr lang="en-US" dirty="0" err="1" smtClean="0"/>
              <a:t>oxizilor</a:t>
            </a:r>
            <a:r>
              <a:rPr lang="en-US" dirty="0" smtClean="0"/>
              <a:t> de </a:t>
            </a:r>
            <a:r>
              <a:rPr lang="en-US" dirty="0" err="1" smtClean="0"/>
              <a:t>sulf</a:t>
            </a:r>
            <a:r>
              <a:rPr lang="en-US" dirty="0" smtClean="0"/>
              <a:t> </a:t>
            </a:r>
            <a:r>
              <a:rPr lang="en-US" dirty="0" err="1" smtClean="0"/>
              <a:t>având</a:t>
            </a:r>
            <a:r>
              <a:rPr lang="en-US" dirty="0" smtClean="0"/>
              <a:t> </a:t>
            </a:r>
            <a:r>
              <a:rPr lang="en-US" dirty="0" err="1" smtClean="0"/>
              <a:t>acelaş</a:t>
            </a:r>
            <a:r>
              <a:rPr lang="en-US" dirty="0" smtClean="0"/>
              <a:t> </a:t>
            </a:r>
            <a:r>
              <a:rPr lang="en-US" dirty="0" err="1" smtClean="0"/>
              <a:t>rezultat</a:t>
            </a:r>
            <a:r>
              <a:rPr lang="en-US" dirty="0" smtClean="0"/>
              <a:t> </a:t>
            </a:r>
            <a:r>
              <a:rPr lang="en-US" dirty="0" err="1" smtClean="0"/>
              <a:t>formarea</a:t>
            </a:r>
            <a:r>
              <a:rPr lang="en-US" dirty="0" smtClean="0"/>
              <a:t> </a:t>
            </a:r>
            <a:r>
              <a:rPr lang="en-US" dirty="0" err="1" smtClean="0"/>
              <a:t>ploilor</a:t>
            </a:r>
            <a:r>
              <a:rPr lang="en-US" dirty="0" smtClean="0"/>
              <a:t> </a:t>
            </a:r>
            <a:r>
              <a:rPr lang="en-US" dirty="0" err="1" smtClean="0"/>
              <a:t>acide</a:t>
            </a:r>
            <a:r>
              <a:rPr lang="en-US" dirty="0" smtClean="0"/>
              <a:t>. </a:t>
            </a:r>
            <a:r>
              <a:rPr lang="en-US" dirty="0" err="1" smtClean="0"/>
              <a:t>În</a:t>
            </a:r>
            <a:r>
              <a:rPr lang="en-US" dirty="0" smtClean="0"/>
              <a:t> </a:t>
            </a:r>
            <a:r>
              <a:rPr lang="en-US" dirty="0" err="1" smtClean="0"/>
              <a:t>timpul</a:t>
            </a:r>
            <a:r>
              <a:rPr lang="en-US" dirty="0" smtClean="0"/>
              <a:t> </a:t>
            </a:r>
            <a:r>
              <a:rPr lang="en-US" dirty="0" err="1" smtClean="0"/>
              <a:t>descărcărilor</a:t>
            </a:r>
            <a:r>
              <a:rPr lang="en-US" dirty="0" smtClean="0"/>
              <a:t> </a:t>
            </a:r>
            <a:r>
              <a:rPr lang="en-US" dirty="0" err="1" smtClean="0"/>
              <a:t>electrice</a:t>
            </a:r>
            <a:r>
              <a:rPr lang="en-US" dirty="0" smtClean="0"/>
              <a:t> din </a:t>
            </a:r>
            <a:r>
              <a:rPr lang="en-US" dirty="0" err="1" smtClean="0"/>
              <a:t>atmosferă</a:t>
            </a:r>
            <a:r>
              <a:rPr lang="en-US" dirty="0" smtClean="0"/>
              <a:t>, din </a:t>
            </a:r>
            <a:r>
              <a:rPr lang="en-US" dirty="0" err="1" smtClean="0"/>
              <a:t>reacţia</a:t>
            </a:r>
            <a:r>
              <a:rPr lang="en-US" dirty="0" smtClean="0"/>
              <a:t> </a:t>
            </a:r>
            <a:r>
              <a:rPr lang="en-US" dirty="0" err="1" smtClean="0"/>
              <a:t>azozului</a:t>
            </a:r>
            <a:r>
              <a:rPr lang="en-US" dirty="0" smtClean="0"/>
              <a:t> cu </a:t>
            </a:r>
            <a:r>
              <a:rPr lang="en-US" dirty="0" err="1" smtClean="0"/>
              <a:t>oxigenul</a:t>
            </a:r>
            <a:r>
              <a:rPr lang="en-US" dirty="0" smtClean="0"/>
              <a:t> </a:t>
            </a:r>
            <a:r>
              <a:rPr lang="en-US" dirty="0" err="1" smtClean="0"/>
              <a:t>rezultă</a:t>
            </a:r>
            <a:r>
              <a:rPr lang="en-US" dirty="0" smtClean="0"/>
              <a:t> NO care se </a:t>
            </a:r>
            <a:r>
              <a:rPr lang="en-US" dirty="0" err="1" smtClean="0"/>
              <a:t>oxidează</a:t>
            </a:r>
            <a:r>
              <a:rPr lang="en-US" dirty="0" smtClean="0"/>
              <a:t> </a:t>
            </a:r>
            <a:r>
              <a:rPr lang="en-US" dirty="0" err="1" smtClean="0"/>
              <a:t>uşor</a:t>
            </a:r>
            <a:r>
              <a:rPr lang="en-US" dirty="0" smtClean="0"/>
              <a:t> la NO</a:t>
            </a:r>
            <a:r>
              <a:rPr lang="en-US" baseline="-25000" dirty="0" smtClean="0"/>
              <a:t>2</a:t>
            </a:r>
            <a:r>
              <a:rPr lang="en-US" dirty="0" smtClean="0"/>
              <a:t>. </a:t>
            </a:r>
            <a:endParaRPr lang="ro-RO" dirty="0" smtClean="0"/>
          </a:p>
          <a:p>
            <a:pPr algn="just"/>
            <a:r>
              <a:rPr lang="ro-RO" dirty="0" smtClean="0"/>
              <a:t>	</a:t>
            </a:r>
            <a:r>
              <a:rPr lang="en-US" dirty="0" err="1" smtClean="0"/>
              <a:t>Oxizi</a:t>
            </a:r>
            <a:r>
              <a:rPr lang="en-US" dirty="0" smtClean="0"/>
              <a:t> </a:t>
            </a:r>
            <a:r>
              <a:rPr lang="en-US" dirty="0" smtClean="0"/>
              <a:t>de </a:t>
            </a:r>
            <a:r>
              <a:rPr lang="en-US" dirty="0" err="1" smtClean="0"/>
              <a:t>azot</a:t>
            </a:r>
            <a:r>
              <a:rPr lang="en-US" dirty="0" smtClean="0"/>
              <a:t> </a:t>
            </a:r>
            <a:r>
              <a:rPr lang="en-US" dirty="0" err="1" smtClean="0"/>
              <a:t>rezultă</a:t>
            </a:r>
            <a:r>
              <a:rPr lang="en-US" dirty="0" smtClean="0"/>
              <a:t> de </a:t>
            </a:r>
            <a:r>
              <a:rPr lang="en-US" dirty="0" err="1" smtClean="0"/>
              <a:t>asemenea</a:t>
            </a:r>
            <a:r>
              <a:rPr lang="en-US" dirty="0" smtClean="0"/>
              <a:t> din </a:t>
            </a:r>
            <a:r>
              <a:rPr lang="en-US" dirty="0" err="1" smtClean="0"/>
              <a:t>arderea</a:t>
            </a:r>
            <a:r>
              <a:rPr lang="en-US" dirty="0" smtClean="0"/>
              <a:t> </a:t>
            </a:r>
            <a:r>
              <a:rPr lang="en-US" dirty="0" err="1" smtClean="0"/>
              <a:t>combustibililor</a:t>
            </a:r>
            <a:r>
              <a:rPr lang="en-US" dirty="0" smtClean="0"/>
              <a:t>, din </a:t>
            </a:r>
            <a:r>
              <a:rPr lang="en-US" dirty="0" err="1" smtClean="0"/>
              <a:t>produşii</a:t>
            </a:r>
            <a:r>
              <a:rPr lang="en-US" dirty="0" smtClean="0"/>
              <a:t> de </a:t>
            </a:r>
            <a:r>
              <a:rPr lang="en-US" dirty="0" err="1" smtClean="0"/>
              <a:t>degredare</a:t>
            </a:r>
            <a:r>
              <a:rPr lang="en-US" dirty="0" smtClean="0"/>
              <a:t> a </a:t>
            </a:r>
            <a:r>
              <a:rPr lang="en-US" dirty="0" err="1" smtClean="0"/>
              <a:t>unor</a:t>
            </a:r>
            <a:r>
              <a:rPr lang="en-US" dirty="0" smtClean="0"/>
              <a:t> </a:t>
            </a:r>
            <a:r>
              <a:rPr lang="en-US" dirty="0" err="1" smtClean="0"/>
              <a:t>organisme</a:t>
            </a:r>
            <a:r>
              <a:rPr lang="en-US" dirty="0" smtClean="0"/>
              <a:t>, de la </a:t>
            </a:r>
            <a:r>
              <a:rPr lang="en-US" dirty="0" err="1" smtClean="0"/>
              <a:t>gazele</a:t>
            </a:r>
            <a:r>
              <a:rPr lang="en-US" dirty="0" smtClean="0"/>
              <a:t> </a:t>
            </a:r>
            <a:r>
              <a:rPr lang="en-US" dirty="0" err="1" smtClean="0"/>
              <a:t>industriale</a:t>
            </a:r>
            <a:r>
              <a:rPr lang="en-US" dirty="0" smtClean="0"/>
              <a:t> ale </a:t>
            </a:r>
            <a:r>
              <a:rPr lang="en-US" dirty="0" err="1" smtClean="0"/>
              <a:t>fabricilor</a:t>
            </a:r>
            <a:r>
              <a:rPr lang="en-US" dirty="0" smtClean="0"/>
              <a:t> de </a:t>
            </a:r>
            <a:r>
              <a:rPr lang="en-US" dirty="0" err="1" smtClean="0"/>
              <a:t>prelucrare</a:t>
            </a:r>
            <a:r>
              <a:rPr lang="en-US" dirty="0" smtClean="0"/>
              <a:t> a </a:t>
            </a:r>
            <a:r>
              <a:rPr lang="en-US" dirty="0" err="1" smtClean="0"/>
              <a:t>îngrăşămintelor</a:t>
            </a:r>
            <a:r>
              <a:rPr lang="en-US" dirty="0" smtClean="0"/>
              <a:t> </a:t>
            </a:r>
            <a:r>
              <a:rPr lang="en-US" dirty="0" err="1" smtClean="0"/>
              <a:t>pe</a:t>
            </a:r>
            <a:r>
              <a:rPr lang="en-US" dirty="0" smtClean="0"/>
              <a:t> </a:t>
            </a:r>
            <a:r>
              <a:rPr lang="en-US" dirty="0" err="1" smtClean="0"/>
              <a:t>bază</a:t>
            </a:r>
            <a:r>
              <a:rPr lang="en-US" dirty="0" smtClean="0"/>
              <a:t> de </a:t>
            </a:r>
            <a:r>
              <a:rPr lang="en-US" dirty="0" err="1" smtClean="0"/>
              <a:t>azot</a:t>
            </a:r>
            <a:r>
              <a:rPr lang="en-US" dirty="0" smtClean="0"/>
              <a:t>. </a:t>
            </a:r>
            <a:r>
              <a:rPr lang="en-US" dirty="0" err="1" smtClean="0"/>
              <a:t>Aceştia</a:t>
            </a:r>
            <a:r>
              <a:rPr lang="en-US" dirty="0" smtClean="0"/>
              <a:t> </a:t>
            </a:r>
            <a:r>
              <a:rPr lang="en-US" dirty="0" err="1" smtClean="0"/>
              <a:t>în</a:t>
            </a:r>
            <a:r>
              <a:rPr lang="en-US" dirty="0" smtClean="0"/>
              <a:t> </a:t>
            </a:r>
            <a:r>
              <a:rPr lang="en-US" dirty="0" err="1" smtClean="0"/>
              <a:t>reacţie</a:t>
            </a:r>
            <a:r>
              <a:rPr lang="en-US" dirty="0" smtClean="0"/>
              <a:t> cu </a:t>
            </a:r>
            <a:r>
              <a:rPr lang="en-US" dirty="0" err="1" smtClean="0"/>
              <a:t>apa</a:t>
            </a:r>
            <a:r>
              <a:rPr lang="en-US" dirty="0" smtClean="0"/>
              <a:t> </a:t>
            </a:r>
            <a:r>
              <a:rPr lang="en-US" dirty="0" err="1" smtClean="0"/>
              <a:t>formează</a:t>
            </a:r>
            <a:r>
              <a:rPr lang="en-US" dirty="0" smtClean="0"/>
              <a:t> </a:t>
            </a:r>
            <a:r>
              <a:rPr lang="en-US" dirty="0" err="1" smtClean="0"/>
              <a:t>acidul</a:t>
            </a:r>
            <a:r>
              <a:rPr lang="en-US" dirty="0" smtClean="0"/>
              <a:t> </a:t>
            </a:r>
            <a:r>
              <a:rPr lang="en-US" dirty="0" err="1" smtClean="0"/>
              <a:t>azotos</a:t>
            </a:r>
            <a:r>
              <a:rPr lang="en-US" dirty="0" smtClean="0"/>
              <a:t> (HNO</a:t>
            </a:r>
            <a:r>
              <a:rPr lang="en-US" baseline="-25000" dirty="0" smtClean="0"/>
              <a:t>2</a:t>
            </a:r>
            <a:r>
              <a:rPr lang="en-US" dirty="0" smtClean="0"/>
              <a:t>) </a:t>
            </a:r>
            <a:r>
              <a:rPr lang="en-US" dirty="0" err="1" smtClean="0"/>
              <a:t>şi</a:t>
            </a:r>
            <a:r>
              <a:rPr lang="en-US" dirty="0" smtClean="0"/>
              <a:t> </a:t>
            </a:r>
            <a:r>
              <a:rPr lang="en-US" dirty="0" err="1" smtClean="0"/>
              <a:t>azotic</a:t>
            </a:r>
            <a:r>
              <a:rPr lang="en-US" dirty="0" smtClean="0"/>
              <a:t> (HNO</a:t>
            </a:r>
            <a:r>
              <a:rPr lang="en-US" baseline="-25000" dirty="0" smtClean="0"/>
              <a:t>3</a:t>
            </a:r>
            <a:r>
              <a:rPr lang="en-US" dirty="0" smtClean="0"/>
              <a:t>), </a:t>
            </a:r>
            <a:r>
              <a:rPr lang="en-US" dirty="0" err="1" smtClean="0"/>
              <a:t>după</a:t>
            </a:r>
            <a:r>
              <a:rPr lang="en-US" dirty="0" smtClean="0"/>
              <a:t> </a:t>
            </a:r>
            <a:r>
              <a:rPr lang="en-US" dirty="0" err="1" smtClean="0"/>
              <a:t>reacţiile</a:t>
            </a:r>
            <a:r>
              <a:rPr lang="en-US" dirty="0" smtClean="0"/>
              <a:t>:</a:t>
            </a:r>
          </a:p>
          <a:p>
            <a:endParaRPr lang="en-US" dirty="0"/>
          </a:p>
        </p:txBody>
      </p:sp>
      <p:pic>
        <p:nvPicPr>
          <p:cNvPr id="68610" name="Picture 2"/>
          <p:cNvPicPr>
            <a:picLocks noChangeAspect="1" noChangeArrowheads="1"/>
          </p:cNvPicPr>
          <p:nvPr/>
        </p:nvPicPr>
        <p:blipFill>
          <a:blip r:embed="rId2"/>
          <a:srcRect/>
          <a:stretch>
            <a:fillRect/>
          </a:stretch>
        </p:blipFill>
        <p:spPr bwMode="auto">
          <a:xfrm>
            <a:off x="2362200" y="3352800"/>
            <a:ext cx="2971800" cy="1586753"/>
          </a:xfrm>
          <a:prstGeom prst="rect">
            <a:avLst/>
          </a:prstGeom>
          <a:noFill/>
          <a:ln w="9525">
            <a:noFill/>
            <a:miter lim="800000"/>
            <a:headEnd/>
            <a:tailEnd/>
          </a:ln>
          <a:effectLst/>
        </p:spPr>
      </p:pic>
      <p:sp>
        <p:nvSpPr>
          <p:cNvPr id="7" name="TextBox 6"/>
          <p:cNvSpPr txBox="1"/>
          <p:nvPr/>
        </p:nvSpPr>
        <p:spPr>
          <a:xfrm>
            <a:off x="1066800" y="5029200"/>
            <a:ext cx="6324600" cy="2031325"/>
          </a:xfrm>
          <a:prstGeom prst="rect">
            <a:avLst/>
          </a:prstGeom>
          <a:noFill/>
        </p:spPr>
        <p:txBody>
          <a:bodyPr wrap="square" rtlCol="0">
            <a:spAutoFit/>
          </a:bodyPr>
          <a:lstStyle/>
          <a:p>
            <a:pPr algn="just"/>
            <a:r>
              <a:rPr lang="ro-RO" b="1" i="1" dirty="0" smtClean="0"/>
              <a:t>	Smogul </a:t>
            </a:r>
            <a:r>
              <a:rPr lang="ro-RO" dirty="0" smtClean="0"/>
              <a:t>defineşte </a:t>
            </a:r>
            <a:r>
              <a:rPr lang="ro-RO" i="1" dirty="0" smtClean="0"/>
              <a:t>amestecul de fum şi ceaţă</a:t>
            </a:r>
            <a:r>
              <a:rPr lang="ro-RO" dirty="0" smtClean="0"/>
              <a:t> care se formează în marile oraşe (New York) cu circulaţie intensă, ale căror </a:t>
            </a:r>
            <a:r>
              <a:rPr lang="ro-RO" i="1" dirty="0" smtClean="0"/>
              <a:t>emisii de hidrocarburi nearse şi oxizii de azot</a:t>
            </a:r>
            <a:r>
              <a:rPr lang="ro-RO" dirty="0" smtClean="0"/>
              <a:t> </a:t>
            </a:r>
            <a:r>
              <a:rPr lang="ro-RO" i="1" dirty="0" smtClean="0"/>
              <a:t>generează mari</a:t>
            </a:r>
            <a:r>
              <a:rPr lang="ro-RO" dirty="0" smtClean="0"/>
              <a:t> </a:t>
            </a:r>
            <a:r>
              <a:rPr lang="ro-RO" i="1" dirty="0" smtClean="0"/>
              <a:t>cantităţi de ozon</a:t>
            </a:r>
            <a:r>
              <a:rPr lang="ro-RO" dirty="0" smtClean="0"/>
              <a:t>. Ozonul este considerat cel mai toxic dintre poluanţi având acţiune puternic iritantă.</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9592" y="764704"/>
            <a:ext cx="7558608" cy="4708981"/>
          </a:xfrm>
          <a:prstGeom prst="rect">
            <a:avLst/>
          </a:prstGeom>
        </p:spPr>
        <p:txBody>
          <a:bodyPr wrap="square">
            <a:spAutoFit/>
          </a:bodyPr>
          <a:lstStyle/>
          <a:p>
            <a:pPr algn="ctr"/>
            <a:r>
              <a:rPr lang="en-US" sz="3600" b="1" dirty="0" err="1" smtClean="0"/>
              <a:t>Cuprins</a:t>
            </a:r>
            <a:endParaRPr lang="en-US" sz="3600" b="1" dirty="0" smtClean="0"/>
          </a:p>
          <a:p>
            <a:pPr marL="342900" indent="-342900" algn="ctr"/>
            <a:r>
              <a:rPr lang="ro-RO" sz="2400" b="1" dirty="0" smtClean="0"/>
              <a:t>Starea </a:t>
            </a:r>
            <a:r>
              <a:rPr lang="ro-RO" sz="2400" b="1" dirty="0" smtClean="0"/>
              <a:t>gazoasă </a:t>
            </a:r>
            <a:endParaRPr lang="en-US" sz="2400" b="1" dirty="0" smtClean="0"/>
          </a:p>
          <a:p>
            <a:pPr marL="342900" indent="-342900"/>
            <a:r>
              <a:rPr lang="ro-RO" sz="2400" b="1" dirty="0" smtClean="0"/>
              <a:t>1</a:t>
            </a:r>
            <a:r>
              <a:rPr lang="ro-RO" sz="2400" dirty="0" smtClean="0"/>
              <a:t>. </a:t>
            </a:r>
            <a:r>
              <a:rPr lang="en-US" sz="2400" b="1" dirty="0" smtClean="0"/>
              <a:t>No</a:t>
            </a:r>
            <a:r>
              <a:rPr lang="ro-RO" sz="2400" b="1" dirty="0" smtClean="0"/>
              <a:t>ţiuni generale</a:t>
            </a:r>
          </a:p>
          <a:p>
            <a:pPr marL="342900" indent="-342900"/>
            <a:r>
              <a:rPr lang="ro-RO" sz="2400" b="1" dirty="0" smtClean="0"/>
              <a:t>2. Legile </a:t>
            </a:r>
            <a:r>
              <a:rPr lang="ro-RO" sz="2400" b="1" dirty="0" smtClean="0"/>
              <a:t>gazelor </a:t>
            </a:r>
            <a:r>
              <a:rPr lang="ro-RO" sz="2400" b="1" dirty="0" smtClean="0"/>
              <a:t>ideale</a:t>
            </a:r>
          </a:p>
          <a:p>
            <a:pPr marL="342900" indent="-342900"/>
            <a:r>
              <a:rPr lang="de-DE" sz="2400" b="1" dirty="0" smtClean="0"/>
              <a:t>3. Ecuaţia de stare a gazelor </a:t>
            </a:r>
            <a:r>
              <a:rPr lang="de-DE" sz="2400" b="1" dirty="0" smtClean="0"/>
              <a:t>ideale</a:t>
            </a:r>
            <a:endParaRPr lang="ro-RO" sz="2400" b="1" dirty="0" smtClean="0"/>
          </a:p>
          <a:p>
            <a:pPr marL="342900" indent="-342900"/>
            <a:r>
              <a:rPr lang="de-DE" sz="2400" b="1" dirty="0" smtClean="0"/>
              <a:t>4. Legea </a:t>
            </a:r>
            <a:r>
              <a:rPr lang="de-DE" sz="2400" b="1" dirty="0" smtClean="0"/>
              <a:t>Boyle-Mariotte</a:t>
            </a:r>
            <a:endParaRPr lang="ro-RO" sz="2400" b="1" dirty="0" smtClean="0"/>
          </a:p>
          <a:p>
            <a:pPr marL="342900" indent="-342900"/>
            <a:r>
              <a:rPr lang="de-DE" sz="2400" b="1" dirty="0" smtClean="0"/>
              <a:t>5. Legea Gay-Lussac</a:t>
            </a:r>
            <a:endParaRPr lang="en-US" sz="2400" b="1" dirty="0" smtClean="0"/>
          </a:p>
          <a:p>
            <a:pPr marL="342900" indent="-342900"/>
            <a:r>
              <a:rPr lang="de-DE" sz="2400" b="1" dirty="0" smtClean="0"/>
              <a:t>6. Legea lui </a:t>
            </a:r>
            <a:r>
              <a:rPr lang="de-DE" sz="2400" b="1" dirty="0" smtClean="0"/>
              <a:t>Charles</a:t>
            </a:r>
            <a:endParaRPr lang="ro-RO" sz="2400" b="1" dirty="0" smtClean="0"/>
          </a:p>
          <a:p>
            <a:pPr marL="342900" indent="-342900"/>
            <a:r>
              <a:rPr lang="de-DE" sz="2400" b="1" dirty="0" smtClean="0"/>
              <a:t>7. Legea lui </a:t>
            </a:r>
            <a:r>
              <a:rPr lang="de-DE" sz="2400" b="1" dirty="0" smtClean="0"/>
              <a:t>Avogadro</a:t>
            </a:r>
            <a:endParaRPr lang="ro-RO" sz="2400" b="1" dirty="0" smtClean="0"/>
          </a:p>
          <a:p>
            <a:pPr marL="342900" indent="-342900"/>
            <a:r>
              <a:rPr lang="en-US" sz="2400" b="1" dirty="0" smtClean="0"/>
              <a:t>8. </a:t>
            </a:r>
            <a:r>
              <a:rPr lang="en-US" sz="2400" b="1" dirty="0" err="1" smtClean="0"/>
              <a:t>Legile</a:t>
            </a:r>
            <a:r>
              <a:rPr lang="en-US" sz="2400" b="1" dirty="0" smtClean="0"/>
              <a:t> </a:t>
            </a:r>
            <a:r>
              <a:rPr lang="en-US" sz="2400" b="1" dirty="0" err="1" smtClean="0"/>
              <a:t>amestecurilor</a:t>
            </a:r>
            <a:r>
              <a:rPr lang="en-US" sz="2400" b="1" dirty="0" smtClean="0"/>
              <a:t> de gaze </a:t>
            </a:r>
            <a:r>
              <a:rPr lang="en-US" sz="2400" b="1" dirty="0" err="1" smtClean="0"/>
              <a:t>ideale</a:t>
            </a:r>
            <a:endParaRPr lang="ro-RO" sz="2400" b="1" dirty="0" smtClean="0"/>
          </a:p>
          <a:p>
            <a:pPr marL="342900" indent="-342900"/>
            <a:r>
              <a:rPr lang="ro-RO" sz="2400" b="1" dirty="0" smtClean="0"/>
              <a:t>9. Gaze reale - </a:t>
            </a:r>
            <a:r>
              <a:rPr lang="ro-RO" sz="2400" b="1" dirty="0" smtClean="0"/>
              <a:t>ecuaţia lui Van der </a:t>
            </a:r>
            <a:r>
              <a:rPr lang="ro-RO" sz="2400" b="1" dirty="0" smtClean="0"/>
              <a:t>Waals</a:t>
            </a:r>
          </a:p>
          <a:p>
            <a:pPr marL="342900" indent="-342900"/>
            <a:r>
              <a:rPr lang="ro-RO" sz="2400" b="1" dirty="0" smtClean="0"/>
              <a:t>10. Curiozităţi: Plasma. Ploile acide. Smogul</a:t>
            </a:r>
            <a:endParaRPr lang="en-US" sz="24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324600"/>
          </a:xfrm>
        </p:spPr>
        <p:txBody>
          <a:bodyPr>
            <a:normAutofit fontScale="92500" lnSpcReduction="20000"/>
          </a:bodyPr>
          <a:lstStyle/>
          <a:p>
            <a:pPr algn="just"/>
            <a:r>
              <a:rPr lang="it-IT" dirty="0" smtClean="0"/>
              <a:t>Ploile acide afectează solul, apele, vegetaţia şi organismele vii. </a:t>
            </a:r>
            <a:r>
              <a:rPr lang="fr-FR" dirty="0" err="1" smtClean="0"/>
              <a:t>Plantele</a:t>
            </a:r>
            <a:r>
              <a:rPr lang="fr-FR" dirty="0" smtClean="0"/>
              <a:t> </a:t>
            </a:r>
            <a:r>
              <a:rPr lang="fr-FR" dirty="0" err="1" smtClean="0"/>
              <a:t>sunt</a:t>
            </a:r>
            <a:r>
              <a:rPr lang="fr-FR" dirty="0" smtClean="0"/>
              <a:t> </a:t>
            </a:r>
            <a:r>
              <a:rPr lang="fr-FR" dirty="0" err="1" smtClean="0"/>
              <a:t>incapabile</a:t>
            </a:r>
            <a:r>
              <a:rPr lang="fr-FR" dirty="0" smtClean="0"/>
              <a:t> </a:t>
            </a:r>
            <a:r>
              <a:rPr lang="fr-FR" dirty="0" err="1" smtClean="0"/>
              <a:t>să</a:t>
            </a:r>
            <a:r>
              <a:rPr lang="fr-FR" dirty="0" smtClean="0"/>
              <a:t>-</a:t>
            </a:r>
            <a:r>
              <a:rPr lang="fr-FR" dirty="0" err="1" smtClean="0"/>
              <a:t>şi</a:t>
            </a:r>
            <a:r>
              <a:rPr lang="fr-FR" dirty="0" smtClean="0"/>
              <a:t> procure </a:t>
            </a:r>
            <a:r>
              <a:rPr lang="fr-FR" dirty="0" err="1" smtClean="0"/>
              <a:t>substanţe</a:t>
            </a:r>
            <a:r>
              <a:rPr lang="fr-FR" dirty="0" smtClean="0"/>
              <a:t> nutritive </a:t>
            </a:r>
            <a:r>
              <a:rPr lang="fr-FR" dirty="0" err="1" smtClean="0"/>
              <a:t>într</a:t>
            </a:r>
            <a:r>
              <a:rPr lang="fr-FR" dirty="0" smtClean="0"/>
              <a:t>-un sol </a:t>
            </a:r>
            <a:r>
              <a:rPr lang="fr-FR" dirty="0" err="1" smtClean="0"/>
              <a:t>acid</a:t>
            </a:r>
            <a:r>
              <a:rPr lang="fr-FR" dirty="0" smtClean="0"/>
              <a:t>. </a:t>
            </a:r>
            <a:r>
              <a:rPr lang="fr-FR" dirty="0" err="1" smtClean="0"/>
              <a:t>Ploile</a:t>
            </a:r>
            <a:r>
              <a:rPr lang="fr-FR" dirty="0" smtClean="0"/>
              <a:t> acide </a:t>
            </a:r>
            <a:r>
              <a:rPr lang="fr-FR" dirty="0" err="1" smtClean="0"/>
              <a:t>distrug</a:t>
            </a:r>
            <a:r>
              <a:rPr lang="fr-FR" dirty="0" smtClean="0"/>
              <a:t> </a:t>
            </a:r>
            <a:r>
              <a:rPr lang="fr-FR" dirty="0" err="1" smtClean="0"/>
              <a:t>frunzele</a:t>
            </a:r>
            <a:r>
              <a:rPr lang="fr-FR" dirty="0" smtClean="0"/>
              <a:t> </a:t>
            </a:r>
            <a:r>
              <a:rPr lang="fr-FR" dirty="0" err="1" smtClean="0"/>
              <a:t>plantelor</a:t>
            </a:r>
            <a:r>
              <a:rPr lang="fr-FR" dirty="0" smtClean="0"/>
              <a:t> </a:t>
            </a:r>
            <a:r>
              <a:rPr lang="fr-FR" dirty="0" err="1" smtClean="0"/>
              <a:t>împiedicând</a:t>
            </a:r>
            <a:r>
              <a:rPr lang="fr-FR" dirty="0" smtClean="0"/>
              <a:t> </a:t>
            </a:r>
            <a:r>
              <a:rPr lang="fr-FR" dirty="0" err="1" smtClean="0"/>
              <a:t>procesul</a:t>
            </a:r>
            <a:r>
              <a:rPr lang="fr-FR" dirty="0" smtClean="0"/>
              <a:t> de </a:t>
            </a:r>
            <a:r>
              <a:rPr lang="fr-FR" dirty="0" err="1" smtClean="0"/>
              <a:t>fotosinteză</a:t>
            </a:r>
            <a:r>
              <a:rPr lang="fr-FR" dirty="0" smtClean="0"/>
              <a:t>, </a:t>
            </a:r>
            <a:r>
              <a:rPr lang="fr-FR" dirty="0" err="1" smtClean="0"/>
              <a:t>astfel</a:t>
            </a:r>
            <a:r>
              <a:rPr lang="fr-FR" dirty="0" smtClean="0"/>
              <a:t>, </a:t>
            </a:r>
            <a:r>
              <a:rPr lang="fr-FR" dirty="0" err="1" smtClean="0"/>
              <a:t>că</a:t>
            </a:r>
            <a:r>
              <a:rPr lang="fr-FR" dirty="0" smtClean="0"/>
              <a:t> </a:t>
            </a:r>
            <a:r>
              <a:rPr lang="fr-FR" dirty="0" err="1" smtClean="0"/>
              <a:t>în</a:t>
            </a:r>
            <a:r>
              <a:rPr lang="fr-FR" dirty="0" smtClean="0"/>
              <a:t> </a:t>
            </a:r>
            <a:r>
              <a:rPr lang="fr-FR" dirty="0" err="1" smtClean="0"/>
              <a:t>timp</a:t>
            </a:r>
            <a:r>
              <a:rPr lang="fr-FR" dirty="0" smtClean="0"/>
              <a:t> </a:t>
            </a:r>
            <a:r>
              <a:rPr lang="fr-FR" dirty="0" err="1" smtClean="0"/>
              <a:t>sunt</a:t>
            </a:r>
            <a:r>
              <a:rPr lang="fr-FR" dirty="0" smtClean="0"/>
              <a:t> </a:t>
            </a:r>
            <a:r>
              <a:rPr lang="fr-FR" dirty="0" err="1" smtClean="0"/>
              <a:t>distruse</a:t>
            </a:r>
            <a:r>
              <a:rPr lang="fr-FR" dirty="0" smtClean="0"/>
              <a:t> </a:t>
            </a:r>
            <a:r>
              <a:rPr lang="fr-FR" dirty="0" err="1" smtClean="0"/>
              <a:t>culturile</a:t>
            </a:r>
            <a:r>
              <a:rPr lang="fr-FR" dirty="0" smtClean="0"/>
              <a:t>, </a:t>
            </a:r>
            <a:r>
              <a:rPr lang="fr-FR" dirty="0" err="1" smtClean="0"/>
              <a:t>pădurile</a:t>
            </a:r>
            <a:r>
              <a:rPr lang="fr-FR" dirty="0" smtClean="0"/>
              <a:t> </a:t>
            </a:r>
            <a:r>
              <a:rPr lang="fr-FR" dirty="0" err="1" smtClean="0"/>
              <a:t>şi</a:t>
            </a:r>
            <a:r>
              <a:rPr lang="fr-FR" dirty="0" smtClean="0"/>
              <a:t> </a:t>
            </a:r>
            <a:r>
              <a:rPr lang="fr-FR" dirty="0" err="1" smtClean="0"/>
              <a:t>vegetaţia</a:t>
            </a:r>
            <a:r>
              <a:rPr lang="fr-FR" dirty="0" smtClean="0"/>
              <a:t> </a:t>
            </a:r>
            <a:r>
              <a:rPr lang="fr-FR" dirty="0" err="1" smtClean="0"/>
              <a:t>din</a:t>
            </a:r>
            <a:r>
              <a:rPr lang="fr-FR" dirty="0" smtClean="0"/>
              <a:t> </a:t>
            </a:r>
            <a:r>
              <a:rPr lang="fr-FR" dirty="0" err="1" smtClean="0"/>
              <a:t>zonă</a:t>
            </a:r>
            <a:r>
              <a:rPr lang="fr-FR" dirty="0" smtClean="0"/>
              <a:t>. </a:t>
            </a:r>
            <a:r>
              <a:rPr lang="fr-FR" dirty="0" err="1" smtClean="0"/>
              <a:t>Efectul</a:t>
            </a:r>
            <a:r>
              <a:rPr lang="fr-FR" dirty="0" smtClean="0"/>
              <a:t> </a:t>
            </a:r>
            <a:r>
              <a:rPr lang="fr-FR" dirty="0" err="1" smtClean="0"/>
              <a:t>ploilor</a:t>
            </a:r>
            <a:r>
              <a:rPr lang="fr-FR" dirty="0" smtClean="0"/>
              <a:t> este </a:t>
            </a:r>
            <a:r>
              <a:rPr lang="fr-FR" dirty="0" err="1" smtClean="0"/>
              <a:t>deci</a:t>
            </a:r>
            <a:r>
              <a:rPr lang="fr-FR" dirty="0" smtClean="0"/>
              <a:t> </a:t>
            </a:r>
            <a:r>
              <a:rPr lang="fr-FR" dirty="0" err="1" smtClean="0"/>
              <a:t>moartea</a:t>
            </a:r>
            <a:r>
              <a:rPr lang="fr-FR" dirty="0" smtClean="0"/>
              <a:t> </a:t>
            </a:r>
            <a:r>
              <a:rPr lang="fr-FR" dirty="0" err="1" smtClean="0"/>
              <a:t>treptată</a:t>
            </a:r>
            <a:r>
              <a:rPr lang="fr-FR" dirty="0" smtClean="0"/>
              <a:t> a </a:t>
            </a:r>
            <a:r>
              <a:rPr lang="fr-FR" dirty="0" err="1" smtClean="0"/>
              <a:t>pădurilor</a:t>
            </a:r>
            <a:r>
              <a:rPr lang="fr-FR" dirty="0" smtClean="0"/>
              <a:t> </a:t>
            </a:r>
            <a:r>
              <a:rPr lang="fr-FR" dirty="0" err="1" smtClean="0"/>
              <a:t>deoarece</a:t>
            </a:r>
            <a:r>
              <a:rPr lang="fr-FR" dirty="0" smtClean="0"/>
              <a:t> </a:t>
            </a:r>
            <a:r>
              <a:rPr lang="fr-FR" dirty="0" err="1" smtClean="0"/>
              <a:t>efectele</a:t>
            </a:r>
            <a:r>
              <a:rPr lang="fr-FR" dirty="0" smtClean="0"/>
              <a:t> devin </a:t>
            </a:r>
            <a:r>
              <a:rPr lang="fr-FR" dirty="0" err="1" smtClean="0"/>
              <a:t>vizibile</a:t>
            </a:r>
            <a:r>
              <a:rPr lang="fr-FR" dirty="0" smtClean="0"/>
              <a:t> </a:t>
            </a:r>
            <a:r>
              <a:rPr lang="fr-FR" dirty="0" err="1" smtClean="0"/>
              <a:t>după</a:t>
            </a:r>
            <a:r>
              <a:rPr lang="fr-FR" dirty="0" smtClean="0"/>
              <a:t> un </a:t>
            </a:r>
            <a:r>
              <a:rPr lang="fr-FR" dirty="0" err="1" smtClean="0"/>
              <a:t>anumit</a:t>
            </a:r>
            <a:r>
              <a:rPr lang="fr-FR" dirty="0" smtClean="0"/>
              <a:t> </a:t>
            </a:r>
            <a:r>
              <a:rPr lang="fr-FR" dirty="0" err="1" smtClean="0"/>
              <a:t>timp</a:t>
            </a:r>
            <a:r>
              <a:rPr lang="fr-FR" dirty="0" smtClean="0"/>
              <a:t> de </a:t>
            </a:r>
            <a:r>
              <a:rPr lang="fr-FR" dirty="0" err="1" smtClean="0"/>
              <a:t>câţiva</a:t>
            </a:r>
            <a:r>
              <a:rPr lang="fr-FR" dirty="0" smtClean="0"/>
              <a:t> </a:t>
            </a:r>
            <a:r>
              <a:rPr lang="fr-FR" dirty="0" err="1" smtClean="0"/>
              <a:t>ani</a:t>
            </a:r>
            <a:r>
              <a:rPr lang="fr-FR" dirty="0" smtClean="0"/>
              <a:t>, </a:t>
            </a:r>
            <a:r>
              <a:rPr lang="fr-FR" dirty="0" err="1" smtClean="0"/>
              <a:t>când</a:t>
            </a:r>
            <a:r>
              <a:rPr lang="fr-FR" dirty="0" smtClean="0"/>
              <a:t> </a:t>
            </a:r>
            <a:r>
              <a:rPr lang="fr-FR" dirty="0" err="1" smtClean="0"/>
              <a:t>intervenţia</a:t>
            </a:r>
            <a:r>
              <a:rPr lang="fr-FR" dirty="0" smtClean="0"/>
              <a:t> este </a:t>
            </a:r>
            <a:r>
              <a:rPr lang="fr-FR" dirty="0" err="1" smtClean="0"/>
              <a:t>tardivă</a:t>
            </a:r>
            <a:r>
              <a:rPr lang="fr-FR" dirty="0" smtClean="0"/>
              <a:t>. </a:t>
            </a:r>
            <a:r>
              <a:rPr lang="fr-FR" dirty="0" err="1" smtClean="0"/>
              <a:t>Primele</a:t>
            </a:r>
            <a:r>
              <a:rPr lang="fr-FR" dirty="0" smtClean="0"/>
              <a:t> </a:t>
            </a:r>
            <a:r>
              <a:rPr lang="fr-FR" dirty="0" err="1" smtClean="0"/>
              <a:t>efecte</a:t>
            </a:r>
            <a:r>
              <a:rPr lang="fr-FR" dirty="0" smtClean="0"/>
              <a:t> se </a:t>
            </a:r>
            <a:r>
              <a:rPr lang="fr-FR" dirty="0" err="1" smtClean="0"/>
              <a:t>manifestă</a:t>
            </a:r>
            <a:r>
              <a:rPr lang="fr-FR" dirty="0" smtClean="0"/>
              <a:t> </a:t>
            </a:r>
            <a:r>
              <a:rPr lang="fr-FR" dirty="0" err="1" smtClean="0"/>
              <a:t>acolo</a:t>
            </a:r>
            <a:r>
              <a:rPr lang="fr-FR" dirty="0" smtClean="0"/>
              <a:t> </a:t>
            </a:r>
            <a:r>
              <a:rPr lang="fr-FR" dirty="0" err="1" smtClean="0"/>
              <a:t>unde</a:t>
            </a:r>
            <a:r>
              <a:rPr lang="fr-FR" dirty="0" smtClean="0"/>
              <a:t> </a:t>
            </a:r>
            <a:r>
              <a:rPr lang="fr-FR" dirty="0" err="1" smtClean="0"/>
              <a:t>solul</a:t>
            </a:r>
            <a:r>
              <a:rPr lang="fr-FR" dirty="0" smtClean="0"/>
              <a:t> este </a:t>
            </a:r>
            <a:r>
              <a:rPr lang="fr-FR" dirty="0" err="1" smtClean="0"/>
              <a:t>sărac</a:t>
            </a:r>
            <a:r>
              <a:rPr lang="fr-FR" dirty="0" smtClean="0"/>
              <a:t> </a:t>
            </a:r>
            <a:r>
              <a:rPr lang="fr-FR" dirty="0" err="1" smtClean="0"/>
              <a:t>în</a:t>
            </a:r>
            <a:r>
              <a:rPr lang="fr-FR" dirty="0" smtClean="0"/>
              <a:t> </a:t>
            </a:r>
            <a:r>
              <a:rPr lang="fr-FR" dirty="0" err="1" smtClean="0"/>
              <a:t>calcar</a:t>
            </a:r>
            <a:r>
              <a:rPr lang="fr-FR" dirty="0" smtClean="0"/>
              <a:t>, </a:t>
            </a:r>
            <a:r>
              <a:rPr lang="fr-FR" dirty="0" err="1" smtClean="0"/>
              <a:t>cel</a:t>
            </a:r>
            <a:r>
              <a:rPr lang="fr-FR" dirty="0" smtClean="0"/>
              <a:t> mai important agent de </a:t>
            </a:r>
            <a:r>
              <a:rPr lang="fr-FR" dirty="0" err="1" smtClean="0"/>
              <a:t>neutralizare</a:t>
            </a:r>
            <a:r>
              <a:rPr lang="fr-FR" dirty="0" smtClean="0"/>
              <a:t>.</a:t>
            </a:r>
            <a:endParaRPr lang="ro-RO" dirty="0" smtClean="0"/>
          </a:p>
          <a:p>
            <a:pPr algn="just"/>
            <a:r>
              <a:rPr lang="fr-FR" dirty="0" smtClean="0"/>
              <a:t>De </a:t>
            </a:r>
            <a:r>
              <a:rPr lang="fr-FR" dirty="0" err="1" smtClean="0"/>
              <a:t>asemenea</a:t>
            </a:r>
            <a:r>
              <a:rPr lang="fr-FR" dirty="0" smtClean="0"/>
              <a:t>, </a:t>
            </a:r>
            <a:r>
              <a:rPr lang="fr-FR" dirty="0" err="1" smtClean="0"/>
              <a:t>peştii</a:t>
            </a:r>
            <a:r>
              <a:rPr lang="fr-FR" dirty="0" smtClean="0"/>
              <a:t> </a:t>
            </a:r>
            <a:r>
              <a:rPr lang="fr-FR" dirty="0" err="1" smtClean="0"/>
              <a:t>şi</a:t>
            </a:r>
            <a:r>
              <a:rPr lang="fr-FR" dirty="0" smtClean="0"/>
              <a:t> </a:t>
            </a:r>
            <a:r>
              <a:rPr lang="fr-FR" dirty="0" err="1" smtClean="0"/>
              <a:t>organismele</a:t>
            </a:r>
            <a:r>
              <a:rPr lang="fr-FR" dirty="0" smtClean="0"/>
              <a:t> </a:t>
            </a:r>
            <a:r>
              <a:rPr lang="fr-FR" dirty="0" err="1" smtClean="0"/>
              <a:t>mor</a:t>
            </a:r>
            <a:r>
              <a:rPr lang="fr-FR" dirty="0" smtClean="0"/>
              <a:t> </a:t>
            </a:r>
            <a:r>
              <a:rPr lang="fr-FR" dirty="0" err="1" smtClean="0"/>
              <a:t>în</a:t>
            </a:r>
            <a:r>
              <a:rPr lang="fr-FR" dirty="0" smtClean="0"/>
              <a:t> </a:t>
            </a:r>
            <a:r>
              <a:rPr lang="fr-FR" dirty="0" err="1" smtClean="0"/>
              <a:t>apele</a:t>
            </a:r>
            <a:r>
              <a:rPr lang="fr-FR" dirty="0" smtClean="0"/>
              <a:t> acide (</a:t>
            </a:r>
            <a:r>
              <a:rPr lang="fr-FR" dirty="0" err="1" smtClean="0"/>
              <a:t>lacuri</a:t>
            </a:r>
            <a:r>
              <a:rPr lang="fr-FR" dirty="0" smtClean="0"/>
              <a:t> </a:t>
            </a:r>
            <a:r>
              <a:rPr lang="fr-FR" dirty="0" err="1" smtClean="0"/>
              <a:t>moarte</a:t>
            </a:r>
            <a:r>
              <a:rPr lang="fr-FR" dirty="0" smtClean="0"/>
              <a:t>). </a:t>
            </a:r>
            <a:r>
              <a:rPr lang="it-IT" dirty="0" smtClean="0"/>
              <a:t>Dacă fundul lacurilor e bogat în calcar va rezista mai bine ploilor acide, însă dacă este de tip granitic capacitatea de tamponare este mai mică. Aşa se explică dispariţia vieţii din lacurile scandinavice şi uscarea pădurilor scandinavice.</a:t>
            </a:r>
            <a:endParaRPr lang="en-US" dirty="0" smtClean="0"/>
          </a:p>
          <a:p>
            <a:pPr algn="just"/>
            <a:r>
              <a:rPr lang="it-IT" dirty="0" smtClean="0"/>
              <a:t>Asupra oamenilor efectul are consecinţe imediate deoarece atacă pielea, aparatul digestiv şi respirator, afectând sursele de apă şi de hrană.</a:t>
            </a:r>
            <a:endParaRPr lang="en-US" dirty="0" smtClean="0"/>
          </a:p>
          <a:p>
            <a:endParaRPr lang="ro-RO"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0"/>
            <a:ext cx="4572000" cy="1138773"/>
          </a:xfrm>
          <a:prstGeom prst="rect">
            <a:avLst/>
          </a:prstGeom>
        </p:spPr>
        <p:txBody>
          <a:bodyPr>
            <a:spAutoFit/>
          </a:bodyPr>
          <a:lstStyle/>
          <a:p>
            <a:r>
              <a:rPr lang="ro-RO" b="1" dirty="0"/>
              <a:t> </a:t>
            </a:r>
            <a:endParaRPr lang="en-US" dirty="0"/>
          </a:p>
          <a:p>
            <a:pPr algn="ctr"/>
            <a:r>
              <a:rPr lang="ro-RO" sz="3200" b="1" dirty="0" smtClean="0"/>
              <a:t>1</a:t>
            </a:r>
            <a:r>
              <a:rPr lang="ro-RO" sz="3200" b="1" dirty="0"/>
              <a:t>. </a:t>
            </a:r>
            <a:r>
              <a:rPr lang="en-US" sz="3200" b="1" dirty="0" smtClean="0"/>
              <a:t>No</a:t>
            </a:r>
            <a:r>
              <a:rPr lang="ro-RO" sz="3200" b="1" dirty="0" smtClean="0"/>
              <a:t>ţiuni generale</a:t>
            </a:r>
          </a:p>
          <a:p>
            <a:pPr algn="ctr"/>
            <a:endParaRPr lang="en-US" dirty="0"/>
          </a:p>
        </p:txBody>
      </p:sp>
      <p:sp>
        <p:nvSpPr>
          <p:cNvPr id="5" name="Rounded Rectangle 4"/>
          <p:cNvSpPr/>
          <p:nvPr/>
        </p:nvSpPr>
        <p:spPr>
          <a:xfrm>
            <a:off x="457200" y="838200"/>
            <a:ext cx="8305800" cy="563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8200" y="990600"/>
            <a:ext cx="7315200" cy="5909310"/>
          </a:xfrm>
          <a:prstGeom prst="rect">
            <a:avLst/>
          </a:prstGeom>
          <a:noFill/>
        </p:spPr>
        <p:txBody>
          <a:bodyPr wrap="square" rtlCol="0">
            <a:spAutoFit/>
          </a:bodyPr>
          <a:lstStyle/>
          <a:p>
            <a:pPr algn="just"/>
            <a:r>
              <a:rPr lang="en-US" b="1" dirty="0" smtClean="0">
                <a:solidFill>
                  <a:srgbClr val="FFFF00"/>
                </a:solidFill>
              </a:rPr>
              <a:t>	</a:t>
            </a:r>
            <a:r>
              <a:rPr lang="it-IT" dirty="0" smtClean="0"/>
              <a:t>Starea fizică în care se găseşte substanţa la o anumită presiune şi temperatură  se numeşte </a:t>
            </a:r>
            <a:r>
              <a:rPr lang="it-IT" b="1" i="1" dirty="0" smtClean="0"/>
              <a:t>stare de agregare</a:t>
            </a:r>
            <a:r>
              <a:rPr lang="it-IT" dirty="0" smtClean="0"/>
              <a:t>. Există patru stări de agregare ale materiei: </a:t>
            </a:r>
            <a:r>
              <a:rPr lang="it-IT" i="1" dirty="0" smtClean="0"/>
              <a:t>solidă, lichidă, gazoasă şi plasmă </a:t>
            </a:r>
            <a:r>
              <a:rPr lang="it-IT" dirty="0" smtClean="0"/>
              <a:t>(plasma există numai la temperaturi foarte înalte şi se apreciază că 99% din materia universului este sub forma de plasmă: stele, Soare, corpuri cereşti, etc.). </a:t>
            </a:r>
            <a:endParaRPr lang="ro-RO" dirty="0" smtClean="0">
              <a:solidFill>
                <a:srgbClr val="FFFF00"/>
              </a:solidFill>
            </a:endParaRPr>
          </a:p>
          <a:p>
            <a:pPr algn="just"/>
            <a:r>
              <a:rPr lang="ro-RO" dirty="0" smtClean="0"/>
              <a:t>	</a:t>
            </a:r>
            <a:r>
              <a:rPr lang="it-IT" dirty="0" smtClean="0"/>
              <a:t>În </a:t>
            </a:r>
            <a:r>
              <a:rPr lang="it-IT" dirty="0" smtClean="0"/>
              <a:t>condiţii normale, pe Pământ, între particule (molecule, ioni sau atomi) se stabilesc diferite interactiuni, mai slabe sau mai puternice, care determină existenţa materiei în trei stări de agregare: solidă, lichidă şi gazoasă.  Prin interacţiuni înţelegând toate forţele de atracţie şi respingere care apar între particule. Aceste stări sunt dependente de presiune şi temperatură, iar trecerea de la o stare de agregare la alta se numeşte</a:t>
            </a:r>
            <a:r>
              <a:rPr lang="it-IT" dirty="0" smtClean="0"/>
              <a:t>:</a:t>
            </a:r>
            <a:endParaRPr lang="ro-RO" dirty="0" smtClean="0"/>
          </a:p>
          <a:p>
            <a:pPr lvl="0"/>
            <a:r>
              <a:rPr lang="ro-RO" dirty="0" smtClean="0"/>
              <a:t>	- </a:t>
            </a:r>
            <a:r>
              <a:rPr lang="it-IT" dirty="0" smtClean="0"/>
              <a:t>topire</a:t>
            </a:r>
            <a:r>
              <a:rPr lang="it-IT" dirty="0" smtClean="0"/>
              <a:t>: solid→ lichid;</a:t>
            </a:r>
            <a:endParaRPr lang="en-US" dirty="0" smtClean="0"/>
          </a:p>
          <a:p>
            <a:pPr lvl="0"/>
            <a:r>
              <a:rPr lang="ro-RO" dirty="0" smtClean="0"/>
              <a:t>	- </a:t>
            </a:r>
            <a:r>
              <a:rPr lang="it-IT" dirty="0" smtClean="0"/>
              <a:t>vaporizare</a:t>
            </a:r>
            <a:r>
              <a:rPr lang="it-IT" dirty="0" smtClean="0"/>
              <a:t>: lichid→ vapori;</a:t>
            </a:r>
            <a:endParaRPr lang="en-US" dirty="0" smtClean="0"/>
          </a:p>
          <a:p>
            <a:pPr lvl="0"/>
            <a:r>
              <a:rPr lang="ro-RO" dirty="0" smtClean="0"/>
              <a:t>	- </a:t>
            </a:r>
            <a:r>
              <a:rPr lang="it-IT" dirty="0" smtClean="0"/>
              <a:t>sublimare</a:t>
            </a:r>
            <a:r>
              <a:rPr lang="it-IT" dirty="0" smtClean="0"/>
              <a:t>: solid → vapori;</a:t>
            </a:r>
            <a:endParaRPr lang="en-US" dirty="0" smtClean="0"/>
          </a:p>
          <a:p>
            <a:pPr lvl="0"/>
            <a:r>
              <a:rPr lang="ro-RO" dirty="0" smtClean="0"/>
              <a:t>	- </a:t>
            </a:r>
            <a:r>
              <a:rPr lang="it-IT" dirty="0" smtClean="0"/>
              <a:t>desublimare</a:t>
            </a:r>
            <a:r>
              <a:rPr lang="it-IT" dirty="0" smtClean="0"/>
              <a:t>: vapori → solid;</a:t>
            </a:r>
            <a:endParaRPr lang="en-US" dirty="0" smtClean="0"/>
          </a:p>
          <a:p>
            <a:pPr lvl="0"/>
            <a:r>
              <a:rPr lang="ro-RO" dirty="0" smtClean="0"/>
              <a:t>	- </a:t>
            </a:r>
            <a:r>
              <a:rPr lang="it-IT" dirty="0" smtClean="0"/>
              <a:t>condensare</a:t>
            </a:r>
            <a:r>
              <a:rPr lang="it-IT" dirty="0" smtClean="0"/>
              <a:t>: vapori → lichid;</a:t>
            </a:r>
            <a:endParaRPr lang="en-US" dirty="0" smtClean="0"/>
          </a:p>
          <a:p>
            <a:pPr lvl="0"/>
            <a:r>
              <a:rPr lang="ro-RO" dirty="0" smtClean="0"/>
              <a:t>	- </a:t>
            </a:r>
            <a:r>
              <a:rPr lang="it-IT" dirty="0" smtClean="0"/>
              <a:t>solidificare</a:t>
            </a:r>
            <a:r>
              <a:rPr lang="it-IT" dirty="0" smtClean="0"/>
              <a:t>: lichid → solid.</a:t>
            </a:r>
            <a:endParaRPr lang="en-US" dirty="0" smtClean="0"/>
          </a:p>
          <a:p>
            <a:pPr algn="just"/>
            <a:endParaRPr lang="en-US" dirty="0" smtClean="0"/>
          </a:p>
          <a:p>
            <a:pPr algn="just"/>
            <a:endParaRPr lang="en-US" dirty="0" smtClean="0">
              <a:solidFill>
                <a:srgbClr val="FFFF00"/>
              </a:solidFill>
            </a:endParaRPr>
          </a:p>
        </p:txBody>
      </p:sp>
      <p:pic>
        <p:nvPicPr>
          <p:cNvPr id="25601" name="Picture 1"/>
          <p:cNvPicPr>
            <a:picLocks noChangeAspect="1" noChangeArrowheads="1"/>
          </p:cNvPicPr>
          <p:nvPr/>
        </p:nvPicPr>
        <p:blipFill>
          <a:blip r:embed="rId2"/>
          <a:srcRect/>
          <a:stretch>
            <a:fillRect/>
          </a:stretch>
        </p:blipFill>
        <p:spPr bwMode="auto">
          <a:xfrm>
            <a:off x="5334000" y="4367672"/>
            <a:ext cx="3505200" cy="2388730"/>
          </a:xfrm>
          <a:prstGeom prst="rect">
            <a:avLst/>
          </a:prstGeom>
          <a:noFill/>
          <a:ln w="9525">
            <a:noFill/>
            <a:miter lim="800000"/>
            <a:headEnd/>
            <a:tailEnd/>
          </a:ln>
          <a:effectLst/>
        </p:spPr>
      </p:pic>
    </p:spTree>
    <p:extLst>
      <p:ext uri="{BB962C8B-B14F-4D97-AF65-F5344CB8AC3E}">
        <p14:creationId xmlns:p14="http://schemas.microsoft.com/office/powerpoint/2010/main" xmlns="" val="3799035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31006" y="707611"/>
            <a:ext cx="7921625" cy="591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dirty="0">
              <a:solidFill>
                <a:schemeClr val="bg1"/>
              </a:solidFill>
            </a:endParaRPr>
          </a:p>
        </p:txBody>
      </p:sp>
      <p:sp>
        <p:nvSpPr>
          <p:cNvPr id="10" name="TextBox 9"/>
          <p:cNvSpPr txBox="1"/>
          <p:nvPr/>
        </p:nvSpPr>
        <p:spPr>
          <a:xfrm>
            <a:off x="1763713" y="152400"/>
            <a:ext cx="5256212" cy="523220"/>
          </a:xfrm>
          <a:prstGeom prst="rect">
            <a:avLst/>
          </a:prstGeom>
          <a:noFill/>
        </p:spPr>
        <p:txBody>
          <a:bodyPr>
            <a:spAutoFit/>
          </a:bodyPr>
          <a:lstStyle/>
          <a:p>
            <a:pPr marL="342900" indent="-342900" algn="ctr"/>
            <a:r>
              <a:rPr lang="ro-RO" sz="2800" b="1" dirty="0" smtClean="0"/>
              <a:t>2. Legile gazelor ideale</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0" y="4286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6"/>
          <p:cNvSpPr>
            <a:spLocks noChangeArrowheads="1"/>
          </p:cNvSpPr>
          <p:nvPr/>
        </p:nvSpPr>
        <p:spPr bwMode="auto">
          <a:xfrm>
            <a:off x="152400" y="581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685800" y="762000"/>
            <a:ext cx="7467600" cy="5078313"/>
          </a:xfrm>
          <a:prstGeom prst="rect">
            <a:avLst/>
          </a:prstGeom>
        </p:spPr>
        <p:txBody>
          <a:bodyPr wrap="square">
            <a:spAutoFit/>
          </a:bodyPr>
          <a:lstStyle/>
          <a:p>
            <a:pPr algn="just"/>
            <a:r>
              <a:rPr lang="en-US" dirty="0" smtClean="0"/>
              <a:t>	</a:t>
            </a:r>
            <a:endParaRPr lang="ro-RO" dirty="0" smtClean="0"/>
          </a:p>
          <a:p>
            <a:pPr algn="just"/>
            <a:r>
              <a:rPr lang="ro-RO" dirty="0" smtClean="0"/>
              <a:t>	</a:t>
            </a:r>
            <a:r>
              <a:rPr lang="it-IT" dirty="0" smtClean="0"/>
              <a:t>Dacă </a:t>
            </a:r>
            <a:r>
              <a:rPr lang="it-IT" dirty="0" smtClean="0"/>
              <a:t>între particule nu se manifestă interacţiuni şi dacă volumul propriu al particulelor este neglijabil faţă de volumul total, atunci proprietăţile macroscopice ale sistemului sunt determinate numai de agitaţia termică şi este cazul unui </a:t>
            </a:r>
            <a:r>
              <a:rPr lang="it-IT" b="1" i="1" dirty="0" smtClean="0"/>
              <a:t>gaz ideal</a:t>
            </a:r>
            <a:r>
              <a:rPr lang="it-IT" dirty="0" smtClean="0"/>
              <a:t>. Această stare limită se atinge la o presiune foarte scăzută şi o temperatură </a:t>
            </a:r>
            <a:r>
              <a:rPr lang="it-IT" dirty="0" smtClean="0"/>
              <a:t>ridicată</a:t>
            </a:r>
            <a:r>
              <a:rPr lang="it-IT" dirty="0" smtClean="0"/>
              <a:t>, când densitatea în particule este mică şi distanţa dintre particule este foarte mare, astfel încât nu se pot manifesta interacţiuni. De cele mai multe ori, însă trebuie să se ţină seama de aceste interacţiuni şi este cazul </a:t>
            </a:r>
            <a:r>
              <a:rPr lang="it-IT" b="1" i="1" dirty="0" smtClean="0"/>
              <a:t>gazelor reale</a:t>
            </a:r>
            <a:r>
              <a:rPr lang="it-IT" dirty="0" smtClean="0"/>
              <a:t>. Prin urmare, după interacţiunile între particule, se face o deosebire între gaze ideale (sau perfecte) şi gaze reale</a:t>
            </a:r>
            <a:r>
              <a:rPr lang="it-IT" dirty="0" smtClean="0"/>
              <a:t>.</a:t>
            </a:r>
            <a:endParaRPr lang="ro-RO" dirty="0" smtClean="0"/>
          </a:p>
          <a:p>
            <a:pPr algn="just"/>
            <a:endParaRPr lang="ro-RO" dirty="0" smtClean="0"/>
          </a:p>
          <a:p>
            <a:r>
              <a:rPr lang="ro-RO" dirty="0" smtClean="0"/>
              <a:t>	</a:t>
            </a:r>
            <a:r>
              <a:rPr lang="fr-FR" dirty="0" err="1" smtClean="0"/>
              <a:t>Interdependenţa</a:t>
            </a:r>
            <a:r>
              <a:rPr lang="fr-FR" dirty="0" smtClean="0"/>
              <a:t> </a:t>
            </a:r>
            <a:r>
              <a:rPr lang="fr-FR" dirty="0" err="1" smtClean="0"/>
              <a:t>celor</a:t>
            </a:r>
            <a:r>
              <a:rPr lang="fr-FR" dirty="0" smtClean="0"/>
              <a:t> </a:t>
            </a:r>
            <a:r>
              <a:rPr lang="fr-FR" dirty="0" err="1" smtClean="0"/>
              <a:t>trei</a:t>
            </a:r>
            <a:r>
              <a:rPr lang="fr-FR" dirty="0" smtClean="0"/>
              <a:t> </a:t>
            </a:r>
            <a:r>
              <a:rPr lang="fr-FR" dirty="0" err="1" smtClean="0"/>
              <a:t>parametrii</a:t>
            </a:r>
            <a:r>
              <a:rPr lang="fr-FR" dirty="0" smtClean="0"/>
              <a:t> de </a:t>
            </a:r>
            <a:r>
              <a:rPr lang="fr-FR" dirty="0" err="1" smtClean="0"/>
              <a:t>stare</a:t>
            </a:r>
            <a:r>
              <a:rPr lang="fr-FR" dirty="0" smtClean="0"/>
              <a:t>: </a:t>
            </a:r>
            <a:r>
              <a:rPr lang="fr-FR" dirty="0" err="1" smtClean="0"/>
              <a:t>presiune</a:t>
            </a:r>
            <a:r>
              <a:rPr lang="fr-FR" dirty="0" smtClean="0"/>
              <a:t> (p), </a:t>
            </a:r>
            <a:r>
              <a:rPr lang="fr-FR" dirty="0" err="1" smtClean="0"/>
              <a:t>volum</a:t>
            </a:r>
            <a:r>
              <a:rPr lang="fr-FR" dirty="0" smtClean="0"/>
              <a:t> (V) </a:t>
            </a:r>
            <a:r>
              <a:rPr lang="fr-FR" dirty="0" err="1" smtClean="0"/>
              <a:t>şi</a:t>
            </a:r>
            <a:r>
              <a:rPr lang="fr-FR" dirty="0" smtClean="0"/>
              <a:t> </a:t>
            </a:r>
            <a:r>
              <a:rPr lang="fr-FR" dirty="0" err="1" smtClean="0"/>
              <a:t>temperatură</a:t>
            </a:r>
            <a:r>
              <a:rPr lang="fr-FR" dirty="0" smtClean="0"/>
              <a:t> (T) este </a:t>
            </a:r>
            <a:r>
              <a:rPr lang="fr-FR" dirty="0" err="1" smtClean="0"/>
              <a:t>dată</a:t>
            </a:r>
            <a:r>
              <a:rPr lang="fr-FR" dirty="0" smtClean="0"/>
              <a:t> de </a:t>
            </a:r>
            <a:r>
              <a:rPr lang="fr-FR" b="1" i="1" dirty="0" err="1" smtClean="0"/>
              <a:t>legea</a:t>
            </a:r>
            <a:r>
              <a:rPr lang="fr-FR" b="1" i="1" dirty="0" smtClean="0"/>
              <a:t> </a:t>
            </a:r>
            <a:r>
              <a:rPr lang="fr-FR" b="1" i="1" dirty="0" err="1" smtClean="0"/>
              <a:t>generală</a:t>
            </a:r>
            <a:r>
              <a:rPr lang="fr-FR" b="1" i="1" dirty="0" smtClean="0"/>
              <a:t> a </a:t>
            </a:r>
            <a:r>
              <a:rPr lang="fr-FR" b="1" i="1" dirty="0" err="1" smtClean="0"/>
              <a:t>gazelor</a:t>
            </a:r>
            <a:r>
              <a:rPr lang="fr-FR" b="1" i="1" dirty="0" smtClean="0"/>
              <a:t> </a:t>
            </a:r>
            <a:r>
              <a:rPr lang="fr-FR" b="1" i="1" dirty="0" err="1" smtClean="0"/>
              <a:t>perfecte</a:t>
            </a:r>
            <a:r>
              <a:rPr lang="fr-FR" dirty="0" smtClean="0"/>
              <a:t> </a:t>
            </a:r>
            <a:r>
              <a:rPr lang="fr-FR" dirty="0" err="1" smtClean="0"/>
              <a:t>dată</a:t>
            </a:r>
            <a:r>
              <a:rPr lang="fr-FR" dirty="0" smtClean="0"/>
              <a:t> </a:t>
            </a:r>
            <a:r>
              <a:rPr lang="fr-FR" dirty="0" err="1" smtClean="0"/>
              <a:t>prin</a:t>
            </a:r>
            <a:r>
              <a:rPr lang="fr-FR" dirty="0" smtClean="0"/>
              <a:t> </a:t>
            </a:r>
            <a:r>
              <a:rPr lang="fr-FR" dirty="0" err="1" smtClean="0"/>
              <a:t>următoarea</a:t>
            </a:r>
            <a:r>
              <a:rPr lang="fr-FR" dirty="0" smtClean="0"/>
              <a:t> </a:t>
            </a:r>
            <a:r>
              <a:rPr lang="fr-FR" dirty="0" err="1" smtClean="0"/>
              <a:t>expresia</a:t>
            </a:r>
            <a:r>
              <a:rPr lang="fr-FR" dirty="0" smtClean="0"/>
              <a:t> </a:t>
            </a:r>
            <a:r>
              <a:rPr lang="fr-FR" dirty="0" err="1" smtClean="0"/>
              <a:t>matematică</a:t>
            </a:r>
            <a:r>
              <a:rPr lang="fr-FR" dirty="0" smtClean="0"/>
              <a:t>:</a:t>
            </a:r>
            <a:endParaRPr lang="en-US" dirty="0" smtClean="0"/>
          </a:p>
          <a:p>
            <a:r>
              <a:rPr lang="fr-FR" dirty="0" smtClean="0"/>
              <a:t> </a:t>
            </a:r>
            <a:endParaRPr lang="en-US" dirty="0" smtClean="0"/>
          </a:p>
          <a:p>
            <a:r>
              <a:rPr lang="en-US" dirty="0" smtClean="0"/>
              <a:t> </a:t>
            </a:r>
          </a:p>
          <a:p>
            <a:pPr algn="just"/>
            <a:endParaRPr lang="en-US" dirty="0">
              <a:solidFill>
                <a:srgbClr val="FFFF00"/>
              </a:solidFill>
            </a:endParaRPr>
          </a:p>
        </p:txBody>
      </p:sp>
      <p:pic>
        <p:nvPicPr>
          <p:cNvPr id="24577" name="Picture 1"/>
          <p:cNvPicPr>
            <a:picLocks noChangeAspect="1" noChangeArrowheads="1"/>
          </p:cNvPicPr>
          <p:nvPr/>
        </p:nvPicPr>
        <p:blipFill>
          <a:blip r:embed="rId2"/>
          <a:srcRect/>
          <a:stretch>
            <a:fillRect/>
          </a:stretch>
        </p:blipFill>
        <p:spPr bwMode="auto">
          <a:xfrm>
            <a:off x="1219200" y="5181600"/>
            <a:ext cx="4360985" cy="914400"/>
          </a:xfrm>
          <a:prstGeom prst="rect">
            <a:avLst/>
          </a:prstGeom>
          <a:noFill/>
          <a:ln w="9525">
            <a:noFill/>
            <a:miter lim="800000"/>
            <a:headEnd/>
            <a:tailEnd/>
          </a:ln>
          <a:effectLst/>
        </p:spPr>
      </p:pic>
      <p:pic>
        <p:nvPicPr>
          <p:cNvPr id="24578" name="Picture 2"/>
          <p:cNvPicPr>
            <a:picLocks noChangeAspect="1" noChangeArrowheads="1"/>
          </p:cNvPicPr>
          <p:nvPr/>
        </p:nvPicPr>
        <p:blipFill>
          <a:blip r:embed="rId3"/>
          <a:srcRect/>
          <a:stretch>
            <a:fillRect/>
          </a:stretch>
        </p:blipFill>
        <p:spPr bwMode="auto">
          <a:xfrm>
            <a:off x="5867400" y="5029200"/>
            <a:ext cx="1752600" cy="14905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a:off x="609600" y="0"/>
            <a:ext cx="7920880" cy="64807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3" name="Picture 1"/>
          <p:cNvPicPr>
            <a:picLocks noChangeAspect="1" noChangeArrowheads="1"/>
          </p:cNvPicPr>
          <p:nvPr/>
        </p:nvPicPr>
        <p:blipFill>
          <a:blip r:embed="rId2"/>
          <a:srcRect/>
          <a:stretch>
            <a:fillRect/>
          </a:stretch>
        </p:blipFill>
        <p:spPr bwMode="auto">
          <a:xfrm>
            <a:off x="838200" y="1066800"/>
            <a:ext cx="7425447" cy="5006090"/>
          </a:xfrm>
          <a:prstGeom prst="rect">
            <a:avLst/>
          </a:prstGeom>
          <a:noFill/>
          <a:ln w="9525">
            <a:noFill/>
            <a:miter lim="800000"/>
            <a:headEnd/>
            <a:tailEnd/>
          </a:ln>
          <a:effectLst/>
        </p:spPr>
      </p:pic>
    </p:spTree>
    <p:extLst>
      <p:ext uri="{BB962C8B-B14F-4D97-AF65-F5344CB8AC3E}">
        <p14:creationId xmlns:p14="http://schemas.microsoft.com/office/powerpoint/2010/main" xmlns="" val="3778118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620000" cy="775648"/>
          </a:xfrm>
        </p:spPr>
        <p:txBody>
          <a:bodyPr/>
          <a:lstStyle/>
          <a:p>
            <a:pPr algn="ctr"/>
            <a:r>
              <a:rPr lang="de-DE" sz="3200" b="1" dirty="0" smtClean="0"/>
              <a:t>3</a:t>
            </a:r>
            <a:r>
              <a:rPr lang="de-DE" sz="3200" b="1" dirty="0" smtClean="0"/>
              <a:t>. Ecuaţia de stare a gazelor ideale</a:t>
            </a:r>
            <a:endParaRPr lang="en-US" sz="3200" dirty="0"/>
          </a:p>
        </p:txBody>
      </p:sp>
      <p:sp>
        <p:nvSpPr>
          <p:cNvPr id="4" name="Round Diagonal Corner Rectangle 3"/>
          <p:cNvSpPr/>
          <p:nvPr/>
        </p:nvSpPr>
        <p:spPr>
          <a:xfrm>
            <a:off x="381000" y="838200"/>
            <a:ext cx="7925072" cy="5777408"/>
          </a:xfrm>
          <a:prstGeom prst="round2DiagRect">
            <a:avLst>
              <a:gd name="adj1" fmla="val 16667"/>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609600" y="1066800"/>
            <a:ext cx="7543800" cy="3416320"/>
          </a:xfrm>
          <a:prstGeom prst="rect">
            <a:avLst/>
          </a:prstGeom>
          <a:noFill/>
        </p:spPr>
        <p:txBody>
          <a:bodyPr wrap="square" rtlCol="0">
            <a:spAutoFit/>
          </a:bodyPr>
          <a:lstStyle/>
          <a:p>
            <a:r>
              <a:rPr lang="ro-RO" b="1" i="1" dirty="0" smtClean="0"/>
              <a:t>	</a:t>
            </a:r>
            <a:r>
              <a:rPr lang="de-DE" b="1" i="1" dirty="0" smtClean="0"/>
              <a:t>Presiunea </a:t>
            </a:r>
            <a:r>
              <a:rPr lang="de-DE" b="1" i="1" dirty="0" smtClean="0"/>
              <a:t>atmosferică descreşte cu creşterea altitudinii</a:t>
            </a:r>
            <a:r>
              <a:rPr lang="de-DE" dirty="0" smtClean="0"/>
              <a:t>. Condiţii normale de presiune şi temperatură se găsesc la nivelul mării. </a:t>
            </a:r>
            <a:r>
              <a:rPr lang="de-DE" b="1" i="1" dirty="0" smtClean="0"/>
              <a:t>Creşterea altitudinii (descreşterea presiunii) de asemenea scade punctul de fierbere al apei</a:t>
            </a:r>
            <a:r>
              <a:rPr lang="de-DE" dirty="0" smtClean="0"/>
              <a:t>. Acest lucru explică de ce nu este indicat ca avionele la zboare la altitudini înalte. De exemplu, pe Muntele Everest, presiunea atmosferică este de 265mmHg = 0.349atm iar apa fiebe la aproximativ 70</a:t>
            </a:r>
            <a:r>
              <a:rPr lang="de-DE" baseline="30000" dirty="0" smtClean="0"/>
              <a:t>0</a:t>
            </a:r>
            <a:r>
              <a:rPr lang="de-DE" dirty="0" smtClean="0"/>
              <a:t>C (în loc de 100</a:t>
            </a:r>
            <a:r>
              <a:rPr lang="de-DE" baseline="30000" dirty="0" smtClean="0"/>
              <a:t>0</a:t>
            </a:r>
            <a:r>
              <a:rPr lang="de-DE" dirty="0" smtClean="0"/>
              <a:t>C, în condiţii normale).</a:t>
            </a:r>
            <a:endParaRPr lang="en-US" b="1" dirty="0" smtClean="0"/>
          </a:p>
          <a:p>
            <a:r>
              <a:rPr lang="de-DE" b="1" dirty="0" smtClean="0"/>
              <a:t>	</a:t>
            </a:r>
            <a:r>
              <a:rPr lang="de-DE" dirty="0" smtClean="0"/>
              <a:t>Pentru a compara corect diferite gaze, au fost fixate condiţii experimentale identice denumite prin convenţie condiţii normale (c.n.). Valorile particulare ale celor trei parametrii de stare, notate cu indice zero sunt:</a:t>
            </a:r>
            <a:endParaRPr lang="en-US" b="1" dirty="0" smtClean="0"/>
          </a:p>
          <a:p>
            <a:endParaRPr lang="en-US" dirty="0"/>
          </a:p>
        </p:txBody>
      </p:sp>
      <p:pic>
        <p:nvPicPr>
          <p:cNvPr id="22529" name="Picture 1"/>
          <p:cNvPicPr>
            <a:picLocks noChangeAspect="1" noChangeArrowheads="1"/>
          </p:cNvPicPr>
          <p:nvPr/>
        </p:nvPicPr>
        <p:blipFill>
          <a:blip r:embed="rId2"/>
          <a:srcRect/>
          <a:stretch>
            <a:fillRect/>
          </a:stretch>
        </p:blipFill>
        <p:spPr bwMode="auto">
          <a:xfrm>
            <a:off x="1676400" y="4343400"/>
            <a:ext cx="5181600" cy="1377028"/>
          </a:xfrm>
          <a:prstGeom prst="rect">
            <a:avLst/>
          </a:prstGeom>
          <a:noFill/>
          <a:ln w="9525">
            <a:noFill/>
            <a:miter lim="800000"/>
            <a:headEnd/>
            <a:tailEnd/>
          </a:ln>
          <a:effectLst/>
        </p:spPr>
      </p:pic>
    </p:spTree>
    <p:extLst>
      <p:ext uri="{BB962C8B-B14F-4D97-AF65-F5344CB8AC3E}">
        <p14:creationId xmlns:p14="http://schemas.microsoft.com/office/powerpoint/2010/main" xmlns="" val="1533886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271760" y="609601"/>
            <a:ext cx="8560511" cy="4800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srcRect/>
          <a:stretch>
            <a:fillRect/>
          </a:stretch>
        </p:blipFill>
        <p:spPr bwMode="auto">
          <a:xfrm>
            <a:off x="304800" y="685800"/>
            <a:ext cx="8492946" cy="4138862"/>
          </a:xfrm>
          <a:prstGeom prst="rect">
            <a:avLst/>
          </a:prstGeom>
          <a:noFill/>
          <a:ln w="9525">
            <a:noFill/>
            <a:miter lim="800000"/>
            <a:headEnd/>
            <a:tailEnd/>
          </a:ln>
          <a:effectLst/>
        </p:spPr>
      </p:pic>
    </p:spTree>
    <p:extLst>
      <p:ext uri="{BB962C8B-B14F-4D97-AF65-F5344CB8AC3E}">
        <p14:creationId xmlns:p14="http://schemas.microsoft.com/office/powerpoint/2010/main" xmlns="" val="311827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lstStyle/>
          <a:p>
            <a:pPr algn="ctr"/>
            <a:r>
              <a:rPr lang="de-DE" dirty="0" smtClean="0"/>
              <a:t>4. Legea Boyle-Mariotte</a:t>
            </a:r>
            <a:endParaRPr lang="en-US" dirty="0"/>
          </a:p>
        </p:txBody>
      </p:sp>
      <p:sp>
        <p:nvSpPr>
          <p:cNvPr id="4" name="Vertical Scroll 3"/>
          <p:cNvSpPr/>
          <p:nvPr/>
        </p:nvSpPr>
        <p:spPr>
          <a:xfrm>
            <a:off x="0" y="990600"/>
            <a:ext cx="9144000" cy="56388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200" y="1066801"/>
            <a:ext cx="7467600" cy="2031325"/>
          </a:xfrm>
          <a:prstGeom prst="rect">
            <a:avLst/>
          </a:prstGeom>
          <a:noFill/>
        </p:spPr>
        <p:txBody>
          <a:bodyPr wrap="square" rtlCol="0">
            <a:spAutoFit/>
          </a:bodyPr>
          <a:lstStyle/>
          <a:p>
            <a:r>
              <a:rPr lang="ro-RO" dirty="0" smtClean="0"/>
              <a:t>	</a:t>
            </a:r>
            <a:r>
              <a:rPr lang="de-DE" dirty="0" smtClean="0"/>
              <a:t>L</a:t>
            </a:r>
            <a:r>
              <a:rPr lang="de-DE" b="1" i="1" dirty="0" smtClean="0"/>
              <a:t>egea </a:t>
            </a:r>
            <a:r>
              <a:rPr lang="de-DE" b="1" i="1" dirty="0" smtClean="0"/>
              <a:t>Boyle-Mariotte</a:t>
            </a:r>
            <a:r>
              <a:rPr lang="de-DE" dirty="0" smtClean="0"/>
              <a:t> sau </a:t>
            </a:r>
            <a:r>
              <a:rPr lang="de-DE" b="1" i="1" dirty="0" smtClean="0"/>
              <a:t>legea transformării izoterme</a:t>
            </a:r>
            <a:r>
              <a:rPr lang="de-DE" dirty="0" smtClean="0"/>
              <a:t>,</a:t>
            </a:r>
            <a:endParaRPr lang="ro-RO" dirty="0" smtClean="0"/>
          </a:p>
          <a:p>
            <a:r>
              <a:rPr lang="ro-RO" dirty="0" smtClean="0"/>
              <a:t>     </a:t>
            </a:r>
            <a:r>
              <a:rPr lang="de-DE" dirty="0" smtClean="0"/>
              <a:t> </a:t>
            </a:r>
            <a:r>
              <a:rPr lang="de-DE" dirty="0" smtClean="0"/>
              <a:t>care se enunţă astfel:</a:t>
            </a:r>
            <a:r>
              <a:rPr lang="de-DE" i="1" dirty="0" smtClean="0"/>
              <a:t> </a:t>
            </a:r>
            <a:endParaRPr lang="ro-RO" i="1" dirty="0" smtClean="0"/>
          </a:p>
          <a:p>
            <a:r>
              <a:rPr lang="de-DE" b="1" i="1" dirty="0" smtClean="0"/>
              <a:t>la </a:t>
            </a:r>
            <a:r>
              <a:rPr lang="de-DE" b="1" i="1" dirty="0" smtClean="0"/>
              <a:t>temperatură constantă, volumul unei mase determinate de gaz este invers proporţional cu presiunea la care se află gazul</a:t>
            </a:r>
            <a:r>
              <a:rPr lang="de-DE" b="1" i="1" dirty="0" smtClean="0"/>
              <a:t>.</a:t>
            </a:r>
            <a:endParaRPr lang="ro-RO" b="1" i="1" dirty="0" smtClean="0"/>
          </a:p>
          <a:p>
            <a:r>
              <a:rPr lang="de-DE" b="1" dirty="0" smtClean="0"/>
              <a:t>		</a:t>
            </a:r>
            <a:r>
              <a:rPr lang="en-US" dirty="0" smtClean="0"/>
              <a:t> </a:t>
            </a:r>
            <a:r>
              <a:rPr lang="de-DE" b="1" dirty="0" smtClean="0"/>
              <a:t>		</a:t>
            </a:r>
            <a:r>
              <a:rPr lang="en-US" dirty="0" smtClean="0"/>
              <a:t> </a:t>
            </a:r>
            <a:endParaRPr lang="ro-RO" b="1" i="1" dirty="0" smtClean="0"/>
          </a:p>
          <a:p>
            <a:r>
              <a:rPr lang="de-DE" b="1" dirty="0" smtClean="0"/>
              <a:t>		</a:t>
            </a:r>
            <a:r>
              <a:rPr lang="en-US" dirty="0" smtClean="0"/>
              <a:t> </a:t>
            </a:r>
            <a:endParaRPr lang="en-US" b="1" dirty="0" smtClean="0"/>
          </a:p>
          <a:p>
            <a:endParaRPr lang="en-US" dirty="0"/>
          </a:p>
        </p:txBody>
      </p:sp>
      <p:pic>
        <p:nvPicPr>
          <p:cNvPr id="41986" name="Picture 2"/>
          <p:cNvPicPr>
            <a:picLocks noChangeAspect="1" noChangeArrowheads="1"/>
          </p:cNvPicPr>
          <p:nvPr/>
        </p:nvPicPr>
        <p:blipFill>
          <a:blip r:embed="rId2"/>
          <a:srcRect/>
          <a:stretch>
            <a:fillRect/>
          </a:stretch>
        </p:blipFill>
        <p:spPr bwMode="auto">
          <a:xfrm>
            <a:off x="3124200" y="2286000"/>
            <a:ext cx="2933700" cy="266700"/>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a:srcRect/>
          <a:stretch>
            <a:fillRect/>
          </a:stretch>
        </p:blipFill>
        <p:spPr bwMode="auto">
          <a:xfrm>
            <a:off x="2438400" y="2590800"/>
            <a:ext cx="4481964" cy="39243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1980</TotalTime>
  <Words>544</Words>
  <Application>Microsoft Office PowerPoint</Application>
  <PresentationFormat>On-screen Show (4:3)</PresentationFormat>
  <Paragraphs>78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Paper</vt:lpstr>
      <vt:lpstr>Slide 1</vt:lpstr>
      <vt:lpstr>Slide 2</vt:lpstr>
      <vt:lpstr>Slide 3</vt:lpstr>
      <vt:lpstr>Slide 4</vt:lpstr>
      <vt:lpstr>Slide 5</vt:lpstr>
      <vt:lpstr>3. Ecuaţia de stare a gazelor ideale</vt:lpstr>
      <vt:lpstr>Slide 7</vt:lpstr>
      <vt:lpstr>Slide 8</vt:lpstr>
      <vt:lpstr>4. Legea Boyle-Mariotte</vt:lpstr>
      <vt:lpstr>5. Legea Gay-Lussac</vt:lpstr>
      <vt:lpstr>6. Legea lui Charles</vt:lpstr>
      <vt:lpstr>7. Legea lui Avogadro</vt:lpstr>
      <vt:lpstr>8. Legile amestecurilor de gaze ideale</vt:lpstr>
      <vt:lpstr>Slide 14</vt:lpstr>
      <vt:lpstr>9. Gaze reale. Ecuaţia lui Van der Waals</vt:lpstr>
      <vt:lpstr>Slide 16</vt:lpstr>
      <vt:lpstr>Slide 17</vt:lpstr>
      <vt:lpstr>Slide 18</vt:lpstr>
      <vt:lpstr>Slide 19</vt:lpstr>
      <vt:lpstr>Slide 20</vt:lpstr>
    </vt:vector>
  </TitlesOfParts>
  <Company>Fizica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FM9FY-TMF7Q-KCKCT-V9T29-TBBBG</dc:creator>
  <cp:lastModifiedBy>Birou</cp:lastModifiedBy>
  <cp:revision>203</cp:revision>
  <dcterms:created xsi:type="dcterms:W3CDTF">2010-11-03T20:20:16Z</dcterms:created>
  <dcterms:modified xsi:type="dcterms:W3CDTF">2014-01-10T14:57:46Z</dcterms:modified>
</cp:coreProperties>
</file>