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92" r:id="rId2"/>
    <p:sldId id="256" r:id="rId3"/>
    <p:sldId id="302" r:id="rId4"/>
    <p:sldId id="291" r:id="rId5"/>
    <p:sldId id="303" r:id="rId6"/>
    <p:sldId id="304" r:id="rId7"/>
    <p:sldId id="305" r:id="rId8"/>
    <p:sldId id="306" r:id="rId9"/>
    <p:sldId id="307" r:id="rId10"/>
    <p:sldId id="327" r:id="rId11"/>
    <p:sldId id="308" r:id="rId12"/>
    <p:sldId id="309" r:id="rId13"/>
    <p:sldId id="328" r:id="rId14"/>
    <p:sldId id="310" r:id="rId15"/>
    <p:sldId id="311" r:id="rId16"/>
    <p:sldId id="312" r:id="rId17"/>
    <p:sldId id="314" r:id="rId18"/>
    <p:sldId id="330" r:id="rId19"/>
    <p:sldId id="331" r:id="rId20"/>
    <p:sldId id="315" r:id="rId21"/>
    <p:sldId id="329" r:id="rId22"/>
    <p:sldId id="316" r:id="rId23"/>
    <p:sldId id="332" r:id="rId24"/>
    <p:sldId id="334" r:id="rId25"/>
    <p:sldId id="335" r:id="rId26"/>
    <p:sldId id="33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A5BB-CCBA-4752-8AFE-8311B4E33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140D3-7C60-49CD-B781-3FA76D4392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E52D0-85C1-4F4A-8C7F-610BC628A3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D24DB3-D012-4398-ACCF-68E568EC6F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623B2-F316-41A4-9B8C-DB728B5A5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D2112-2A90-47D3-AF50-4B8CA7867D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55DA0-2DF4-4295-87CF-3FA981195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AE1E3-0E61-4C4C-8DE4-DB85D4E699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3E17B-CF54-424C-B5FC-D9213ACD40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F4C33-06E9-459C-B66E-3BFA83CC51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5D6751-FAE9-4E5E-B8A6-8898671F9A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BE0A18-3429-487A-8FB6-08C7D62D7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9613" y="2652713"/>
            <a:ext cx="32400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endParaRPr lang="pt-BR" sz="5400" b="1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646863" y="548679"/>
            <a:ext cx="1511300" cy="612775"/>
          </a:xfrm>
          <a:prstGeom prst="wedgeEllipseCallout">
            <a:avLst>
              <a:gd name="adj1" fmla="val -132597"/>
              <a:gd name="adj2" fmla="val 300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9" name="TextBox 11"/>
          <p:cNvSpPr txBox="1">
            <a:spLocks noChangeArrowheads="1"/>
          </p:cNvSpPr>
          <p:nvPr/>
        </p:nvSpPr>
        <p:spPr bwMode="auto">
          <a:xfrm>
            <a:off x="6862763" y="649288"/>
            <a:ext cx="107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o-RO" b="1" dirty="0"/>
              <a:t>Curs </a:t>
            </a:r>
            <a:r>
              <a:rPr lang="en-US" b="1" dirty="0" smtClean="0"/>
              <a:t>12</a:t>
            </a:r>
            <a:endParaRPr lang="en-US" b="1" dirty="0"/>
          </a:p>
          <a:p>
            <a:pPr eaLnBrk="1" hangingPunct="1"/>
            <a:endParaRPr lang="en-US" dirty="0"/>
          </a:p>
        </p:txBody>
      </p:sp>
      <p:sp>
        <p:nvSpPr>
          <p:cNvPr id="13" name="Explosion 2 12"/>
          <p:cNvSpPr/>
          <p:nvPr/>
        </p:nvSpPr>
        <p:spPr>
          <a:xfrm>
            <a:off x="5265929" y="3933826"/>
            <a:ext cx="2808287" cy="18716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5169" y="4560093"/>
            <a:ext cx="17033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dirty="0"/>
              <a:t>    </a:t>
            </a:r>
            <a:r>
              <a:rPr lang="ro-RO" sz="2400" b="1" dirty="0">
                <a:latin typeface="+mj-lt"/>
              </a:rPr>
              <a:t>Simona </a:t>
            </a:r>
          </a:p>
          <a:p>
            <a:pPr>
              <a:defRPr/>
            </a:pPr>
            <a:r>
              <a:rPr lang="ro-RO" sz="2400" b="1" dirty="0">
                <a:latin typeface="+mj-lt"/>
              </a:rPr>
              <a:t>      Rada</a:t>
            </a:r>
            <a:endParaRPr lang="en-US" sz="2400" b="1" dirty="0">
              <a:latin typeface="+mj-lt"/>
            </a:endParaRPr>
          </a:p>
        </p:txBody>
      </p:sp>
      <p:sp>
        <p:nvSpPr>
          <p:cNvPr id="2" name="Teardrop 1"/>
          <p:cNvSpPr/>
          <p:nvPr/>
        </p:nvSpPr>
        <p:spPr>
          <a:xfrm>
            <a:off x="251520" y="1952411"/>
            <a:ext cx="4608512" cy="4534694"/>
          </a:xfrm>
          <a:prstGeom prst="teardrop">
            <a:avLst>
              <a:gd name="adj" fmla="val 180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3429000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Termo</a:t>
            </a:r>
            <a:r>
              <a:rPr lang="ro-RO" sz="4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chimie</a:t>
            </a:r>
            <a:endParaRPr lang="en-US" sz="4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4" y="620688"/>
            <a:ext cx="6501333" cy="584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5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5207"/>
            <a:ext cx="7529155" cy="649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5" y="476672"/>
            <a:ext cx="7831525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05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7439248" cy="633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5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Scroll 1"/>
          <p:cNvSpPr/>
          <p:nvPr/>
        </p:nvSpPr>
        <p:spPr>
          <a:xfrm>
            <a:off x="107504" y="0"/>
            <a:ext cx="8352928" cy="6858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3848" y="25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ro-RO" sz="2400" b="1" dirty="0" smtClean="0">
                <a:solidFill>
                  <a:schemeClr val="bg1">
                    <a:lumMod val="95000"/>
                  </a:schemeClr>
                </a:solidFill>
              </a:rPr>
              <a:t>TERMOCHIMIA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o-RO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o-RO" sz="2400" b="1" dirty="0" smtClean="0">
                <a:solidFill>
                  <a:schemeClr val="bg1">
                    <a:lumMod val="95000"/>
                  </a:schemeClr>
                </a:solidFill>
              </a:rPr>
              <a:t>Căldura </a:t>
            </a:r>
            <a:r>
              <a:rPr lang="ro-RO" sz="2400" b="1" dirty="0">
                <a:solidFill>
                  <a:schemeClr val="bg1">
                    <a:lumMod val="95000"/>
                  </a:schemeClr>
                </a:solidFill>
              </a:rPr>
              <a:t>de reacţie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977" y="1052736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>
                <a:solidFill>
                  <a:schemeClr val="bg1"/>
                </a:solidFill>
              </a:rPr>
              <a:t>	</a:t>
            </a:r>
            <a:r>
              <a:rPr lang="ro-RO" b="1" i="1" dirty="0" smtClean="0">
                <a:solidFill>
                  <a:schemeClr val="bg1"/>
                </a:solidFill>
              </a:rPr>
              <a:t>Termochimia </a:t>
            </a:r>
            <a:r>
              <a:rPr lang="ro-RO" dirty="0">
                <a:solidFill>
                  <a:schemeClr val="bg1"/>
                </a:solidFill>
              </a:rPr>
              <a:t>este ramura chimie-fizice care</a:t>
            </a:r>
            <a:r>
              <a:rPr lang="ro-RO" b="1" i="1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studiază </a:t>
            </a:r>
            <a:r>
              <a:rPr lang="ro-RO" i="1" dirty="0">
                <a:solidFill>
                  <a:schemeClr val="bg1"/>
                </a:solidFill>
              </a:rPr>
              <a:t>schimburile de căldură care însoţesc reacţiile chimice</a:t>
            </a:r>
            <a:r>
              <a:rPr lang="ro-RO" dirty="0">
                <a:solidFill>
                  <a:schemeClr val="bg1"/>
                </a:solidFill>
              </a:rPr>
              <a:t>, călduri exprimate prin entalpia de reacţie (ΔH) în condiţii izobare sau prin energia de reacţie (ΔU) în condiţii izocore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o-RO" i="1" dirty="0" smtClean="0">
                <a:solidFill>
                  <a:schemeClr val="bg1">
                    <a:lumMod val="95000"/>
                  </a:schemeClr>
                </a:solidFill>
              </a:rPr>
              <a:t>Cantitatea </a:t>
            </a:r>
            <a:r>
              <a:rPr lang="ro-RO" i="1" dirty="0">
                <a:solidFill>
                  <a:schemeClr val="bg1">
                    <a:lumMod val="95000"/>
                  </a:schemeClr>
                </a:solidFill>
              </a:rPr>
              <a:t>de căldură absorbită sau eliberată în timpul unei reacţii chimice</a:t>
            </a:r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 poartă numele de </a:t>
            </a:r>
            <a:r>
              <a:rPr lang="ro-RO" b="1" i="1" dirty="0">
                <a:solidFill>
                  <a:schemeClr val="bg1">
                    <a:lumMod val="95000"/>
                  </a:schemeClr>
                </a:solidFill>
              </a:rPr>
              <a:t>căldură de reacţie</a:t>
            </a:r>
            <a:r>
              <a:rPr lang="ro-RO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b="1" dirty="0" smtClean="0"/>
              <a:t>	</a:t>
            </a:r>
            <a:r>
              <a:rPr lang="ro-RO" b="1" dirty="0" smtClean="0"/>
              <a:t>Căldura </a:t>
            </a:r>
            <a:r>
              <a:rPr lang="ro-RO" b="1" dirty="0"/>
              <a:t>standard de reacţie </a:t>
            </a:r>
            <a:r>
              <a:rPr lang="ro-RO" b="1" i="1" dirty="0"/>
              <a:t>este diferenţa dintre suma căldurilor standard de formare a produşilor de reacţie şi suma căldurilor standard de formare a reactanţilor, raportată la stoechiometria reacţiei.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04207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3688"/>
              </p:ext>
            </p:extLst>
          </p:nvPr>
        </p:nvGraphicFramePr>
        <p:xfrm>
          <a:off x="1331640" y="4581128"/>
          <a:ext cx="5234834" cy="98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2514600" imgH="469900" progId="Equation.3">
                  <p:embed/>
                </p:oleObj>
              </mc:Choice>
              <mc:Fallback>
                <p:oleObj name="Equation" r:id="rId4" imgW="25146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81128"/>
                        <a:ext cx="5234834" cy="980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19872" y="602128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Q=-ΔH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2000" b="1" dirty="0" smtClean="0"/>
              <a:t>A) </a:t>
            </a:r>
            <a:r>
              <a:rPr lang="ro-RO" sz="2000" b="1" dirty="0" smtClean="0"/>
              <a:t>Căldură </a:t>
            </a:r>
            <a:r>
              <a:rPr lang="ro-RO" sz="2000" b="1" dirty="0"/>
              <a:t>de formare sau entalpia de formare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608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9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02" y="332655"/>
            <a:ext cx="7114666" cy="61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85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2800" b="1" dirty="0"/>
              <a:t>Principiul II al termodinamicii</a:t>
            </a:r>
            <a:endParaRPr lang="en-US" sz="2800" dirty="0"/>
          </a:p>
        </p:txBody>
      </p:sp>
      <p:sp>
        <p:nvSpPr>
          <p:cNvPr id="5" name="Oval Callout 4"/>
          <p:cNvSpPr/>
          <p:nvPr/>
        </p:nvSpPr>
        <p:spPr>
          <a:xfrm>
            <a:off x="683568" y="999629"/>
            <a:ext cx="7344816" cy="5832648"/>
          </a:xfrm>
          <a:prstGeom prst="wedgeEllipseCallout">
            <a:avLst>
              <a:gd name="adj1" fmla="val -27998"/>
              <a:gd name="adj2" fmla="val -4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4" y="1798127"/>
            <a:ext cx="6551741" cy="261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1" y="4581128"/>
            <a:ext cx="5724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5" y="332656"/>
            <a:ext cx="7600860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764704"/>
            <a:ext cx="64807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Cuprins</a:t>
            </a:r>
            <a:endParaRPr lang="en-US" sz="3600" b="1" dirty="0" smtClean="0"/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ro-RO" sz="2400" b="1" dirty="0" smtClean="0"/>
              <a:t>Noţiuni </a:t>
            </a:r>
            <a:r>
              <a:rPr lang="ro-RO" sz="2400" b="1" dirty="0"/>
              <a:t>generale de termodinamică </a:t>
            </a:r>
            <a:r>
              <a:rPr lang="ro-RO" sz="2400" dirty="0"/>
              <a:t>(starea sistemului termodinamic; mărimi de stare; echilibru </a:t>
            </a:r>
            <a:r>
              <a:rPr lang="ro-RO" sz="2400" dirty="0" smtClean="0"/>
              <a:t>termodinamic</a:t>
            </a:r>
            <a:r>
              <a:rPr lang="en-US" sz="2400" dirty="0" smtClean="0"/>
              <a:t>)</a:t>
            </a:r>
            <a:r>
              <a:rPr lang="ro-RO" sz="2400" dirty="0" smtClean="0"/>
              <a:t>;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en-US" sz="2400" b="1" dirty="0" smtClean="0"/>
              <a:t>P</a:t>
            </a:r>
            <a:r>
              <a:rPr lang="ro-RO" sz="2400" b="1" dirty="0" smtClean="0"/>
              <a:t>rincipiul </a:t>
            </a:r>
            <a:r>
              <a:rPr lang="ro-RO" sz="2400" b="1" dirty="0"/>
              <a:t>I şi II al termodinamicii </a:t>
            </a:r>
            <a:r>
              <a:rPr lang="ro-RO" sz="2400" dirty="0"/>
              <a:t>şi </a:t>
            </a:r>
            <a:r>
              <a:rPr lang="en-US" sz="2400" dirty="0" smtClean="0"/>
              <a:t>	</a:t>
            </a:r>
            <a:r>
              <a:rPr lang="ro-RO" sz="2400" dirty="0" smtClean="0"/>
              <a:t>consecinţele lor.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ro-RO" sz="2400" b="1" dirty="0" smtClean="0"/>
              <a:t>Termochimie</a:t>
            </a:r>
            <a:r>
              <a:rPr lang="ro-RO" sz="24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C</a:t>
            </a:r>
            <a:r>
              <a:rPr lang="ro-RO" sz="2400" dirty="0" smtClean="0"/>
              <a:t>ăldura </a:t>
            </a:r>
            <a:r>
              <a:rPr lang="ro-RO" sz="2400" dirty="0"/>
              <a:t>de reacţie</a:t>
            </a:r>
            <a:r>
              <a:rPr lang="ro-RO" sz="2400" dirty="0" smtClean="0"/>
              <a:t>;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    -</a:t>
            </a:r>
            <a:r>
              <a:rPr lang="ro-RO" sz="2400" dirty="0" smtClean="0"/>
              <a:t> </a:t>
            </a:r>
            <a:r>
              <a:rPr lang="en-US" sz="2400" dirty="0"/>
              <a:t>L</a:t>
            </a:r>
            <a:r>
              <a:rPr lang="ro-RO" sz="2400" dirty="0" smtClean="0"/>
              <a:t>egea </a:t>
            </a:r>
            <a:r>
              <a:rPr lang="ro-RO" sz="2400" dirty="0"/>
              <a:t>Lavoisier-Laplace, </a:t>
            </a:r>
            <a:r>
              <a:rPr lang="en-US" sz="2400" dirty="0" smtClean="0"/>
              <a:t>		    - L</a:t>
            </a:r>
            <a:r>
              <a:rPr lang="ro-RO" sz="2400" dirty="0" smtClean="0"/>
              <a:t>egea </a:t>
            </a:r>
            <a:r>
              <a:rPr lang="ro-RO" sz="2400" dirty="0"/>
              <a:t>lui </a:t>
            </a:r>
            <a:r>
              <a:rPr lang="ro-RO" sz="2400" dirty="0" smtClean="0"/>
              <a:t>Hess</a:t>
            </a:r>
            <a:r>
              <a:rPr lang="en-US" sz="2400" dirty="0" smtClean="0"/>
              <a:t>. A</a:t>
            </a:r>
            <a:r>
              <a:rPr lang="ro-RO" sz="2400" dirty="0" smtClean="0"/>
              <a:t>plicaţii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4. </a:t>
            </a:r>
            <a:r>
              <a:rPr lang="en-US" sz="2400" b="1" dirty="0" err="1" smtClean="0"/>
              <a:t>Potentiale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termodinamice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8604448" cy="6741367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68" y="620688"/>
            <a:ext cx="6270512" cy="38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6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Ribbon 3"/>
          <p:cNvSpPr/>
          <p:nvPr/>
        </p:nvSpPr>
        <p:spPr>
          <a:xfrm>
            <a:off x="0" y="0"/>
            <a:ext cx="8604448" cy="6741367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2" y="711096"/>
            <a:ext cx="661548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74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4" y="332656"/>
            <a:ext cx="7347393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45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4.</a:t>
            </a:r>
            <a:r>
              <a:rPr lang="ro-RO" b="1" dirty="0" smtClean="0"/>
              <a:t>Potenţiale </a:t>
            </a:r>
            <a:r>
              <a:rPr lang="ro-RO" b="1" dirty="0"/>
              <a:t>termodinamice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7738"/>
            <a:ext cx="6731074" cy="57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6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1637"/>
            <a:ext cx="7199490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61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958681" cy="456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16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ro-RO" b="1" dirty="0"/>
              <a:t>Curiozităţi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571184" cy="5276056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US" dirty="0"/>
              <a:t>	</a:t>
            </a:r>
            <a:r>
              <a:rPr lang="ro-RO" b="1" dirty="0" smtClean="0"/>
              <a:t>Termodinamica </a:t>
            </a:r>
            <a:r>
              <a:rPr lang="ro-RO" b="1" dirty="0"/>
              <a:t>vis-a-vis de Mecanica Clasică</a:t>
            </a:r>
            <a:endParaRPr lang="en-US" dirty="0"/>
          </a:p>
          <a:p>
            <a:pPr marL="114300" indent="0">
              <a:buNone/>
            </a:pPr>
            <a:r>
              <a:rPr lang="ro-RO" b="1" dirty="0"/>
              <a:t> </a:t>
            </a:r>
            <a:endParaRPr lang="en-US" dirty="0"/>
          </a:p>
          <a:p>
            <a:pPr algn="just"/>
            <a:r>
              <a:rPr lang="ro-RO" dirty="0"/>
              <a:t>“De ce termodinamica e mai greu de înţeles şi mai greu de predat decât Mecanica Clasică, de ce este atât de important studiul termodinamicii pentru ingineri, chimişti, fizicieni, biologici, etc – ca Ştiinţa generală a energiei şi a entropiei – şi ce se poate face pentru înţelegerea ei?“</a:t>
            </a:r>
            <a:r>
              <a:rPr lang="ro-RO" i="1" dirty="0"/>
              <a:t>- Stoian Petrescu.</a:t>
            </a:r>
            <a:endParaRPr lang="en-US" dirty="0"/>
          </a:p>
          <a:p>
            <a:pPr algn="just"/>
            <a:r>
              <a:rPr lang="ro-RO" dirty="0"/>
              <a:t>Termodinamica se preda şi se înţelege mai greu decât mecanica deoarece este prin “originea, esenţa şi sfera universală de aplicabilitatea ei mai dificilă decât mecanica clasică“</a:t>
            </a:r>
            <a:r>
              <a:rPr lang="ro-RO" i="1" dirty="0"/>
              <a:t>.</a:t>
            </a:r>
            <a:r>
              <a:rPr lang="ro-RO" dirty="0"/>
              <a:t> Conceptele din Mecanica clasică: viteza, acceleraţia, forţa, etc. sunt mai uşor de înţeles deoarece sunt mai apropiate de experienţa noastră zilnică, în timp ce conceptele fundamentale ale termodinamicii: temperatura, energia internăm căldura, entalpia, entropia, potenţiale termodinamice, etc. sunt mult mai abstracte, mai puţin intuitive şi mai puţin legate de viaţa cotidiană.</a:t>
            </a:r>
            <a:endParaRPr lang="en-US" dirty="0"/>
          </a:p>
          <a:p>
            <a:pPr algn="just"/>
            <a:r>
              <a:rPr lang="ro-RO" dirty="0"/>
              <a:t>Termodinamica a apărut mai târziu decât Mecanica deoarece ceea ce “este mai greu de înţeles şi de construit, a fost atacat, înţeles şi construit mai greu şi mai târziu în cadrul dezvoltării istorice a cunoşterii umane.“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2606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o-RO" b="1" dirty="0"/>
              <a:t>TERMODINAMICĂ CHIMICĂ</a:t>
            </a:r>
            <a:endParaRPr lang="en-US" dirty="0"/>
          </a:p>
          <a:p>
            <a:r>
              <a:rPr lang="ro-RO" b="1" dirty="0"/>
              <a:t> </a:t>
            </a:r>
            <a:endParaRPr lang="en-US" dirty="0"/>
          </a:p>
          <a:p>
            <a:pPr algn="ctr"/>
            <a:r>
              <a:rPr lang="ro-RO" b="1" dirty="0" smtClean="0"/>
              <a:t>1</a:t>
            </a:r>
            <a:r>
              <a:rPr lang="ro-RO" b="1" dirty="0"/>
              <a:t>. Consideraţii generale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1340768"/>
            <a:ext cx="7704856" cy="5112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772816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ro-RO" b="1" dirty="0" smtClean="0">
                <a:solidFill>
                  <a:srgbClr val="FFFF00"/>
                </a:solidFill>
              </a:rPr>
              <a:t>Termodinamica</a:t>
            </a:r>
            <a:r>
              <a:rPr lang="ro-RO" dirty="0" smtClean="0">
                <a:solidFill>
                  <a:srgbClr val="FFFF00"/>
                </a:solidFill>
              </a:rPr>
              <a:t> </a:t>
            </a:r>
            <a:r>
              <a:rPr lang="ro-RO" dirty="0">
                <a:solidFill>
                  <a:srgbClr val="FFFF00"/>
                </a:solidFill>
              </a:rPr>
              <a:t>este ştiinţa care studiază problemele fundamentale  ale sistemelor fizice la scară macroscopică, stabilind relaţii cantitative între mărimile direct observabile, cum ar fi presiunea, volumul, temperatura, fără a lua în considerare structura internă</a:t>
            </a:r>
            <a:r>
              <a:rPr lang="ro-RO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ro-RO" b="1" i="1" dirty="0"/>
              <a:t>Sistem închis</a:t>
            </a:r>
            <a:r>
              <a:rPr lang="ro-RO" dirty="0"/>
              <a:t> este sistemul la care pot exista  interacţiuni cu mediul înconjurător dar nu există schimb de </a:t>
            </a:r>
            <a:r>
              <a:rPr lang="ro-RO" dirty="0" smtClean="0"/>
              <a:t>substanţă</a:t>
            </a:r>
            <a:r>
              <a:rPr lang="en-US" dirty="0" smtClean="0"/>
              <a:t>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ro-RO" dirty="0"/>
              <a:t>Numărul  minim de mărimi fizice care pot  caracteriza la un moment dat starea unui sistem se numesc </a:t>
            </a:r>
            <a:r>
              <a:rPr lang="ro-RO" b="1" i="1" dirty="0"/>
              <a:t>parametrii de stare</a:t>
            </a:r>
            <a:r>
              <a:rPr lang="ro-RO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ro-RO" dirty="0"/>
              <a:t>Totalitatea proprietăţilor care caracterizează sistemul la un moment dat se numeşte </a:t>
            </a:r>
            <a:r>
              <a:rPr lang="ro-RO" b="1" i="1" dirty="0"/>
              <a:t>stare termodinamică</a:t>
            </a:r>
            <a:r>
              <a:rPr lang="ro-RO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31006" y="707611"/>
            <a:ext cx="7921625" cy="591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152400"/>
            <a:ext cx="52562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o-RO" sz="2800" b="1" dirty="0" smtClean="0">
                <a:latin typeface="+mj-lt"/>
              </a:rPr>
              <a:t>1</a:t>
            </a:r>
            <a:r>
              <a:rPr lang="ro-RO" sz="2800" b="1" dirty="0">
                <a:latin typeface="+mj-lt"/>
              </a:rPr>
              <a:t>. </a:t>
            </a:r>
            <a:r>
              <a:rPr lang="it-IT" sz="2800" b="1" dirty="0">
                <a:latin typeface="+mj-lt"/>
              </a:rPr>
              <a:t>Noţiuni introductive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58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9592" y="1052736"/>
            <a:ext cx="6624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o-RO" dirty="0" smtClean="0">
                <a:solidFill>
                  <a:srgbClr val="FFFF00"/>
                </a:solidFill>
              </a:rPr>
              <a:t>O </a:t>
            </a:r>
            <a:r>
              <a:rPr lang="ro-RO" b="1" i="1" dirty="0">
                <a:solidFill>
                  <a:srgbClr val="FFFF00"/>
                </a:solidFill>
              </a:rPr>
              <a:t>transformare</a:t>
            </a:r>
            <a:r>
              <a:rPr lang="ro-RO" dirty="0">
                <a:solidFill>
                  <a:srgbClr val="FFFF00"/>
                </a:solidFill>
              </a:rPr>
              <a:t> (un proces) este </a:t>
            </a:r>
            <a:r>
              <a:rPr lang="ro-RO" b="1" i="1" dirty="0">
                <a:solidFill>
                  <a:srgbClr val="FFFF00"/>
                </a:solidFill>
              </a:rPr>
              <a:t>reversibilă</a:t>
            </a:r>
            <a:r>
              <a:rPr lang="ro-RO" dirty="0">
                <a:solidFill>
                  <a:srgbClr val="FFFF00"/>
                </a:solidFill>
              </a:rPr>
              <a:t> dacă sistemul revine la starea iniţială pe aceeaşi cale pe care a vut loc procesul direct. Când transformarea se realizează pe altă cale decât cea corespunzătoare transformării directe, atunci </a:t>
            </a:r>
            <a:r>
              <a:rPr lang="ro-RO" b="1" i="1" dirty="0">
                <a:solidFill>
                  <a:srgbClr val="FFFF00"/>
                </a:solidFill>
              </a:rPr>
              <a:t>transformarea</a:t>
            </a:r>
            <a:r>
              <a:rPr lang="ro-RO" dirty="0">
                <a:solidFill>
                  <a:srgbClr val="FFFF00"/>
                </a:solidFill>
              </a:rPr>
              <a:t> este </a:t>
            </a:r>
            <a:r>
              <a:rPr lang="ro-RO" b="1" i="1" dirty="0">
                <a:solidFill>
                  <a:srgbClr val="FFFF00"/>
                </a:solidFill>
              </a:rPr>
              <a:t>ireversibilă</a:t>
            </a:r>
            <a:r>
              <a:rPr lang="ro-RO" dirty="0">
                <a:solidFill>
                  <a:srgbClr val="FFFF00"/>
                </a:solidFill>
              </a:rPr>
              <a:t>.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ro-RO" dirty="0" smtClean="0">
                <a:solidFill>
                  <a:srgbClr val="FFFF00"/>
                </a:solidFill>
              </a:rPr>
              <a:t>Când </a:t>
            </a:r>
            <a:r>
              <a:rPr lang="ro-RO" dirty="0">
                <a:solidFill>
                  <a:srgbClr val="FFFF00"/>
                </a:solidFill>
              </a:rPr>
              <a:t>sistemul evoluează astfel încât starea finală este identică cu cea iniţială transformarea este </a:t>
            </a:r>
            <a:r>
              <a:rPr lang="ro-RO" b="1" i="1" dirty="0">
                <a:solidFill>
                  <a:srgbClr val="FFFF00"/>
                </a:solidFill>
              </a:rPr>
              <a:t>ciclică</a:t>
            </a:r>
            <a:r>
              <a:rPr lang="ro-RO" dirty="0">
                <a:solidFill>
                  <a:srgbClr val="FFFF00"/>
                </a:solidFill>
              </a:rPr>
              <a:t>, în timp ce dacă cele două stări iniţială şi finală sunt diferite sistemul a suferit o </a:t>
            </a:r>
            <a:r>
              <a:rPr lang="ro-RO" b="1" i="1" dirty="0">
                <a:solidFill>
                  <a:srgbClr val="FFFF00"/>
                </a:solidFill>
              </a:rPr>
              <a:t>transformare neciclică</a:t>
            </a:r>
            <a:r>
              <a:rPr lang="ro-RO" dirty="0">
                <a:solidFill>
                  <a:srgbClr val="FFFF00"/>
                </a:solidFill>
              </a:rPr>
              <a:t> sau </a:t>
            </a:r>
            <a:r>
              <a:rPr lang="ro-RO" b="1" i="1" dirty="0">
                <a:solidFill>
                  <a:srgbClr val="FFFF00"/>
                </a:solidFill>
              </a:rPr>
              <a:t>deschisă</a:t>
            </a:r>
            <a:r>
              <a:rPr lang="ro-RO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ro-RO" dirty="0" smtClean="0"/>
              <a:t>Starea </a:t>
            </a:r>
            <a:r>
              <a:rPr lang="ro-RO" dirty="0"/>
              <a:t>în care se păstrează neschimbate condiţiile exterioare şi nu se constată nici o modificare în interiorul sistemului se consideră </a:t>
            </a:r>
            <a:r>
              <a:rPr lang="ro-RO" b="1" dirty="0"/>
              <a:t>stare de echilibru</a:t>
            </a:r>
            <a:r>
              <a:rPr lang="ro-RO" dirty="0"/>
              <a:t>.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179512" y="116632"/>
            <a:ext cx="7920880" cy="6480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0" y="1041206"/>
            <a:ext cx="713607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0" y="2204864"/>
            <a:ext cx="7260863" cy="32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1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13648"/>
            <a:ext cx="762000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2. </a:t>
            </a:r>
            <a:r>
              <a:rPr lang="ro-RO" sz="3200" b="1" dirty="0" smtClean="0"/>
              <a:t>Principiul </a:t>
            </a:r>
            <a:r>
              <a:rPr lang="ro-RO" sz="3200" b="1" dirty="0"/>
              <a:t>I al termodinamicii</a:t>
            </a:r>
            <a:endParaRPr lang="en-US" sz="32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251520" y="980728"/>
            <a:ext cx="7848872" cy="547260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24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4" y="1196753"/>
            <a:ext cx="701544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8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6672053" cy="555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11663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Aplicaţiile principiului I al termodinamicii </a:t>
            </a:r>
            <a:endParaRPr lang="en-US" dirty="0"/>
          </a:p>
          <a:p>
            <a:pPr algn="ctr"/>
            <a:r>
              <a:rPr lang="ro-RO" b="1" dirty="0"/>
              <a:t>în transformări fizice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527"/>
            <a:ext cx="7335653" cy="612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402481" cy="514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773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1927</TotalTime>
  <Words>79</Words>
  <Application>Microsoft Office PowerPoint</Application>
  <PresentationFormat>On-screen Show (4:3)</PresentationFormat>
  <Paragraphs>50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Adjacency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Principiul I al termodinamicii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A) Căldură de formare sau entalpia de formare </vt:lpstr>
      <vt:lpstr>PowerPoint Presentation</vt:lpstr>
      <vt:lpstr>Principiul II al termodinamicii</vt:lpstr>
      <vt:lpstr>PowerPoint Presentation</vt:lpstr>
      <vt:lpstr>PowerPoint Presentation</vt:lpstr>
      <vt:lpstr>PowerPoint Presentation</vt:lpstr>
      <vt:lpstr>PowerPoint Presentation</vt:lpstr>
      <vt:lpstr>4.Potenţiale termodinamice </vt:lpstr>
      <vt:lpstr>PowerPoint Presentation</vt:lpstr>
      <vt:lpstr>PowerPoint Presentation</vt:lpstr>
      <vt:lpstr>Curiozităţi</vt:lpstr>
    </vt:vector>
  </TitlesOfParts>
  <Company>Fizica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FM9FY-TMF7Q-KCKCT-V9T29-TBBBG</dc:creator>
  <cp:lastModifiedBy>User</cp:lastModifiedBy>
  <cp:revision>165</cp:revision>
  <dcterms:created xsi:type="dcterms:W3CDTF">2010-11-03T20:20:16Z</dcterms:created>
  <dcterms:modified xsi:type="dcterms:W3CDTF">2014-01-05T20:20:02Z</dcterms:modified>
</cp:coreProperties>
</file>