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2" r:id="rId2"/>
    <p:sldId id="291" r:id="rId3"/>
    <p:sldId id="293" r:id="rId4"/>
    <p:sldId id="294" r:id="rId5"/>
    <p:sldId id="295" r:id="rId6"/>
    <p:sldId id="296" r:id="rId7"/>
    <p:sldId id="299" r:id="rId8"/>
    <p:sldId id="297" r:id="rId9"/>
    <p:sldId id="298" r:id="rId10"/>
    <p:sldId id="300"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31" autoAdjust="0"/>
    <p:restoredTop sz="94660"/>
  </p:normalViewPr>
  <p:slideViewPr>
    <p:cSldViewPr>
      <p:cViewPr varScale="1">
        <p:scale>
          <a:sx n="69" d="100"/>
          <a:sy n="69" d="100"/>
        </p:scale>
        <p:origin x="-57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72F86-0881-4224-8371-ABA6721F6F44}"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5D032F3E-87F5-4DEB-A9A0-9F422E833CF6}">
      <dgm:prSet phldrT="[Text]"/>
      <dgm:spPr/>
      <dgm:t>
        <a:bodyPr/>
        <a:lstStyle/>
        <a:p>
          <a:r>
            <a:rPr lang="ro-RO" b="1" dirty="0" smtClean="0">
              <a:solidFill>
                <a:schemeClr val="tx1"/>
              </a:solidFill>
            </a:rPr>
            <a:t>Enunţul</a:t>
          </a:r>
        </a:p>
        <a:p>
          <a:r>
            <a:rPr lang="it-IT" b="1" dirty="0" smtClean="0">
              <a:solidFill>
                <a:schemeClr val="tx1"/>
              </a:solidFill>
            </a:rPr>
            <a:t>Leg</a:t>
          </a:r>
          <a:r>
            <a:rPr lang="ro-RO" b="1" dirty="0" smtClean="0">
              <a:solidFill>
                <a:schemeClr val="tx1"/>
              </a:solidFill>
            </a:rPr>
            <a:t>ii</a:t>
          </a:r>
          <a:r>
            <a:rPr lang="it-IT" b="1" dirty="0" smtClean="0">
              <a:solidFill>
                <a:schemeClr val="tx1"/>
              </a:solidFill>
            </a:rPr>
            <a:t> periodicităţii</a:t>
          </a:r>
          <a:r>
            <a:rPr lang="ro-RO" b="1" dirty="0" smtClean="0">
              <a:solidFill>
                <a:schemeClr val="tx1"/>
              </a:solidFill>
            </a:rPr>
            <a:t> elementelor</a:t>
          </a:r>
          <a:r>
            <a:rPr lang="it-IT" b="1" dirty="0" smtClean="0">
              <a:solidFill>
                <a:schemeClr val="tx1"/>
              </a:solidFill>
            </a:rPr>
            <a:t> </a:t>
          </a:r>
          <a:endParaRPr lang="en-US" dirty="0">
            <a:solidFill>
              <a:schemeClr val="tx1"/>
            </a:solidFill>
          </a:endParaRPr>
        </a:p>
      </dgm:t>
    </dgm:pt>
    <dgm:pt modelId="{E28D68F5-0D93-4FAC-9F3D-B493DEB220A9}" type="parTrans" cxnId="{FBA95104-B5C0-46B2-B38C-7020065BD1B2}">
      <dgm:prSet/>
      <dgm:spPr/>
      <dgm:t>
        <a:bodyPr/>
        <a:lstStyle/>
        <a:p>
          <a:endParaRPr lang="en-US"/>
        </a:p>
      </dgm:t>
    </dgm:pt>
    <dgm:pt modelId="{4CDB5A4A-59DC-441D-9FC8-730FC184B228}" type="sibTrans" cxnId="{FBA95104-B5C0-46B2-B38C-7020065BD1B2}">
      <dgm:prSet/>
      <dgm:spPr/>
      <dgm:t>
        <a:bodyPr/>
        <a:lstStyle/>
        <a:p>
          <a:endParaRPr lang="en-US"/>
        </a:p>
      </dgm:t>
    </dgm:pt>
    <dgm:pt modelId="{99324D2B-072A-4BDB-886C-52EF02C3D5EF}">
      <dgm:prSet phldrT="[Text]"/>
      <dgm:spPr/>
      <dgm:t>
        <a:bodyPr/>
        <a:lstStyle/>
        <a:p>
          <a:r>
            <a:rPr lang="ro-RO" i="1" dirty="0" smtClean="0">
              <a:solidFill>
                <a:schemeClr val="accent5">
                  <a:lumMod val="25000"/>
                </a:schemeClr>
              </a:solidFill>
            </a:rPr>
            <a:t>După Moseley</a:t>
          </a:r>
        </a:p>
        <a:p>
          <a:r>
            <a:rPr lang="es-ES" i="1" dirty="0" err="1" smtClean="0">
              <a:solidFill>
                <a:schemeClr val="tx1"/>
              </a:solidFill>
            </a:rPr>
            <a:t>În</a:t>
          </a:r>
          <a:r>
            <a:rPr lang="es-ES" i="1" dirty="0" smtClean="0">
              <a:solidFill>
                <a:schemeClr val="tx1"/>
              </a:solidFill>
            </a:rPr>
            <a:t> </a:t>
          </a:r>
          <a:r>
            <a:rPr lang="es-ES" i="1" dirty="0" err="1" smtClean="0">
              <a:solidFill>
                <a:schemeClr val="tx1"/>
              </a:solidFill>
            </a:rPr>
            <a:t>sistemul</a:t>
          </a:r>
          <a:r>
            <a:rPr lang="es-ES" i="1" dirty="0" smtClean="0">
              <a:solidFill>
                <a:schemeClr val="tx1"/>
              </a:solidFill>
            </a:rPr>
            <a:t> </a:t>
          </a:r>
          <a:r>
            <a:rPr lang="es-ES" i="1" dirty="0" err="1" smtClean="0">
              <a:solidFill>
                <a:schemeClr val="tx1"/>
              </a:solidFill>
            </a:rPr>
            <a:t>periodic</a:t>
          </a:r>
          <a:r>
            <a:rPr lang="es-ES" i="1" dirty="0" smtClean="0">
              <a:solidFill>
                <a:schemeClr val="tx1"/>
              </a:solidFill>
            </a:rPr>
            <a:t> </a:t>
          </a:r>
          <a:r>
            <a:rPr lang="es-ES" i="1" dirty="0" err="1" smtClean="0">
              <a:solidFill>
                <a:schemeClr val="tx1"/>
              </a:solidFill>
            </a:rPr>
            <a:t>elementele</a:t>
          </a:r>
          <a:r>
            <a:rPr lang="es-ES" i="1" dirty="0" smtClean="0">
              <a:solidFill>
                <a:schemeClr val="tx1"/>
              </a:solidFill>
            </a:rPr>
            <a:t> </a:t>
          </a:r>
          <a:r>
            <a:rPr lang="es-ES" i="1" dirty="0" err="1" smtClean="0">
              <a:solidFill>
                <a:schemeClr val="tx1"/>
              </a:solidFill>
            </a:rPr>
            <a:t>sunt</a:t>
          </a:r>
          <a:r>
            <a:rPr lang="es-ES" i="1" dirty="0" smtClean="0">
              <a:solidFill>
                <a:schemeClr val="tx1"/>
              </a:solidFill>
            </a:rPr>
            <a:t> </a:t>
          </a:r>
          <a:r>
            <a:rPr lang="es-ES" i="1" dirty="0" err="1" smtClean="0">
              <a:solidFill>
                <a:schemeClr val="tx1"/>
              </a:solidFill>
            </a:rPr>
            <a:t>aşezate</a:t>
          </a:r>
          <a:r>
            <a:rPr lang="es-ES" i="1" dirty="0" smtClean="0">
              <a:solidFill>
                <a:schemeClr val="tx1"/>
              </a:solidFill>
            </a:rPr>
            <a:t> </a:t>
          </a:r>
          <a:r>
            <a:rPr lang="es-ES" i="1" dirty="0" err="1" smtClean="0">
              <a:solidFill>
                <a:schemeClr val="tx1"/>
              </a:solidFill>
            </a:rPr>
            <a:t>în</a:t>
          </a:r>
          <a:r>
            <a:rPr lang="es-ES" i="1" dirty="0" smtClean="0">
              <a:solidFill>
                <a:schemeClr val="tx1"/>
              </a:solidFill>
            </a:rPr>
            <a:t> </a:t>
          </a:r>
          <a:r>
            <a:rPr lang="es-ES" i="1" dirty="0" err="1" smtClean="0">
              <a:solidFill>
                <a:schemeClr val="tx1"/>
              </a:solidFill>
            </a:rPr>
            <a:t>ordinea</a:t>
          </a:r>
          <a:r>
            <a:rPr lang="es-ES" i="1" dirty="0" smtClean="0">
              <a:solidFill>
                <a:schemeClr val="tx1"/>
              </a:solidFill>
            </a:rPr>
            <a:t> </a:t>
          </a:r>
          <a:r>
            <a:rPr lang="es-ES" i="1" dirty="0" err="1" smtClean="0">
              <a:solidFill>
                <a:schemeClr val="tx1"/>
              </a:solidFill>
            </a:rPr>
            <a:t>crescătoare</a:t>
          </a:r>
          <a:r>
            <a:rPr lang="es-ES" i="1" dirty="0" smtClean="0">
              <a:solidFill>
                <a:schemeClr val="tx1"/>
              </a:solidFill>
            </a:rPr>
            <a:t> a </a:t>
          </a:r>
          <a:r>
            <a:rPr lang="es-ES" i="1" dirty="0" err="1" smtClean="0">
              <a:solidFill>
                <a:schemeClr val="tx1"/>
              </a:solidFill>
            </a:rPr>
            <a:t>sarcinilor</a:t>
          </a:r>
          <a:r>
            <a:rPr lang="es-ES" i="1" dirty="0" smtClean="0">
              <a:solidFill>
                <a:schemeClr val="tx1"/>
              </a:solidFill>
            </a:rPr>
            <a:t> nucleare atomice </a:t>
          </a:r>
          <a:r>
            <a:rPr lang="es-ES" i="1" dirty="0" err="1" smtClean="0">
              <a:solidFill>
                <a:schemeClr val="tx1"/>
              </a:solidFill>
            </a:rPr>
            <a:t>iar</a:t>
          </a:r>
          <a:r>
            <a:rPr lang="es-ES" i="1" dirty="0" smtClean="0">
              <a:solidFill>
                <a:schemeClr val="tx1"/>
              </a:solidFill>
            </a:rPr>
            <a:t> </a:t>
          </a:r>
          <a:r>
            <a:rPr lang="es-ES" i="1" dirty="0" err="1" smtClean="0">
              <a:solidFill>
                <a:schemeClr val="tx1"/>
              </a:solidFill>
            </a:rPr>
            <a:t>proprietăţile</a:t>
          </a:r>
          <a:r>
            <a:rPr lang="es-ES" i="1" dirty="0" smtClean="0">
              <a:solidFill>
                <a:schemeClr val="tx1"/>
              </a:solidFill>
            </a:rPr>
            <a:t> </a:t>
          </a:r>
          <a:r>
            <a:rPr lang="es-ES" i="1" dirty="0" err="1" smtClean="0">
              <a:solidFill>
                <a:schemeClr val="tx1"/>
              </a:solidFill>
            </a:rPr>
            <a:t>elementelor</a:t>
          </a:r>
          <a:r>
            <a:rPr lang="es-ES" i="1" dirty="0" smtClean="0">
              <a:solidFill>
                <a:schemeClr val="tx1"/>
              </a:solidFill>
            </a:rPr>
            <a:t> </a:t>
          </a:r>
          <a:r>
            <a:rPr lang="es-ES" i="1" dirty="0" err="1" smtClean="0">
              <a:solidFill>
                <a:schemeClr val="tx1"/>
              </a:solidFill>
            </a:rPr>
            <a:t>sunt</a:t>
          </a:r>
          <a:r>
            <a:rPr lang="es-ES" i="1" dirty="0" smtClean="0">
              <a:solidFill>
                <a:schemeClr val="tx1"/>
              </a:solidFill>
            </a:rPr>
            <a:t> </a:t>
          </a:r>
          <a:r>
            <a:rPr lang="es-ES" i="1" dirty="0" err="1" smtClean="0">
              <a:solidFill>
                <a:schemeClr val="tx1"/>
              </a:solidFill>
            </a:rPr>
            <a:t>funcţii</a:t>
          </a:r>
          <a:r>
            <a:rPr lang="es-ES" i="1" dirty="0" smtClean="0">
              <a:solidFill>
                <a:schemeClr val="tx1"/>
              </a:solidFill>
            </a:rPr>
            <a:t> periodice ale </a:t>
          </a:r>
          <a:r>
            <a:rPr lang="es-ES" i="1" dirty="0" err="1" smtClean="0">
              <a:solidFill>
                <a:schemeClr val="tx1"/>
              </a:solidFill>
            </a:rPr>
            <a:t>numărului</a:t>
          </a:r>
          <a:r>
            <a:rPr lang="es-ES" i="1" dirty="0" smtClean="0">
              <a:solidFill>
                <a:schemeClr val="tx1"/>
              </a:solidFill>
            </a:rPr>
            <a:t> </a:t>
          </a:r>
          <a:r>
            <a:rPr lang="es-ES" i="1" dirty="0" err="1" smtClean="0">
              <a:solidFill>
                <a:schemeClr val="tx1"/>
              </a:solidFill>
            </a:rPr>
            <a:t>atomic</a:t>
          </a:r>
          <a:r>
            <a:rPr lang="es-ES" i="1" dirty="0" smtClean="0">
              <a:solidFill>
                <a:schemeClr val="tx1"/>
              </a:solidFill>
            </a:rPr>
            <a:t> Z</a:t>
          </a:r>
          <a:r>
            <a:rPr lang="es-ES" dirty="0" smtClean="0">
              <a:solidFill>
                <a:schemeClr val="tx1"/>
              </a:solidFill>
            </a:rPr>
            <a:t>.</a:t>
          </a:r>
          <a:r>
            <a:rPr lang="es-ES" i="1" dirty="0" smtClean="0">
              <a:solidFill>
                <a:schemeClr val="tx1"/>
              </a:solidFill>
            </a:rPr>
            <a:t> </a:t>
          </a:r>
          <a:endParaRPr lang="en-US" i="1" dirty="0">
            <a:solidFill>
              <a:schemeClr val="tx1"/>
            </a:solidFill>
          </a:endParaRPr>
        </a:p>
      </dgm:t>
    </dgm:pt>
    <dgm:pt modelId="{89D730B1-43C7-44A8-8C96-BD617AF6A0C9}" type="parTrans" cxnId="{B408D2B6-8FCD-4CCD-9A39-3EEDB8F5F7E0}">
      <dgm:prSet/>
      <dgm:spPr/>
      <dgm:t>
        <a:bodyPr/>
        <a:lstStyle/>
        <a:p>
          <a:endParaRPr lang="en-US"/>
        </a:p>
      </dgm:t>
    </dgm:pt>
    <dgm:pt modelId="{470067AD-598B-4A25-B077-BD19F4609B8A}" type="sibTrans" cxnId="{B408D2B6-8FCD-4CCD-9A39-3EEDB8F5F7E0}">
      <dgm:prSet/>
      <dgm:spPr/>
      <dgm:t>
        <a:bodyPr/>
        <a:lstStyle/>
        <a:p>
          <a:endParaRPr lang="en-US"/>
        </a:p>
      </dgm:t>
    </dgm:pt>
    <dgm:pt modelId="{94B10423-16BD-4B94-A8B5-CC54341CC5A3}">
      <dgm:prSet phldrT="[Text]"/>
      <dgm:spPr/>
      <dgm:t>
        <a:bodyPr/>
        <a:lstStyle/>
        <a:p>
          <a:r>
            <a:rPr lang="it-IT" i="1" dirty="0" smtClean="0">
              <a:solidFill>
                <a:schemeClr val="accent5">
                  <a:lumMod val="25000"/>
                </a:schemeClr>
              </a:solidFill>
            </a:rPr>
            <a:t>Dup</a:t>
          </a:r>
          <a:r>
            <a:rPr lang="ro-RO" i="1" dirty="0" smtClean="0">
              <a:solidFill>
                <a:schemeClr val="accent5">
                  <a:lumMod val="25000"/>
                </a:schemeClr>
              </a:solidFill>
            </a:rPr>
            <a:t>ă</a:t>
          </a:r>
          <a:r>
            <a:rPr lang="it-IT" i="1" dirty="0" smtClean="0">
              <a:solidFill>
                <a:schemeClr val="accent5">
                  <a:lumMod val="25000"/>
                </a:schemeClr>
              </a:solidFill>
            </a:rPr>
            <a:t> Mendeelev</a:t>
          </a:r>
        </a:p>
        <a:p>
          <a:r>
            <a:rPr lang="it-IT" i="1" dirty="0" smtClean="0">
              <a:solidFill>
                <a:schemeClr val="tx1"/>
              </a:solidFill>
            </a:rPr>
            <a:t>Proprietăţile elementelor precum şi proprietăţile combinaţiilor lor sunt funcţii periodice ale maselor lor atomice</a:t>
          </a:r>
          <a:r>
            <a:rPr lang="it-IT" dirty="0" smtClean="0"/>
            <a:t>. </a:t>
          </a:r>
          <a:endParaRPr lang="en-US" dirty="0">
            <a:solidFill>
              <a:schemeClr val="tx1"/>
            </a:solidFill>
          </a:endParaRPr>
        </a:p>
      </dgm:t>
    </dgm:pt>
    <dgm:pt modelId="{95295F7D-BAA5-4081-8200-F93F0D7527CF}" type="parTrans" cxnId="{E01E2D03-7E1E-4863-A81A-2022572301D5}">
      <dgm:prSet/>
      <dgm:spPr/>
      <dgm:t>
        <a:bodyPr/>
        <a:lstStyle/>
        <a:p>
          <a:endParaRPr lang="en-US"/>
        </a:p>
      </dgm:t>
    </dgm:pt>
    <dgm:pt modelId="{2AC5F9C3-5242-434C-BBF8-97DCA374DB9E}" type="sibTrans" cxnId="{E01E2D03-7E1E-4863-A81A-2022572301D5}">
      <dgm:prSet/>
      <dgm:spPr/>
      <dgm:t>
        <a:bodyPr/>
        <a:lstStyle/>
        <a:p>
          <a:endParaRPr lang="en-US"/>
        </a:p>
      </dgm:t>
    </dgm:pt>
    <dgm:pt modelId="{195E7F2A-5E80-4C32-B22B-B62E01CD5789}" type="pres">
      <dgm:prSet presAssocID="{38472F86-0881-4224-8371-ABA6721F6F44}" presName="cycle" presStyleCnt="0">
        <dgm:presLayoutVars>
          <dgm:dir/>
          <dgm:resizeHandles val="exact"/>
        </dgm:presLayoutVars>
      </dgm:prSet>
      <dgm:spPr/>
      <dgm:t>
        <a:bodyPr/>
        <a:lstStyle/>
        <a:p>
          <a:endParaRPr lang="en-US"/>
        </a:p>
      </dgm:t>
    </dgm:pt>
    <dgm:pt modelId="{67B899F0-4E97-4E16-99B2-03405D16DEBC}" type="pres">
      <dgm:prSet presAssocID="{5D032F3E-87F5-4DEB-A9A0-9F422E833CF6}" presName="node" presStyleLbl="node1" presStyleIdx="0" presStyleCnt="3">
        <dgm:presLayoutVars>
          <dgm:bulletEnabled val="1"/>
        </dgm:presLayoutVars>
      </dgm:prSet>
      <dgm:spPr/>
      <dgm:t>
        <a:bodyPr/>
        <a:lstStyle/>
        <a:p>
          <a:endParaRPr lang="en-US"/>
        </a:p>
      </dgm:t>
    </dgm:pt>
    <dgm:pt modelId="{9F393AD2-D56A-455E-BD6F-3EAFA30F4EBD}" type="pres">
      <dgm:prSet presAssocID="{5D032F3E-87F5-4DEB-A9A0-9F422E833CF6}" presName="spNode" presStyleCnt="0"/>
      <dgm:spPr/>
    </dgm:pt>
    <dgm:pt modelId="{5DCA4937-A9F2-459A-8762-689524782F34}" type="pres">
      <dgm:prSet presAssocID="{4CDB5A4A-59DC-441D-9FC8-730FC184B228}" presName="sibTrans" presStyleLbl="sibTrans1D1" presStyleIdx="0" presStyleCnt="3"/>
      <dgm:spPr/>
      <dgm:t>
        <a:bodyPr/>
        <a:lstStyle/>
        <a:p>
          <a:endParaRPr lang="en-US"/>
        </a:p>
      </dgm:t>
    </dgm:pt>
    <dgm:pt modelId="{71BE8BC9-0884-4997-AA9D-655F36DF5238}" type="pres">
      <dgm:prSet presAssocID="{99324D2B-072A-4BDB-886C-52EF02C3D5EF}" presName="node" presStyleLbl="node1" presStyleIdx="1" presStyleCnt="3" custScaleX="126955" custScaleY="219132" custRadScaleRad="88043" custRadScaleInc="-40074">
        <dgm:presLayoutVars>
          <dgm:bulletEnabled val="1"/>
        </dgm:presLayoutVars>
      </dgm:prSet>
      <dgm:spPr/>
      <dgm:t>
        <a:bodyPr/>
        <a:lstStyle/>
        <a:p>
          <a:endParaRPr lang="en-US"/>
        </a:p>
      </dgm:t>
    </dgm:pt>
    <dgm:pt modelId="{F6139C4B-F72B-43C4-8903-52D44EFFDCCD}" type="pres">
      <dgm:prSet presAssocID="{99324D2B-072A-4BDB-886C-52EF02C3D5EF}" presName="spNode" presStyleCnt="0"/>
      <dgm:spPr/>
    </dgm:pt>
    <dgm:pt modelId="{6E10F597-D72C-46E6-90C1-8E5108A1C958}" type="pres">
      <dgm:prSet presAssocID="{470067AD-598B-4A25-B077-BD19F4609B8A}" presName="sibTrans" presStyleLbl="sibTrans1D1" presStyleIdx="1" presStyleCnt="3"/>
      <dgm:spPr/>
      <dgm:t>
        <a:bodyPr/>
        <a:lstStyle/>
        <a:p>
          <a:endParaRPr lang="en-US"/>
        </a:p>
      </dgm:t>
    </dgm:pt>
    <dgm:pt modelId="{5AB7CE92-53EE-4B65-B286-69C928A55E5A}" type="pres">
      <dgm:prSet presAssocID="{94B10423-16BD-4B94-A8B5-CC54341CC5A3}" presName="node" presStyleLbl="node1" presStyleIdx="2" presStyleCnt="3" custScaleX="137278" custScaleY="201549" custRadScaleRad="106997" custRadScaleInc="47768">
        <dgm:presLayoutVars>
          <dgm:bulletEnabled val="1"/>
        </dgm:presLayoutVars>
      </dgm:prSet>
      <dgm:spPr/>
      <dgm:t>
        <a:bodyPr/>
        <a:lstStyle/>
        <a:p>
          <a:endParaRPr lang="en-US"/>
        </a:p>
      </dgm:t>
    </dgm:pt>
    <dgm:pt modelId="{328D21EF-577B-4591-916F-A350684C8D94}" type="pres">
      <dgm:prSet presAssocID="{94B10423-16BD-4B94-A8B5-CC54341CC5A3}" presName="spNode" presStyleCnt="0"/>
      <dgm:spPr/>
    </dgm:pt>
    <dgm:pt modelId="{A9ABD41C-4CC5-4C7C-B312-4A8DC600E828}" type="pres">
      <dgm:prSet presAssocID="{2AC5F9C3-5242-434C-BBF8-97DCA374DB9E}" presName="sibTrans" presStyleLbl="sibTrans1D1" presStyleIdx="2" presStyleCnt="3"/>
      <dgm:spPr/>
      <dgm:t>
        <a:bodyPr/>
        <a:lstStyle/>
        <a:p>
          <a:endParaRPr lang="en-US"/>
        </a:p>
      </dgm:t>
    </dgm:pt>
  </dgm:ptLst>
  <dgm:cxnLst>
    <dgm:cxn modelId="{2766AB1D-436A-4135-9A42-2181F1198900}" type="presOf" srcId="{99324D2B-072A-4BDB-886C-52EF02C3D5EF}" destId="{71BE8BC9-0884-4997-AA9D-655F36DF5238}" srcOrd="0" destOrd="0" presId="urn:microsoft.com/office/officeart/2005/8/layout/cycle6"/>
    <dgm:cxn modelId="{C92F8D55-A5F3-4B5B-BF25-23AE991ACBDB}" type="presOf" srcId="{2AC5F9C3-5242-434C-BBF8-97DCA374DB9E}" destId="{A9ABD41C-4CC5-4C7C-B312-4A8DC600E828}" srcOrd="0" destOrd="0" presId="urn:microsoft.com/office/officeart/2005/8/layout/cycle6"/>
    <dgm:cxn modelId="{6E675869-3647-4F66-B6F5-0FA4D1E5BD38}" type="presOf" srcId="{4CDB5A4A-59DC-441D-9FC8-730FC184B228}" destId="{5DCA4937-A9F2-459A-8762-689524782F34}" srcOrd="0" destOrd="0" presId="urn:microsoft.com/office/officeart/2005/8/layout/cycle6"/>
    <dgm:cxn modelId="{FBA95104-B5C0-46B2-B38C-7020065BD1B2}" srcId="{38472F86-0881-4224-8371-ABA6721F6F44}" destId="{5D032F3E-87F5-4DEB-A9A0-9F422E833CF6}" srcOrd="0" destOrd="0" parTransId="{E28D68F5-0D93-4FAC-9F3D-B493DEB220A9}" sibTransId="{4CDB5A4A-59DC-441D-9FC8-730FC184B228}"/>
    <dgm:cxn modelId="{E01E2D03-7E1E-4863-A81A-2022572301D5}" srcId="{38472F86-0881-4224-8371-ABA6721F6F44}" destId="{94B10423-16BD-4B94-A8B5-CC54341CC5A3}" srcOrd="2" destOrd="0" parTransId="{95295F7D-BAA5-4081-8200-F93F0D7527CF}" sibTransId="{2AC5F9C3-5242-434C-BBF8-97DCA374DB9E}"/>
    <dgm:cxn modelId="{B408D2B6-8FCD-4CCD-9A39-3EEDB8F5F7E0}" srcId="{38472F86-0881-4224-8371-ABA6721F6F44}" destId="{99324D2B-072A-4BDB-886C-52EF02C3D5EF}" srcOrd="1" destOrd="0" parTransId="{89D730B1-43C7-44A8-8C96-BD617AF6A0C9}" sibTransId="{470067AD-598B-4A25-B077-BD19F4609B8A}"/>
    <dgm:cxn modelId="{31F1638A-2540-4080-88FD-561C0F3ED853}" type="presOf" srcId="{470067AD-598B-4A25-B077-BD19F4609B8A}" destId="{6E10F597-D72C-46E6-90C1-8E5108A1C958}" srcOrd="0" destOrd="0" presId="urn:microsoft.com/office/officeart/2005/8/layout/cycle6"/>
    <dgm:cxn modelId="{032F7CB1-F533-4D11-8CCD-B6A65D70061D}" type="presOf" srcId="{38472F86-0881-4224-8371-ABA6721F6F44}" destId="{195E7F2A-5E80-4C32-B22B-B62E01CD5789}" srcOrd="0" destOrd="0" presId="urn:microsoft.com/office/officeart/2005/8/layout/cycle6"/>
    <dgm:cxn modelId="{6BF10B0B-232B-4F3F-AACE-219394DEF637}" type="presOf" srcId="{94B10423-16BD-4B94-A8B5-CC54341CC5A3}" destId="{5AB7CE92-53EE-4B65-B286-69C928A55E5A}" srcOrd="0" destOrd="0" presId="urn:microsoft.com/office/officeart/2005/8/layout/cycle6"/>
    <dgm:cxn modelId="{2EBDEB79-280D-41AC-8515-CF27FC00518E}" type="presOf" srcId="{5D032F3E-87F5-4DEB-A9A0-9F422E833CF6}" destId="{67B899F0-4E97-4E16-99B2-03405D16DEBC}" srcOrd="0" destOrd="0" presId="urn:microsoft.com/office/officeart/2005/8/layout/cycle6"/>
    <dgm:cxn modelId="{E415E42B-4EE8-4FFC-A39C-B54DE59DC789}" type="presParOf" srcId="{195E7F2A-5E80-4C32-B22B-B62E01CD5789}" destId="{67B899F0-4E97-4E16-99B2-03405D16DEBC}" srcOrd="0" destOrd="0" presId="urn:microsoft.com/office/officeart/2005/8/layout/cycle6"/>
    <dgm:cxn modelId="{C25EBC6E-AA0E-4DB7-90AE-A3EA7695D21F}" type="presParOf" srcId="{195E7F2A-5E80-4C32-B22B-B62E01CD5789}" destId="{9F393AD2-D56A-455E-BD6F-3EAFA30F4EBD}" srcOrd="1" destOrd="0" presId="urn:microsoft.com/office/officeart/2005/8/layout/cycle6"/>
    <dgm:cxn modelId="{9036B10C-266C-4F39-B7AD-EB978806BBAA}" type="presParOf" srcId="{195E7F2A-5E80-4C32-B22B-B62E01CD5789}" destId="{5DCA4937-A9F2-459A-8762-689524782F34}" srcOrd="2" destOrd="0" presId="urn:microsoft.com/office/officeart/2005/8/layout/cycle6"/>
    <dgm:cxn modelId="{D1C8489D-C1B8-4842-9AC3-C3ECD0BFC068}" type="presParOf" srcId="{195E7F2A-5E80-4C32-B22B-B62E01CD5789}" destId="{71BE8BC9-0884-4997-AA9D-655F36DF5238}" srcOrd="3" destOrd="0" presId="urn:microsoft.com/office/officeart/2005/8/layout/cycle6"/>
    <dgm:cxn modelId="{B7959B06-4169-4B68-ACFF-5C15F5CF5AEE}" type="presParOf" srcId="{195E7F2A-5E80-4C32-B22B-B62E01CD5789}" destId="{F6139C4B-F72B-43C4-8903-52D44EFFDCCD}" srcOrd="4" destOrd="0" presId="urn:microsoft.com/office/officeart/2005/8/layout/cycle6"/>
    <dgm:cxn modelId="{BE7F8CC5-E954-45D1-98C9-A9A86F1EEB0B}" type="presParOf" srcId="{195E7F2A-5E80-4C32-B22B-B62E01CD5789}" destId="{6E10F597-D72C-46E6-90C1-8E5108A1C958}" srcOrd="5" destOrd="0" presId="urn:microsoft.com/office/officeart/2005/8/layout/cycle6"/>
    <dgm:cxn modelId="{18CDF5CB-DD0E-48CF-A32D-B34FF974653C}" type="presParOf" srcId="{195E7F2A-5E80-4C32-B22B-B62E01CD5789}" destId="{5AB7CE92-53EE-4B65-B286-69C928A55E5A}" srcOrd="6" destOrd="0" presId="urn:microsoft.com/office/officeart/2005/8/layout/cycle6"/>
    <dgm:cxn modelId="{41DB210F-D768-4856-82F7-160BEDDAB1FD}" type="presParOf" srcId="{195E7F2A-5E80-4C32-B22B-B62E01CD5789}" destId="{328D21EF-577B-4591-916F-A350684C8D94}" srcOrd="7" destOrd="0" presId="urn:microsoft.com/office/officeart/2005/8/layout/cycle6"/>
    <dgm:cxn modelId="{00686A85-9B18-44F4-943C-A28F2A64AE13}" type="presParOf" srcId="{195E7F2A-5E80-4C32-B22B-B62E01CD5789}" destId="{A9ABD41C-4CC5-4C7C-B312-4A8DC600E828}" srcOrd="8"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p>
            </p:txBody>
          </p:sp>
        </p:grpSp>
      </p:grpSp>
      <p:sp>
        <p:nvSpPr>
          <p:cNvPr id="5131"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noProof="0" smtClean="0"/>
              <a:t>Click to edit Master title style</a:t>
            </a:r>
          </a:p>
        </p:txBody>
      </p:sp>
      <p:sp>
        <p:nvSpPr>
          <p:cNvPr id="5132"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noProof="0" smtClean="0"/>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C422A3D2-15AF-481E-B867-9EEFB882AD6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803EE290-1FC1-4663-9ABE-5B3BFFFBEEF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FBC8FBC2-F945-4B46-80DC-420041DF406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277813"/>
            <a:ext cx="77724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086121B4-7824-4C35-BC2B-71E0701429F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F26D9B5B-B714-4FA0-9E63-08D473A4037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9C08D1E-FECB-4920-865A-7AFD39C5E6A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5300DE4F-9182-42F8-BF83-59FBBFBC65F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9E546D3C-DCA3-4F7A-9C37-4E3DEC33D1B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F3DF54EC-7FBF-4709-8036-07243987C68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8A4F1127-F068-4B78-AD7F-A60792A2A75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2940356F-A9E0-47C6-BB22-3DB8290974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5A0785F3-141B-41E9-AA18-D0CB1221CEB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2058"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p>
            </p:txBody>
          </p:sp>
        </p:grpSp>
      </p:grpSp>
      <p:sp>
        <p:nvSpPr>
          <p:cNvPr id="2051"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5"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000"/>
            </a:lvl1pPr>
          </a:lstStyle>
          <a:p>
            <a:pPr>
              <a:defRPr/>
            </a:pPr>
            <a:endParaRPr lang="en-US"/>
          </a:p>
        </p:txBody>
      </p:sp>
      <p:sp>
        <p:nvSpPr>
          <p:cNvPr id="4106"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p>
        </p:txBody>
      </p:sp>
      <p:sp>
        <p:nvSpPr>
          <p:cNvPr id="4107"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000"/>
            </a:lvl1pPr>
          </a:lstStyle>
          <a:p>
            <a:pPr>
              <a:defRPr/>
            </a:pPr>
            <a:fld id="{6EF91E9E-9E6E-40A2-9256-6AFEC1D3E19B}" type="slidenum">
              <a:rPr lang="en-US"/>
              <a:pPr>
                <a:defRPr/>
              </a:pPr>
              <a:t>‹#›</a:t>
            </a:fld>
            <a:endParaRPr lang="en-US"/>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39"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p:cNvSpPr/>
          <p:nvPr/>
        </p:nvSpPr>
        <p:spPr>
          <a:xfrm>
            <a:off x="1692275" y="549275"/>
            <a:ext cx="4895850" cy="575945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p:nvPr/>
        </p:nvSpPr>
        <p:spPr>
          <a:xfrm>
            <a:off x="1979613" y="2652713"/>
            <a:ext cx="3240087" cy="1200150"/>
          </a:xfrm>
          <a:prstGeom prst="rect">
            <a:avLst/>
          </a:prstGeom>
          <a:noFill/>
        </p:spPr>
        <p:txBody>
          <a:bodyPr>
            <a:spAutoFit/>
          </a:bodyPr>
          <a:lstStyle/>
          <a:p>
            <a:pPr algn="ctr">
              <a:defRPr/>
            </a:pPr>
            <a:endParaRPr lang="pt-BR" sz="5400" b="1" dirty="0">
              <a:solidFill>
                <a:schemeClr val="bg1">
                  <a:lumMod val="10000"/>
                </a:schemeClr>
              </a:solidFill>
              <a:latin typeface="+mj-lt"/>
            </a:endParaRPr>
          </a:p>
          <a:p>
            <a:pPr>
              <a:defRPr/>
            </a:pPr>
            <a:endParaRPr lang="en-US" dirty="0"/>
          </a:p>
        </p:txBody>
      </p:sp>
      <p:sp>
        <p:nvSpPr>
          <p:cNvPr id="7" name="TextBox 6"/>
          <p:cNvSpPr txBox="1"/>
          <p:nvPr/>
        </p:nvSpPr>
        <p:spPr>
          <a:xfrm>
            <a:off x="2357438" y="2071688"/>
            <a:ext cx="3240087" cy="461962"/>
          </a:xfrm>
          <a:prstGeom prst="rect">
            <a:avLst/>
          </a:prstGeom>
          <a:noFill/>
        </p:spPr>
        <p:txBody>
          <a:bodyPr>
            <a:spAutoFit/>
          </a:bodyPr>
          <a:lstStyle/>
          <a:p>
            <a:pPr>
              <a:defRPr/>
            </a:pPr>
            <a:r>
              <a:rPr lang="en-US" sz="2400" dirty="0" err="1">
                <a:latin typeface="+mj-lt"/>
              </a:rPr>
              <a:t>Configura</a:t>
            </a:r>
            <a:r>
              <a:rPr lang="ro-RO" sz="2400" dirty="0">
                <a:latin typeface="+mj-lt"/>
              </a:rPr>
              <a:t>ţia electronică</a:t>
            </a:r>
            <a:endParaRPr lang="en-US" sz="2400" dirty="0">
              <a:latin typeface="+mj-lt"/>
            </a:endParaRPr>
          </a:p>
        </p:txBody>
      </p:sp>
      <p:sp>
        <p:nvSpPr>
          <p:cNvPr id="9" name="TextBox 8"/>
          <p:cNvSpPr txBox="1"/>
          <p:nvPr/>
        </p:nvSpPr>
        <p:spPr>
          <a:xfrm>
            <a:off x="1428750" y="3286125"/>
            <a:ext cx="5072063" cy="830263"/>
          </a:xfrm>
          <a:prstGeom prst="rect">
            <a:avLst/>
          </a:prstGeom>
          <a:noFill/>
        </p:spPr>
        <p:txBody>
          <a:bodyPr>
            <a:spAutoFit/>
          </a:bodyPr>
          <a:lstStyle/>
          <a:p>
            <a:pPr algn="ctr">
              <a:defRPr/>
            </a:pPr>
            <a:r>
              <a:rPr lang="ro-RO" sz="2400" dirty="0">
                <a:latin typeface="+mj-lt"/>
              </a:rPr>
              <a:t>Sistemul periodic al </a:t>
            </a:r>
            <a:endParaRPr lang="ro-RO" sz="2400" dirty="0">
              <a:latin typeface="+mj-lt"/>
            </a:endParaRPr>
          </a:p>
          <a:p>
            <a:pPr algn="ctr">
              <a:defRPr/>
            </a:pPr>
            <a:r>
              <a:rPr lang="ro-RO" sz="2400" dirty="0">
                <a:latin typeface="+mj-lt"/>
              </a:rPr>
              <a:t>elementelor</a:t>
            </a:r>
            <a:endParaRPr lang="en-US" sz="2400" dirty="0">
              <a:latin typeface="+mj-lt"/>
            </a:endParaRPr>
          </a:p>
        </p:txBody>
      </p:sp>
      <p:sp>
        <p:nvSpPr>
          <p:cNvPr id="11" name="Oval Callout 10"/>
          <p:cNvSpPr/>
          <p:nvPr/>
        </p:nvSpPr>
        <p:spPr>
          <a:xfrm>
            <a:off x="7164388" y="549275"/>
            <a:ext cx="1511300" cy="612775"/>
          </a:xfrm>
          <a:prstGeom prst="wedgeEllipseCallout">
            <a:avLst>
              <a:gd name="adj1" fmla="val -142531"/>
              <a:gd name="adj2" fmla="val 343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3" name="TextBox 11"/>
          <p:cNvSpPr txBox="1">
            <a:spLocks noChangeArrowheads="1"/>
          </p:cNvSpPr>
          <p:nvPr/>
        </p:nvSpPr>
        <p:spPr bwMode="auto">
          <a:xfrm>
            <a:off x="7402513" y="649288"/>
            <a:ext cx="1079500" cy="369887"/>
          </a:xfrm>
          <a:prstGeom prst="rect">
            <a:avLst/>
          </a:prstGeom>
          <a:noFill/>
          <a:ln w="9525">
            <a:noFill/>
            <a:miter lim="800000"/>
            <a:headEnd/>
            <a:tailEnd/>
          </a:ln>
        </p:spPr>
        <p:txBody>
          <a:bodyPr>
            <a:spAutoFit/>
          </a:bodyPr>
          <a:lstStyle/>
          <a:p>
            <a:r>
              <a:rPr lang="ro-RO" b="1"/>
              <a:t>Curs </a:t>
            </a:r>
            <a:r>
              <a:rPr lang="en-US" b="1"/>
              <a:t>3</a:t>
            </a:r>
            <a:endParaRPr lang="en-US"/>
          </a:p>
        </p:txBody>
      </p:sp>
      <p:sp>
        <p:nvSpPr>
          <p:cNvPr id="13" name="Explosion 2 12"/>
          <p:cNvSpPr/>
          <p:nvPr/>
        </p:nvSpPr>
        <p:spPr>
          <a:xfrm>
            <a:off x="6227763" y="4437063"/>
            <a:ext cx="2808287" cy="18716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6732588" y="4975225"/>
            <a:ext cx="1703387" cy="830263"/>
          </a:xfrm>
          <a:prstGeom prst="rect">
            <a:avLst/>
          </a:prstGeom>
          <a:noFill/>
        </p:spPr>
        <p:txBody>
          <a:bodyPr>
            <a:spAutoFit/>
          </a:bodyPr>
          <a:lstStyle/>
          <a:p>
            <a:pPr>
              <a:defRPr/>
            </a:pPr>
            <a:r>
              <a:rPr lang="ro-RO" dirty="0"/>
              <a:t>    </a:t>
            </a:r>
            <a:r>
              <a:rPr lang="ro-RO" sz="2400" b="1" dirty="0">
                <a:latin typeface="+mj-lt"/>
              </a:rPr>
              <a:t>Simona </a:t>
            </a:r>
          </a:p>
          <a:p>
            <a:pPr>
              <a:defRPr/>
            </a:pPr>
            <a:r>
              <a:rPr lang="ro-RO" sz="2400" b="1" dirty="0">
                <a:latin typeface="+mj-lt"/>
              </a:rPr>
              <a:t>      Rada</a:t>
            </a:r>
            <a:endParaRPr lang="en-US" sz="2400" b="1"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Sequential Access Storage 5"/>
          <p:cNvSpPr/>
          <p:nvPr/>
        </p:nvSpPr>
        <p:spPr>
          <a:xfrm flipH="1" flipV="1">
            <a:off x="569913" y="214313"/>
            <a:ext cx="8358187" cy="6357937"/>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291" name="TextBox 8"/>
          <p:cNvSpPr txBox="1">
            <a:spLocks noChangeArrowheads="1"/>
          </p:cNvSpPr>
          <p:nvPr/>
        </p:nvSpPr>
        <p:spPr bwMode="auto">
          <a:xfrm>
            <a:off x="857250" y="785813"/>
            <a:ext cx="7929563" cy="6740525"/>
          </a:xfrm>
          <a:prstGeom prst="rect">
            <a:avLst/>
          </a:prstGeom>
          <a:noFill/>
          <a:ln w="9525">
            <a:noFill/>
            <a:miter lim="800000"/>
            <a:headEnd/>
            <a:tailEnd/>
          </a:ln>
        </p:spPr>
        <p:txBody>
          <a:bodyPr>
            <a:spAutoFit/>
          </a:bodyPr>
          <a:lstStyle/>
          <a:p>
            <a:r>
              <a:rPr lang="ro-RO"/>
              <a:t>1. </a:t>
            </a:r>
            <a:r>
              <a:rPr lang="it-IT"/>
              <a:t>Care din afirmaţiile cu privire la elementul cu Z=30 sunt adevărate:</a:t>
            </a:r>
            <a:endParaRPr lang="en-US"/>
          </a:p>
          <a:p>
            <a:pPr lvl="1"/>
            <a:r>
              <a:rPr lang="ro-RO"/>
              <a:t>a) </a:t>
            </a:r>
            <a:r>
              <a:rPr lang="en-US"/>
              <a:t>are configuraţia electronică [Ar] 3d</a:t>
            </a:r>
            <a:r>
              <a:rPr lang="en-US" baseline="30000"/>
              <a:t>10</a:t>
            </a:r>
            <a:r>
              <a:rPr lang="en-US"/>
              <a:t>4s</a:t>
            </a:r>
            <a:r>
              <a:rPr lang="en-US" baseline="30000"/>
              <a:t>2</a:t>
            </a:r>
            <a:r>
              <a:rPr lang="en-US"/>
              <a:t>;</a:t>
            </a:r>
          </a:p>
          <a:p>
            <a:pPr lvl="1"/>
            <a:r>
              <a:rPr lang="ro-RO"/>
              <a:t>b) </a:t>
            </a:r>
            <a:r>
              <a:rPr lang="it-IT"/>
              <a:t>face parte din grupa IIB (12)</a:t>
            </a:r>
            <a:r>
              <a:rPr lang="ro-RO"/>
              <a:t>.</a:t>
            </a:r>
          </a:p>
          <a:p>
            <a:pPr lvl="1"/>
            <a:endParaRPr lang="ro-RO"/>
          </a:p>
          <a:p>
            <a:pPr lvl="1"/>
            <a:r>
              <a:rPr lang="ro-RO"/>
              <a:t>2. </a:t>
            </a:r>
            <a:r>
              <a:rPr lang="it-IT"/>
              <a:t>Elementul A formează un ion monovalent negativ, iar elementul B un ion pozitiv divalent; ambii ioni sunt izoelectronici cu argonul. Identifică elementele respective şi scrie pentru fiecare dintre ele ecuaţiile a trei reacţii care să ilustreze caracterul lor electrochimic. </a:t>
            </a:r>
            <a:endParaRPr lang="ro-RO"/>
          </a:p>
          <a:p>
            <a:endParaRPr lang="ro-RO"/>
          </a:p>
          <a:p>
            <a:r>
              <a:rPr lang="ro-RO"/>
              <a:t>3. </a:t>
            </a:r>
            <a:r>
              <a:rPr lang="en-US"/>
              <a:t>Se dau elementele X care are 11 protoni şi 12 neutroni în nucleu şi Y care formează ioni negativi Y</a:t>
            </a:r>
            <a:r>
              <a:rPr lang="en-US" baseline="30000"/>
              <a:t>-1</a:t>
            </a:r>
            <a:r>
              <a:rPr lang="en-US"/>
              <a:t> cu configuraţia argonului. a) Să se identifice elementele; b) Să se precizeze configuraţia electronică; c) să se precizeze caracterul chimic şi electrochimic al acestora.</a:t>
            </a:r>
          </a:p>
          <a:p>
            <a:endParaRPr lang="ro-RO"/>
          </a:p>
          <a:p>
            <a:r>
              <a:rPr lang="ro-RO"/>
              <a:t>4. </a:t>
            </a:r>
            <a:r>
              <a:rPr lang="en-US"/>
              <a:t>Se dau elementele A, B, C, D. Ionii C</a:t>
            </a:r>
            <a:r>
              <a:rPr lang="en-US" baseline="30000"/>
              <a:t>-1</a:t>
            </a:r>
            <a:r>
              <a:rPr lang="en-US"/>
              <a:t> şi D</a:t>
            </a:r>
            <a:r>
              <a:rPr lang="en-US" baseline="30000"/>
              <a:t>+2</a:t>
            </a:r>
            <a:r>
              <a:rPr lang="en-US"/>
              <a:t> au în învelişul electronic 18 electroni; A şi D fac parte din aceeaşi grupă principală şi sunt elemente vecine, D având caracter metalic mai pronunţat decât A. Elementele B şi C fac parte din aceeaşi perioadă şi sunt elemente vecine, C, având caracter nemetalic mai pronunţat decât B. Se cere: a) configuraţiile electronice; b) poziţia în sistemul periodic, valenţa şi caracterul metalic;</a:t>
            </a:r>
          </a:p>
          <a:p>
            <a:pPr lvl="1"/>
            <a:endParaRPr lang="en-US"/>
          </a:p>
          <a:p>
            <a:pPr lvl="1"/>
            <a:endParaRPr lang="ro-RO"/>
          </a:p>
          <a:p>
            <a:pPr lvl="1"/>
            <a:endParaRPr lang="en-US"/>
          </a:p>
          <a:p>
            <a:endParaRPr lang="en-US"/>
          </a:p>
        </p:txBody>
      </p:sp>
      <p:sp>
        <p:nvSpPr>
          <p:cNvPr id="12292" name="TextBox 9"/>
          <p:cNvSpPr txBox="1">
            <a:spLocks noChangeArrowheads="1"/>
          </p:cNvSpPr>
          <p:nvPr/>
        </p:nvSpPr>
        <p:spPr bwMode="auto">
          <a:xfrm>
            <a:off x="714375" y="285750"/>
            <a:ext cx="3143250" cy="523875"/>
          </a:xfrm>
          <a:prstGeom prst="rect">
            <a:avLst/>
          </a:prstGeom>
          <a:noFill/>
          <a:ln w="9525">
            <a:noFill/>
            <a:miter lim="800000"/>
            <a:headEnd/>
            <a:tailEnd/>
          </a:ln>
        </p:spPr>
        <p:txBody>
          <a:bodyPr>
            <a:spAutoFit/>
          </a:bodyPr>
          <a:lstStyle/>
          <a:p>
            <a:r>
              <a:rPr lang="ro-RO" sz="2800"/>
              <a:t>Test de evaluare:</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66750" y="692150"/>
            <a:ext cx="7921625" cy="591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p:nvPr/>
        </p:nvSpPr>
        <p:spPr>
          <a:xfrm>
            <a:off x="1763713" y="152400"/>
            <a:ext cx="5256212" cy="522288"/>
          </a:xfrm>
          <a:prstGeom prst="rect">
            <a:avLst/>
          </a:prstGeom>
          <a:noFill/>
        </p:spPr>
        <p:txBody>
          <a:bodyPr>
            <a:spAutoFit/>
          </a:bodyPr>
          <a:lstStyle/>
          <a:p>
            <a:pPr algn="ctr">
              <a:defRPr/>
            </a:pPr>
            <a:r>
              <a:rPr lang="ro-RO" sz="2800" b="1" dirty="0">
                <a:latin typeface="+mj-lt"/>
              </a:rPr>
              <a:t>1.1. </a:t>
            </a:r>
            <a:r>
              <a:rPr lang="it-IT" sz="2800" b="1" dirty="0">
                <a:latin typeface="+mj-lt"/>
              </a:rPr>
              <a:t>Noţiuni introductive</a:t>
            </a:r>
            <a:endParaRPr lang="en-US" sz="2800" dirty="0">
              <a:latin typeface="+mj-lt"/>
            </a:endParaRPr>
          </a:p>
        </p:txBody>
      </p:sp>
      <p:sp>
        <p:nvSpPr>
          <p:cNvPr id="11" name="Rounded Rectangle 10"/>
          <p:cNvSpPr/>
          <p:nvPr/>
        </p:nvSpPr>
        <p:spPr>
          <a:xfrm>
            <a:off x="2555875" y="188913"/>
            <a:ext cx="4537075"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5" name="TextBox 11"/>
          <p:cNvSpPr txBox="1">
            <a:spLocks noChangeArrowheads="1"/>
          </p:cNvSpPr>
          <p:nvPr/>
        </p:nvSpPr>
        <p:spPr bwMode="auto">
          <a:xfrm>
            <a:off x="2555875" y="188913"/>
            <a:ext cx="4537075" cy="1231900"/>
          </a:xfrm>
          <a:prstGeom prst="rect">
            <a:avLst/>
          </a:prstGeom>
          <a:noFill/>
          <a:ln w="9525">
            <a:noFill/>
            <a:miter lim="800000"/>
            <a:headEnd/>
            <a:tailEnd/>
          </a:ln>
        </p:spPr>
        <p:txBody>
          <a:bodyPr>
            <a:spAutoFit/>
          </a:bodyPr>
          <a:lstStyle/>
          <a:p>
            <a:r>
              <a:rPr lang="ro-RO" sz="2800" b="1"/>
              <a:t>   </a:t>
            </a:r>
            <a:r>
              <a:rPr lang="it-IT" sz="2800" b="1"/>
              <a:t>Învelişul de electroni</a:t>
            </a:r>
            <a:endParaRPr lang="en-US" sz="2800"/>
          </a:p>
          <a:p>
            <a:endParaRPr lang="en-US" sz="2800"/>
          </a:p>
          <a:p>
            <a:endParaRPr lang="en-US"/>
          </a:p>
        </p:txBody>
      </p:sp>
      <p:sp>
        <p:nvSpPr>
          <p:cNvPr id="5126" name="TextBox 6"/>
          <p:cNvSpPr txBox="1">
            <a:spLocks noChangeArrowheads="1"/>
          </p:cNvSpPr>
          <p:nvPr/>
        </p:nvSpPr>
        <p:spPr bwMode="auto">
          <a:xfrm>
            <a:off x="1000125" y="785813"/>
            <a:ext cx="5429250" cy="2862262"/>
          </a:xfrm>
          <a:prstGeom prst="rect">
            <a:avLst/>
          </a:prstGeom>
          <a:noFill/>
          <a:ln w="9525">
            <a:noFill/>
            <a:miter lim="800000"/>
            <a:headEnd/>
            <a:tailEnd/>
          </a:ln>
        </p:spPr>
        <p:txBody>
          <a:bodyPr>
            <a:spAutoFit/>
          </a:bodyPr>
          <a:lstStyle/>
          <a:p>
            <a:r>
              <a:rPr lang="ro-RO"/>
              <a:t>       Învelişul electronic al atomului este structurat pe nivele energetice, care sunt împărţite pe subnivele care conţin orbitali. 	</a:t>
            </a:r>
          </a:p>
          <a:p>
            <a:r>
              <a:rPr lang="ro-RO"/>
              <a:t>      Subnivelele sunt notate cu:</a:t>
            </a:r>
          </a:p>
          <a:p>
            <a:pPr>
              <a:buFontTx/>
              <a:buChar char="-"/>
            </a:pPr>
            <a:r>
              <a:rPr lang="ro-RO" i="1"/>
              <a:t> s</a:t>
            </a:r>
            <a:r>
              <a:rPr lang="ro-RO"/>
              <a:t> (de la sharp) - formă sferică </a:t>
            </a:r>
          </a:p>
          <a:p>
            <a:pPr>
              <a:buFontTx/>
              <a:buChar char="-"/>
            </a:pPr>
            <a:r>
              <a:rPr lang="ro-RO" i="1"/>
              <a:t> p</a:t>
            </a:r>
            <a:r>
              <a:rPr lang="ro-RO"/>
              <a:t> (de la principal) - formă bilobară</a:t>
            </a:r>
          </a:p>
          <a:p>
            <a:pPr>
              <a:buFontTx/>
              <a:buChar char="-"/>
            </a:pPr>
            <a:r>
              <a:rPr lang="ro-RO" i="1"/>
              <a:t> d</a:t>
            </a:r>
            <a:r>
              <a:rPr lang="ro-RO"/>
              <a:t> (diffus) - formă tetralobară</a:t>
            </a:r>
          </a:p>
          <a:p>
            <a:pPr>
              <a:buFontTx/>
              <a:buChar char="-"/>
            </a:pPr>
            <a:r>
              <a:rPr lang="ro-RO" i="1"/>
              <a:t> f</a:t>
            </a:r>
            <a:r>
              <a:rPr lang="ro-RO"/>
              <a:t> (fundamental) - formă octalobară</a:t>
            </a:r>
          </a:p>
          <a:p>
            <a:r>
              <a:rPr lang="ro-RO"/>
              <a:t>Energia orbitalilor dintr-un strat dat, n, creşte în ordinea: ns </a:t>
            </a:r>
            <a:r>
              <a:rPr lang="it-IT"/>
              <a:t>&lt; np &lt; nd &lt; nf.</a:t>
            </a:r>
            <a:endParaRPr lang="en-US"/>
          </a:p>
        </p:txBody>
      </p:sp>
      <p:pic>
        <p:nvPicPr>
          <p:cNvPr id="5127" name="Picture 7"/>
          <p:cNvPicPr>
            <a:picLocks noChangeAspect="1" noChangeArrowheads="1"/>
          </p:cNvPicPr>
          <p:nvPr/>
        </p:nvPicPr>
        <p:blipFill>
          <a:blip r:embed="rId2"/>
          <a:srcRect/>
          <a:stretch>
            <a:fillRect/>
          </a:stretch>
        </p:blipFill>
        <p:spPr bwMode="auto">
          <a:xfrm>
            <a:off x="6429375" y="642938"/>
            <a:ext cx="2214563" cy="3019425"/>
          </a:xfrm>
          <a:prstGeom prst="rect">
            <a:avLst/>
          </a:prstGeom>
          <a:noFill/>
          <a:ln w="9525">
            <a:noFill/>
            <a:miter lim="800000"/>
            <a:headEnd/>
            <a:tailEnd/>
          </a:ln>
        </p:spPr>
      </p:pic>
      <p:pic>
        <p:nvPicPr>
          <p:cNvPr id="5128" name="Picture 74"/>
          <p:cNvPicPr>
            <a:picLocks noChangeAspect="1" noChangeArrowheads="1"/>
          </p:cNvPicPr>
          <p:nvPr/>
        </p:nvPicPr>
        <p:blipFill>
          <a:blip r:embed="rId3"/>
          <a:srcRect/>
          <a:stretch>
            <a:fillRect/>
          </a:stretch>
        </p:blipFill>
        <p:spPr bwMode="auto">
          <a:xfrm>
            <a:off x="1857375" y="3643313"/>
            <a:ext cx="4695825"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a:r>
              <a:rPr lang="it-IT" sz="2800" b="1" smtClean="0"/>
              <a:t>Configuraţia electronică a elementelor</a:t>
            </a:r>
            <a:endParaRPr lang="en-US" sz="2800" smtClean="0"/>
          </a:p>
        </p:txBody>
      </p:sp>
      <p:sp>
        <p:nvSpPr>
          <p:cNvPr id="6147" name="Content Placeholder 2"/>
          <p:cNvSpPr>
            <a:spLocks noGrp="1"/>
          </p:cNvSpPr>
          <p:nvPr>
            <p:ph idx="1"/>
          </p:nvPr>
        </p:nvSpPr>
        <p:spPr>
          <a:xfrm>
            <a:off x="1143000" y="4929188"/>
            <a:ext cx="6229350" cy="3059112"/>
          </a:xfrm>
        </p:spPr>
        <p:txBody>
          <a:bodyPr/>
          <a:lstStyle/>
          <a:p>
            <a:endParaRPr lang="ro-RO" sz="2000" b="1" i="1" smtClean="0"/>
          </a:p>
          <a:p>
            <a:endParaRPr lang="ro-RO" sz="2000" b="1" i="1" smtClean="0"/>
          </a:p>
          <a:p>
            <a:r>
              <a:rPr lang="it-IT" sz="2000" smtClean="0"/>
              <a:t>.</a:t>
            </a:r>
            <a:endParaRPr lang="en-US" sz="2000" smtClean="0"/>
          </a:p>
          <a:p>
            <a:endParaRPr lang="en-US" sz="2000" smtClean="0"/>
          </a:p>
        </p:txBody>
      </p:sp>
      <p:sp>
        <p:nvSpPr>
          <p:cNvPr id="4" name="Curved Right Arrow 3"/>
          <p:cNvSpPr/>
          <p:nvPr/>
        </p:nvSpPr>
        <p:spPr>
          <a:xfrm>
            <a:off x="2000250" y="1143000"/>
            <a:ext cx="731838" cy="12160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Curved Left Arrow 4"/>
          <p:cNvSpPr/>
          <p:nvPr/>
        </p:nvSpPr>
        <p:spPr>
          <a:xfrm>
            <a:off x="7000875" y="1071563"/>
            <a:ext cx="731838" cy="12160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 name="Oval 6"/>
          <p:cNvSpPr/>
          <p:nvPr/>
        </p:nvSpPr>
        <p:spPr>
          <a:xfrm>
            <a:off x="714375" y="2357438"/>
            <a:ext cx="3357563" cy="185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i="1" dirty="0" err="1">
                <a:solidFill>
                  <a:schemeClr val="tx1"/>
                </a:solidFill>
              </a:rPr>
              <a:t>Principiul</a:t>
            </a:r>
            <a:r>
              <a:rPr lang="fr-FR" b="1" i="1" dirty="0">
                <a:solidFill>
                  <a:schemeClr val="tx1"/>
                </a:solidFill>
              </a:rPr>
              <a:t> </a:t>
            </a:r>
            <a:r>
              <a:rPr lang="fr-FR" b="1" i="1" dirty="0" err="1">
                <a:solidFill>
                  <a:schemeClr val="tx1"/>
                </a:solidFill>
              </a:rPr>
              <a:t>energiei</a:t>
            </a:r>
            <a:r>
              <a:rPr lang="fr-FR" b="1" i="1" dirty="0">
                <a:solidFill>
                  <a:schemeClr val="tx1"/>
                </a:solidFill>
              </a:rPr>
              <a:t> minime</a:t>
            </a:r>
            <a:r>
              <a:rPr lang="fr-FR" dirty="0">
                <a:solidFill>
                  <a:schemeClr val="tx1"/>
                </a:solidFill>
              </a:rPr>
              <a:t> </a:t>
            </a:r>
            <a:endParaRPr lang="ro-RO" dirty="0">
              <a:solidFill>
                <a:schemeClr val="tx1"/>
              </a:solidFill>
            </a:endParaRPr>
          </a:p>
          <a:p>
            <a:pPr algn="ctr">
              <a:defRPr/>
            </a:pPr>
            <a:r>
              <a:rPr lang="ro-RO" dirty="0">
                <a:solidFill>
                  <a:schemeClr val="tx1"/>
                </a:solidFill>
              </a:rPr>
              <a:t>(</a:t>
            </a:r>
            <a:r>
              <a:rPr lang="fr-FR" dirty="0">
                <a:solidFill>
                  <a:schemeClr val="tx1"/>
                </a:solidFill>
              </a:rPr>
              <a:t>un </a:t>
            </a:r>
            <a:r>
              <a:rPr lang="fr-FR" dirty="0" err="1">
                <a:solidFill>
                  <a:schemeClr val="tx1"/>
                </a:solidFill>
              </a:rPr>
              <a:t>sistem</a:t>
            </a:r>
            <a:r>
              <a:rPr lang="fr-FR" dirty="0">
                <a:solidFill>
                  <a:schemeClr val="tx1"/>
                </a:solidFill>
              </a:rPr>
              <a:t> de particule este </a:t>
            </a:r>
            <a:r>
              <a:rPr lang="fr-FR" dirty="0" err="1">
                <a:solidFill>
                  <a:schemeClr val="tx1"/>
                </a:solidFill>
              </a:rPr>
              <a:t>stabil</a:t>
            </a:r>
            <a:r>
              <a:rPr lang="fr-FR" dirty="0">
                <a:solidFill>
                  <a:schemeClr val="tx1"/>
                </a:solidFill>
              </a:rPr>
              <a:t> </a:t>
            </a:r>
            <a:r>
              <a:rPr lang="fr-FR" dirty="0" err="1">
                <a:solidFill>
                  <a:schemeClr val="tx1"/>
                </a:solidFill>
              </a:rPr>
              <a:t>atunci</a:t>
            </a:r>
            <a:r>
              <a:rPr lang="fr-FR" dirty="0">
                <a:solidFill>
                  <a:schemeClr val="tx1"/>
                </a:solidFill>
              </a:rPr>
              <a:t> </a:t>
            </a:r>
            <a:r>
              <a:rPr lang="fr-FR" dirty="0" err="1">
                <a:solidFill>
                  <a:schemeClr val="tx1"/>
                </a:solidFill>
              </a:rPr>
              <a:t>când</a:t>
            </a:r>
            <a:r>
              <a:rPr lang="fr-FR" dirty="0">
                <a:solidFill>
                  <a:schemeClr val="tx1"/>
                </a:solidFill>
              </a:rPr>
              <a:t> </a:t>
            </a:r>
            <a:r>
              <a:rPr lang="fr-FR" dirty="0" err="1">
                <a:solidFill>
                  <a:schemeClr val="tx1"/>
                </a:solidFill>
              </a:rPr>
              <a:t>energia</a:t>
            </a:r>
            <a:r>
              <a:rPr lang="fr-FR" dirty="0">
                <a:solidFill>
                  <a:schemeClr val="tx1"/>
                </a:solidFill>
              </a:rPr>
              <a:t> sa este </a:t>
            </a:r>
            <a:r>
              <a:rPr lang="fr-FR" dirty="0" err="1">
                <a:solidFill>
                  <a:schemeClr val="tx1"/>
                </a:solidFill>
              </a:rPr>
              <a:t>minimă</a:t>
            </a:r>
            <a:r>
              <a:rPr lang="ro-RO" dirty="0">
                <a:solidFill>
                  <a:schemeClr val="tx1"/>
                </a:solidFill>
              </a:rPr>
              <a:t>)</a:t>
            </a:r>
            <a:endParaRPr lang="en-US" dirty="0"/>
          </a:p>
        </p:txBody>
      </p:sp>
      <p:sp>
        <p:nvSpPr>
          <p:cNvPr id="8" name="Oval 7"/>
          <p:cNvSpPr/>
          <p:nvPr/>
        </p:nvSpPr>
        <p:spPr>
          <a:xfrm>
            <a:off x="5357813" y="2286000"/>
            <a:ext cx="3357562" cy="185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i="1" dirty="0">
                <a:solidFill>
                  <a:schemeClr val="tx1"/>
                </a:solidFill>
              </a:rPr>
              <a:t>Principiul lui Pauli </a:t>
            </a:r>
            <a:r>
              <a:rPr lang="it-IT" dirty="0">
                <a:solidFill>
                  <a:schemeClr val="tx1"/>
                </a:solidFill>
              </a:rPr>
              <a:t> </a:t>
            </a:r>
            <a:r>
              <a:rPr lang="ro-RO" dirty="0">
                <a:solidFill>
                  <a:schemeClr val="tx1"/>
                </a:solidFill>
              </a:rPr>
              <a:t>(</a:t>
            </a:r>
            <a:r>
              <a:rPr lang="it-IT" dirty="0">
                <a:solidFill>
                  <a:schemeClr val="tx1"/>
                </a:solidFill>
              </a:rPr>
              <a:t>într-un atom nu pot exista doi electroni care să aibe toate numerele cuantice identice</a:t>
            </a:r>
            <a:r>
              <a:rPr lang="ro-RO" dirty="0">
                <a:solidFill>
                  <a:schemeClr val="tx1"/>
                </a:solidFill>
              </a:rPr>
              <a:t>)</a:t>
            </a:r>
            <a:endParaRPr lang="en-US" dirty="0"/>
          </a:p>
        </p:txBody>
      </p:sp>
      <p:sp>
        <p:nvSpPr>
          <p:cNvPr id="9" name="Left-Right Arrow Callout 8"/>
          <p:cNvSpPr/>
          <p:nvPr/>
        </p:nvSpPr>
        <p:spPr>
          <a:xfrm>
            <a:off x="4071938" y="1500188"/>
            <a:ext cx="1216025" cy="285750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1143000" y="4357688"/>
            <a:ext cx="7000875" cy="2143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i="1" dirty="0">
                <a:solidFill>
                  <a:schemeClr val="tx1"/>
                </a:solidFill>
              </a:rPr>
              <a:t>Regula lui Hund </a:t>
            </a:r>
            <a:r>
              <a:rPr lang="it-IT" dirty="0">
                <a:solidFill>
                  <a:schemeClr val="tx1"/>
                </a:solidFill>
              </a:rPr>
              <a:t>– ocuparea cu electroni a orbitalilor degeneraţi (care au aceeaşi energie) se ocupă mai întâi cu câte un singur electron, spinii fiind paraleli, şi abia apoi urmează completarea fiecărui orbital cu cel de al doilea electron prin cuplarea spinilor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928688" y="357188"/>
            <a:ext cx="7685087" cy="708025"/>
          </a:xfrm>
          <a:prstGeom prst="rect">
            <a:avLst/>
          </a:prstGeom>
          <a:noFill/>
          <a:ln w="9525">
            <a:noFill/>
            <a:miter lim="800000"/>
            <a:headEnd/>
            <a:tailEnd/>
          </a:ln>
        </p:spPr>
        <p:txBody>
          <a:bodyPr wrap="none" anchor="ctr">
            <a:spAutoFit/>
          </a:bodyPr>
          <a:lstStyle/>
          <a:p>
            <a:pPr indent="457200" algn="ctr" eaLnBrk="0" hangingPunct="0">
              <a:tabLst>
                <a:tab pos="2667000" algn="l"/>
              </a:tabLst>
            </a:pPr>
            <a:r>
              <a:rPr lang="pt-BR" sz="1400">
                <a:solidFill>
                  <a:srgbClr val="000000"/>
                </a:solidFill>
                <a:latin typeface="Times New Roman" pitchFamily="18" charset="0"/>
                <a:cs typeface="Times New Roman" pitchFamily="18" charset="0"/>
              </a:rPr>
              <a:t>La aplicarea primei reguli, trebuie să se ţină cont de următoarea succesiune a nivelelor energetice:</a:t>
            </a:r>
            <a:endParaRPr lang="en-US" sz="1400">
              <a:solidFill>
                <a:srgbClr val="000000"/>
              </a:solidFill>
              <a:latin typeface="Times New Roman" pitchFamily="18" charset="0"/>
              <a:cs typeface="Times New Roman" pitchFamily="18" charset="0"/>
            </a:endParaRPr>
          </a:p>
          <a:p>
            <a:pPr indent="457200" algn="ctr" eaLnBrk="0" hangingPunct="0">
              <a:tabLst>
                <a:tab pos="2667000" algn="l"/>
              </a:tabLst>
            </a:pPr>
            <a:r>
              <a:rPr lang="pt-BR" sz="1200" b="1">
                <a:solidFill>
                  <a:srgbClr val="000000"/>
                </a:solidFill>
                <a:latin typeface="Times New Roman" pitchFamily="18" charset="0"/>
                <a:cs typeface="Times New Roman" pitchFamily="18" charset="0"/>
              </a:rPr>
              <a:t>	</a:t>
            </a:r>
            <a:endParaRPr lang="en-US" sz="1400">
              <a:solidFill>
                <a:srgbClr val="000000"/>
              </a:solidFill>
              <a:latin typeface="Times New Roman" pitchFamily="18" charset="0"/>
              <a:cs typeface="Times New Roman" pitchFamily="18" charset="0"/>
            </a:endParaRPr>
          </a:p>
          <a:p>
            <a:pPr indent="457200" algn="ctr" eaLnBrk="0" hangingPunct="0">
              <a:tabLst>
                <a:tab pos="2667000" algn="l"/>
              </a:tabLst>
            </a:pPr>
            <a:r>
              <a:rPr lang="pt-BR" sz="1400" b="1">
                <a:solidFill>
                  <a:srgbClr val="000000"/>
                </a:solidFill>
                <a:latin typeface="Times New Roman" pitchFamily="18" charset="0"/>
                <a:cs typeface="Times New Roman" pitchFamily="18" charset="0"/>
              </a:rPr>
              <a:t>1s&lt;2s&lt;2p&lt;3s&lt;3p&lt;4s&lt;3d&lt;4p&lt;5s&lt;4d&lt;5p&lt;6s&lt;4f&lt;5d&lt;6p&lt;7s&lt;5f&lt;6d&lt;7p&lt;.....</a:t>
            </a:r>
            <a:endParaRPr lang="pt-BR" sz="1400">
              <a:latin typeface="Times New Roman" pitchFamily="18" charset="0"/>
              <a:cs typeface="Times New Roman" pitchFamily="18" charset="0"/>
            </a:endParaRPr>
          </a:p>
        </p:txBody>
      </p:sp>
      <p:pic>
        <p:nvPicPr>
          <p:cNvPr id="7171" name="Picture 2"/>
          <p:cNvPicPr>
            <a:picLocks noChangeAspect="1" noChangeArrowheads="1"/>
          </p:cNvPicPr>
          <p:nvPr/>
        </p:nvPicPr>
        <p:blipFill>
          <a:blip r:embed="rId2"/>
          <a:srcRect/>
          <a:stretch>
            <a:fillRect/>
          </a:stretch>
        </p:blipFill>
        <p:spPr bwMode="auto">
          <a:xfrm>
            <a:off x="1571625" y="1357313"/>
            <a:ext cx="5541963" cy="48164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p:cNvPicPr>
            <a:picLocks noGrp="1" noChangeAspect="1" noChangeArrowheads="1"/>
          </p:cNvPicPr>
          <p:nvPr>
            <p:ph idx="1"/>
          </p:nvPr>
        </p:nvPicPr>
        <p:blipFill>
          <a:blip r:embed="rId2"/>
          <a:srcRect/>
          <a:stretch>
            <a:fillRect/>
          </a:stretch>
        </p:blipFill>
        <p:spPr>
          <a:xfrm>
            <a:off x="1785938" y="142875"/>
            <a:ext cx="4857750" cy="3487738"/>
          </a:xfrm>
          <a:noFill/>
        </p:spPr>
      </p:pic>
      <p:pic>
        <p:nvPicPr>
          <p:cNvPr id="8195" name="Picture 6"/>
          <p:cNvPicPr>
            <a:picLocks noChangeAspect="1" noChangeArrowheads="1"/>
          </p:cNvPicPr>
          <p:nvPr/>
        </p:nvPicPr>
        <p:blipFill>
          <a:blip r:embed="rId3"/>
          <a:srcRect/>
          <a:stretch>
            <a:fillRect/>
          </a:stretch>
        </p:blipFill>
        <p:spPr bwMode="auto">
          <a:xfrm>
            <a:off x="1643063" y="3643313"/>
            <a:ext cx="5065712" cy="321468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000250" y="642938"/>
            <a:ext cx="6459538" cy="46291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500188" y="223838"/>
            <a:ext cx="6188075" cy="64452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ChangeArrowheads="1"/>
          </p:cNvSpPr>
          <p:nvPr/>
        </p:nvSpPr>
        <p:spPr bwMode="auto">
          <a:xfrm>
            <a:off x="2928938" y="214313"/>
            <a:ext cx="4187825" cy="338137"/>
          </a:xfrm>
          <a:prstGeom prst="rect">
            <a:avLst/>
          </a:prstGeom>
          <a:noFill/>
          <a:ln w="9525">
            <a:noFill/>
            <a:miter lim="800000"/>
            <a:headEnd/>
            <a:tailEnd/>
          </a:ln>
        </p:spPr>
        <p:txBody>
          <a:bodyPr wrap="none" anchor="ctr">
            <a:spAutoFit/>
          </a:bodyPr>
          <a:lstStyle/>
          <a:p>
            <a:pPr algn="ctr" eaLnBrk="0" hangingPunct="0"/>
            <a:r>
              <a:rPr lang="it-IT" sz="1600" b="1">
                <a:cs typeface="Times New Roman" pitchFamily="18" charset="0"/>
              </a:rPr>
              <a:t>SISTEMUL PERIODIC AL ELEMENTELOR</a:t>
            </a:r>
            <a:endParaRPr lang="it-IT" sz="1600"/>
          </a:p>
        </p:txBody>
      </p:sp>
      <p:sp>
        <p:nvSpPr>
          <p:cNvPr id="1028"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2"/>
          <p:cNvGraphicFramePr>
            <a:graphicFrameLocks noChangeAspect="1"/>
          </p:cNvGraphicFramePr>
          <p:nvPr/>
        </p:nvGraphicFramePr>
        <p:xfrm>
          <a:off x="1071563" y="928688"/>
          <a:ext cx="3089275" cy="1985962"/>
        </p:xfrm>
        <a:graphic>
          <a:graphicData uri="http://schemas.openxmlformats.org/presentationml/2006/ole">
            <p:oleObj spid="_x0000_s1026" name="Bitmap Image" r:id="rId3" imgW="2228571" imgH="1438095" progId="Paint.Picture">
              <p:embed/>
            </p:oleObj>
          </a:graphicData>
        </a:graphic>
      </p:graphicFrame>
      <p:sp>
        <p:nvSpPr>
          <p:cNvPr id="1029" name="Rectangle 6"/>
          <p:cNvSpPr>
            <a:spLocks noChangeArrowheads="1"/>
          </p:cNvSpPr>
          <p:nvPr/>
        </p:nvSpPr>
        <p:spPr bwMode="auto">
          <a:xfrm>
            <a:off x="1214438" y="2857500"/>
            <a:ext cx="2767012" cy="369888"/>
          </a:xfrm>
          <a:prstGeom prst="rect">
            <a:avLst/>
          </a:prstGeom>
          <a:noFill/>
          <a:ln w="9525">
            <a:noFill/>
            <a:miter lim="800000"/>
            <a:headEnd/>
            <a:tailEnd/>
          </a:ln>
        </p:spPr>
        <p:txBody>
          <a:bodyPr wrap="none">
            <a:spAutoFit/>
          </a:bodyPr>
          <a:lstStyle/>
          <a:p>
            <a:r>
              <a:rPr lang="en-US" b="1"/>
              <a:t>triadele lui Döbereiner</a:t>
            </a:r>
            <a:r>
              <a:rPr lang="en-US"/>
              <a:t>"</a:t>
            </a:r>
          </a:p>
        </p:txBody>
      </p:sp>
      <p:pic>
        <p:nvPicPr>
          <p:cNvPr id="1030" name="Picture 318"/>
          <p:cNvPicPr>
            <a:picLocks noChangeAspect="1" noChangeArrowheads="1"/>
          </p:cNvPicPr>
          <p:nvPr/>
        </p:nvPicPr>
        <p:blipFill>
          <a:blip r:embed="rId4"/>
          <a:srcRect/>
          <a:stretch>
            <a:fillRect/>
          </a:stretch>
        </p:blipFill>
        <p:spPr bwMode="auto">
          <a:xfrm>
            <a:off x="4857750" y="857250"/>
            <a:ext cx="3430588" cy="2597150"/>
          </a:xfrm>
          <a:prstGeom prst="rect">
            <a:avLst/>
          </a:prstGeom>
          <a:noFill/>
          <a:ln w="9525">
            <a:noFill/>
            <a:miter lim="800000"/>
            <a:headEnd/>
            <a:tailEnd/>
          </a:ln>
        </p:spPr>
      </p:pic>
      <p:sp>
        <p:nvSpPr>
          <p:cNvPr id="1031" name="Rectangle 8"/>
          <p:cNvSpPr>
            <a:spLocks noChangeArrowheads="1"/>
          </p:cNvSpPr>
          <p:nvPr/>
        </p:nvSpPr>
        <p:spPr bwMode="auto">
          <a:xfrm>
            <a:off x="4071938" y="3429000"/>
            <a:ext cx="4572000" cy="738188"/>
          </a:xfrm>
          <a:prstGeom prst="rect">
            <a:avLst/>
          </a:prstGeom>
          <a:noFill/>
          <a:ln w="9525">
            <a:noFill/>
            <a:miter lim="800000"/>
            <a:headEnd/>
            <a:tailEnd/>
          </a:ln>
        </p:spPr>
        <p:txBody>
          <a:bodyPr>
            <a:spAutoFit/>
          </a:bodyPr>
          <a:lstStyle/>
          <a:p>
            <a:pPr algn="ctr"/>
            <a:r>
              <a:rPr lang="it-IT" b="1"/>
              <a:t> </a:t>
            </a:r>
            <a:r>
              <a:rPr lang="it-IT" sz="1200" b="1"/>
              <a:t>Alexandre-Emile Beguzer der Chancourtois</a:t>
            </a:r>
            <a:r>
              <a:rPr lang="it-IT" sz="1200"/>
              <a:t> (</a:t>
            </a:r>
            <a:r>
              <a:rPr lang="it-IT" sz="1200" b="1"/>
              <a:t>1862</a:t>
            </a:r>
            <a:r>
              <a:rPr lang="it-IT" sz="1200"/>
              <a:t>) a prezentat o clasificare a elementelor după o </a:t>
            </a:r>
            <a:r>
              <a:rPr lang="ro-RO" sz="1200"/>
              <a:t>"</a:t>
            </a:r>
            <a:r>
              <a:rPr lang="it-IT" sz="1200" b="1" i="1"/>
              <a:t>elice tehnică</a:t>
            </a:r>
            <a:r>
              <a:rPr lang="ro-RO" sz="1200"/>
              <a:t>"</a:t>
            </a:r>
            <a:r>
              <a:rPr lang="it-IT" sz="1200"/>
              <a:t>, sub forma unei spirale elicoidale pe suprafaţa unui cilindru.</a:t>
            </a:r>
            <a:endParaRPr lang="en-US" sz="1200"/>
          </a:p>
        </p:txBody>
      </p:sp>
      <p:sp>
        <p:nvSpPr>
          <p:cNvPr id="1032" name="Rectangle 5"/>
          <p:cNvSpPr>
            <a:spLocks noChangeArrowheads="1"/>
          </p:cNvSpPr>
          <p:nvPr/>
        </p:nvSpPr>
        <p:spPr bwMode="auto">
          <a:xfrm>
            <a:off x="3571875" y="571500"/>
            <a:ext cx="3316288" cy="307975"/>
          </a:xfrm>
          <a:prstGeom prst="rect">
            <a:avLst/>
          </a:prstGeom>
          <a:noFill/>
          <a:ln w="9525">
            <a:noFill/>
            <a:miter lim="800000"/>
            <a:headEnd/>
            <a:tailEnd/>
          </a:ln>
        </p:spPr>
        <p:txBody>
          <a:bodyPr wrap="none" anchor="ctr">
            <a:spAutoFit/>
          </a:bodyPr>
          <a:lstStyle/>
          <a:p>
            <a:pPr algn="ctr" eaLnBrk="0" hangingPunct="0"/>
            <a:r>
              <a:rPr lang="it-IT" sz="1400" b="1">
                <a:cs typeface="Times New Roman" pitchFamily="18" charset="0"/>
              </a:rPr>
              <a:t>2.1. </a:t>
            </a:r>
            <a:r>
              <a:rPr lang="ro-RO" sz="1400" b="1">
                <a:cs typeface="Times New Roman" pitchFamily="18" charset="0"/>
              </a:rPr>
              <a:t>Scurt istoric. Legea Periodicităţii</a:t>
            </a:r>
            <a:endParaRPr lang="ro-RO" sz="1400"/>
          </a:p>
        </p:txBody>
      </p:sp>
      <p:pic>
        <p:nvPicPr>
          <p:cNvPr id="1033" name="Picture 77"/>
          <p:cNvPicPr>
            <a:picLocks noChangeAspect="1" noChangeArrowheads="1"/>
          </p:cNvPicPr>
          <p:nvPr/>
        </p:nvPicPr>
        <p:blipFill>
          <a:blip r:embed="rId5"/>
          <a:srcRect/>
          <a:stretch>
            <a:fillRect/>
          </a:stretch>
        </p:blipFill>
        <p:spPr bwMode="auto">
          <a:xfrm>
            <a:off x="4572000" y="4643438"/>
            <a:ext cx="3987800" cy="928687"/>
          </a:xfrm>
          <a:prstGeom prst="rect">
            <a:avLst/>
          </a:prstGeom>
          <a:noFill/>
          <a:ln w="9525">
            <a:noFill/>
            <a:miter lim="800000"/>
            <a:headEnd/>
            <a:tailEnd/>
          </a:ln>
        </p:spPr>
      </p:pic>
      <p:sp>
        <p:nvSpPr>
          <p:cNvPr id="1034" name="Rectangle 11"/>
          <p:cNvSpPr>
            <a:spLocks noChangeArrowheads="1"/>
          </p:cNvSpPr>
          <p:nvPr/>
        </p:nvSpPr>
        <p:spPr bwMode="auto">
          <a:xfrm>
            <a:off x="5572125" y="5572125"/>
            <a:ext cx="2492375" cy="646113"/>
          </a:xfrm>
          <a:prstGeom prst="rect">
            <a:avLst/>
          </a:prstGeom>
          <a:noFill/>
          <a:ln w="9525">
            <a:noFill/>
            <a:miter lim="800000"/>
            <a:headEnd/>
            <a:tailEnd/>
          </a:ln>
        </p:spPr>
        <p:txBody>
          <a:bodyPr wrap="none">
            <a:spAutoFit/>
          </a:bodyPr>
          <a:lstStyle/>
          <a:p>
            <a:r>
              <a:rPr lang="it-IT"/>
              <a:t>John Newlands (1864)</a:t>
            </a:r>
          </a:p>
          <a:p>
            <a:r>
              <a:rPr lang="ro-RO"/>
              <a:t>"</a:t>
            </a:r>
            <a:r>
              <a:rPr lang="ro-RO" b="1"/>
              <a:t>legea octavelor</a:t>
            </a:r>
            <a:r>
              <a:rPr lang="ro-RO"/>
              <a:t>"</a:t>
            </a:r>
            <a:r>
              <a:rPr lang="it-IT"/>
              <a:t> </a:t>
            </a:r>
            <a:endParaRPr lang="en-US"/>
          </a:p>
        </p:txBody>
      </p:sp>
      <p:pic>
        <p:nvPicPr>
          <p:cNvPr id="1035" name="Picture 78"/>
          <p:cNvPicPr>
            <a:picLocks noChangeAspect="1" noChangeArrowheads="1"/>
          </p:cNvPicPr>
          <p:nvPr/>
        </p:nvPicPr>
        <p:blipFill>
          <a:blip r:embed="rId6"/>
          <a:srcRect/>
          <a:stretch>
            <a:fillRect/>
          </a:stretch>
        </p:blipFill>
        <p:spPr bwMode="auto">
          <a:xfrm>
            <a:off x="187325" y="3429000"/>
            <a:ext cx="3884613" cy="30416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28596" y="357166"/>
          <a:ext cx="8136904"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7" name="Picture 80"/>
          <p:cNvPicPr>
            <a:picLocks noChangeAspect="1" noChangeArrowheads="1"/>
          </p:cNvPicPr>
          <p:nvPr/>
        </p:nvPicPr>
        <p:blipFill>
          <a:blip r:embed="rId6"/>
          <a:srcRect/>
          <a:stretch>
            <a:fillRect/>
          </a:stretch>
        </p:blipFill>
        <p:spPr bwMode="auto">
          <a:xfrm>
            <a:off x="6000750" y="428625"/>
            <a:ext cx="2600325" cy="1871663"/>
          </a:xfrm>
          <a:prstGeom prst="rect">
            <a:avLst/>
          </a:prstGeom>
          <a:noFill/>
          <a:ln w="9525">
            <a:noFill/>
            <a:miter lim="800000"/>
            <a:headEnd/>
            <a:tailEnd/>
          </a:ln>
        </p:spPr>
      </p:pic>
      <p:sp>
        <p:nvSpPr>
          <p:cNvPr id="11268" name="TextBox 6"/>
          <p:cNvSpPr txBox="1">
            <a:spLocks noChangeArrowheads="1"/>
          </p:cNvSpPr>
          <p:nvPr/>
        </p:nvSpPr>
        <p:spPr bwMode="auto">
          <a:xfrm>
            <a:off x="571500" y="5657850"/>
            <a:ext cx="7929563" cy="1200150"/>
          </a:xfrm>
          <a:prstGeom prst="rect">
            <a:avLst/>
          </a:prstGeom>
          <a:noFill/>
          <a:ln w="9525">
            <a:noFill/>
            <a:miter lim="800000"/>
            <a:headEnd/>
            <a:tailEnd/>
          </a:ln>
        </p:spPr>
        <p:txBody>
          <a:bodyPr>
            <a:spAutoFit/>
          </a:bodyPr>
          <a:lstStyle/>
          <a:p>
            <a:r>
              <a:rPr lang="ro-RO"/>
              <a:t>- s-au </a:t>
            </a:r>
            <a:r>
              <a:rPr lang="es-ES"/>
              <a:t>putut identifica existenţa unor elemente necunoscute deoarece rămânea o distanţă dublă între două elemente</a:t>
            </a:r>
            <a:r>
              <a:rPr lang="ro-RO"/>
              <a:t>;</a:t>
            </a:r>
          </a:p>
          <a:p>
            <a:r>
              <a:rPr lang="ro-RO"/>
              <a:t>-</a:t>
            </a:r>
            <a:r>
              <a:rPr lang="es-ES"/>
              <a:t> s-au eliminat nepotrivirile şi anume K are masa atomică mai mare decât Ar şi totuşi se află înaintea sa (de asemenea inversiunea Co-Ni şi Te-I)</a:t>
            </a:r>
            <a:r>
              <a:rPr lang="ro-RO"/>
              <a:t>.</a:t>
            </a:r>
            <a:endParaRPr lang="en-US"/>
          </a:p>
        </p:txBody>
      </p:sp>
      <p:cxnSp>
        <p:nvCxnSpPr>
          <p:cNvPr id="11" name="Elbow Connector 10"/>
          <p:cNvCxnSpPr/>
          <p:nvPr/>
        </p:nvCxnSpPr>
        <p:spPr>
          <a:xfrm rot="5400000">
            <a:off x="7680326" y="5822950"/>
            <a:ext cx="785812" cy="15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urved Left Arrow 16"/>
          <p:cNvSpPr/>
          <p:nvPr/>
        </p:nvSpPr>
        <p:spPr>
          <a:xfrm>
            <a:off x="8289925" y="4786313"/>
            <a:ext cx="731838" cy="12160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Layers</Template>
  <TotalTime>2048</TotalTime>
  <Words>523</Words>
  <Application>Microsoft Office PowerPoint</Application>
  <PresentationFormat>On-screen Show (4:3)</PresentationFormat>
  <Paragraphs>52</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Times New Roman</vt:lpstr>
      <vt:lpstr>Wingdings</vt:lpstr>
      <vt:lpstr>Calibri</vt:lpstr>
      <vt:lpstr>Layers</vt:lpstr>
      <vt:lpstr>Bitmap Image</vt:lpstr>
      <vt:lpstr>Slide 1</vt:lpstr>
      <vt:lpstr>Slide 2</vt:lpstr>
      <vt:lpstr>Configuraţia electronică a elementelor</vt:lpstr>
      <vt:lpstr>Slide 4</vt:lpstr>
      <vt:lpstr>Slide 5</vt:lpstr>
      <vt:lpstr>Slide 6</vt:lpstr>
      <vt:lpstr>Slide 7</vt:lpstr>
      <vt:lpstr>Slide 8</vt:lpstr>
      <vt:lpstr>Slide 9</vt:lpstr>
      <vt:lpstr>Slide 10</vt:lpstr>
    </vt:vector>
  </TitlesOfParts>
  <Company>Fizica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FM9FY-TMF7Q-KCKCT-V9T29-TBBBG</dc:creator>
  <cp:lastModifiedBy>Birou</cp:lastModifiedBy>
  <cp:revision>89</cp:revision>
  <dcterms:created xsi:type="dcterms:W3CDTF">2010-11-03T20:20:16Z</dcterms:created>
  <dcterms:modified xsi:type="dcterms:W3CDTF">2013-12-18T07:54:52Z</dcterms:modified>
</cp:coreProperties>
</file>