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  <p:sldId id="257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8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41285E4-6009-45CE-8A89-C8EC1B9F6874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CA48CB-CECC-4D7C-AA5B-4ACAFBD6E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Simona Rada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2400" dirty="0" smtClean="0"/>
              <a:t>PROPRIETĂŢI  PERIODICE  FIZICE  ALE ELEMENTELOR  DIN  SISTEMUL  PERIODIC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388278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Curs 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70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6096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4. </a:t>
            </a:r>
            <a:r>
              <a:rPr lang="pt-BR" sz="2400" b="1" dirty="0" smtClean="0">
                <a:latin typeface="+mj-lt"/>
              </a:rPr>
              <a:t>AFINITATEA   PENTRU   ELECTRONI</a:t>
            </a:r>
            <a:endParaRPr lang="en-US" sz="2400" b="1" dirty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47032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5. ELECTRONEGATIVITATEA</a:t>
            </a:r>
            <a:br>
              <a:rPr lang="it-IT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0999" y="990599"/>
            <a:ext cx="8462963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07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smtClean="0">
                <a:solidFill>
                  <a:schemeClr val="bg1"/>
                </a:solidFill>
              </a:rPr>
              <a:t>     Spre deosebire de afinitatea pentru electroni care este proprietatea unui atom izolat de atrage electroni spre el, </a:t>
            </a:r>
            <a:r>
              <a:rPr lang="it-IT" sz="1400" b="1" dirty="0" smtClean="0">
                <a:solidFill>
                  <a:schemeClr val="bg1"/>
                </a:solidFill>
              </a:rPr>
              <a:t>electronegativiatea este proprietatea unui atom închis într-o moleculă şi reprezintă </a:t>
            </a:r>
            <a:r>
              <a:rPr lang="ro-RO" sz="1400" b="1" i="1" dirty="0" smtClean="0">
                <a:solidFill>
                  <a:schemeClr val="bg1"/>
                </a:solidFill>
              </a:rPr>
              <a:t>”puterea unui atom aflat într-o</a:t>
            </a:r>
            <a:r>
              <a:rPr lang="ro-RO" sz="1400" i="1" dirty="0" smtClean="0">
                <a:solidFill>
                  <a:schemeClr val="bg1"/>
                </a:solidFill>
              </a:rPr>
              <a:t> </a:t>
            </a:r>
            <a:r>
              <a:rPr lang="ro-RO" sz="1400" b="1" i="1" dirty="0" smtClean="0">
                <a:solidFill>
                  <a:schemeClr val="bg1"/>
                </a:solidFill>
              </a:rPr>
              <a:t>moleculă (compus) de a atrage spre el electroni” (de a atrage norul electronic al legăturii).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663091" cy="465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unched Tape 5"/>
          <p:cNvSpPr/>
          <p:nvPr/>
        </p:nvSpPr>
        <p:spPr>
          <a:xfrm flipH="1" flipV="1">
            <a:off x="304800" y="0"/>
            <a:ext cx="8610600" cy="6858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192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solidFill>
                  <a:schemeClr val="bg1"/>
                </a:solidFill>
              </a:rPr>
              <a:t>	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0"/>
            <a:r>
              <a:rPr lang="ro-RO" sz="2000" dirty="0" smtClean="0">
                <a:solidFill>
                  <a:schemeClr val="bg1"/>
                </a:solidFill>
              </a:rPr>
              <a:t>– electronegativiatea scade de sus în jos în grupă datorită fenomenului de ecranare a straturilor interioare de electroni şi acreşterii razei atomice;</a:t>
            </a:r>
          </a:p>
          <a:p>
            <a:pPr lvl="0"/>
            <a:endParaRPr lang="en-US" sz="2000" b="1" dirty="0" smtClean="0">
              <a:solidFill>
                <a:schemeClr val="bg1"/>
              </a:solidFill>
            </a:endParaRPr>
          </a:p>
          <a:p>
            <a:pPr lvl="0"/>
            <a:r>
              <a:rPr lang="it-IT" sz="2000" dirty="0" smtClean="0">
                <a:solidFill>
                  <a:schemeClr val="bg1"/>
                </a:solidFill>
              </a:rPr>
              <a:t>– în perioadă creşte de la grupa metalelor alcaline la grupa halogenilor cu creşterea numărului atomic, Z;</a:t>
            </a:r>
            <a:endParaRPr lang="ro-RO" sz="2000" dirty="0" smtClean="0">
              <a:solidFill>
                <a:schemeClr val="bg1"/>
              </a:solidFill>
            </a:endParaRPr>
          </a:p>
          <a:p>
            <a:pPr lvl="0"/>
            <a:endParaRPr lang="en-US" sz="2000" b="1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– </a:t>
            </a:r>
            <a:r>
              <a:rPr lang="en-US" sz="2000" dirty="0" err="1" smtClean="0">
                <a:solidFill>
                  <a:schemeClr val="bg1"/>
                </a:solidFill>
              </a:rPr>
              <a:t>electronegativitatea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scade</a:t>
            </a:r>
            <a:r>
              <a:rPr lang="en-US" sz="2000" dirty="0" smtClean="0">
                <a:solidFill>
                  <a:schemeClr val="bg1"/>
                </a:solidFill>
              </a:rPr>
              <a:t> de la </a:t>
            </a:r>
            <a:r>
              <a:rPr lang="en-US" sz="2000" dirty="0" err="1" smtClean="0">
                <a:solidFill>
                  <a:schemeClr val="bg1"/>
                </a:solidFill>
              </a:rPr>
              <a:t>fluor</a:t>
            </a:r>
            <a:r>
              <a:rPr lang="en-US" sz="2000" dirty="0" smtClean="0">
                <a:solidFill>
                  <a:schemeClr val="bg1"/>
                </a:solidFill>
              </a:rPr>
              <a:t>, la </a:t>
            </a:r>
            <a:r>
              <a:rPr lang="en-US" sz="2000" dirty="0" err="1" smtClean="0">
                <a:solidFill>
                  <a:schemeClr val="bg1"/>
                </a:solidFill>
              </a:rPr>
              <a:t>oxigen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şi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apoi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clor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ro-RO" sz="2000" dirty="0" smtClean="0">
              <a:solidFill>
                <a:schemeClr val="bg1"/>
              </a:solidFill>
            </a:endParaRPr>
          </a:p>
          <a:p>
            <a:pPr lvl="0"/>
            <a:endParaRPr lang="ro-RO" sz="2000" b="1" dirty="0" smtClean="0">
              <a:solidFill>
                <a:schemeClr val="bg1"/>
              </a:solidFill>
            </a:endParaRPr>
          </a:p>
          <a:p>
            <a:pPr lvl="0"/>
            <a:r>
              <a:rPr lang="it-IT" sz="2000" dirty="0" smtClean="0">
                <a:solidFill>
                  <a:schemeClr val="bg1"/>
                </a:solidFill>
              </a:rPr>
              <a:t>– metalele au electronegativităţii mai mici decât 1.7 iar nemetalele mai decât 1.7.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6800" y="457200"/>
            <a:ext cx="3962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bg1"/>
                </a:solidFill>
              </a:rPr>
              <a:t>Analiza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o-RO" b="1" dirty="0" smtClean="0">
                <a:solidFill>
                  <a:schemeClr val="bg1"/>
                </a:solidFill>
              </a:rPr>
              <a:t>diagramei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electronegativit</a:t>
            </a:r>
            <a:r>
              <a:rPr lang="ro-RO" b="1" dirty="0" smtClean="0">
                <a:solidFill>
                  <a:schemeClr val="bg1"/>
                </a:solidFill>
              </a:rPr>
              <a:t>ăţii</a:t>
            </a:r>
            <a:r>
              <a:rPr lang="ro-RO" dirty="0" smtClean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60672" cy="1039427"/>
          </a:xfrm>
        </p:spPr>
        <p:txBody>
          <a:bodyPr/>
          <a:lstStyle/>
          <a:p>
            <a:r>
              <a:rPr lang="it-IT" dirty="0" smtClean="0"/>
              <a:t>6. Densitatea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1066800"/>
            <a:ext cx="8686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bg1"/>
                </a:solidFill>
              </a:rPr>
              <a:t>          </a:t>
            </a:r>
            <a:r>
              <a:rPr lang="it-IT" b="1" dirty="0" smtClean="0">
                <a:solidFill>
                  <a:schemeClr val="bg1"/>
                </a:solidFill>
              </a:rPr>
              <a:t>Densitatea</a:t>
            </a:r>
            <a:r>
              <a:rPr lang="it-IT" dirty="0" smtClean="0">
                <a:solidFill>
                  <a:schemeClr val="bg1"/>
                </a:solidFill>
              </a:rPr>
              <a:t> este mărimea fizică egală cu raportul dntre masă şi volum. La </a:t>
            </a:r>
            <a:r>
              <a:rPr lang="ro-RO" dirty="0" smtClean="0">
                <a:solidFill>
                  <a:schemeClr val="bg1"/>
                </a:solidFill>
              </a:rPr>
              <a:t>nemetale densitate variază în limite mici, în timp ce densitatea metalelor variază în limite relativ mari: de la 0.534g/cm³ pentru litiu (cel mai uşor element) la 22.6 g/cm³ pentru osmiu (la 20˚C ). Pentru un număr mare de metale densitatea are valori cuprinse între 6 şi 9g/cm</a:t>
            </a:r>
            <a:r>
              <a:rPr lang="ro-RO" baseline="30000" dirty="0" smtClean="0">
                <a:solidFill>
                  <a:schemeClr val="bg1"/>
                </a:solidFill>
              </a:rPr>
              <a:t>3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943600" cy="40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304800" y="1600200"/>
            <a:ext cx="8534400" cy="4800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56883533"/>
              </p:ext>
            </p:extLst>
          </p:nvPr>
        </p:nvGraphicFramePr>
        <p:xfrm>
          <a:off x="418286" y="2126523"/>
          <a:ext cx="8307428" cy="3747953"/>
        </p:xfrm>
        <a:graphic>
          <a:graphicData uri="http://schemas.openxmlformats.org/presentationml/2006/ole">
            <p:oleObj spid="_x0000_s1045" name="Bitmap Image" r:id="rId3" imgW="6552381" imgH="2962689" progId="PBrush">
              <p:embed/>
            </p:oleObj>
          </a:graphicData>
        </a:graphic>
      </p:graphicFrame>
      <p:sp>
        <p:nvSpPr>
          <p:cNvPr id="9" name="Flowchart: Decision 8"/>
          <p:cNvSpPr/>
          <p:nvPr/>
        </p:nvSpPr>
        <p:spPr>
          <a:xfrm>
            <a:off x="304800" y="228600"/>
            <a:ext cx="85344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5731" y="45720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>
                <a:solidFill>
                  <a:schemeClr val="bg1">
                    <a:lumMod val="95000"/>
                  </a:schemeClr>
                </a:solidFill>
              </a:rPr>
              <a:t>PROPRIETĂŢILE  ELEMENTELOR  </a:t>
            </a:r>
          </a:p>
          <a:p>
            <a:pPr algn="ctr"/>
            <a:r>
              <a:rPr lang="ro-RO" sz="2400" b="1" dirty="0" smtClean="0">
                <a:solidFill>
                  <a:schemeClr val="bg1">
                    <a:lumMod val="95000"/>
                  </a:schemeClr>
                </a:solidFill>
              </a:rPr>
              <a:t>DIN  SISTEMUL  PERIODIC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462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810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A) PROPRIETĂŢI  PERIODICE  FIZICE  ALE  ELEMENTELOR  DIN  SISTEMUL  PERIODIC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143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1</a:t>
            </a:r>
            <a:r>
              <a:rPr lang="ro-RO" dirty="0" smtClean="0"/>
              <a:t>. </a:t>
            </a:r>
            <a:r>
              <a:rPr lang="ro-RO" b="1" dirty="0" smtClean="0"/>
              <a:t>RAZA  ATOMICĂ </a:t>
            </a:r>
            <a:r>
              <a:rPr lang="ro-RO" dirty="0" smtClean="0"/>
              <a:t>(</a:t>
            </a:r>
            <a:r>
              <a:rPr lang="ro-RO" b="1" dirty="0" smtClean="0"/>
              <a:t>Volumul atomic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0" y="1512332"/>
            <a:ext cx="9144000" cy="52255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1" y="1690017"/>
            <a:ext cx="8134949" cy="48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4623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304800" y="304800"/>
            <a:ext cx="8610600" cy="6248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93" y="381000"/>
            <a:ext cx="5821908" cy="614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3441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Scroll 6"/>
          <p:cNvSpPr/>
          <p:nvPr/>
        </p:nvSpPr>
        <p:spPr>
          <a:xfrm>
            <a:off x="0" y="381000"/>
            <a:ext cx="9144000" cy="6172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295400"/>
            <a:ext cx="723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o-RO" sz="2400" i="1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it-IT" sz="2400" b="1" i="1" dirty="0" smtClean="0">
                <a:solidFill>
                  <a:schemeClr val="bg1">
                    <a:lumMod val="95000"/>
                  </a:schemeClr>
                </a:solidFill>
              </a:rPr>
              <a:t>maximele</a:t>
            </a:r>
            <a:r>
              <a:rPr lang="it-IT" sz="2400" i="1" dirty="0" smtClean="0">
                <a:solidFill>
                  <a:schemeClr val="bg1">
                    <a:lumMod val="95000"/>
                  </a:schemeClr>
                </a:solidFill>
              </a:rPr>
              <a:t> sunt ocupate de </a:t>
            </a:r>
            <a:r>
              <a:rPr lang="it-IT" sz="2400" b="1" i="1" dirty="0" smtClean="0">
                <a:solidFill>
                  <a:schemeClr val="bg1">
                    <a:lumMod val="95000"/>
                  </a:schemeClr>
                </a:solidFill>
              </a:rPr>
              <a:t>metalele alcaline</a:t>
            </a:r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, razele lor fiind mai mari decât a gazelor rare anterioare, deoarece cu metalele alcaline începe ocuparea unui nou strat;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0" algn="just"/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ro-RO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2400" b="1" dirty="0" smtClean="0">
                <a:solidFill>
                  <a:schemeClr val="bg1">
                    <a:lumMod val="95000"/>
                  </a:schemeClr>
                </a:solidFill>
              </a:rPr>
              <a:t>minimele</a:t>
            </a:r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 sunt ocupate </a:t>
            </a:r>
            <a:r>
              <a:rPr lang="ro-RO" sz="2400" dirty="0" smtClean="0">
                <a:solidFill>
                  <a:schemeClr val="bg1">
                    <a:lumMod val="95000"/>
                  </a:schemeClr>
                </a:solidFill>
              </a:rPr>
              <a:t>de </a:t>
            </a:r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razele elementelor din </a:t>
            </a:r>
            <a:r>
              <a:rPr lang="it-IT" sz="2400" b="1" dirty="0" smtClean="0">
                <a:solidFill>
                  <a:schemeClr val="bg1">
                    <a:lumMod val="95000"/>
                  </a:schemeClr>
                </a:solidFill>
              </a:rPr>
              <a:t>grupa a VII–A </a:t>
            </a:r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şi respectiv gazele rare;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0" algn="just"/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- raza atomică </a:t>
            </a:r>
            <a:r>
              <a:rPr lang="it-IT" sz="2400" b="1" dirty="0" smtClean="0">
                <a:solidFill>
                  <a:schemeClr val="bg1">
                    <a:lumMod val="95000"/>
                  </a:schemeClr>
                </a:solidFill>
              </a:rPr>
              <a:t>creşte în grupă de sus în jos </a:t>
            </a:r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odată cu creşterea sarcinii nucleare, cu creşterea capacităţii de ecranare a electronilor interiori faţă de cei exteriori;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0" algn="just"/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- raza atomică </a:t>
            </a:r>
            <a:r>
              <a:rPr lang="it-IT" sz="2400" b="1" dirty="0" smtClean="0">
                <a:solidFill>
                  <a:schemeClr val="bg1">
                    <a:lumMod val="95000"/>
                  </a:schemeClr>
                </a:solidFill>
              </a:rPr>
              <a:t>scade în perioadă de la grupa metalelor alcaline la grupa a VIII-A</a:t>
            </a:r>
            <a:r>
              <a:rPr lang="it-IT" sz="24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609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>
                    <a:lumMod val="85000"/>
                  </a:schemeClr>
                </a:solidFill>
              </a:rPr>
              <a:t>Analiza </a:t>
            </a:r>
            <a:r>
              <a:rPr lang="it-IT" sz="2400" b="1" i="1" dirty="0" smtClean="0">
                <a:solidFill>
                  <a:schemeClr val="bg1">
                    <a:lumMod val="85000"/>
                  </a:schemeClr>
                </a:solidFill>
              </a:rPr>
              <a:t>diagrame</a:t>
            </a:r>
            <a:r>
              <a:rPr lang="ro-RO" sz="2400" b="1" i="1" dirty="0" smtClean="0">
                <a:solidFill>
                  <a:schemeClr val="bg1">
                    <a:lumMod val="85000"/>
                  </a:schemeClr>
                </a:solidFill>
              </a:rPr>
              <a:t>i:</a:t>
            </a:r>
            <a:r>
              <a:rPr lang="it-IT" sz="2400" b="1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95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lowchart: Punched Tape 7"/>
          <p:cNvSpPr/>
          <p:nvPr/>
        </p:nvSpPr>
        <p:spPr>
          <a:xfrm>
            <a:off x="228600" y="152400"/>
            <a:ext cx="8686800" cy="6553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0317860"/>
              </p:ext>
            </p:extLst>
          </p:nvPr>
        </p:nvGraphicFramePr>
        <p:xfrm>
          <a:off x="381000" y="2133600"/>
          <a:ext cx="4572000" cy="2888289"/>
        </p:xfrm>
        <a:graphic>
          <a:graphicData uri="http://schemas.openxmlformats.org/presentationml/2006/ole">
            <p:oleObj spid="_x0000_s3089" name="Bitmap Image" r:id="rId3" imgW="3362794" imgH="2133898" progId="PBrush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29200" y="533400"/>
            <a:ext cx="3886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>
                <a:solidFill>
                  <a:schemeClr val="bg1"/>
                </a:solidFill>
              </a:rPr>
              <a:t>- </a:t>
            </a:r>
            <a:r>
              <a:rPr lang="it-IT" sz="2000" dirty="0" smtClean="0">
                <a:solidFill>
                  <a:schemeClr val="bg1"/>
                </a:solidFill>
              </a:rPr>
              <a:t>elementele din blocul 4d şi 5d au razele mai mari decât cele din 3d, </a:t>
            </a:r>
            <a:endParaRPr lang="ro-RO" sz="2000" dirty="0" smtClean="0">
              <a:solidFill>
                <a:schemeClr val="bg1"/>
              </a:solidFill>
            </a:endParaRPr>
          </a:p>
          <a:p>
            <a:pPr lvl="0"/>
            <a:r>
              <a:rPr lang="ro-RO" sz="2000" dirty="0" smtClean="0">
                <a:solidFill>
                  <a:schemeClr val="bg1"/>
                </a:solidFill>
              </a:rPr>
              <a:t>- </a:t>
            </a:r>
            <a:r>
              <a:rPr lang="it-IT" sz="2000" dirty="0" smtClean="0">
                <a:solidFill>
                  <a:schemeClr val="bg1"/>
                </a:solidFill>
              </a:rPr>
              <a:t>valorile la 4d şi 5d sunt foarte apropiate deoarece elementele din blocul 5d urmează după prima serie 4f care suferă o contracţie a volumului.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0"/>
            <a:r>
              <a:rPr lang="it-IT" sz="2000" dirty="0" smtClean="0">
                <a:solidFill>
                  <a:schemeClr val="bg1"/>
                </a:solidFill>
              </a:rPr>
              <a:t>- </a:t>
            </a:r>
            <a:r>
              <a:rPr lang="it-IT" sz="2000" b="1" dirty="0" smtClean="0">
                <a:solidFill>
                  <a:schemeClr val="bg1"/>
                </a:solidFill>
              </a:rPr>
              <a:t>elementele din blocul f suferă cunoscuta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b="1" dirty="0" smtClean="0">
                <a:solidFill>
                  <a:schemeClr val="bg1"/>
                </a:solidFill>
              </a:rPr>
              <a:t>contracţie a volumului, o micşorare a razei atomice</a:t>
            </a:r>
            <a:r>
              <a:rPr lang="it-IT" sz="2000" dirty="0" smtClean="0">
                <a:solidFill>
                  <a:schemeClr val="bg1"/>
                </a:solidFill>
              </a:rPr>
              <a:t>;</a:t>
            </a:r>
            <a:endParaRPr lang="ro-RO" sz="2000" dirty="0" smtClean="0">
              <a:solidFill>
                <a:schemeClr val="bg1"/>
              </a:solidFill>
            </a:endParaRPr>
          </a:p>
          <a:p>
            <a:pPr lvl="0"/>
            <a:r>
              <a:rPr lang="ro-RO" sz="2000" dirty="0" smtClean="0">
                <a:solidFill>
                  <a:schemeClr val="bg1"/>
                </a:solidFill>
              </a:rPr>
              <a:t>- </a:t>
            </a:r>
            <a:r>
              <a:rPr lang="it-IT" sz="2000" dirty="0" smtClean="0">
                <a:solidFill>
                  <a:schemeClr val="bg1"/>
                </a:solidFill>
              </a:rPr>
              <a:t>contracţia la lantanide este mai pronunţată decât la actinide.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533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it-IT" b="1" dirty="0" smtClean="0">
                <a:solidFill>
                  <a:schemeClr val="accent1">
                    <a:lumMod val="75000"/>
                  </a:schemeClr>
                </a:solidFill>
              </a:rPr>
              <a:t>az</a:t>
            </a:r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b="1" dirty="0" smtClean="0">
                <a:solidFill>
                  <a:schemeClr val="accent1">
                    <a:lumMod val="75000"/>
                  </a:schemeClr>
                </a:solidFill>
              </a:rPr>
              <a:t> atomic</a:t>
            </a:r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ă</a:t>
            </a:r>
            <a:r>
              <a:rPr lang="it-IT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în grupele secundare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8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Arc 5"/>
          <p:cNvSpPr/>
          <p:nvPr/>
        </p:nvSpPr>
        <p:spPr>
          <a:xfrm>
            <a:off x="462887" y="324851"/>
            <a:ext cx="8071513" cy="2362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4759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it-IT" sz="3200" dirty="0" smtClean="0">
                <a:solidFill>
                  <a:schemeClr val="bg1">
                    <a:lumMod val="95000"/>
                  </a:schemeClr>
                </a:solidFill>
              </a:rPr>
              <a:t>RAZA </a:t>
            </a:r>
            <a:r>
              <a:rPr lang="it-IT" sz="3200" dirty="0">
                <a:solidFill>
                  <a:schemeClr val="bg1">
                    <a:lumMod val="95000"/>
                  </a:schemeClr>
                </a:solidFill>
              </a:rPr>
              <a:t>IONICĂ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2400" y="1477938"/>
            <a:ext cx="8839199" cy="5075261"/>
          </a:xfrm>
          <a:prstGeom prst="frame">
            <a:avLst>
              <a:gd name="adj1" fmla="val 6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2" name="Picture 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58168"/>
            <a:ext cx="534924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7400" y="147793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Variaţia razei ionice în grupele principale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57" y="2425057"/>
            <a:ext cx="2538413" cy="24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3393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ENERGIA DE IONIZARE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295400"/>
            <a:ext cx="8229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 </a:t>
            </a:r>
            <a:r>
              <a:rPr lang="pt-BR" dirty="0" smtClean="0"/>
              <a:t>Energia (sau potenţialul) de ionizare </a:t>
            </a:r>
            <a:r>
              <a:rPr lang="pt-BR" i="1" dirty="0" smtClean="0"/>
              <a:t>reprezintă energia minimă necesară smulgerii unui electron dintr-un atom aflat în stare gazoasă</a:t>
            </a:r>
            <a:r>
              <a:rPr lang="pt-BR" dirty="0" smtClean="0"/>
              <a:t>.</a:t>
            </a:r>
            <a:r>
              <a:rPr lang="pt-BR" b="1" dirty="0" smtClean="0"/>
              <a:t>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874" y="2209800"/>
            <a:ext cx="5382126" cy="444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023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>
          <a:xfrm>
            <a:off x="0" y="0"/>
            <a:ext cx="8534400" cy="68580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609600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/>
              <a:t>– </a:t>
            </a:r>
            <a:r>
              <a:rPr lang="pt-BR" dirty="0" smtClean="0">
                <a:solidFill>
                  <a:schemeClr val="bg1"/>
                </a:solidFill>
              </a:rPr>
              <a:t>maximele sunt ocupate de grupa a VIII-a principală iar minimele de grupa metalelor alcaline;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– energia de ionizare scade în grupă de sus în jos;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– energia de ionizare creşte de la Li la Be, apoi scade de la Be la B (analog scade de la Mg la Al) deoarece începe ocuparea cu electroni a unui orbital 2p de energie mai înaltă decât 2s, de unde se va smulge mai uşor un electron;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– energia de ionizare scade de la N la O, de la P la S deoarece substratul np</a:t>
            </a:r>
            <a:r>
              <a:rPr lang="pt-BR" baseline="30000" dirty="0" smtClean="0">
                <a:solidFill>
                  <a:schemeClr val="bg1"/>
                </a:solidFill>
              </a:rPr>
              <a:t>4 </a:t>
            </a:r>
            <a:r>
              <a:rPr lang="pt-BR" dirty="0" smtClean="0">
                <a:solidFill>
                  <a:schemeClr val="bg1"/>
                </a:solidFill>
              </a:rPr>
              <a:t>este mai puţin stabil decât np</a:t>
            </a:r>
            <a:r>
              <a:rPr lang="pt-BR" baseline="30000" dirty="0" smtClean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 (configuraţie semistabilă) şi se mai adaugă repulsia perechii de electroni care trebuie să ocupe orbitalul p;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– prezenţa elementelor din blocul 3d înaintea Ga determină valori ale energiei de ionizare de acelaş ordin de mărime cu Ca, analog pentru Sr-In şi Ba-Tl, datorită elementelor 4d în perioada a 5-a şi a blocului 5d şi 4f pentru perioada a 6-a;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– Zn, Cd, Hg au potenţialele de ionizare cele mai ridicate 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 dintre elementele de tranziţie deoarece au configuraţii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 stabile ns</a:t>
            </a:r>
            <a:r>
              <a:rPr lang="pt-BR" baseline="30000" dirty="0" smtClean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(n-1)d</a:t>
            </a:r>
            <a:r>
              <a:rPr lang="pt-BR" baseline="30000" dirty="0" smtClean="0">
                <a:solidFill>
                  <a:schemeClr val="bg1"/>
                </a:solidFill>
              </a:rPr>
              <a:t>10</a:t>
            </a:r>
            <a:r>
              <a:rPr lang="pt-BR" dirty="0" smtClean="0">
                <a:solidFill>
                  <a:schemeClr val="bg1"/>
                </a:solidFill>
              </a:rPr>
              <a:t> iar smulgerea electronului necesită 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    o energie mai mare. 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22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ANALIZA  DIAGRAMEI  </a:t>
            </a:r>
            <a:r>
              <a:rPr lang="en-US" dirty="0" err="1" smtClean="0"/>
              <a:t>energiei</a:t>
            </a:r>
            <a:r>
              <a:rPr lang="en-US" dirty="0" smtClean="0"/>
              <a:t>  de  </a:t>
            </a:r>
            <a:r>
              <a:rPr lang="en-US" dirty="0" err="1" smtClean="0"/>
              <a:t>ionizare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107</TotalTime>
  <Words>528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Apothecary</vt:lpstr>
      <vt:lpstr>Bitmap Image</vt:lpstr>
      <vt:lpstr>PROPRIETĂŢI  PERIODICE  FIZICE  ALE ELEMENTELOR  DIN  SISTEMUL  PERIODIC</vt:lpstr>
      <vt:lpstr>Slide 2</vt:lpstr>
      <vt:lpstr>Slide 3</vt:lpstr>
      <vt:lpstr>Slide 4</vt:lpstr>
      <vt:lpstr>Slide 5</vt:lpstr>
      <vt:lpstr>Slide 6</vt:lpstr>
      <vt:lpstr>Slide 7</vt:lpstr>
      <vt:lpstr>3. ENERGIA DE IONIZARE</vt:lpstr>
      <vt:lpstr>Slide 9</vt:lpstr>
      <vt:lpstr>Slide 10</vt:lpstr>
      <vt:lpstr>5. ELECTRONEGATIVITATEA </vt:lpstr>
      <vt:lpstr>Slide 12</vt:lpstr>
      <vt:lpstr>6. Densitatea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Birou</cp:lastModifiedBy>
  <cp:revision>38</cp:revision>
  <dcterms:created xsi:type="dcterms:W3CDTF">2013-09-23T20:26:54Z</dcterms:created>
  <dcterms:modified xsi:type="dcterms:W3CDTF">2014-01-10T16:14:39Z</dcterms:modified>
</cp:coreProperties>
</file>