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9" r:id="rId3"/>
    <p:sldId id="258" r:id="rId4"/>
    <p:sldId id="270" r:id="rId5"/>
    <p:sldId id="259" r:id="rId6"/>
    <p:sldId id="262" r:id="rId7"/>
    <p:sldId id="257" r:id="rId8"/>
    <p:sldId id="261" r:id="rId9"/>
    <p:sldId id="271" r:id="rId10"/>
    <p:sldId id="260" r:id="rId11"/>
    <p:sldId id="272" r:id="rId12"/>
    <p:sldId id="273" r:id="rId13"/>
    <p:sldId id="263" r:id="rId14"/>
    <p:sldId id="264" r:id="rId15"/>
    <p:sldId id="274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A8A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85E4-6009-45CE-8A89-C8EC1B9F6874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8CA48CB-CECC-4D7C-AA5B-4ACAFBD6EB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85E4-6009-45CE-8A89-C8EC1B9F6874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48CB-CECC-4D7C-AA5B-4ACAFBD6EB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85E4-6009-45CE-8A89-C8EC1B9F6874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48CB-CECC-4D7C-AA5B-4ACAFBD6EB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85E4-6009-45CE-8A89-C8EC1B9F6874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48CB-CECC-4D7C-AA5B-4ACAFBD6EB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85E4-6009-45CE-8A89-C8EC1B9F6874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48CB-CECC-4D7C-AA5B-4ACAFBD6EB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85E4-6009-45CE-8A89-C8EC1B9F6874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48CB-CECC-4D7C-AA5B-4ACAFBD6EB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85E4-6009-45CE-8A89-C8EC1B9F6874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48CB-CECC-4D7C-AA5B-4ACAFBD6EB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85E4-6009-45CE-8A89-C8EC1B9F6874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48CB-CECC-4D7C-AA5B-4ACAFBD6EB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85E4-6009-45CE-8A89-C8EC1B9F6874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48CB-CECC-4D7C-AA5B-4ACAFBD6EB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85E4-6009-45CE-8A89-C8EC1B9F6874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48CB-CECC-4D7C-AA5B-4ACAFBD6EB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85E4-6009-45CE-8A89-C8EC1B9F6874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48CB-CECC-4D7C-AA5B-4ACAFBD6EB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41285E4-6009-45CE-8A89-C8EC1B9F6874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8CA48CB-CECC-4D7C-AA5B-4ACAFBD6EB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smtClean="0"/>
              <a:t>Simona Rada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sz="2400" dirty="0" smtClean="0"/>
              <a:t>PROPRIETĂŢI  PERIODICE  FIZICE  ALE ELEMENTELOR  DIN  SISTEMUL  PERIODIC - continuare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772400" y="3882788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/>
              <a:t>Curs 5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4700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lock Arc 5"/>
          <p:cNvSpPr/>
          <p:nvPr/>
        </p:nvSpPr>
        <p:spPr>
          <a:xfrm>
            <a:off x="462887" y="324851"/>
            <a:ext cx="8071513" cy="236220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0200" y="347597"/>
            <a:ext cx="57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dirty="0" smtClean="0">
                <a:solidFill>
                  <a:schemeClr val="bg1">
                    <a:lumMod val="95000"/>
                  </a:schemeClr>
                </a:solidFill>
              </a:rPr>
              <a:t>2. Caracter nemetalic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152400" y="1477938"/>
            <a:ext cx="8839199" cy="5075261"/>
          </a:xfrm>
          <a:prstGeom prst="frame">
            <a:avLst>
              <a:gd name="adj1" fmla="val 65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86000"/>
            <a:ext cx="7761356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83393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edefined Process 3"/>
          <p:cNvSpPr/>
          <p:nvPr/>
        </p:nvSpPr>
        <p:spPr>
          <a:xfrm>
            <a:off x="152400" y="228600"/>
            <a:ext cx="8839200" cy="66294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895600"/>
            <a:ext cx="6400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609600"/>
            <a:ext cx="63246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2154" y="228600"/>
            <a:ext cx="6916446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60672" cy="1039427"/>
          </a:xfrm>
        </p:spPr>
        <p:txBody>
          <a:bodyPr/>
          <a:lstStyle/>
          <a:p>
            <a:r>
              <a:rPr lang="pt-BR" dirty="0"/>
              <a:t>3. </a:t>
            </a:r>
            <a:r>
              <a:rPr lang="ro-RO" dirty="0" smtClean="0"/>
              <a:t>Valenţa</a:t>
            </a:r>
            <a:endParaRPr lang="en-US" dirty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838200"/>
            <a:ext cx="7730202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384638"/>
            <a:ext cx="7696200" cy="321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0232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ardrop 7"/>
          <p:cNvSpPr/>
          <p:nvPr/>
        </p:nvSpPr>
        <p:spPr>
          <a:xfrm>
            <a:off x="0" y="228600"/>
            <a:ext cx="9144000" cy="5791200"/>
          </a:xfrm>
          <a:prstGeom prst="teardrop">
            <a:avLst>
              <a:gd name="adj" fmla="val 78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330588"/>
            <a:ext cx="7315200" cy="3378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8534400" cy="553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1981200" y="228601"/>
          <a:ext cx="5715000" cy="1990208"/>
        </p:xfrm>
        <a:graphic>
          <a:graphicData uri="http://schemas.openxmlformats.org/presentationml/2006/ole">
            <p:oleObj spid="_x0000_s32771" name="Bitmap Image" r:id="rId3" imgW="2980952" imgH="1038370" progId="PBrush">
              <p:embed/>
            </p:oleObj>
          </a:graphicData>
        </a:graphic>
      </p:graphicFrame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2286000"/>
            <a:ext cx="6968967" cy="4338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/>
              <a:t>Cuprins: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o-RO" dirty="0" smtClean="0"/>
              <a:t>Proprietatile elementelor din sistemul periodic - continuare</a:t>
            </a:r>
          </a:p>
          <a:p>
            <a:r>
              <a:rPr lang="ro-RO" dirty="0" smtClean="0"/>
              <a:t>  - </a:t>
            </a:r>
            <a:r>
              <a:rPr lang="ro-RO" b="1" dirty="0" smtClean="0"/>
              <a:t>periodicitatea proprietăţilor fizice: </a:t>
            </a:r>
          </a:p>
          <a:p>
            <a:pPr>
              <a:buNone/>
            </a:pPr>
            <a:r>
              <a:rPr lang="ro-RO" b="1" dirty="0" smtClean="0"/>
              <a:t>7. - temperatura de fierbere, </a:t>
            </a:r>
          </a:p>
          <a:p>
            <a:pPr>
              <a:buNone/>
            </a:pPr>
            <a:r>
              <a:rPr lang="ro-RO" b="1" dirty="0" smtClean="0"/>
              <a:t>8. - temperatura de topire, </a:t>
            </a:r>
          </a:p>
          <a:p>
            <a:pPr>
              <a:buNone/>
            </a:pPr>
            <a:r>
              <a:rPr lang="ro-RO" b="1" dirty="0" smtClean="0"/>
              <a:t>9. – susceptibilitatea magnetică.</a:t>
            </a:r>
          </a:p>
          <a:p>
            <a:pPr>
              <a:buNone/>
            </a:pPr>
            <a:endParaRPr lang="ro-RO" dirty="0" smtClean="0"/>
          </a:p>
          <a:p>
            <a:pPr>
              <a:buNone/>
            </a:pPr>
            <a:r>
              <a:rPr lang="ro-RO" b="1" dirty="0" smtClean="0"/>
              <a:t>B. periodicitatea proprietăţilor chimice</a:t>
            </a:r>
            <a:r>
              <a:rPr lang="ro-RO" dirty="0" smtClean="0"/>
              <a:t>:</a:t>
            </a:r>
          </a:p>
          <a:p>
            <a:pPr>
              <a:buNone/>
            </a:pPr>
            <a:r>
              <a:rPr lang="ro-RO" dirty="0" smtClean="0"/>
              <a:t>10. - </a:t>
            </a:r>
            <a:r>
              <a:rPr lang="ro-RO" b="1" dirty="0" smtClean="0"/>
              <a:t>valenta, </a:t>
            </a:r>
          </a:p>
          <a:p>
            <a:pPr>
              <a:buNone/>
            </a:pPr>
            <a:r>
              <a:rPr lang="ro-RO" b="1" dirty="0" smtClean="0"/>
              <a:t>11. - caracterul metalic, </a:t>
            </a:r>
          </a:p>
          <a:p>
            <a:pPr>
              <a:buNone/>
            </a:pPr>
            <a:r>
              <a:rPr lang="ro-RO" b="1" dirty="0" smtClean="0"/>
              <a:t>12. - caracterul nemetalic.</a:t>
            </a:r>
          </a:p>
          <a:p>
            <a:pPr>
              <a:buNone/>
            </a:pPr>
            <a:r>
              <a:rPr lang="ro-RO" b="1" dirty="0" smtClean="0"/>
              <a:t> Seria activitatii chimice a metalelor.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304800" y="1600200"/>
            <a:ext cx="8534400" cy="4800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ecision 8"/>
          <p:cNvSpPr/>
          <p:nvPr/>
        </p:nvSpPr>
        <p:spPr>
          <a:xfrm>
            <a:off x="304800" y="228600"/>
            <a:ext cx="8534400" cy="1371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14400" y="609600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b="1" dirty="0" smtClean="0">
                <a:solidFill>
                  <a:schemeClr val="bg1"/>
                </a:solidFill>
              </a:rPr>
              <a:t>7. </a:t>
            </a:r>
            <a:r>
              <a:rPr lang="it-IT" sz="2400" b="1" dirty="0" smtClean="0">
                <a:solidFill>
                  <a:schemeClr val="bg1"/>
                </a:solidFill>
              </a:rPr>
              <a:t>Temperatura de topire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76400"/>
            <a:ext cx="6898515" cy="4548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24623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09600" y="609600"/>
            <a:ext cx="8001000" cy="586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0" y="1066800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	</a:t>
            </a:r>
            <a:r>
              <a:rPr lang="ro-RO" dirty="0" smtClean="0">
                <a:solidFill>
                  <a:schemeClr val="bg1"/>
                </a:solidFill>
              </a:rPr>
              <a:t>Din analiza punctelor de topire ale elementelor cu </a:t>
            </a:r>
          </a:p>
          <a:p>
            <a:r>
              <a:rPr lang="ro-RO" dirty="0" smtClean="0">
                <a:solidFill>
                  <a:schemeClr val="bg1"/>
                </a:solidFill>
              </a:rPr>
              <a:t>caracter metalic se desprind următoarele tendinţe generale: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ro-RO" dirty="0" smtClean="0">
                <a:solidFill>
                  <a:schemeClr val="bg1"/>
                </a:solidFill>
              </a:rPr>
              <a:t> punctele de topire ale metalelor sunt mult mai ridicate decât </a:t>
            </a:r>
          </a:p>
          <a:p>
            <a:r>
              <a:rPr lang="ro-RO" dirty="0" smtClean="0">
                <a:solidFill>
                  <a:schemeClr val="bg1"/>
                </a:solidFill>
              </a:rPr>
              <a:t>acelea ale nemetalelor;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ro-RO" dirty="0" smtClean="0">
                <a:solidFill>
                  <a:schemeClr val="bg1"/>
                </a:solidFill>
              </a:rPr>
              <a:t> metalele din grupele </a:t>
            </a:r>
            <a:r>
              <a:rPr lang="ro-RO" b="1" dirty="0" smtClean="0">
                <a:solidFill>
                  <a:schemeClr val="bg1"/>
                </a:solidFill>
              </a:rPr>
              <a:t>A</a:t>
            </a:r>
            <a:r>
              <a:rPr lang="ro-RO" dirty="0" smtClean="0">
                <a:solidFill>
                  <a:schemeClr val="bg1"/>
                </a:solidFill>
              </a:rPr>
              <a:t> din sistemul periodic sunt mult mai uşor </a:t>
            </a:r>
          </a:p>
          <a:p>
            <a:r>
              <a:rPr lang="ro-RO" dirty="0" smtClean="0">
                <a:solidFill>
                  <a:schemeClr val="bg1"/>
                </a:solidFill>
              </a:rPr>
              <a:t>fuzibile decât cele din grupele </a:t>
            </a:r>
            <a:r>
              <a:rPr lang="ro-RO" b="1" dirty="0" smtClean="0">
                <a:solidFill>
                  <a:schemeClr val="bg1"/>
                </a:solidFill>
              </a:rPr>
              <a:t>B</a:t>
            </a:r>
            <a:r>
              <a:rPr lang="ro-RO" dirty="0" smtClean="0">
                <a:solidFill>
                  <a:schemeClr val="bg1"/>
                </a:solidFill>
              </a:rPr>
              <a:t>. Cu excepţia mercurului </a:t>
            </a:r>
          </a:p>
          <a:p>
            <a:r>
              <a:rPr lang="ro-RO" dirty="0" smtClean="0">
                <a:solidFill>
                  <a:schemeClr val="bg1"/>
                </a:solidFill>
              </a:rPr>
              <a:t>(p.t -38,48˚C), cele mai scăzute puncte de topire se întâlnesc la metalele alcaline (sub 100˚C), iar cele mai ridicate la elementele </a:t>
            </a:r>
          </a:p>
          <a:p>
            <a:r>
              <a:rPr lang="ro-RO" dirty="0" smtClean="0">
                <a:solidFill>
                  <a:schemeClr val="bg1"/>
                </a:solidFill>
              </a:rPr>
              <a:t>din grupa </a:t>
            </a:r>
            <a:r>
              <a:rPr lang="ro-RO" b="1" dirty="0" smtClean="0">
                <a:solidFill>
                  <a:schemeClr val="bg1"/>
                </a:solidFill>
              </a:rPr>
              <a:t>VI B</a:t>
            </a:r>
            <a:r>
              <a:rPr lang="ro-RO" dirty="0" smtClean="0">
                <a:solidFill>
                  <a:schemeClr val="bg1"/>
                </a:solidFill>
              </a:rPr>
              <a:t>;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o-RO" dirty="0" smtClean="0">
                <a:solidFill>
                  <a:schemeClr val="bg1"/>
                </a:solidFill>
              </a:rPr>
              <a:t>- de-a lungul seriilor de metale tranziţionale punctele de topire cresc cu numărul atomic </a:t>
            </a:r>
            <a:r>
              <a:rPr lang="ro-RO" b="1" i="1" dirty="0" smtClean="0">
                <a:solidFill>
                  <a:schemeClr val="bg1"/>
                </a:solidFill>
              </a:rPr>
              <a:t>Z</a:t>
            </a:r>
            <a:r>
              <a:rPr lang="ro-RO" dirty="0" smtClean="0">
                <a:solidFill>
                  <a:schemeClr val="bg1"/>
                </a:solidFill>
              </a:rPr>
              <a:t> până la elementele din grupa </a:t>
            </a:r>
            <a:r>
              <a:rPr lang="ro-RO" b="1" dirty="0" smtClean="0">
                <a:solidFill>
                  <a:schemeClr val="bg1"/>
                </a:solidFill>
              </a:rPr>
              <a:t>VI B</a:t>
            </a:r>
            <a:r>
              <a:rPr lang="ro-RO" dirty="0" smtClean="0">
                <a:solidFill>
                  <a:schemeClr val="bg1"/>
                </a:solidFill>
              </a:rPr>
              <a:t>, după care scad mai mult sau mai puţin regulat.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62200" y="2286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b="1" dirty="0" smtClean="0"/>
              <a:t>8. Temperatura de fierbere</a:t>
            </a:r>
            <a:endParaRPr lang="en-US" b="1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0" y="1447800"/>
            <a:ext cx="9144000" cy="522553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Alternate Process 7"/>
          <p:cNvSpPr/>
          <p:nvPr/>
        </p:nvSpPr>
        <p:spPr>
          <a:xfrm>
            <a:off x="457200" y="762000"/>
            <a:ext cx="8382000" cy="12954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3400" y="7620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>
                <a:solidFill>
                  <a:schemeClr val="bg1"/>
                </a:solidFill>
              </a:rPr>
              <a:t>     Temperatura normală de fierbere </a:t>
            </a:r>
            <a:r>
              <a:rPr lang="ro-RO" dirty="0" smtClean="0">
                <a:solidFill>
                  <a:schemeClr val="bg1"/>
                </a:solidFill>
              </a:rPr>
              <a:t>este definită ca </a:t>
            </a:r>
            <a:r>
              <a:rPr lang="ro-RO" b="1" i="1" dirty="0" smtClean="0">
                <a:solidFill>
                  <a:schemeClr val="bg1"/>
                </a:solidFill>
              </a:rPr>
              <a:t>temperatura la care presiunea de vapori a unei substanţe în stare lichide este egală cu</a:t>
            </a:r>
            <a:r>
              <a:rPr lang="ro-RO" dirty="0" smtClean="0">
                <a:solidFill>
                  <a:schemeClr val="bg1"/>
                </a:solidFill>
              </a:rPr>
              <a:t> </a:t>
            </a:r>
            <a:r>
              <a:rPr lang="ro-RO" b="1" i="1" dirty="0" smtClean="0">
                <a:solidFill>
                  <a:schemeClr val="bg1"/>
                </a:solidFill>
              </a:rPr>
              <a:t>presiunea de o atmosferă</a:t>
            </a:r>
            <a:r>
              <a:rPr lang="ro-RO" dirty="0" smtClean="0">
                <a:solidFill>
                  <a:schemeClr val="bg1"/>
                </a:solidFill>
              </a:rPr>
              <a:t>. Prin definiţie, temperatura de fierbere depinde de presiunea atmosferică şi anume scade cu scăderea acesteia. 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094271"/>
            <a:ext cx="5867400" cy="4447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24623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ded Corner 6"/>
          <p:cNvSpPr/>
          <p:nvPr/>
        </p:nvSpPr>
        <p:spPr>
          <a:xfrm>
            <a:off x="304800" y="304800"/>
            <a:ext cx="8610600" cy="6248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76400" y="4572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b="1" dirty="0" smtClean="0">
                <a:solidFill>
                  <a:schemeClr val="bg1"/>
                </a:solidFill>
              </a:rPr>
              <a:t>9. Susceptibilitatea  magnetică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8288774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83441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cal Scroll 6"/>
          <p:cNvSpPr/>
          <p:nvPr/>
        </p:nvSpPr>
        <p:spPr>
          <a:xfrm>
            <a:off x="0" y="381000"/>
            <a:ext cx="9144000" cy="61722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71600"/>
            <a:ext cx="7279342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29095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Flowchart: Punched Tape 7"/>
          <p:cNvSpPr/>
          <p:nvPr/>
        </p:nvSpPr>
        <p:spPr>
          <a:xfrm>
            <a:off x="228600" y="152400"/>
            <a:ext cx="8686800" cy="65532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91" name="Picture 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2557" y="1219200"/>
            <a:ext cx="7605643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04801"/>
            <a:ext cx="3581400" cy="81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1686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2553" y="457199"/>
            <a:ext cx="8632847" cy="2895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143</TotalTime>
  <Words>145</Words>
  <Application>Microsoft Office PowerPoint</Application>
  <PresentationFormat>On-screen Show (4:3)</PresentationFormat>
  <Paragraphs>33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Apothecary</vt:lpstr>
      <vt:lpstr>Bitmap Image</vt:lpstr>
      <vt:lpstr>PROPRIETĂŢI  PERIODICE  FIZICE  ALE ELEMENTELOR  DIN  SISTEMUL  PERIODIC - continuare</vt:lpstr>
      <vt:lpstr>Cuprins: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3. Valenţa</vt:lpstr>
      <vt:lpstr>Slide 14</vt:lpstr>
      <vt:lpstr>Slide 15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Birou</cp:lastModifiedBy>
  <cp:revision>72</cp:revision>
  <dcterms:created xsi:type="dcterms:W3CDTF">2013-09-23T20:26:54Z</dcterms:created>
  <dcterms:modified xsi:type="dcterms:W3CDTF">2014-01-10T12:43:38Z</dcterms:modified>
</cp:coreProperties>
</file>