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3" r:id="rId15"/>
    <p:sldId id="274" r:id="rId16"/>
    <p:sldId id="275" r:id="rId17"/>
    <p:sldId id="276" r:id="rId18"/>
    <p:sldId id="277" r:id="rId19"/>
    <p:sldId id="278" r:id="rId20"/>
    <p:sldId id="27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F3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E673B-3107-476E-8B76-22F8C79CF92A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D9A1B-D8D0-45D5-A860-5B97BC59E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74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2DC6E5-80CA-4A27-BA59-CC3F9CD7D8C4}" type="slidenum">
              <a:rPr lang="en-US"/>
              <a:pPr/>
              <a:t>2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C0CB01-7293-411F-93F9-2EB2BC9E1C53}" type="slidenum">
              <a:rPr lang="en-US"/>
              <a:pPr/>
              <a:t>11</a:t>
            </a:fld>
            <a:endParaRPr lang="en-US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A47533-28BF-4859-B91E-A9237394C2FC}" type="slidenum">
              <a:rPr lang="en-US"/>
              <a:pPr/>
              <a:t>12</a:t>
            </a:fld>
            <a:endParaRPr lang="en-US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65C7C5-493E-49BC-99B6-09125D5329B8}" type="slidenum">
              <a:rPr lang="en-US"/>
              <a:pPr/>
              <a:t>13</a:t>
            </a:fld>
            <a:endParaRPr lang="en-US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B4973A-5503-4771-8EBA-53D913A90FFA}" type="slidenum">
              <a:rPr lang="en-US"/>
              <a:pPr/>
              <a:t>3</a:t>
            </a:fld>
            <a:endParaRPr lang="en-US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8A1C5B-35DD-4A12-ABEC-331D1AABEB88}" type="slidenum">
              <a:rPr lang="en-US"/>
              <a:pPr/>
              <a:t>4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F34E93-DA3F-402D-868C-1FD3439554AB}" type="slidenum">
              <a:rPr lang="en-US"/>
              <a:pPr/>
              <a:t>5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B9970A-25C0-4ACF-918F-15B18575ECCA}" type="slidenum">
              <a:rPr lang="en-US"/>
              <a:pPr/>
              <a:t>6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04130-D223-4DEB-93F9-1CCF70EA5EB3}" type="slidenum">
              <a:rPr lang="en-US"/>
              <a:pPr/>
              <a:t>7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97A6C4-0062-45F9-9560-0A36AF1BBE2C}" type="slidenum">
              <a:rPr lang="en-US"/>
              <a:pPr/>
              <a:t>8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A6279E-DE98-48F8-9F2A-28957FF042DC}" type="slidenum">
              <a:rPr lang="en-US"/>
              <a:pPr/>
              <a:t>9</a:t>
            </a:fld>
            <a:endParaRPr lang="en-US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241199-2EEF-4235-8BF9-147FF0A9B49B}" type="slidenum">
              <a:rPr lang="en-US"/>
              <a:pPr/>
              <a:t>10</a:t>
            </a:fld>
            <a:endParaRPr lang="en-US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BEBA-56F2-4B64-83CD-B784A64219D2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004C3-3C82-4EC7-924F-3948E60639B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BEBA-56F2-4B64-83CD-B784A64219D2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004C3-3C82-4EC7-924F-3948E60639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BEBA-56F2-4B64-83CD-B784A64219D2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004C3-3C82-4EC7-924F-3948E60639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92100"/>
            <a:ext cx="8229600" cy="5727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4FE203C-7B59-4168-8FCB-E957EC4EBC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3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1384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05000"/>
            <a:ext cx="40386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38600"/>
            <a:ext cx="40386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B0957C4-F9EE-41AF-A35C-391161B254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7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BEBA-56F2-4B64-83CD-B784A64219D2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004C3-3C82-4EC7-924F-3948E60639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BEBA-56F2-4B64-83CD-B784A64219D2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004C3-3C82-4EC7-924F-3948E60639B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BEBA-56F2-4B64-83CD-B784A64219D2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004C3-3C82-4EC7-924F-3948E60639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BEBA-56F2-4B64-83CD-B784A64219D2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004C3-3C82-4EC7-924F-3948E60639B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BEBA-56F2-4B64-83CD-B784A64219D2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004C3-3C82-4EC7-924F-3948E60639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BEBA-56F2-4B64-83CD-B784A64219D2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004C3-3C82-4EC7-924F-3948E60639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BEBA-56F2-4B64-83CD-B784A64219D2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004C3-3C82-4EC7-924F-3948E60639B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BEBA-56F2-4B64-83CD-B784A64219D2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004C3-3C82-4EC7-924F-3948E60639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ADBBBEBA-56F2-4B64-83CD-B784A64219D2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00A004C3-3C82-4EC7-924F-3948E60639B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3.png"/><Relationship Id="rId4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oleObject" Target="../embeddings/oleObject1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421080"/>
            <a:ext cx="4267200" cy="1260629"/>
          </a:xfrm>
        </p:spPr>
        <p:txBody>
          <a:bodyPr>
            <a:normAutofit fontScale="70000" lnSpcReduction="20000"/>
          </a:bodyPr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pPr algn="ctr"/>
            <a:r>
              <a:rPr lang="ro-RO" sz="2400" b="1" dirty="0"/>
              <a:t> </a:t>
            </a:r>
            <a:r>
              <a:rPr lang="ro-RO" sz="2400" b="1" dirty="0" smtClean="0"/>
              <a:t>   </a:t>
            </a:r>
            <a:r>
              <a:rPr lang="en-US" sz="2400" b="1" dirty="0" err="1" smtClean="0"/>
              <a:t>Simona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Rada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5181600" y="838200"/>
            <a:ext cx="228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Curs 6</a:t>
            </a:r>
            <a:endParaRPr lang="en-US" sz="36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Down Ribbon 8"/>
          <p:cNvSpPr/>
          <p:nvPr/>
        </p:nvSpPr>
        <p:spPr>
          <a:xfrm>
            <a:off x="381000" y="2667000"/>
            <a:ext cx="7848600" cy="1831848"/>
          </a:xfrm>
          <a:prstGeom prst="ribb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Leg</a:t>
            </a:r>
            <a:r>
              <a:rPr lang="ro-RO" sz="24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ă</a:t>
            </a:r>
            <a:r>
              <a:rPr lang="en-US" sz="2400" b="1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turi</a:t>
            </a:r>
            <a:r>
              <a:rPr lang="en-US" sz="24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chimice</a:t>
            </a:r>
            <a:endParaRPr lang="en-US" sz="2400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569" y="3121259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Legătura ionică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24600" y="3121259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Legătura covalentă</a:t>
            </a:r>
            <a:endParaRPr lang="en-US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67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983" name="Object 7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2728029131"/>
              </p:ext>
            </p:extLst>
          </p:nvPr>
        </p:nvGraphicFramePr>
        <p:xfrm>
          <a:off x="188794" y="1134898"/>
          <a:ext cx="8534400" cy="329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Bitmap Image" r:id="rId4" imgW="6687483" imgH="2580952" progId="Paint.Picture">
                  <p:embed/>
                </p:oleObj>
              </mc:Choice>
              <mc:Fallback>
                <p:oleObj name="Bitmap Image" r:id="rId4" imgW="6687483" imgH="258095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794" y="1134898"/>
                        <a:ext cx="8534400" cy="329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5" name="Text Box 9"/>
          <p:cNvSpPr txBox="1">
            <a:spLocks noChangeArrowheads="1"/>
          </p:cNvSpPr>
          <p:nvPr/>
        </p:nvSpPr>
        <p:spPr bwMode="auto">
          <a:xfrm>
            <a:off x="1298812" y="747713"/>
            <a:ext cx="655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o-RO"/>
          </a:p>
        </p:txBody>
      </p:sp>
      <p:sp>
        <p:nvSpPr>
          <p:cNvPr id="126986" name="Text Box 10"/>
          <p:cNvSpPr txBox="1">
            <a:spLocks noChangeArrowheads="1"/>
          </p:cNvSpPr>
          <p:nvPr/>
        </p:nvSpPr>
        <p:spPr bwMode="auto">
          <a:xfrm>
            <a:off x="1600200" y="453788"/>
            <a:ext cx="655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err="1"/>
              <a:t>Modelarea</a:t>
            </a:r>
            <a:r>
              <a:rPr lang="en-US" sz="2400" b="1" dirty="0"/>
              <a:t> </a:t>
            </a:r>
            <a:r>
              <a:rPr lang="en-US" sz="2400" b="1" dirty="0" err="1"/>
              <a:t>legaturii</a:t>
            </a:r>
            <a:r>
              <a:rPr lang="en-US" sz="2400" b="1" dirty="0"/>
              <a:t> </a:t>
            </a:r>
            <a:r>
              <a:rPr lang="en-US" sz="2400" b="1" dirty="0" err="1"/>
              <a:t>covalente</a:t>
            </a:r>
            <a:r>
              <a:rPr lang="en-US" sz="2400" b="1" dirty="0"/>
              <a:t> </a:t>
            </a:r>
            <a:r>
              <a:rPr lang="en-US" sz="2400" b="1" dirty="0" err="1"/>
              <a:t>nepolare</a:t>
            </a:r>
            <a:endParaRPr lang="en-US" sz="2400" b="1" dirty="0"/>
          </a:p>
        </p:txBody>
      </p:sp>
      <p:sp>
        <p:nvSpPr>
          <p:cNvPr id="126987" name="Rectangle 11"/>
          <p:cNvSpPr>
            <a:spLocks noChangeArrowheads="1"/>
          </p:cNvSpPr>
          <p:nvPr/>
        </p:nvSpPr>
        <p:spPr bwMode="auto">
          <a:xfrm>
            <a:off x="460612" y="5686258"/>
            <a:ext cx="822960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o-RO" sz="2000" dirty="0" smtClean="0"/>
              <a:t>	</a:t>
            </a:r>
            <a:r>
              <a:rPr lang="en-US" sz="2000" dirty="0" err="1" smtClean="0"/>
              <a:t>Aplicatie</a:t>
            </a:r>
            <a:r>
              <a:rPr lang="en-US" sz="2000" dirty="0"/>
              <a:t>: </a:t>
            </a:r>
            <a:endParaRPr lang="ro-RO" sz="2000" dirty="0" smtClean="0"/>
          </a:p>
          <a:p>
            <a:pPr>
              <a:spcBef>
                <a:spcPct val="50000"/>
              </a:spcBef>
            </a:pPr>
            <a:r>
              <a:rPr lang="ro-RO" sz="2000" dirty="0" smtClean="0"/>
              <a:t>	</a:t>
            </a:r>
            <a:r>
              <a:rPr lang="en-US" sz="2000" dirty="0" err="1" smtClean="0"/>
              <a:t>Modelati</a:t>
            </a:r>
            <a:r>
              <a:rPr lang="en-US" sz="2000" dirty="0" smtClean="0"/>
              <a:t> </a:t>
            </a:r>
            <a:r>
              <a:rPr lang="en-US" sz="2000" dirty="0" err="1"/>
              <a:t>formarea</a:t>
            </a:r>
            <a:r>
              <a:rPr lang="en-US" sz="2000" dirty="0"/>
              <a:t> </a:t>
            </a:r>
            <a:r>
              <a:rPr lang="en-US" sz="2000" dirty="0" err="1"/>
              <a:t>legaturilor</a:t>
            </a:r>
            <a:r>
              <a:rPr lang="en-US" sz="2000" dirty="0"/>
              <a:t> in </a:t>
            </a:r>
            <a:r>
              <a:rPr lang="en-US" sz="2000" dirty="0" err="1"/>
              <a:t>urmatorii</a:t>
            </a:r>
            <a:r>
              <a:rPr lang="en-US" sz="2000" dirty="0"/>
              <a:t> </a:t>
            </a:r>
            <a:r>
              <a:rPr lang="en-US" sz="2000" dirty="0" err="1"/>
              <a:t>compusi</a:t>
            </a:r>
            <a:r>
              <a:rPr lang="en-US" sz="2000" dirty="0"/>
              <a:t>: H</a:t>
            </a:r>
            <a:r>
              <a:rPr lang="en-US" sz="2000" baseline="-25000" dirty="0"/>
              <a:t>2</a:t>
            </a:r>
            <a:r>
              <a:rPr lang="en-US" sz="2000" dirty="0"/>
              <a:t>, I</a:t>
            </a:r>
            <a:r>
              <a:rPr lang="en-US" sz="2000" baseline="-25000" dirty="0"/>
              <a:t>2,</a:t>
            </a:r>
            <a:r>
              <a:rPr lang="en-US" sz="2000" dirty="0"/>
              <a:t> </a:t>
            </a:r>
            <a:r>
              <a:rPr lang="en-US" sz="2000" dirty="0" smtClean="0"/>
              <a:t>N</a:t>
            </a:r>
            <a:r>
              <a:rPr lang="ro-RO" sz="2000" dirty="0" smtClean="0"/>
              <a:t>e</a:t>
            </a:r>
            <a:r>
              <a:rPr lang="en-US" sz="2000" baseline="-25000" dirty="0" smtClean="0"/>
              <a:t>2</a:t>
            </a:r>
            <a:r>
              <a:rPr lang="ro-RO" sz="2000" baseline="-25000" dirty="0"/>
              <a:t>,</a:t>
            </a:r>
            <a:r>
              <a:rPr lang="en-US" sz="2000" dirty="0" smtClean="0"/>
              <a:t> H</a:t>
            </a:r>
            <a:r>
              <a:rPr lang="ro-RO" sz="2000" dirty="0" smtClean="0"/>
              <a:t>e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.  </a:t>
            </a:r>
            <a:endParaRPr lang="en-US" sz="2000" b="1" dirty="0"/>
          </a:p>
        </p:txBody>
      </p:sp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603" y="4427561"/>
            <a:ext cx="7045786" cy="1266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5791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4" name="Rectangle 6"/>
          <p:cNvSpPr>
            <a:spLocks noChangeArrowheads="1"/>
          </p:cNvSpPr>
          <p:nvPr/>
        </p:nvSpPr>
        <p:spPr bwMode="auto">
          <a:xfrm>
            <a:off x="2133600" y="352567"/>
            <a:ext cx="731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dirty="0"/>
              <a:t>   </a:t>
            </a:r>
            <a:r>
              <a:rPr lang="en-US" sz="2400" b="1" dirty="0" err="1"/>
              <a:t>Modelarea</a:t>
            </a:r>
            <a:r>
              <a:rPr lang="en-US" b="1" dirty="0"/>
              <a:t> </a:t>
            </a:r>
            <a:r>
              <a:rPr lang="en-US" sz="2400" b="1" dirty="0" err="1"/>
              <a:t>legaturii</a:t>
            </a:r>
            <a:r>
              <a:rPr lang="en-US" sz="2400" b="1" dirty="0"/>
              <a:t> </a:t>
            </a:r>
            <a:r>
              <a:rPr lang="en-US" sz="2400" b="1" dirty="0" err="1"/>
              <a:t>covalente</a:t>
            </a:r>
            <a:r>
              <a:rPr lang="en-US" sz="2400" b="1" dirty="0"/>
              <a:t> </a:t>
            </a:r>
            <a:r>
              <a:rPr lang="en-US" sz="2400" b="1" dirty="0" err="1"/>
              <a:t>polare</a:t>
            </a:r>
            <a:endParaRPr lang="en-US" sz="2400" b="1" dirty="0"/>
          </a:p>
        </p:txBody>
      </p:sp>
      <p:sp>
        <p:nvSpPr>
          <p:cNvPr id="130055" name="Rectangle 7"/>
          <p:cNvSpPr>
            <a:spLocks noChangeArrowheads="1"/>
          </p:cNvSpPr>
          <p:nvPr/>
        </p:nvSpPr>
        <p:spPr bwMode="auto">
          <a:xfrm>
            <a:off x="304800" y="5380672"/>
            <a:ext cx="89916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o-RO" sz="2000" dirty="0"/>
              <a:t> </a:t>
            </a:r>
            <a:r>
              <a:rPr lang="ro-RO" sz="2000" dirty="0" smtClean="0"/>
              <a:t>     </a:t>
            </a:r>
            <a:r>
              <a:rPr lang="en-US" sz="2000" dirty="0" err="1" smtClean="0"/>
              <a:t>Aplicatie</a:t>
            </a:r>
            <a:r>
              <a:rPr lang="en-US" sz="2000" dirty="0"/>
              <a:t>: </a:t>
            </a:r>
            <a:endParaRPr lang="ro-RO" sz="2000" dirty="0" smtClean="0"/>
          </a:p>
          <a:p>
            <a:pPr>
              <a:spcBef>
                <a:spcPct val="50000"/>
              </a:spcBef>
            </a:pPr>
            <a:r>
              <a:rPr lang="ro-RO" sz="2000" dirty="0"/>
              <a:t> </a:t>
            </a:r>
            <a:r>
              <a:rPr lang="ro-RO" sz="2000" dirty="0" smtClean="0"/>
              <a:t>     </a:t>
            </a:r>
            <a:r>
              <a:rPr lang="en-US" sz="2000" dirty="0" err="1" smtClean="0"/>
              <a:t>Modelati</a:t>
            </a:r>
            <a:r>
              <a:rPr lang="en-US" sz="2000" dirty="0" smtClean="0"/>
              <a:t> </a:t>
            </a:r>
            <a:r>
              <a:rPr lang="en-US" sz="2000" dirty="0" err="1"/>
              <a:t>formarea</a:t>
            </a:r>
            <a:r>
              <a:rPr lang="en-US" sz="2000" dirty="0"/>
              <a:t> </a:t>
            </a:r>
            <a:r>
              <a:rPr lang="en-US" sz="2000" dirty="0" err="1"/>
              <a:t>legaturilor</a:t>
            </a:r>
            <a:r>
              <a:rPr lang="en-US" sz="2000" dirty="0"/>
              <a:t> in </a:t>
            </a:r>
            <a:r>
              <a:rPr lang="en-US" sz="2000" dirty="0" err="1"/>
              <a:t>urmatorii</a:t>
            </a:r>
            <a:r>
              <a:rPr lang="en-US" sz="2000" dirty="0"/>
              <a:t> </a:t>
            </a:r>
            <a:r>
              <a:rPr lang="en-US" sz="2000" dirty="0" err="1"/>
              <a:t>compusi</a:t>
            </a:r>
            <a:r>
              <a:rPr lang="en-US" sz="2000" dirty="0"/>
              <a:t>: HF, NH</a:t>
            </a:r>
            <a:r>
              <a:rPr lang="en-US" sz="2000" baseline="-25000" dirty="0"/>
              <a:t>3</a:t>
            </a:r>
            <a:r>
              <a:rPr lang="en-US" sz="2000" dirty="0"/>
              <a:t>, CH</a:t>
            </a:r>
            <a:r>
              <a:rPr lang="en-US" sz="2000" baseline="-25000" dirty="0"/>
              <a:t>4</a:t>
            </a:r>
            <a:r>
              <a:rPr lang="en-US" sz="2000" dirty="0"/>
              <a:t>,  </a:t>
            </a:r>
            <a:r>
              <a:rPr lang="en-US" sz="2000" dirty="0" smtClean="0"/>
              <a:t>CO</a:t>
            </a:r>
            <a:r>
              <a:rPr lang="en-US" sz="2000" dirty="0"/>
              <a:t>, CO</a:t>
            </a:r>
            <a:r>
              <a:rPr lang="en-US" sz="2000" baseline="-25000" dirty="0"/>
              <a:t>2</a:t>
            </a:r>
            <a:r>
              <a:rPr lang="en-US" sz="2000" dirty="0"/>
              <a:t>, HCN, H</a:t>
            </a:r>
            <a:r>
              <a:rPr lang="en-US" sz="2000" baseline="-25000" dirty="0"/>
              <a:t>2</a:t>
            </a:r>
            <a:r>
              <a:rPr lang="en-US" sz="2000" dirty="0"/>
              <a:t>O</a:t>
            </a:r>
            <a:r>
              <a:rPr lang="en-US" sz="2000" baseline="-25000" dirty="0"/>
              <a:t>2</a:t>
            </a:r>
            <a:r>
              <a:rPr lang="en-US" sz="2000" dirty="0"/>
              <a:t>, C</a:t>
            </a:r>
            <a:r>
              <a:rPr lang="en-US" sz="2000" baseline="-25000" dirty="0"/>
              <a:t>2</a:t>
            </a:r>
            <a:r>
              <a:rPr lang="en-US" sz="2000" dirty="0"/>
              <a:t>H</a:t>
            </a:r>
            <a:r>
              <a:rPr lang="en-US" sz="2000" baseline="-25000" dirty="0"/>
              <a:t>6</a:t>
            </a:r>
            <a:r>
              <a:rPr lang="en-US" sz="2000" dirty="0"/>
              <a:t> </a:t>
            </a:r>
            <a:r>
              <a:rPr lang="en-US" sz="2000" baseline="-25000" dirty="0"/>
              <a:t>, </a:t>
            </a:r>
            <a:r>
              <a:rPr lang="en-US" sz="2000" dirty="0"/>
              <a:t>C</a:t>
            </a:r>
            <a:r>
              <a:rPr lang="en-US" sz="2000" baseline="-25000" dirty="0"/>
              <a:t>2</a:t>
            </a:r>
            <a:r>
              <a:rPr lang="en-US" sz="2000" dirty="0"/>
              <a:t>H</a:t>
            </a:r>
            <a:r>
              <a:rPr lang="en-US" sz="2000" baseline="-25000" dirty="0"/>
              <a:t>4</a:t>
            </a:r>
            <a:r>
              <a:rPr lang="en-US" sz="2000" dirty="0"/>
              <a:t>, C</a:t>
            </a:r>
            <a:r>
              <a:rPr lang="en-US" sz="2000" baseline="-25000" dirty="0"/>
              <a:t>2</a:t>
            </a:r>
            <a:r>
              <a:rPr lang="en-US" sz="2000" dirty="0"/>
              <a:t>H</a:t>
            </a:r>
            <a:r>
              <a:rPr lang="en-US" sz="2000" baseline="-25000" dirty="0"/>
              <a:t>2, </a:t>
            </a:r>
            <a:r>
              <a:rPr lang="en-US" sz="2000" dirty="0"/>
              <a:t>BF</a:t>
            </a:r>
            <a:r>
              <a:rPr lang="en-US" sz="2000" baseline="-25000" dirty="0"/>
              <a:t>3</a:t>
            </a:r>
            <a:r>
              <a:rPr lang="en-US" sz="2000" dirty="0"/>
              <a:t>, PCl</a:t>
            </a:r>
            <a:r>
              <a:rPr lang="en-US" sz="2000" baseline="-25000" dirty="0"/>
              <a:t>3</a:t>
            </a:r>
            <a:r>
              <a:rPr lang="en-US" sz="2000" dirty="0"/>
              <a:t>, PCl</a:t>
            </a:r>
            <a:r>
              <a:rPr lang="en-US" sz="2000" baseline="-25000" dirty="0"/>
              <a:t>5, </a:t>
            </a:r>
            <a:r>
              <a:rPr lang="en-US" sz="2000" dirty="0"/>
              <a:t>XeF</a:t>
            </a:r>
            <a:r>
              <a:rPr lang="en-US" sz="2000" baseline="-25000" dirty="0"/>
              <a:t>2</a:t>
            </a:r>
            <a:r>
              <a:rPr lang="en-US" sz="2000" dirty="0"/>
              <a:t>, XeF</a:t>
            </a:r>
            <a:r>
              <a:rPr lang="en-US" sz="2000" baseline="-25000" dirty="0"/>
              <a:t>4, </a:t>
            </a:r>
            <a:r>
              <a:rPr lang="en-US" sz="2000" dirty="0"/>
              <a:t>XeF</a:t>
            </a:r>
            <a:r>
              <a:rPr lang="en-US" sz="2000" baseline="-25000" dirty="0"/>
              <a:t>6.</a:t>
            </a:r>
            <a:r>
              <a:rPr lang="en-US" sz="2000" dirty="0"/>
              <a:t> </a:t>
            </a:r>
            <a:r>
              <a:rPr lang="en-US" sz="2000" dirty="0" err="1" smtClean="0"/>
              <a:t>Indicati</a:t>
            </a:r>
            <a:r>
              <a:rPr lang="en-US" sz="2000" dirty="0" smtClean="0"/>
              <a:t> </a:t>
            </a:r>
            <a:r>
              <a:rPr lang="en-US" sz="2000" dirty="0" err="1"/>
              <a:t>moleculele</a:t>
            </a:r>
            <a:r>
              <a:rPr lang="en-US" sz="2000" dirty="0"/>
              <a:t> </a:t>
            </a:r>
            <a:r>
              <a:rPr lang="en-US" sz="2000" dirty="0" err="1"/>
              <a:t>polare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nepolare</a:t>
            </a:r>
            <a:r>
              <a:rPr lang="en-US" sz="2000" dirty="0"/>
              <a:t>.</a:t>
            </a:r>
            <a:endParaRPr lang="en-US" sz="2000" b="1" dirty="0"/>
          </a:p>
        </p:txBody>
      </p:sp>
      <p:graphicFrame>
        <p:nvGraphicFramePr>
          <p:cNvPr id="130057" name="Object 9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907873735"/>
              </p:ext>
            </p:extLst>
          </p:nvPr>
        </p:nvGraphicFramePr>
        <p:xfrm>
          <a:off x="2133600" y="1066800"/>
          <a:ext cx="5724525" cy="481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Bitmap Image" r:id="rId4" imgW="5723810" imgH="4809524" progId="Paint.Picture">
                  <p:embed/>
                </p:oleObj>
              </mc:Choice>
              <mc:Fallback>
                <p:oleObj name="Bitmap Image" r:id="rId4" imgW="5723810" imgH="48095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066800"/>
                        <a:ext cx="5724525" cy="481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560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2209800" y="304800"/>
            <a:ext cx="594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Legatura covalent coordinativa</a:t>
            </a:r>
          </a:p>
        </p:txBody>
      </p:sp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762000"/>
            <a:ext cx="70866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1928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268" name="Object 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817303677"/>
              </p:ext>
            </p:extLst>
          </p:nvPr>
        </p:nvGraphicFramePr>
        <p:xfrm>
          <a:off x="381000" y="762000"/>
          <a:ext cx="2362200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" name="Bitmap Image" r:id="rId4" imgW="2362530" imgH="1914286" progId="Paint.Picture">
                  <p:embed/>
                </p:oleObj>
              </mc:Choice>
              <mc:Fallback>
                <p:oleObj name="Bitmap Image" r:id="rId4" imgW="2362530" imgH="191428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762000"/>
                        <a:ext cx="2362200" cy="191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9271" name="Picture 7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06806" y="1905000"/>
            <a:ext cx="6251087" cy="4495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9270" name="Rectangle 6"/>
          <p:cNvSpPr>
            <a:spLocks noChangeArrowheads="1"/>
          </p:cNvSpPr>
          <p:nvPr/>
        </p:nvSpPr>
        <p:spPr bwMode="auto">
          <a:xfrm>
            <a:off x="2743200" y="457200"/>
            <a:ext cx="3332964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/>
              <a:t>Legatura</a:t>
            </a:r>
            <a:r>
              <a:rPr lang="en-US" b="1" dirty="0"/>
              <a:t> covalent </a:t>
            </a:r>
            <a:r>
              <a:rPr lang="en-US" b="1" dirty="0" err="1"/>
              <a:t>coordinativa</a:t>
            </a:r>
            <a:r>
              <a:rPr lang="en-US" b="1" dirty="0"/>
              <a:t> </a:t>
            </a:r>
            <a:endParaRPr lang="ro-RO" b="1" dirty="0" smtClean="0"/>
          </a:p>
          <a:p>
            <a:pPr algn="ctr">
              <a:spcBef>
                <a:spcPct val="50000"/>
              </a:spcBef>
            </a:pPr>
            <a:r>
              <a:rPr lang="ro-RO" b="1" dirty="0" smtClean="0"/>
              <a:t>i</a:t>
            </a:r>
            <a:r>
              <a:rPr lang="en-US" b="1" dirty="0" smtClean="0"/>
              <a:t>n </a:t>
            </a:r>
            <a:r>
              <a:rPr lang="en-US" b="1" dirty="0" err="1"/>
              <a:t>ioni</a:t>
            </a:r>
            <a:r>
              <a:rPr lang="en-US" b="1" dirty="0"/>
              <a:t> </a:t>
            </a:r>
            <a:r>
              <a:rPr lang="en-US" b="1" dirty="0" err="1"/>
              <a:t>poliatomici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26701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27534" y="533400"/>
            <a:ext cx="2888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/>
              <a:t>Teoria Legăturii de Valenţă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066800"/>
            <a:ext cx="6858000" cy="5345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823650" y="6435930"/>
            <a:ext cx="3191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Formarea moleculei de hidrogen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922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43200" y="436728"/>
            <a:ext cx="4015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dirty="0"/>
              <a:t>Teoria  Orbitalilor  </a:t>
            </a:r>
            <a:r>
              <a:rPr lang="ro-RO" b="1" dirty="0" smtClean="0"/>
              <a:t>Moleculari (TOM) 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46" y="806060"/>
            <a:ext cx="7644309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3707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"/>
            <a:ext cx="7796567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7559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/>
          </p:cNvPicPr>
          <p:nvPr>
            <p:ph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81001"/>
            <a:ext cx="5715000" cy="5801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524000" y="6182267"/>
            <a:ext cx="6705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o-RO" dirty="0"/>
              <a:t>Orbitali moleculari determinaţi prin calcul de modelare moleculară la nivel HF/3-21G pentru molecula de O</a:t>
            </a:r>
            <a:r>
              <a:rPr lang="ro-RO" baseline="-25000" dirty="0"/>
              <a:t>2</a:t>
            </a:r>
            <a:r>
              <a:rPr lang="ro-RO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46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642" y="381000"/>
            <a:ext cx="6433268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8032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"/>
            <a:ext cx="8231747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7210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1219200" y="228600"/>
            <a:ext cx="7391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1" dirty="0" smtClean="0">
                <a:solidFill>
                  <a:schemeClr val="tx2"/>
                </a:solidFill>
              </a:rPr>
              <a:t>Leg</a:t>
            </a:r>
            <a:r>
              <a:rPr lang="ro-RO" sz="4000" b="1" dirty="0" smtClean="0">
                <a:solidFill>
                  <a:schemeClr val="tx2"/>
                </a:solidFill>
              </a:rPr>
              <a:t>ă</a:t>
            </a:r>
            <a:r>
              <a:rPr lang="en-US" sz="4000" b="1" dirty="0" err="1" smtClean="0">
                <a:solidFill>
                  <a:schemeClr val="tx2"/>
                </a:solidFill>
              </a:rPr>
              <a:t>turi</a:t>
            </a:r>
            <a:r>
              <a:rPr lang="en-US" sz="4000" b="1" dirty="0" smtClean="0">
                <a:solidFill>
                  <a:srgbClr val="FFFF00"/>
                </a:solidFill>
              </a:rPr>
              <a:t> </a:t>
            </a:r>
            <a:r>
              <a:rPr lang="en-US" sz="4000" b="1" dirty="0" err="1"/>
              <a:t>chimice</a:t>
            </a:r>
            <a:endParaRPr lang="en-US" sz="4000" b="1" dirty="0"/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457200" y="1143000"/>
            <a:ext cx="4114800" cy="3725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   </a:t>
            </a:r>
            <a:r>
              <a:rPr lang="en-US" sz="2800" dirty="0" smtClean="0"/>
              <a:t>Leg</a:t>
            </a:r>
            <a:r>
              <a:rPr lang="ro-RO" sz="2800" dirty="0" smtClean="0"/>
              <a:t>ă</a:t>
            </a:r>
            <a:r>
              <a:rPr lang="en-US" sz="2800" dirty="0" err="1" smtClean="0"/>
              <a:t>tura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smtClean="0"/>
              <a:t>ionic</a:t>
            </a:r>
            <a:r>
              <a:rPr lang="ro-RO" sz="2800" dirty="0" smtClean="0"/>
              <a:t>ă</a:t>
            </a:r>
            <a:r>
              <a:rPr lang="en-US" sz="2800" dirty="0" smtClean="0"/>
              <a:t> </a:t>
            </a:r>
            <a:endParaRPr lang="en-US" sz="2800" dirty="0"/>
          </a:p>
          <a:p>
            <a:pPr>
              <a:spcBef>
                <a:spcPct val="50000"/>
              </a:spcBef>
            </a:pPr>
            <a:r>
              <a:rPr lang="en-US" sz="2800" dirty="0"/>
              <a:t>   </a:t>
            </a:r>
            <a:r>
              <a:rPr lang="en-US" sz="2800" dirty="0" smtClean="0"/>
              <a:t>Leg</a:t>
            </a:r>
            <a:r>
              <a:rPr lang="ro-RO" sz="2800" dirty="0" smtClean="0"/>
              <a:t>ă</a:t>
            </a:r>
            <a:r>
              <a:rPr lang="en-US" sz="2800" dirty="0" err="1" smtClean="0"/>
              <a:t>tura</a:t>
            </a:r>
            <a:r>
              <a:rPr lang="en-US" sz="2800" dirty="0" smtClean="0"/>
              <a:t> covalent</a:t>
            </a:r>
            <a:r>
              <a:rPr lang="ro-RO" sz="2800" dirty="0" smtClean="0"/>
              <a:t>ă</a:t>
            </a:r>
            <a:r>
              <a:rPr lang="en-US" sz="2800" dirty="0" smtClean="0"/>
              <a:t>: </a:t>
            </a:r>
            <a:endParaRPr lang="en-US" sz="2800" dirty="0"/>
          </a:p>
          <a:p>
            <a:pPr>
              <a:spcBef>
                <a:spcPct val="50000"/>
              </a:spcBef>
            </a:pPr>
            <a:endParaRPr lang="en-US" sz="2800" dirty="0"/>
          </a:p>
          <a:p>
            <a:pPr>
              <a:spcBef>
                <a:spcPct val="50000"/>
              </a:spcBef>
            </a:pPr>
            <a:r>
              <a:rPr lang="en-US" sz="2800" dirty="0"/>
              <a:t>   </a:t>
            </a:r>
          </a:p>
          <a:p>
            <a:pPr>
              <a:spcBef>
                <a:spcPct val="50000"/>
              </a:spcBef>
            </a:pPr>
            <a:r>
              <a:rPr lang="en-US" sz="2800" dirty="0"/>
              <a:t>   </a:t>
            </a:r>
            <a:r>
              <a:rPr lang="en-US" sz="2800" dirty="0" smtClean="0"/>
              <a:t>Leg</a:t>
            </a:r>
            <a:r>
              <a:rPr lang="ro-RO" sz="2800" dirty="0" smtClean="0"/>
              <a:t>ă</a:t>
            </a:r>
            <a:r>
              <a:rPr lang="en-US" sz="2800" dirty="0" err="1" smtClean="0"/>
              <a:t>tura</a:t>
            </a:r>
            <a:r>
              <a:rPr lang="en-US" sz="2800" dirty="0" smtClean="0"/>
              <a:t> </a:t>
            </a:r>
            <a:r>
              <a:rPr lang="en-US" sz="2800" dirty="0" err="1" smtClean="0"/>
              <a:t>metalic</a:t>
            </a:r>
            <a:r>
              <a:rPr lang="ro-RO" sz="2800" dirty="0" smtClean="0"/>
              <a:t>ă</a:t>
            </a:r>
            <a:endParaRPr lang="en-US" sz="2800" dirty="0"/>
          </a:p>
          <a:p>
            <a:pPr>
              <a:spcBef>
                <a:spcPct val="50000"/>
              </a:spcBef>
            </a:pPr>
            <a:r>
              <a:rPr lang="en-US" sz="2800" dirty="0"/>
              <a:t>   </a:t>
            </a:r>
            <a:r>
              <a:rPr lang="en-US" sz="2800" dirty="0" smtClean="0"/>
              <a:t>For</a:t>
            </a:r>
            <a:r>
              <a:rPr lang="ro-RO" sz="2800" dirty="0" smtClean="0"/>
              <a:t>ţ</a:t>
            </a:r>
            <a:r>
              <a:rPr lang="en-US" sz="2800" dirty="0" smtClean="0"/>
              <a:t>e </a:t>
            </a:r>
            <a:r>
              <a:rPr lang="en-US" sz="2800" dirty="0" err="1"/>
              <a:t>intermoleculare</a:t>
            </a:r>
            <a:r>
              <a:rPr lang="en-US" sz="2400" dirty="0"/>
              <a:t>:</a:t>
            </a:r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4422443" y="1828800"/>
            <a:ext cx="3429000" cy="180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- </a:t>
            </a:r>
            <a:r>
              <a:rPr lang="en-US" sz="2800" dirty="0" smtClean="0"/>
              <a:t>Polar</a:t>
            </a:r>
            <a:r>
              <a:rPr lang="ro-RO" sz="2800" dirty="0" smtClean="0"/>
              <a:t>ă</a:t>
            </a:r>
            <a:endParaRPr lang="en-US" sz="2800" dirty="0"/>
          </a:p>
          <a:p>
            <a:pPr>
              <a:spcBef>
                <a:spcPct val="50000"/>
              </a:spcBef>
            </a:pPr>
            <a:r>
              <a:rPr lang="en-US" sz="2800" dirty="0"/>
              <a:t>- </a:t>
            </a:r>
            <a:r>
              <a:rPr lang="en-US" sz="2800" dirty="0" err="1" smtClean="0"/>
              <a:t>Nepolar</a:t>
            </a:r>
            <a:r>
              <a:rPr lang="ro-RO" sz="2800" dirty="0" smtClean="0"/>
              <a:t>ă</a:t>
            </a:r>
            <a:endParaRPr lang="en-US" sz="2800" dirty="0"/>
          </a:p>
          <a:p>
            <a:pPr>
              <a:spcBef>
                <a:spcPct val="50000"/>
              </a:spcBef>
            </a:pPr>
            <a:r>
              <a:rPr lang="en-US" sz="2800" dirty="0"/>
              <a:t>- </a:t>
            </a:r>
            <a:r>
              <a:rPr lang="en-US" sz="2800" dirty="0" err="1" smtClean="0"/>
              <a:t>Coordinativ</a:t>
            </a:r>
            <a:r>
              <a:rPr lang="ro-RO" sz="2800" dirty="0" smtClean="0"/>
              <a:t>ă</a:t>
            </a:r>
            <a:endParaRPr lang="en-US" sz="2800" dirty="0"/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4343400" y="4267199"/>
            <a:ext cx="4267200" cy="180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-"/>
            </a:pPr>
            <a:r>
              <a:rPr lang="en-US" sz="2800" dirty="0"/>
              <a:t> </a:t>
            </a:r>
            <a:r>
              <a:rPr lang="en-US" sz="2800" dirty="0" smtClean="0"/>
              <a:t>Leg</a:t>
            </a:r>
            <a:r>
              <a:rPr lang="ro-RO" sz="2800" dirty="0" smtClean="0"/>
              <a:t>ă</a:t>
            </a:r>
            <a:r>
              <a:rPr lang="en-US" sz="2800" dirty="0" err="1" smtClean="0"/>
              <a:t>turi</a:t>
            </a:r>
            <a:r>
              <a:rPr lang="en-US" sz="2800" dirty="0" smtClean="0"/>
              <a:t> </a:t>
            </a:r>
            <a:r>
              <a:rPr lang="en-US" sz="2800" dirty="0"/>
              <a:t>de </a:t>
            </a:r>
            <a:r>
              <a:rPr lang="en-US" sz="2800" dirty="0" err="1"/>
              <a:t>hidrogen</a:t>
            </a:r>
            <a:endParaRPr lang="en-US" sz="2800" dirty="0"/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sz="2800" dirty="0"/>
              <a:t> </a:t>
            </a:r>
            <a:r>
              <a:rPr lang="en-US" sz="2800" dirty="0" smtClean="0"/>
              <a:t>For</a:t>
            </a:r>
            <a:r>
              <a:rPr lang="ro-RO" sz="2800" dirty="0" smtClean="0"/>
              <a:t>ţ</a:t>
            </a:r>
            <a:r>
              <a:rPr lang="en-US" sz="2800" dirty="0" smtClean="0"/>
              <a:t>e </a:t>
            </a:r>
            <a:r>
              <a:rPr lang="en-US" sz="2800" dirty="0"/>
              <a:t>Van der Waals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sz="2800" dirty="0"/>
              <a:t> </a:t>
            </a:r>
            <a:r>
              <a:rPr lang="en-US" sz="2800" dirty="0" smtClean="0"/>
              <a:t>Leg</a:t>
            </a:r>
            <a:r>
              <a:rPr lang="ro-RO" sz="2800" dirty="0" smtClean="0"/>
              <a:t>ă</a:t>
            </a:r>
            <a:r>
              <a:rPr lang="en-US" sz="2800" dirty="0" err="1" smtClean="0"/>
              <a:t>turi</a:t>
            </a:r>
            <a:r>
              <a:rPr lang="en-US" sz="2800" dirty="0" smtClean="0"/>
              <a:t> </a:t>
            </a:r>
            <a:r>
              <a:rPr lang="en-US" sz="2800" dirty="0" err="1"/>
              <a:t>dipol-dipol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834769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2399"/>
            <a:ext cx="5709391" cy="6030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2110" y="5789990"/>
            <a:ext cx="76962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Aplicatie</a:t>
            </a:r>
            <a:r>
              <a:rPr lang="en-US" dirty="0"/>
              <a:t>: </a:t>
            </a:r>
            <a:endParaRPr lang="ro-RO" dirty="0"/>
          </a:p>
          <a:p>
            <a:pPr>
              <a:spcBef>
                <a:spcPct val="50000"/>
              </a:spcBef>
            </a:pPr>
            <a:r>
              <a:rPr lang="ro-RO" dirty="0"/>
              <a:t>      </a:t>
            </a:r>
            <a:r>
              <a:rPr lang="en-US" dirty="0" err="1"/>
              <a:t>Modelati</a:t>
            </a:r>
            <a:r>
              <a:rPr lang="en-US" dirty="0"/>
              <a:t> </a:t>
            </a:r>
            <a:r>
              <a:rPr lang="ro-RO" dirty="0" smtClean="0"/>
              <a:t>cu TOM  formarea </a:t>
            </a:r>
            <a:r>
              <a:rPr lang="en-US" dirty="0" err="1" smtClean="0"/>
              <a:t>legaturilor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err="1"/>
              <a:t>urmatorii</a:t>
            </a:r>
            <a:r>
              <a:rPr lang="en-US" dirty="0"/>
              <a:t> </a:t>
            </a:r>
            <a:r>
              <a:rPr lang="en-US" dirty="0" err="1" smtClean="0"/>
              <a:t>compusi</a:t>
            </a:r>
            <a:r>
              <a:rPr lang="ro-RO" dirty="0" smtClean="0"/>
              <a:t>: HF, NO, He</a:t>
            </a:r>
            <a:r>
              <a:rPr lang="ro-RO" baseline="-25000" dirty="0" smtClean="0"/>
              <a:t>2</a:t>
            </a:r>
            <a:r>
              <a:rPr lang="ro-RO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429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836" name="Object 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625830140"/>
              </p:ext>
            </p:extLst>
          </p:nvPr>
        </p:nvGraphicFramePr>
        <p:xfrm>
          <a:off x="1371600" y="2895600"/>
          <a:ext cx="6565320" cy="368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Bitmap Image" r:id="rId4" imgW="7648560" imgH="4295880" progId="Paint.Picture">
                  <p:embed/>
                </p:oleObj>
              </mc:Choice>
              <mc:Fallback>
                <p:oleObj name="Bitmap Image" r:id="rId4" imgW="7648560" imgH="429588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895600"/>
                        <a:ext cx="6565320" cy="368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2" name="Object 10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718321570"/>
              </p:ext>
            </p:extLst>
          </p:nvPr>
        </p:nvGraphicFramePr>
        <p:xfrm>
          <a:off x="2667000" y="1371600"/>
          <a:ext cx="3505200" cy="1407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Bitmap Image" r:id="rId6" imgW="3772427" imgH="1514686" progId="Paint.Picture">
                  <p:embed/>
                </p:oleObj>
              </mc:Choice>
              <mc:Fallback>
                <p:oleObj name="Bitmap Image" r:id="rId6" imgW="3772427" imgH="151468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371600"/>
                        <a:ext cx="3505200" cy="14073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38" name="Text Box 6"/>
          <p:cNvSpPr txBox="1">
            <a:spLocks noChangeArrowheads="1"/>
          </p:cNvSpPr>
          <p:nvPr/>
        </p:nvSpPr>
        <p:spPr bwMode="auto">
          <a:xfrm>
            <a:off x="533400" y="620381"/>
            <a:ext cx="838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dirty="0"/>
              <a:t>    </a:t>
            </a:r>
            <a:r>
              <a:rPr lang="en-US" sz="3200" dirty="0" smtClean="0"/>
              <a:t>Leg</a:t>
            </a:r>
            <a:r>
              <a:rPr lang="ro-RO" sz="3200" dirty="0" smtClean="0"/>
              <a:t>ă</a:t>
            </a:r>
            <a:r>
              <a:rPr lang="en-US" sz="3200" dirty="0" err="1" smtClean="0"/>
              <a:t>tur</a:t>
            </a:r>
            <a:r>
              <a:rPr lang="ro-RO" sz="3200" dirty="0" smtClean="0"/>
              <a:t>ă</a:t>
            </a:r>
            <a:r>
              <a:rPr lang="en-US" sz="3200" dirty="0" smtClean="0"/>
              <a:t> ionic</a:t>
            </a:r>
            <a:r>
              <a:rPr lang="ro-RO" sz="3200" dirty="0" smtClean="0"/>
              <a:t>ă</a:t>
            </a:r>
            <a:r>
              <a:rPr lang="en-US" sz="3200" dirty="0" smtClean="0"/>
              <a:t> </a:t>
            </a:r>
            <a:r>
              <a:rPr lang="en-US" sz="3200" dirty="0"/>
              <a:t>– “</a:t>
            </a:r>
            <a:r>
              <a:rPr lang="en-US" sz="3200" dirty="0" err="1" smtClean="0"/>
              <a:t>atrac</a:t>
            </a:r>
            <a:r>
              <a:rPr lang="ro-RO" sz="3200" dirty="0" smtClean="0"/>
              <a:t>ţ</a:t>
            </a:r>
            <a:r>
              <a:rPr lang="en-US" sz="3200" dirty="0" err="1" smtClean="0"/>
              <a:t>ia</a:t>
            </a:r>
            <a:r>
              <a:rPr lang="en-US" sz="3200" dirty="0" smtClean="0"/>
              <a:t> fatal</a:t>
            </a:r>
            <a:r>
              <a:rPr lang="ro-RO" sz="3200" dirty="0" smtClean="0"/>
              <a:t>ă</a:t>
            </a:r>
            <a:r>
              <a:rPr lang="en-US" sz="3200" dirty="0" smtClean="0"/>
              <a:t>”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0241809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1544472" y="259308"/>
            <a:ext cx="6324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 err="1">
                <a:latin typeface="Monotype Corsiva" pitchFamily="66" charset="0"/>
              </a:rPr>
              <a:t>Modelarea</a:t>
            </a:r>
            <a:r>
              <a:rPr lang="en-US" sz="3200" b="1" dirty="0">
                <a:latin typeface="Monotype Corsiva" pitchFamily="66" charset="0"/>
              </a:rPr>
              <a:t> </a:t>
            </a:r>
            <a:r>
              <a:rPr lang="en-US" sz="3200" b="1" dirty="0" err="1">
                <a:latin typeface="Monotype Corsiva" pitchFamily="66" charset="0"/>
              </a:rPr>
              <a:t>legaturii</a:t>
            </a:r>
            <a:r>
              <a:rPr lang="en-US" sz="3200" b="1" dirty="0">
                <a:latin typeface="Monotype Corsiva" pitchFamily="66" charset="0"/>
              </a:rPr>
              <a:t> </a:t>
            </a:r>
            <a:r>
              <a:rPr lang="en-US" sz="3200" b="1" dirty="0" err="1">
                <a:latin typeface="Monotype Corsiva" pitchFamily="66" charset="0"/>
              </a:rPr>
              <a:t>ionice</a:t>
            </a:r>
            <a:endParaRPr lang="en-US" sz="3200" b="1" dirty="0">
              <a:latin typeface="Monotype Corsiva" pitchFamily="66" charset="0"/>
            </a:endParaRPr>
          </a:p>
        </p:txBody>
      </p:sp>
      <p:pic>
        <p:nvPicPr>
          <p:cNvPr id="5134" name="Picture 14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9172" y="838200"/>
            <a:ext cx="7315200" cy="18176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5136" name="Object 16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332492301"/>
              </p:ext>
            </p:extLst>
          </p:nvPr>
        </p:nvGraphicFramePr>
        <p:xfrm>
          <a:off x="1028700" y="2719388"/>
          <a:ext cx="7315200" cy="314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Bitmap Image" r:id="rId5" imgW="5668166" imgH="2438095" progId="Paint.Picture">
                  <p:embed/>
                </p:oleObj>
              </mc:Choice>
              <mc:Fallback>
                <p:oleObj name="Bitmap Image" r:id="rId5" imgW="5668166" imgH="243809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2719388"/>
                        <a:ext cx="7315200" cy="314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9" name="Text Box 19"/>
          <p:cNvSpPr txBox="1">
            <a:spLocks noChangeArrowheads="1"/>
          </p:cNvSpPr>
          <p:nvPr/>
        </p:nvSpPr>
        <p:spPr bwMode="auto">
          <a:xfrm>
            <a:off x="134772" y="5867400"/>
            <a:ext cx="91440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o-RO" sz="2000" dirty="0" smtClean="0"/>
              <a:t>	</a:t>
            </a:r>
            <a:r>
              <a:rPr lang="en-US" sz="2000" dirty="0" err="1" smtClean="0"/>
              <a:t>Aplicatie</a:t>
            </a:r>
            <a:r>
              <a:rPr lang="en-US" sz="2000" dirty="0"/>
              <a:t>: </a:t>
            </a:r>
            <a:endParaRPr lang="ro-RO" sz="2000" dirty="0" smtClean="0"/>
          </a:p>
          <a:p>
            <a:pPr>
              <a:spcBef>
                <a:spcPct val="50000"/>
              </a:spcBef>
            </a:pPr>
            <a:r>
              <a:rPr lang="ro-RO" sz="2000" dirty="0" smtClean="0"/>
              <a:t>          </a:t>
            </a:r>
            <a:r>
              <a:rPr lang="en-US" sz="2000" dirty="0" err="1" smtClean="0"/>
              <a:t>Modelati</a:t>
            </a:r>
            <a:r>
              <a:rPr lang="en-US" sz="2000" dirty="0" smtClean="0"/>
              <a:t> </a:t>
            </a:r>
            <a:r>
              <a:rPr lang="en-US" sz="2000" dirty="0" err="1"/>
              <a:t>formarea</a:t>
            </a:r>
            <a:r>
              <a:rPr lang="en-US" sz="2000" dirty="0"/>
              <a:t> </a:t>
            </a:r>
            <a:r>
              <a:rPr lang="en-US" sz="2000" dirty="0" err="1"/>
              <a:t>legaturilor</a:t>
            </a:r>
            <a:r>
              <a:rPr lang="en-US" sz="2000" dirty="0"/>
              <a:t> in </a:t>
            </a:r>
            <a:r>
              <a:rPr lang="en-US" sz="2000" dirty="0" err="1"/>
              <a:t>urmatorii</a:t>
            </a:r>
            <a:r>
              <a:rPr lang="en-US" sz="2000" dirty="0"/>
              <a:t> </a:t>
            </a:r>
            <a:r>
              <a:rPr lang="en-US" sz="2000" dirty="0" err="1"/>
              <a:t>compusi</a:t>
            </a:r>
            <a:r>
              <a:rPr lang="en-US" sz="2000" dirty="0"/>
              <a:t>: </a:t>
            </a:r>
            <a:r>
              <a:rPr lang="en-US" sz="2000" dirty="0" err="1"/>
              <a:t>MgO</a:t>
            </a:r>
            <a:r>
              <a:rPr lang="en-US" sz="2000" dirty="0"/>
              <a:t>,  </a:t>
            </a:r>
            <a:r>
              <a:rPr lang="en-US" sz="2000" b="1" dirty="0"/>
              <a:t>Mg</a:t>
            </a:r>
            <a:r>
              <a:rPr lang="en-US" sz="2000" b="1" baseline="-25000" dirty="0"/>
              <a:t>3</a:t>
            </a:r>
            <a:r>
              <a:rPr lang="en-US" sz="2000" b="1" dirty="0"/>
              <a:t>N</a:t>
            </a:r>
            <a:r>
              <a:rPr lang="en-US" sz="2000" b="1" baseline="-25000" dirty="0"/>
              <a:t>2,   </a:t>
            </a:r>
            <a:r>
              <a:rPr lang="en-US" sz="2000" b="1" dirty="0" smtClean="0"/>
              <a:t>KOH</a:t>
            </a:r>
            <a:endParaRPr lang="en-US" sz="2000" b="1" baseline="-25000" dirty="0"/>
          </a:p>
          <a:p>
            <a:pPr>
              <a:spcBef>
                <a:spcPct val="50000"/>
              </a:spcBef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4918536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1295400" y="228600"/>
            <a:ext cx="7315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   </a:t>
            </a:r>
          </a:p>
        </p:txBody>
      </p:sp>
      <p:sp>
        <p:nvSpPr>
          <p:cNvPr id="2065" name="Text Box 17"/>
          <p:cNvSpPr txBox="1">
            <a:spLocks noChangeArrowheads="1"/>
          </p:cNvSpPr>
          <p:nvPr/>
        </p:nvSpPr>
        <p:spPr bwMode="auto">
          <a:xfrm>
            <a:off x="1447800" y="0"/>
            <a:ext cx="5867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/>
              <a:t>Tipuri de retele ionice</a:t>
            </a:r>
          </a:p>
        </p:txBody>
      </p:sp>
      <p:graphicFrame>
        <p:nvGraphicFramePr>
          <p:cNvPr id="2066" name="Object 18"/>
          <p:cNvGraphicFramePr>
            <a:graphicFrameLocks noChangeAspect="1"/>
          </p:cNvGraphicFramePr>
          <p:nvPr/>
        </p:nvGraphicFramePr>
        <p:xfrm>
          <a:off x="838200" y="531813"/>
          <a:ext cx="7086600" cy="626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Bitmap Image" r:id="rId4" imgW="5858693" imgH="5180952" progId="Paint.Picture">
                  <p:embed/>
                </p:oleObj>
              </mc:Choice>
              <mc:Fallback>
                <p:oleObj name="Bitmap Image" r:id="rId4" imgW="5858693" imgH="518095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31813"/>
                        <a:ext cx="7086600" cy="626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6746385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1227161" y="519113"/>
            <a:ext cx="594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dirty="0" err="1"/>
              <a:t>Proprietatile</a:t>
            </a:r>
            <a:r>
              <a:rPr lang="en-US" sz="2800" dirty="0"/>
              <a:t> </a:t>
            </a:r>
            <a:r>
              <a:rPr lang="en-US" sz="2800" dirty="0" err="1"/>
              <a:t>substantelor</a:t>
            </a:r>
            <a:r>
              <a:rPr lang="en-US" sz="2800" dirty="0"/>
              <a:t> </a:t>
            </a:r>
            <a:r>
              <a:rPr lang="en-US" sz="2800" dirty="0" err="1"/>
              <a:t>ionice</a:t>
            </a:r>
            <a:endParaRPr lang="en-US" sz="2800" dirty="0"/>
          </a:p>
        </p:txBody>
      </p:sp>
      <p:graphicFrame>
        <p:nvGraphicFramePr>
          <p:cNvPr id="109580" name="Object 12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2226399616"/>
              </p:ext>
            </p:extLst>
          </p:nvPr>
        </p:nvGraphicFramePr>
        <p:xfrm>
          <a:off x="1447800" y="1219200"/>
          <a:ext cx="5638800" cy="5188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Bitmap Image" r:id="rId4" imgW="4885714" imgH="4495238" progId="Paint.Picture">
                  <p:embed/>
                </p:oleObj>
              </mc:Choice>
              <mc:Fallback>
                <p:oleObj name="Bitmap Image" r:id="rId4" imgW="4885714" imgH="449523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219200"/>
                        <a:ext cx="5638800" cy="51881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5758850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44" name="Object 4"/>
          <p:cNvGraphicFramePr>
            <a:graphicFrameLocks noGrp="1" noChangeAspect="1"/>
          </p:cNvGraphicFramePr>
          <p:nvPr>
            <p:ph/>
          </p:nvPr>
        </p:nvGraphicFramePr>
        <p:xfrm>
          <a:off x="457200" y="1279525"/>
          <a:ext cx="8153400" cy="378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Bitmap Image" r:id="rId4" imgW="5942857" imgH="2762636" progId="Paint.Picture">
                  <p:embed/>
                </p:oleObj>
              </mc:Choice>
              <mc:Fallback>
                <p:oleObj name="Bitmap Image" r:id="rId4" imgW="5942857" imgH="276263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79525"/>
                        <a:ext cx="8153400" cy="3789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354601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716" name="Object 4"/>
          <p:cNvGraphicFramePr>
            <a:graphicFrameLocks noGrp="1" noChangeAspect="1"/>
          </p:cNvGraphicFramePr>
          <p:nvPr>
            <p:ph/>
          </p:nvPr>
        </p:nvGraphicFramePr>
        <p:xfrm>
          <a:off x="685800" y="609600"/>
          <a:ext cx="7696200" cy="573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Bitmap Image" r:id="rId4" imgW="6009524" imgH="4476190" progId="Paint.Picture">
                  <p:embed/>
                </p:oleObj>
              </mc:Choice>
              <mc:Fallback>
                <p:oleObj name="Bitmap Image" r:id="rId4" imgW="6009524" imgH="447619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609600"/>
                        <a:ext cx="7696200" cy="573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427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788" name="Object 4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1803127510"/>
              </p:ext>
            </p:extLst>
          </p:nvPr>
        </p:nvGraphicFramePr>
        <p:xfrm>
          <a:off x="871419" y="1905000"/>
          <a:ext cx="7782162" cy="398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Bitmap Image" r:id="rId4" imgW="4982270" imgH="2553056" progId="Paint.Picture">
                  <p:embed/>
                </p:oleObj>
              </mc:Choice>
              <mc:Fallback>
                <p:oleObj name="Bitmap Image" r:id="rId4" imgW="4982270" imgH="255305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419" y="1905000"/>
                        <a:ext cx="7782162" cy="398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0" name="Text Box 6"/>
          <p:cNvSpPr txBox="1">
            <a:spLocks noChangeArrowheads="1"/>
          </p:cNvSpPr>
          <p:nvPr/>
        </p:nvSpPr>
        <p:spPr bwMode="auto">
          <a:xfrm>
            <a:off x="304800" y="457200"/>
            <a:ext cx="8915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 err="1"/>
              <a:t>Comparatie</a:t>
            </a:r>
            <a:r>
              <a:rPr lang="en-US" sz="2400" dirty="0"/>
              <a:t> </a:t>
            </a:r>
            <a:r>
              <a:rPr lang="en-US" sz="2400" dirty="0" err="1"/>
              <a:t>intre</a:t>
            </a:r>
            <a:r>
              <a:rPr lang="en-US" sz="2400" dirty="0"/>
              <a:t> </a:t>
            </a:r>
            <a:r>
              <a:rPr lang="en-US" sz="2400" dirty="0" err="1"/>
              <a:t>legatura</a:t>
            </a:r>
            <a:r>
              <a:rPr lang="en-US" sz="2400" dirty="0"/>
              <a:t> </a:t>
            </a:r>
            <a:r>
              <a:rPr lang="en-US" sz="2400" dirty="0" err="1"/>
              <a:t>ionica</a:t>
            </a:r>
            <a:r>
              <a:rPr lang="en-US" sz="2400" dirty="0"/>
              <a:t>, </a:t>
            </a:r>
            <a:endParaRPr lang="ro-RO" sz="2400" dirty="0" smtClean="0"/>
          </a:p>
          <a:p>
            <a:pPr algn="ctr">
              <a:spcBef>
                <a:spcPct val="50000"/>
              </a:spcBef>
            </a:pPr>
            <a:r>
              <a:rPr lang="en-US" sz="2400" dirty="0" err="1" smtClean="0"/>
              <a:t>covalenta</a:t>
            </a:r>
            <a:r>
              <a:rPr lang="en-US" sz="2400" dirty="0" smtClean="0"/>
              <a:t> </a:t>
            </a:r>
            <a:r>
              <a:rPr lang="en-US" sz="2400" dirty="0" err="1"/>
              <a:t>polara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nepolara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432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99</TotalTime>
  <Words>228</Words>
  <Application>Microsoft Office PowerPoint</Application>
  <PresentationFormat>On-screen Show (4:3)</PresentationFormat>
  <Paragraphs>57</Paragraphs>
  <Slides>20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NewsPrint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39</cp:revision>
  <dcterms:created xsi:type="dcterms:W3CDTF">2013-09-23T19:26:24Z</dcterms:created>
  <dcterms:modified xsi:type="dcterms:W3CDTF">2013-12-05T18:15:19Z</dcterms:modified>
</cp:coreProperties>
</file>