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72" r:id="rId9"/>
    <p:sldId id="273" r:id="rId10"/>
    <p:sldId id="261" r:id="rId11"/>
    <p:sldId id="271" r:id="rId12"/>
    <p:sldId id="274" r:id="rId13"/>
    <p:sldId id="262" r:id="rId14"/>
    <p:sldId id="263" r:id="rId15"/>
    <p:sldId id="264" r:id="rId16"/>
    <p:sldId id="265" r:id="rId17"/>
    <p:sldId id="266" r:id="rId18"/>
    <p:sldId id="267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6860CE-8DF7-4899-950A-95D80CBD30E1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6E9738-2EF7-4ABE-AD5B-2DFE1212214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effectLst/>
              </a:rPr>
              <a:t>Teoria Hibridizării Orbitalilor </a:t>
            </a:r>
            <a:r>
              <a:rPr lang="it-IT" dirty="0" smtClean="0">
                <a:effectLst/>
              </a:rPr>
              <a:t>Atomici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854696" cy="2971800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Hibridizare </a:t>
            </a:r>
            <a:r>
              <a:rPr lang="pt-BR" dirty="0"/>
              <a:t>sp</a:t>
            </a:r>
            <a:r>
              <a:rPr lang="pt-BR" b="1" dirty="0"/>
              <a:t> 	</a:t>
            </a:r>
            <a:endParaRPr lang="ro-RO" b="1" dirty="0" smtClean="0"/>
          </a:p>
          <a:p>
            <a:r>
              <a:rPr lang="pt-BR" b="1" dirty="0"/>
              <a:t>		</a:t>
            </a:r>
            <a:r>
              <a:rPr lang="pt-BR" dirty="0" smtClean="0"/>
              <a:t>Hibridizare </a:t>
            </a:r>
            <a:r>
              <a:rPr lang="pt-BR" dirty="0"/>
              <a:t>sp</a:t>
            </a:r>
            <a:r>
              <a:rPr lang="pt-BR" baseline="30000" dirty="0"/>
              <a:t>2		</a:t>
            </a:r>
            <a:r>
              <a:rPr lang="pt-BR" dirty="0"/>
              <a:t>	</a:t>
            </a:r>
            <a:r>
              <a:rPr lang="pt-BR" dirty="0" smtClean="0"/>
              <a:t>Hibridizare </a:t>
            </a:r>
            <a:r>
              <a:rPr lang="pt-BR" dirty="0"/>
              <a:t>sp</a:t>
            </a:r>
            <a:r>
              <a:rPr lang="pt-BR" baseline="30000" dirty="0"/>
              <a:t>3</a:t>
            </a:r>
            <a:r>
              <a:rPr lang="pt-BR" dirty="0"/>
              <a:t>			</a:t>
            </a:r>
            <a:endParaRPr lang="ro-RO" dirty="0" smtClean="0"/>
          </a:p>
          <a:p>
            <a:r>
              <a:rPr lang="ro-RO" dirty="0" smtClean="0"/>
              <a:t>		                 </a:t>
            </a:r>
            <a:r>
              <a:rPr lang="pt-BR" dirty="0" smtClean="0"/>
              <a:t>Hibridizare </a:t>
            </a:r>
            <a:r>
              <a:rPr lang="pt-BR" dirty="0"/>
              <a:t>d</a:t>
            </a:r>
            <a:r>
              <a:rPr lang="pt-BR" baseline="30000" dirty="0"/>
              <a:t>3</a:t>
            </a:r>
            <a:r>
              <a:rPr lang="pt-BR" dirty="0"/>
              <a:t>s			</a:t>
            </a:r>
            <a:endParaRPr lang="ro-RO" dirty="0" smtClean="0"/>
          </a:p>
          <a:p>
            <a:r>
              <a:rPr lang="pt-BR" dirty="0" smtClean="0"/>
              <a:t>Hibridizare </a:t>
            </a:r>
            <a:r>
              <a:rPr lang="pt-BR" dirty="0"/>
              <a:t>sp</a:t>
            </a:r>
            <a:r>
              <a:rPr lang="pt-BR" baseline="30000" dirty="0"/>
              <a:t>3</a:t>
            </a:r>
            <a:r>
              <a:rPr lang="pt-BR" dirty="0"/>
              <a:t>d			</a:t>
            </a:r>
            <a:endParaRPr lang="ro-RO" dirty="0" smtClean="0"/>
          </a:p>
          <a:p>
            <a:r>
              <a:rPr lang="pt-BR" dirty="0" smtClean="0"/>
              <a:t>Hibridizare </a:t>
            </a:r>
            <a:r>
              <a:rPr lang="pt-BR" dirty="0"/>
              <a:t>sp</a:t>
            </a:r>
            <a:r>
              <a:rPr lang="pt-BR" baseline="30000" dirty="0"/>
              <a:t>3</a:t>
            </a:r>
            <a:r>
              <a:rPr lang="pt-BR" dirty="0"/>
              <a:t>d</a:t>
            </a:r>
            <a:r>
              <a:rPr lang="pt-BR" baseline="30000" dirty="0"/>
              <a:t>2		</a:t>
            </a:r>
            <a:endParaRPr lang="ro-RO" b="1" dirty="0"/>
          </a:p>
          <a:p>
            <a:r>
              <a:rPr lang="pt-BR" dirty="0" smtClean="0"/>
              <a:t>Hibridizare </a:t>
            </a:r>
            <a:r>
              <a:rPr lang="pt-BR" dirty="0"/>
              <a:t>sp</a:t>
            </a:r>
            <a:r>
              <a:rPr lang="pt-BR" baseline="30000" dirty="0"/>
              <a:t>3</a:t>
            </a:r>
            <a:r>
              <a:rPr lang="pt-BR" dirty="0"/>
              <a:t>d</a:t>
            </a:r>
            <a:r>
              <a:rPr lang="pt-BR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7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76468933"/>
              </p:ext>
            </p:extLst>
          </p:nvPr>
        </p:nvGraphicFramePr>
        <p:xfrm>
          <a:off x="228600" y="1676400"/>
          <a:ext cx="8678863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Bitmap Image" r:id="rId3" imgW="7078063" imgH="3266667" progId="PBrush">
                  <p:embed/>
                </p:oleObj>
              </mc:Choice>
              <mc:Fallback>
                <p:oleObj name="Bitmap Image" r:id="rId3" imgW="7078063" imgH="3266667" progId="PBrush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78863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43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68" y="609600"/>
            <a:ext cx="656860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66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6520191" cy="642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7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620000" cy="32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799"/>
            <a:ext cx="6058628" cy="284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04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Hibridizare</a:t>
            </a:r>
            <a:r>
              <a:rPr lang="en-US" b="1" dirty="0"/>
              <a:t> d</a:t>
            </a:r>
            <a:r>
              <a:rPr lang="en-US" b="1" baseline="30000" dirty="0"/>
              <a:t>3</a:t>
            </a:r>
            <a:r>
              <a:rPr lang="en-US" b="1" dirty="0"/>
              <a:t>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7910"/>
            <a:ext cx="8703296" cy="330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47244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Aplicaţie: Determinaţi geometria şi hibridizarea în: CrO</a:t>
            </a:r>
            <a:r>
              <a:rPr lang="ro-RO" baseline="-25000" dirty="0" smtClean="0"/>
              <a:t>4</a:t>
            </a:r>
            <a:r>
              <a:rPr lang="ro-RO" baseline="30000" dirty="0" smtClean="0"/>
              <a:t>-2</a:t>
            </a:r>
            <a:r>
              <a:rPr lang="ro-RO" dirty="0" smtClean="0"/>
              <a:t>, VO</a:t>
            </a:r>
            <a:r>
              <a:rPr lang="ro-RO" baseline="-25000" dirty="0" smtClean="0"/>
              <a:t>4</a:t>
            </a:r>
            <a:r>
              <a:rPr lang="ro-RO" baseline="30000" dirty="0" smtClean="0"/>
              <a:t>-3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8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412"/>
            <a:ext cx="8229600" cy="60618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/>
              <a:t>Hibridizare</a:t>
            </a:r>
            <a:r>
              <a:rPr lang="en-US" sz="2400" b="1" dirty="0"/>
              <a:t> sp</a:t>
            </a:r>
            <a:r>
              <a:rPr lang="en-US" sz="2400" b="1" baseline="30000" dirty="0"/>
              <a:t>3</a:t>
            </a:r>
            <a:r>
              <a:rPr lang="en-US" sz="2400" b="1" dirty="0"/>
              <a:t>d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707" y="685800"/>
            <a:ext cx="6172200" cy="254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5090899" cy="312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200" y="6106159"/>
            <a:ext cx="688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Aplicaţie: Determinaţi geometria şi hibridizarea în: XeF</a:t>
            </a:r>
            <a:r>
              <a:rPr lang="ro-RO" baseline="-25000" dirty="0" smtClean="0"/>
              <a:t>2</a:t>
            </a:r>
            <a:r>
              <a:rPr lang="ro-RO" dirty="0" smtClean="0"/>
              <a:t>, TeF</a:t>
            </a:r>
            <a:r>
              <a:rPr lang="ro-RO" baseline="-25000" dirty="0" smtClean="0"/>
              <a:t>4</a:t>
            </a:r>
            <a:r>
              <a:rPr lang="ro-RO" dirty="0" smtClean="0"/>
              <a:t>, IF</a:t>
            </a:r>
            <a:r>
              <a:rPr lang="ro-RO" baseline="-25000" dirty="0" smtClean="0"/>
              <a:t>3</a:t>
            </a:r>
            <a:r>
              <a:rPr lang="ro-RO" dirty="0" smtClean="0"/>
              <a:t>. </a:t>
            </a:r>
            <a:endParaRPr 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159" y="3242547"/>
            <a:ext cx="3480926" cy="209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58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228600"/>
            <a:ext cx="2849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Hibridizare sp</a:t>
            </a:r>
            <a:r>
              <a:rPr lang="it-IT" b="1" baseline="30000" dirty="0"/>
              <a:t>3</a:t>
            </a:r>
            <a:r>
              <a:rPr lang="it-IT" b="1" dirty="0"/>
              <a:t>d</a:t>
            </a:r>
            <a:r>
              <a:rPr lang="it-IT" b="1" baseline="30000" dirty="0"/>
              <a:t>2</a:t>
            </a:r>
            <a:r>
              <a:rPr lang="it-IT" b="1" dirty="0"/>
              <a:t> şi d</a:t>
            </a:r>
            <a:r>
              <a:rPr lang="it-IT" b="1" baseline="30000" dirty="0"/>
              <a:t>2</a:t>
            </a:r>
            <a:r>
              <a:rPr lang="it-IT" b="1" dirty="0"/>
              <a:t>sp</a:t>
            </a:r>
            <a:r>
              <a:rPr lang="it-IT" b="1" baseline="30000" dirty="0"/>
              <a:t>3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6" y="914400"/>
            <a:ext cx="757428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01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6" y="685800"/>
            <a:ext cx="774271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11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2800" y="152400"/>
            <a:ext cx="2027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/>
              <a:t>Hibridizare sp</a:t>
            </a:r>
            <a:r>
              <a:rPr lang="it-IT" b="1" baseline="30000" dirty="0"/>
              <a:t>3</a:t>
            </a:r>
            <a:r>
              <a:rPr lang="it-IT" b="1" dirty="0"/>
              <a:t>d</a:t>
            </a:r>
            <a:r>
              <a:rPr lang="it-IT" b="1" baseline="30000" dirty="0"/>
              <a:t>3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6286501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92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6858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Aplicaţii: </a:t>
            </a:r>
            <a:endParaRPr lang="ro-RO" b="1" dirty="0" smtClean="0"/>
          </a:p>
          <a:p>
            <a:endParaRPr lang="en-US" dirty="0"/>
          </a:p>
          <a:p>
            <a:pPr lvl="0"/>
            <a:r>
              <a:rPr lang="ro-RO" dirty="0" smtClean="0"/>
              <a:t>1. </a:t>
            </a:r>
            <a:r>
              <a:rPr lang="it-IT" dirty="0" smtClean="0"/>
              <a:t>Determinaţi </a:t>
            </a:r>
            <a:r>
              <a:rPr lang="it-IT" dirty="0"/>
              <a:t>hibridizarea şi geometria în următorii compuşii: </a:t>
            </a:r>
            <a:endParaRPr lang="en-US" dirty="0"/>
          </a:p>
          <a:p>
            <a:r>
              <a:rPr lang="it-IT" dirty="0"/>
              <a:t>PO</a:t>
            </a:r>
            <a:r>
              <a:rPr lang="it-IT" baseline="-25000" dirty="0"/>
              <a:t>4</a:t>
            </a:r>
            <a:r>
              <a:rPr lang="it-IT" baseline="30000" dirty="0"/>
              <a:t>-3</a:t>
            </a:r>
            <a:r>
              <a:rPr lang="it-IT" dirty="0"/>
              <a:t>, SO</a:t>
            </a:r>
            <a:r>
              <a:rPr lang="it-IT" baseline="-25000" dirty="0"/>
              <a:t>4</a:t>
            </a:r>
            <a:r>
              <a:rPr lang="it-IT" baseline="30000" dirty="0"/>
              <a:t>-2</a:t>
            </a:r>
            <a:r>
              <a:rPr lang="it-IT" dirty="0"/>
              <a:t>, ClO</a:t>
            </a:r>
            <a:r>
              <a:rPr lang="it-IT" baseline="-25000" dirty="0"/>
              <a:t>4</a:t>
            </a:r>
            <a:r>
              <a:rPr lang="it-IT" baseline="30000" dirty="0"/>
              <a:t>-1</a:t>
            </a:r>
            <a:r>
              <a:rPr lang="it-IT" dirty="0"/>
              <a:t>, MnO</a:t>
            </a:r>
            <a:r>
              <a:rPr lang="it-IT" baseline="-25000" dirty="0"/>
              <a:t>4</a:t>
            </a:r>
            <a:r>
              <a:rPr lang="it-IT" baseline="30000" dirty="0"/>
              <a:t>-1</a:t>
            </a:r>
            <a:r>
              <a:rPr lang="it-IT" dirty="0"/>
              <a:t>, CrO</a:t>
            </a:r>
            <a:r>
              <a:rPr lang="it-IT" baseline="-25000" dirty="0"/>
              <a:t>4</a:t>
            </a:r>
            <a:r>
              <a:rPr lang="it-IT" baseline="30000" dirty="0"/>
              <a:t>-2</a:t>
            </a:r>
            <a:r>
              <a:rPr lang="it-IT" dirty="0"/>
              <a:t>, VO</a:t>
            </a:r>
            <a:r>
              <a:rPr lang="it-IT" baseline="-25000" dirty="0"/>
              <a:t>4</a:t>
            </a:r>
            <a:r>
              <a:rPr lang="it-IT" baseline="30000" dirty="0"/>
              <a:t>-3</a:t>
            </a:r>
            <a:r>
              <a:rPr lang="it-IT" dirty="0"/>
              <a:t>, PCl</a:t>
            </a:r>
            <a:r>
              <a:rPr lang="it-IT" baseline="-25000" dirty="0"/>
              <a:t>3</a:t>
            </a:r>
            <a:r>
              <a:rPr lang="it-IT" dirty="0"/>
              <a:t>, PCl</a:t>
            </a:r>
            <a:r>
              <a:rPr lang="it-IT" baseline="-25000" dirty="0"/>
              <a:t>5</a:t>
            </a:r>
            <a:r>
              <a:rPr lang="it-IT" dirty="0"/>
              <a:t>, SF</a:t>
            </a:r>
            <a:r>
              <a:rPr lang="it-IT" baseline="-25000" dirty="0"/>
              <a:t>6</a:t>
            </a:r>
            <a:r>
              <a:rPr lang="it-IT" dirty="0"/>
              <a:t>, TeF</a:t>
            </a:r>
            <a:r>
              <a:rPr lang="it-IT" baseline="-25000" dirty="0"/>
              <a:t>4</a:t>
            </a:r>
            <a:r>
              <a:rPr lang="it-IT" dirty="0"/>
              <a:t>, IF</a:t>
            </a:r>
            <a:r>
              <a:rPr lang="it-IT" baseline="-25000" dirty="0"/>
              <a:t>3</a:t>
            </a:r>
            <a:r>
              <a:rPr lang="it-IT" dirty="0"/>
              <a:t>, XeF</a:t>
            </a:r>
            <a:r>
              <a:rPr lang="it-IT" baseline="-25000" dirty="0"/>
              <a:t>4</a:t>
            </a:r>
            <a:r>
              <a:rPr lang="it-IT" dirty="0"/>
              <a:t>, XeF</a:t>
            </a:r>
            <a:r>
              <a:rPr lang="it-IT" baseline="-25000" dirty="0"/>
              <a:t>6</a:t>
            </a:r>
            <a:r>
              <a:rPr lang="it-IT" dirty="0"/>
              <a:t>, XeOF</a:t>
            </a:r>
            <a:r>
              <a:rPr lang="it-IT" baseline="-25000" dirty="0"/>
              <a:t>4</a:t>
            </a:r>
            <a:r>
              <a:rPr lang="it-IT" dirty="0"/>
              <a:t>, XeO</a:t>
            </a:r>
            <a:r>
              <a:rPr lang="it-IT" baseline="-25000" dirty="0"/>
              <a:t>3</a:t>
            </a:r>
            <a:r>
              <a:rPr lang="it-IT" dirty="0"/>
              <a:t>, PCl</a:t>
            </a:r>
            <a:r>
              <a:rPr lang="it-IT" baseline="-25000" dirty="0"/>
              <a:t>6</a:t>
            </a:r>
            <a:r>
              <a:rPr lang="it-IT" baseline="30000" dirty="0"/>
              <a:t>-1</a:t>
            </a:r>
            <a:r>
              <a:rPr lang="it-IT" dirty="0"/>
              <a:t>, PCl</a:t>
            </a:r>
            <a:r>
              <a:rPr lang="it-IT" baseline="-25000" dirty="0"/>
              <a:t>4</a:t>
            </a:r>
            <a:r>
              <a:rPr lang="it-IT" baseline="30000" dirty="0"/>
              <a:t>+</a:t>
            </a:r>
            <a:r>
              <a:rPr lang="it-IT" dirty="0"/>
              <a:t>, AlF</a:t>
            </a:r>
            <a:r>
              <a:rPr lang="it-IT" baseline="-25000" dirty="0"/>
              <a:t>6</a:t>
            </a:r>
            <a:r>
              <a:rPr lang="it-IT" dirty="0"/>
              <a:t>, ICl</a:t>
            </a:r>
            <a:r>
              <a:rPr lang="it-IT" baseline="-25000" dirty="0"/>
              <a:t>4</a:t>
            </a:r>
            <a:r>
              <a:rPr lang="it-IT" baseline="30000" dirty="0"/>
              <a:t>-1</a:t>
            </a:r>
            <a:r>
              <a:rPr lang="it-IT" dirty="0"/>
              <a:t>. </a:t>
            </a:r>
            <a:endParaRPr lang="ro-RO" dirty="0" smtClean="0"/>
          </a:p>
          <a:p>
            <a:endParaRPr lang="en-US" dirty="0"/>
          </a:p>
          <a:p>
            <a:r>
              <a:rPr lang="it-IT" dirty="0"/>
              <a:t>2. Modelaţi formarea legăturilor ionice din următorii compuşi: </a:t>
            </a:r>
            <a:endParaRPr lang="en-US" dirty="0"/>
          </a:p>
          <a:p>
            <a:r>
              <a:rPr lang="pt-BR" dirty="0"/>
              <a:t>MgO, Mg</a:t>
            </a:r>
            <a:r>
              <a:rPr lang="pt-BR" baseline="-25000" dirty="0"/>
              <a:t>2</a:t>
            </a:r>
            <a:r>
              <a:rPr lang="pt-BR" dirty="0"/>
              <a:t>N</a:t>
            </a:r>
            <a:r>
              <a:rPr lang="pt-BR" baseline="-25000" dirty="0"/>
              <a:t>3</a:t>
            </a:r>
            <a:r>
              <a:rPr lang="pt-BR" dirty="0"/>
              <a:t>, KOH, Al</a:t>
            </a:r>
            <a:r>
              <a:rPr lang="pt-BR" baseline="-25000" dirty="0"/>
              <a:t>2</a:t>
            </a:r>
            <a:r>
              <a:rPr lang="pt-BR" dirty="0"/>
              <a:t>S</a:t>
            </a:r>
            <a:r>
              <a:rPr lang="pt-BR" baseline="-25000" dirty="0"/>
              <a:t>3</a:t>
            </a:r>
            <a:r>
              <a:rPr lang="pt-BR" dirty="0"/>
              <a:t>, CsCl, CaCl</a:t>
            </a:r>
            <a:r>
              <a:rPr lang="pt-BR" baseline="-25000" dirty="0"/>
              <a:t>2</a:t>
            </a:r>
            <a:r>
              <a:rPr lang="pt-BR" dirty="0" smtClean="0"/>
              <a:t>.</a:t>
            </a:r>
            <a:endParaRPr lang="ro-RO" dirty="0" smtClean="0"/>
          </a:p>
          <a:p>
            <a:endParaRPr lang="en-US" dirty="0"/>
          </a:p>
          <a:p>
            <a:r>
              <a:rPr lang="pt-BR" dirty="0"/>
              <a:t>3. Modelaţi formarea legăturilor covalente în următoarele molecule: </a:t>
            </a:r>
            <a:endParaRPr lang="en-US" dirty="0"/>
          </a:p>
          <a:p>
            <a:r>
              <a:rPr lang="pt-BR" dirty="0"/>
              <a:t>H</a:t>
            </a:r>
            <a:r>
              <a:rPr lang="pt-BR" baseline="-25000" dirty="0"/>
              <a:t>2</a:t>
            </a:r>
            <a:r>
              <a:rPr lang="pt-BR" dirty="0"/>
              <a:t>, F</a:t>
            </a:r>
            <a:r>
              <a:rPr lang="pt-BR" baseline="-25000" dirty="0"/>
              <a:t>2</a:t>
            </a:r>
            <a:r>
              <a:rPr lang="pt-BR" dirty="0"/>
              <a:t>, He</a:t>
            </a:r>
            <a:r>
              <a:rPr lang="pt-BR" baseline="-25000" dirty="0"/>
              <a:t>2</a:t>
            </a:r>
            <a:r>
              <a:rPr lang="pt-BR" dirty="0"/>
              <a:t>, Ar</a:t>
            </a:r>
            <a:r>
              <a:rPr lang="pt-BR" baseline="-25000" dirty="0"/>
              <a:t>2</a:t>
            </a:r>
            <a:r>
              <a:rPr lang="pt-BR" dirty="0"/>
              <a:t>, I</a:t>
            </a:r>
            <a:r>
              <a:rPr lang="pt-BR" baseline="-25000" dirty="0"/>
              <a:t>2</a:t>
            </a:r>
            <a:r>
              <a:rPr lang="pt-BR" dirty="0" smtClean="0"/>
              <a:t>.</a:t>
            </a:r>
            <a:endParaRPr lang="ro-RO" dirty="0" smtClean="0"/>
          </a:p>
          <a:p>
            <a:endParaRPr lang="en-US" dirty="0"/>
          </a:p>
          <a:p>
            <a:r>
              <a:rPr lang="pt-BR" dirty="0"/>
              <a:t>4. Determinaţi hibridizarea şi geometria în următorii compuşi: </a:t>
            </a:r>
            <a:endParaRPr lang="en-US" dirty="0"/>
          </a:p>
          <a:p>
            <a:pPr marL="342900" indent="-342900">
              <a:buAutoNum type="alphaLcParenR"/>
            </a:pPr>
            <a:r>
              <a:rPr lang="pt-BR" dirty="0" smtClean="0"/>
              <a:t>PO</a:t>
            </a:r>
            <a:r>
              <a:rPr lang="pt-BR" baseline="-25000" dirty="0" smtClean="0"/>
              <a:t>4</a:t>
            </a:r>
            <a:r>
              <a:rPr lang="pt-BR" baseline="30000" dirty="0" smtClean="0"/>
              <a:t>-3</a:t>
            </a:r>
            <a:r>
              <a:rPr lang="pt-BR" dirty="0"/>
              <a:t>, SO</a:t>
            </a:r>
            <a:r>
              <a:rPr lang="pt-BR" baseline="-25000" dirty="0"/>
              <a:t>4</a:t>
            </a:r>
            <a:r>
              <a:rPr lang="pt-BR" baseline="30000" dirty="0"/>
              <a:t>-2</a:t>
            </a:r>
            <a:r>
              <a:rPr lang="pt-BR" dirty="0"/>
              <a:t>, ClO</a:t>
            </a:r>
            <a:r>
              <a:rPr lang="pt-BR" baseline="-25000" dirty="0"/>
              <a:t>4</a:t>
            </a:r>
            <a:r>
              <a:rPr lang="pt-BR" baseline="30000" dirty="0"/>
              <a:t>-1</a:t>
            </a:r>
            <a:r>
              <a:rPr lang="pt-BR" dirty="0"/>
              <a:t>, MnO</a:t>
            </a:r>
            <a:r>
              <a:rPr lang="pt-BR" baseline="-25000" dirty="0"/>
              <a:t>4</a:t>
            </a:r>
            <a:r>
              <a:rPr lang="pt-BR" baseline="30000" dirty="0"/>
              <a:t>-1</a:t>
            </a:r>
            <a:r>
              <a:rPr lang="pt-BR" dirty="0"/>
              <a:t>, CrO</a:t>
            </a:r>
            <a:r>
              <a:rPr lang="pt-BR" baseline="-25000" dirty="0"/>
              <a:t>4</a:t>
            </a:r>
            <a:r>
              <a:rPr lang="pt-BR" baseline="30000" dirty="0"/>
              <a:t>-2</a:t>
            </a:r>
            <a:r>
              <a:rPr lang="pt-BR" dirty="0"/>
              <a:t>, VO</a:t>
            </a:r>
            <a:r>
              <a:rPr lang="pt-BR" baseline="-25000" dirty="0"/>
              <a:t>4</a:t>
            </a:r>
            <a:r>
              <a:rPr lang="pt-BR" baseline="30000" dirty="0"/>
              <a:t>-3</a:t>
            </a:r>
            <a:r>
              <a:rPr lang="pt-BR" dirty="0"/>
              <a:t>, PCl</a:t>
            </a:r>
            <a:r>
              <a:rPr lang="pt-BR" baseline="-25000" dirty="0"/>
              <a:t>3</a:t>
            </a:r>
            <a:r>
              <a:rPr lang="pt-BR" dirty="0"/>
              <a:t>, PCl</a:t>
            </a:r>
            <a:r>
              <a:rPr lang="pt-BR" baseline="-25000" dirty="0"/>
              <a:t>5</a:t>
            </a:r>
            <a:r>
              <a:rPr lang="pt-BR" dirty="0"/>
              <a:t>, SF</a:t>
            </a:r>
            <a:r>
              <a:rPr lang="pt-BR" baseline="-25000" dirty="0"/>
              <a:t>6</a:t>
            </a:r>
            <a:r>
              <a:rPr lang="pt-BR" dirty="0"/>
              <a:t>, XeF</a:t>
            </a:r>
            <a:r>
              <a:rPr lang="pt-BR" baseline="-25000" dirty="0"/>
              <a:t>2</a:t>
            </a:r>
            <a:r>
              <a:rPr lang="pt-BR" dirty="0"/>
              <a:t>, XeF</a:t>
            </a:r>
            <a:r>
              <a:rPr lang="pt-BR" baseline="-25000" dirty="0"/>
              <a:t>4</a:t>
            </a:r>
            <a:r>
              <a:rPr lang="pt-BR" dirty="0"/>
              <a:t>, XeF</a:t>
            </a:r>
            <a:r>
              <a:rPr lang="pt-BR" baseline="-25000" dirty="0"/>
              <a:t>6</a:t>
            </a:r>
            <a:r>
              <a:rPr lang="pt-BR" dirty="0"/>
              <a:t>, XeOF</a:t>
            </a:r>
            <a:r>
              <a:rPr lang="pt-BR" baseline="-25000" dirty="0"/>
              <a:t>4</a:t>
            </a:r>
            <a:r>
              <a:rPr lang="pt-BR" dirty="0"/>
              <a:t>, XeO</a:t>
            </a:r>
            <a:r>
              <a:rPr lang="pt-BR" baseline="-25000" dirty="0"/>
              <a:t>3</a:t>
            </a:r>
            <a:r>
              <a:rPr lang="pt-BR" dirty="0"/>
              <a:t>, IF</a:t>
            </a:r>
            <a:r>
              <a:rPr lang="pt-BR" baseline="-25000" dirty="0"/>
              <a:t>7</a:t>
            </a:r>
            <a:r>
              <a:rPr lang="pt-BR" dirty="0"/>
              <a:t>, PCl</a:t>
            </a:r>
            <a:r>
              <a:rPr lang="pt-BR" baseline="-25000" dirty="0"/>
              <a:t>6</a:t>
            </a:r>
            <a:r>
              <a:rPr lang="pt-BR" baseline="30000" dirty="0"/>
              <a:t>-1</a:t>
            </a:r>
            <a:r>
              <a:rPr lang="pt-BR" dirty="0"/>
              <a:t>, PCl</a:t>
            </a:r>
            <a:r>
              <a:rPr lang="pt-BR" baseline="-25000" dirty="0"/>
              <a:t>4</a:t>
            </a:r>
            <a:r>
              <a:rPr lang="pt-BR" baseline="30000" dirty="0"/>
              <a:t>+</a:t>
            </a:r>
            <a:r>
              <a:rPr lang="pt-BR" dirty="0"/>
              <a:t>, AlF</a:t>
            </a:r>
            <a:r>
              <a:rPr lang="pt-BR" baseline="-25000" dirty="0"/>
              <a:t>6</a:t>
            </a:r>
            <a:r>
              <a:rPr lang="pt-BR" dirty="0"/>
              <a:t>, ICl</a:t>
            </a:r>
            <a:r>
              <a:rPr lang="pt-BR" baseline="-25000" dirty="0"/>
              <a:t>4</a:t>
            </a:r>
            <a:r>
              <a:rPr lang="pt-BR" baseline="30000" dirty="0"/>
              <a:t>-1</a:t>
            </a:r>
            <a:r>
              <a:rPr lang="pt-BR" dirty="0"/>
              <a:t>. </a:t>
            </a:r>
            <a:endParaRPr lang="ro-RO" dirty="0" smtClean="0"/>
          </a:p>
          <a:p>
            <a:endParaRPr lang="en-US" dirty="0"/>
          </a:p>
          <a:p>
            <a:r>
              <a:rPr lang="pt-BR" dirty="0"/>
              <a:t>b) [Ag(CN)</a:t>
            </a:r>
            <a:r>
              <a:rPr lang="pt-BR" baseline="-25000" dirty="0"/>
              <a:t>2</a:t>
            </a:r>
            <a:r>
              <a:rPr lang="pt-BR" dirty="0"/>
              <a:t>]</a:t>
            </a:r>
            <a:r>
              <a:rPr lang="pt-BR" baseline="30000" dirty="0"/>
              <a:t>-1</a:t>
            </a:r>
            <a:r>
              <a:rPr lang="pt-BR" dirty="0"/>
              <a:t>; [HgI</a:t>
            </a:r>
            <a:r>
              <a:rPr lang="pt-BR" baseline="-25000" dirty="0"/>
              <a:t>3</a:t>
            </a:r>
            <a:r>
              <a:rPr lang="pt-BR" dirty="0"/>
              <a:t>]</a:t>
            </a:r>
            <a:r>
              <a:rPr lang="pt-BR" baseline="30000" dirty="0"/>
              <a:t>-1</a:t>
            </a:r>
            <a:r>
              <a:rPr lang="pt-BR" dirty="0"/>
              <a:t>; [Al(OH)</a:t>
            </a:r>
            <a:r>
              <a:rPr lang="pt-BR" baseline="-25000" dirty="0"/>
              <a:t>4</a:t>
            </a:r>
            <a:r>
              <a:rPr lang="pt-BR" dirty="0"/>
              <a:t>]</a:t>
            </a:r>
            <a:r>
              <a:rPr lang="pt-BR" baseline="30000" dirty="0"/>
              <a:t>-1</a:t>
            </a:r>
            <a:r>
              <a:rPr lang="pt-BR" dirty="0"/>
              <a:t>; [Fe(CN)</a:t>
            </a:r>
            <a:r>
              <a:rPr lang="pt-BR" baseline="-25000" dirty="0"/>
              <a:t>6</a:t>
            </a:r>
            <a:r>
              <a:rPr lang="pt-BR" dirty="0"/>
              <a:t>]</a:t>
            </a:r>
            <a:r>
              <a:rPr lang="pt-BR" baseline="30000" dirty="0"/>
              <a:t>-4</a:t>
            </a:r>
            <a:r>
              <a:rPr lang="pt-BR" dirty="0"/>
              <a:t>; [Fe(CN)</a:t>
            </a:r>
            <a:r>
              <a:rPr lang="pt-BR" baseline="-25000" dirty="0"/>
              <a:t>6</a:t>
            </a:r>
            <a:r>
              <a:rPr lang="pt-BR" dirty="0"/>
              <a:t>]</a:t>
            </a:r>
            <a:r>
              <a:rPr lang="pt-BR" baseline="30000" dirty="0"/>
              <a:t>-3</a:t>
            </a:r>
            <a:r>
              <a:rPr lang="pt-BR" dirty="0"/>
              <a:t>; [Ag(NH</a:t>
            </a:r>
            <a:r>
              <a:rPr lang="pt-BR" baseline="-25000" dirty="0"/>
              <a:t>3</a:t>
            </a:r>
            <a:r>
              <a:rPr lang="pt-BR" dirty="0"/>
              <a:t>)</a:t>
            </a:r>
            <a:r>
              <a:rPr lang="pt-BR" baseline="-25000" dirty="0"/>
              <a:t>2</a:t>
            </a:r>
            <a:r>
              <a:rPr lang="pt-BR" dirty="0"/>
              <a:t> ]</a:t>
            </a:r>
            <a:r>
              <a:rPr lang="pt-BR" baseline="30000" dirty="0"/>
              <a:t>+</a:t>
            </a:r>
            <a:r>
              <a:rPr lang="pt-BR" dirty="0"/>
              <a:t>; [Cu(NH</a:t>
            </a:r>
            <a:r>
              <a:rPr lang="pt-BR" baseline="-25000" dirty="0"/>
              <a:t>3</a:t>
            </a:r>
            <a:r>
              <a:rPr lang="pt-BR" dirty="0"/>
              <a:t>)</a:t>
            </a:r>
            <a:r>
              <a:rPr lang="pt-BR" baseline="-25000" dirty="0"/>
              <a:t>4</a:t>
            </a:r>
            <a:r>
              <a:rPr lang="pt-BR" dirty="0"/>
              <a:t>]</a:t>
            </a:r>
            <a:r>
              <a:rPr lang="pt-BR" baseline="30000" dirty="0"/>
              <a:t>+2</a:t>
            </a:r>
            <a:r>
              <a:rPr lang="pt-BR" dirty="0"/>
              <a:t>; [Co(NH</a:t>
            </a:r>
            <a:r>
              <a:rPr lang="pt-BR" baseline="-25000" dirty="0"/>
              <a:t>3</a:t>
            </a:r>
            <a:r>
              <a:rPr lang="pt-BR" dirty="0"/>
              <a:t>)</a:t>
            </a:r>
            <a:r>
              <a:rPr lang="pt-BR" baseline="-25000" dirty="0"/>
              <a:t>6</a:t>
            </a:r>
            <a:r>
              <a:rPr lang="pt-BR" dirty="0"/>
              <a:t>]</a:t>
            </a:r>
            <a:r>
              <a:rPr lang="pt-BR" baseline="30000" dirty="0"/>
              <a:t>+3</a:t>
            </a:r>
            <a:r>
              <a:rPr lang="pt-BR" dirty="0"/>
              <a:t>; [CuF</a:t>
            </a:r>
            <a:r>
              <a:rPr lang="pt-BR" baseline="-25000" dirty="0"/>
              <a:t>6</a:t>
            </a:r>
            <a:r>
              <a:rPr lang="pt-BR" dirty="0"/>
              <a:t>]</a:t>
            </a:r>
            <a:r>
              <a:rPr lang="pt-BR" baseline="30000" dirty="0"/>
              <a:t>-3</a:t>
            </a:r>
            <a:r>
              <a:rPr lang="pt-BR" dirty="0"/>
              <a:t>; [PtCl</a:t>
            </a:r>
            <a:r>
              <a:rPr lang="pt-BR" baseline="-25000" dirty="0"/>
              <a:t>4</a:t>
            </a:r>
            <a:r>
              <a:rPr lang="pt-BR" dirty="0"/>
              <a:t>]</a:t>
            </a:r>
            <a:r>
              <a:rPr lang="pt-BR" baseline="30000" dirty="0"/>
              <a:t>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8040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18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4" y="685800"/>
            <a:ext cx="713890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4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81904261"/>
              </p:ext>
            </p:extLst>
          </p:nvPr>
        </p:nvGraphicFramePr>
        <p:xfrm>
          <a:off x="2209800" y="304800"/>
          <a:ext cx="445135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Bitmap Image" r:id="rId3" imgW="4982270" imgH="7163800" progId="PBrush">
                  <p:embed/>
                </p:oleObj>
              </mc:Choice>
              <mc:Fallback>
                <p:oleObj name="Bitmap Image" r:id="rId3" imgW="4982270" imgH="7163800" progId="PBrush">
                  <p:embed/>
                  <p:pic>
                    <p:nvPicPr>
                      <p:cNvPr id="0" name="Object 3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"/>
                        <a:ext cx="445135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6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3810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/>
              <a:t>Hibridizare sp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43800" cy="250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0" y="3733799"/>
            <a:ext cx="7663879" cy="272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4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"/>
            <a:ext cx="5867400" cy="277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24200" y="3120813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smtClean="0"/>
              <a:t>2. </a:t>
            </a:r>
            <a:r>
              <a:rPr lang="pt-BR" b="1" dirty="0" smtClean="0"/>
              <a:t>Hibridizare </a:t>
            </a:r>
            <a:r>
              <a:rPr lang="pt-BR" b="1" dirty="0"/>
              <a:t>sp</a:t>
            </a:r>
            <a:r>
              <a:rPr lang="pt-BR" b="1" baseline="30000" dirty="0"/>
              <a:t>2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7848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63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05200" y="152400"/>
            <a:ext cx="2040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 smtClean="0"/>
              <a:t>3. </a:t>
            </a:r>
            <a:r>
              <a:rPr lang="pt-BR" b="1" dirty="0" smtClean="0"/>
              <a:t>Hibridizare </a:t>
            </a:r>
            <a:r>
              <a:rPr lang="pt-BR" b="1" dirty="0"/>
              <a:t>sp</a:t>
            </a:r>
            <a:r>
              <a:rPr lang="pt-BR" b="1" baseline="30000" dirty="0"/>
              <a:t>3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7" y="685800"/>
            <a:ext cx="8357759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67125"/>
            <a:ext cx="6898907" cy="264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71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91830" cy="587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98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7162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1"/>
            <a:ext cx="7331458" cy="294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2334" y="6084332"/>
            <a:ext cx="7372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Aplicaţie: Determinaţi geometria şi hibridizarea în: ClO</a:t>
            </a:r>
            <a:r>
              <a:rPr lang="ro-RO" baseline="-25000" dirty="0" smtClean="0"/>
              <a:t>4</a:t>
            </a:r>
            <a:r>
              <a:rPr lang="ro-RO" baseline="30000" dirty="0" smtClean="0"/>
              <a:t>-1</a:t>
            </a:r>
            <a:r>
              <a:rPr lang="ro-RO" dirty="0" smtClean="0"/>
              <a:t>, PO</a:t>
            </a:r>
            <a:r>
              <a:rPr lang="ro-RO" baseline="-25000" dirty="0" smtClean="0"/>
              <a:t>4</a:t>
            </a:r>
            <a:r>
              <a:rPr lang="ro-RO" baseline="30000" dirty="0" smtClean="0"/>
              <a:t>-3</a:t>
            </a:r>
            <a:r>
              <a:rPr lang="ro-RO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6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253</Words>
  <Application>Microsoft Office PowerPoint</Application>
  <PresentationFormat>On-screen Show (4:3)</PresentationFormat>
  <Paragraphs>32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Flow</vt:lpstr>
      <vt:lpstr>Bitmap Image</vt:lpstr>
      <vt:lpstr>Teoria Hibridizării Orbitalilor Atomici</vt:lpstr>
      <vt:lpstr>PowerPoint Presentation</vt:lpstr>
      <vt:lpstr>PowerPoint Presentation</vt:lpstr>
      <vt:lpstr>PowerPoint Presentation</vt:lpstr>
      <vt:lpstr>Hibridizare 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Hibridizare d3s </vt:lpstr>
      <vt:lpstr>Hibridizare sp3d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2013-12-05T18:07:30Z</dcterms:created>
  <dcterms:modified xsi:type="dcterms:W3CDTF">2013-12-05T18:43:15Z</dcterms:modified>
</cp:coreProperties>
</file>