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92" r:id="rId2"/>
    <p:sldId id="256" r:id="rId3"/>
    <p:sldId id="291" r:id="rId4"/>
    <p:sldId id="293" r:id="rId5"/>
    <p:sldId id="294" r:id="rId6"/>
    <p:sldId id="295" r:id="rId7"/>
    <p:sldId id="287" r:id="rId8"/>
    <p:sldId id="265" r:id="rId9"/>
    <p:sldId id="296" r:id="rId10"/>
    <p:sldId id="299" r:id="rId11"/>
    <p:sldId id="300" r:id="rId12"/>
    <p:sldId id="297" r:id="rId13"/>
    <p:sldId id="298" r:id="rId14"/>
    <p:sldId id="288" r:id="rId15"/>
    <p:sldId id="301" r:id="rId16"/>
    <p:sldId id="286"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472F86-0881-4224-8371-ABA6721F6F44}"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5D032F3E-87F5-4DEB-A9A0-9F422E833CF6}">
      <dgm:prSet phldrT="[Text]"/>
      <dgm:spPr/>
      <dgm:t>
        <a:bodyPr/>
        <a:lstStyle/>
        <a:p>
          <a:r>
            <a:rPr lang="en-US" dirty="0" smtClean="0">
              <a:solidFill>
                <a:schemeClr val="tx1"/>
              </a:solidFill>
            </a:rPr>
            <a:t>1. </a:t>
          </a:r>
          <a:r>
            <a:rPr lang="ro-RO" dirty="0" smtClean="0">
              <a:solidFill>
                <a:schemeClr val="tx1"/>
              </a:solidFill>
            </a:rPr>
            <a:t>Legătura de idrogen</a:t>
          </a:r>
          <a:endParaRPr lang="en-US" dirty="0">
            <a:solidFill>
              <a:schemeClr val="tx1"/>
            </a:solidFill>
          </a:endParaRPr>
        </a:p>
      </dgm:t>
    </dgm:pt>
    <dgm:pt modelId="{E28D68F5-0D93-4FAC-9F3D-B493DEB220A9}" type="parTrans" cxnId="{FBA95104-B5C0-46B2-B38C-7020065BD1B2}">
      <dgm:prSet/>
      <dgm:spPr/>
      <dgm:t>
        <a:bodyPr/>
        <a:lstStyle/>
        <a:p>
          <a:endParaRPr lang="en-US"/>
        </a:p>
      </dgm:t>
    </dgm:pt>
    <dgm:pt modelId="{4CDB5A4A-59DC-441D-9FC8-730FC184B228}" type="sibTrans" cxnId="{FBA95104-B5C0-46B2-B38C-7020065BD1B2}">
      <dgm:prSet/>
      <dgm:spPr/>
      <dgm:t>
        <a:bodyPr/>
        <a:lstStyle/>
        <a:p>
          <a:endParaRPr lang="en-US"/>
        </a:p>
      </dgm:t>
    </dgm:pt>
    <dgm:pt modelId="{0C7E56D8-E59D-4A8A-99DD-6EFA285493DB}">
      <dgm:prSet phldrT="[Text]"/>
      <dgm:spPr/>
      <dgm:t>
        <a:bodyPr/>
        <a:lstStyle/>
        <a:p>
          <a:r>
            <a:rPr lang="en-US" dirty="0" smtClean="0">
              <a:solidFill>
                <a:schemeClr val="tx1"/>
              </a:solidFill>
            </a:rPr>
            <a:t>2. </a:t>
          </a:r>
          <a:r>
            <a:rPr lang="ro-RO" dirty="0" smtClean="0">
              <a:solidFill>
                <a:schemeClr val="tx1"/>
              </a:solidFill>
            </a:rPr>
            <a:t>Forţe Van der Waal</a:t>
          </a:r>
          <a:endParaRPr lang="en-US" dirty="0">
            <a:solidFill>
              <a:schemeClr val="tx1"/>
            </a:solidFill>
          </a:endParaRPr>
        </a:p>
      </dgm:t>
    </dgm:pt>
    <dgm:pt modelId="{1639A592-FF62-44C2-A645-ECAF4C942AC7}" type="parTrans" cxnId="{BB16FEC6-D9AB-4542-8489-ADD9B09B93F3}">
      <dgm:prSet/>
      <dgm:spPr/>
      <dgm:t>
        <a:bodyPr/>
        <a:lstStyle/>
        <a:p>
          <a:endParaRPr lang="en-US"/>
        </a:p>
      </dgm:t>
    </dgm:pt>
    <dgm:pt modelId="{83A9A3D1-7406-426F-80B7-2EE0CDB2A2AE}" type="sibTrans" cxnId="{BB16FEC6-D9AB-4542-8489-ADD9B09B93F3}">
      <dgm:prSet/>
      <dgm:spPr/>
      <dgm:t>
        <a:bodyPr/>
        <a:lstStyle/>
        <a:p>
          <a:endParaRPr lang="en-US"/>
        </a:p>
      </dgm:t>
    </dgm:pt>
    <dgm:pt modelId="{94B10423-16BD-4B94-A8B5-CC54341CC5A3}">
      <dgm:prSet phldrT="[Text]"/>
      <dgm:spPr/>
      <dgm:t>
        <a:bodyPr/>
        <a:lstStyle/>
        <a:p>
          <a:r>
            <a:rPr lang="ro-RO" dirty="0" smtClean="0">
              <a:solidFill>
                <a:schemeClr val="tx1"/>
              </a:solidFill>
            </a:rPr>
            <a:t>3</a:t>
          </a:r>
          <a:r>
            <a:rPr lang="en-US" dirty="0" smtClean="0">
              <a:solidFill>
                <a:schemeClr val="tx1"/>
              </a:solidFill>
            </a:rPr>
            <a:t>.</a:t>
          </a:r>
          <a:r>
            <a:rPr lang="ro-RO" dirty="0" smtClean="0">
              <a:solidFill>
                <a:schemeClr val="tx1"/>
              </a:solidFill>
            </a:rPr>
            <a:t> Legături dipol-dipol</a:t>
          </a:r>
          <a:endParaRPr lang="en-US" dirty="0">
            <a:solidFill>
              <a:schemeClr val="tx1"/>
            </a:solidFill>
          </a:endParaRPr>
        </a:p>
      </dgm:t>
    </dgm:pt>
    <dgm:pt modelId="{95295F7D-BAA5-4081-8200-F93F0D7527CF}" type="parTrans" cxnId="{E01E2D03-7E1E-4863-A81A-2022572301D5}">
      <dgm:prSet/>
      <dgm:spPr/>
      <dgm:t>
        <a:bodyPr/>
        <a:lstStyle/>
        <a:p>
          <a:endParaRPr lang="en-US"/>
        </a:p>
      </dgm:t>
    </dgm:pt>
    <dgm:pt modelId="{2AC5F9C3-5242-434C-BBF8-97DCA374DB9E}" type="sibTrans" cxnId="{E01E2D03-7E1E-4863-A81A-2022572301D5}">
      <dgm:prSet/>
      <dgm:spPr/>
      <dgm:t>
        <a:bodyPr/>
        <a:lstStyle/>
        <a:p>
          <a:endParaRPr lang="en-US"/>
        </a:p>
      </dgm:t>
    </dgm:pt>
    <dgm:pt modelId="{195E7F2A-5E80-4C32-B22B-B62E01CD5789}" type="pres">
      <dgm:prSet presAssocID="{38472F86-0881-4224-8371-ABA6721F6F44}" presName="cycle" presStyleCnt="0">
        <dgm:presLayoutVars>
          <dgm:dir/>
          <dgm:resizeHandles val="exact"/>
        </dgm:presLayoutVars>
      </dgm:prSet>
      <dgm:spPr/>
      <dgm:t>
        <a:bodyPr/>
        <a:lstStyle/>
        <a:p>
          <a:endParaRPr lang="en-US"/>
        </a:p>
      </dgm:t>
    </dgm:pt>
    <dgm:pt modelId="{67B899F0-4E97-4E16-99B2-03405D16DEBC}" type="pres">
      <dgm:prSet presAssocID="{5D032F3E-87F5-4DEB-A9A0-9F422E833CF6}" presName="node" presStyleLbl="node1" presStyleIdx="0" presStyleCnt="3">
        <dgm:presLayoutVars>
          <dgm:bulletEnabled val="1"/>
        </dgm:presLayoutVars>
      </dgm:prSet>
      <dgm:spPr/>
      <dgm:t>
        <a:bodyPr/>
        <a:lstStyle/>
        <a:p>
          <a:endParaRPr lang="en-US"/>
        </a:p>
      </dgm:t>
    </dgm:pt>
    <dgm:pt modelId="{9F393AD2-D56A-455E-BD6F-3EAFA30F4EBD}" type="pres">
      <dgm:prSet presAssocID="{5D032F3E-87F5-4DEB-A9A0-9F422E833CF6}" presName="spNode" presStyleCnt="0"/>
      <dgm:spPr/>
    </dgm:pt>
    <dgm:pt modelId="{5DCA4937-A9F2-459A-8762-689524782F34}" type="pres">
      <dgm:prSet presAssocID="{4CDB5A4A-59DC-441D-9FC8-730FC184B228}" presName="sibTrans" presStyleLbl="sibTrans1D1" presStyleIdx="0" presStyleCnt="3"/>
      <dgm:spPr/>
      <dgm:t>
        <a:bodyPr/>
        <a:lstStyle/>
        <a:p>
          <a:endParaRPr lang="en-US"/>
        </a:p>
      </dgm:t>
    </dgm:pt>
    <dgm:pt modelId="{AB15788A-AFD8-4C8B-B3D9-9F1778C7FB19}" type="pres">
      <dgm:prSet presAssocID="{0C7E56D8-E59D-4A8A-99DD-6EFA285493DB}" presName="node" presStyleLbl="node1" presStyleIdx="1" presStyleCnt="3" custRadScaleRad="96308" custRadScaleInc="2353">
        <dgm:presLayoutVars>
          <dgm:bulletEnabled val="1"/>
        </dgm:presLayoutVars>
      </dgm:prSet>
      <dgm:spPr/>
      <dgm:t>
        <a:bodyPr/>
        <a:lstStyle/>
        <a:p>
          <a:endParaRPr lang="en-US"/>
        </a:p>
      </dgm:t>
    </dgm:pt>
    <dgm:pt modelId="{551A1AF8-6B02-471A-9C7D-D35981D64227}" type="pres">
      <dgm:prSet presAssocID="{0C7E56D8-E59D-4A8A-99DD-6EFA285493DB}" presName="spNode" presStyleCnt="0"/>
      <dgm:spPr/>
    </dgm:pt>
    <dgm:pt modelId="{683FA229-4637-4A6D-9A1D-30EC12AEA185}" type="pres">
      <dgm:prSet presAssocID="{83A9A3D1-7406-426F-80B7-2EE0CDB2A2AE}" presName="sibTrans" presStyleLbl="sibTrans1D1" presStyleIdx="1" presStyleCnt="3"/>
      <dgm:spPr/>
      <dgm:t>
        <a:bodyPr/>
        <a:lstStyle/>
        <a:p>
          <a:endParaRPr lang="en-US"/>
        </a:p>
      </dgm:t>
    </dgm:pt>
    <dgm:pt modelId="{5AB7CE92-53EE-4B65-B286-69C928A55E5A}" type="pres">
      <dgm:prSet presAssocID="{94B10423-16BD-4B94-A8B5-CC54341CC5A3}" presName="node" presStyleLbl="node1" presStyleIdx="2" presStyleCnt="3">
        <dgm:presLayoutVars>
          <dgm:bulletEnabled val="1"/>
        </dgm:presLayoutVars>
      </dgm:prSet>
      <dgm:spPr/>
      <dgm:t>
        <a:bodyPr/>
        <a:lstStyle/>
        <a:p>
          <a:endParaRPr lang="en-US"/>
        </a:p>
      </dgm:t>
    </dgm:pt>
    <dgm:pt modelId="{328D21EF-577B-4591-916F-A350684C8D94}" type="pres">
      <dgm:prSet presAssocID="{94B10423-16BD-4B94-A8B5-CC54341CC5A3}" presName="spNode" presStyleCnt="0"/>
      <dgm:spPr/>
    </dgm:pt>
    <dgm:pt modelId="{A9ABD41C-4CC5-4C7C-B312-4A8DC600E828}" type="pres">
      <dgm:prSet presAssocID="{2AC5F9C3-5242-434C-BBF8-97DCA374DB9E}" presName="sibTrans" presStyleLbl="sibTrans1D1" presStyleIdx="2" presStyleCnt="3"/>
      <dgm:spPr/>
      <dgm:t>
        <a:bodyPr/>
        <a:lstStyle/>
        <a:p>
          <a:endParaRPr lang="en-US"/>
        </a:p>
      </dgm:t>
    </dgm:pt>
  </dgm:ptLst>
  <dgm:cxnLst>
    <dgm:cxn modelId="{469B74A7-8F03-412B-BB91-5CFCB38D238D}" type="presOf" srcId="{4CDB5A4A-59DC-441D-9FC8-730FC184B228}" destId="{5DCA4937-A9F2-459A-8762-689524782F34}" srcOrd="0" destOrd="0" presId="urn:microsoft.com/office/officeart/2005/8/layout/cycle6"/>
    <dgm:cxn modelId="{2B5FBE2C-F7B3-4BA9-A352-F9506FFF6731}" type="presOf" srcId="{83A9A3D1-7406-426F-80B7-2EE0CDB2A2AE}" destId="{683FA229-4637-4A6D-9A1D-30EC12AEA185}" srcOrd="0" destOrd="0" presId="urn:microsoft.com/office/officeart/2005/8/layout/cycle6"/>
    <dgm:cxn modelId="{FBA95104-B5C0-46B2-B38C-7020065BD1B2}" srcId="{38472F86-0881-4224-8371-ABA6721F6F44}" destId="{5D032F3E-87F5-4DEB-A9A0-9F422E833CF6}" srcOrd="0" destOrd="0" parTransId="{E28D68F5-0D93-4FAC-9F3D-B493DEB220A9}" sibTransId="{4CDB5A4A-59DC-441D-9FC8-730FC184B228}"/>
    <dgm:cxn modelId="{31B2644C-9035-4306-BC5F-EB8147D57313}" type="presOf" srcId="{0C7E56D8-E59D-4A8A-99DD-6EFA285493DB}" destId="{AB15788A-AFD8-4C8B-B3D9-9F1778C7FB19}" srcOrd="0" destOrd="0" presId="urn:microsoft.com/office/officeart/2005/8/layout/cycle6"/>
    <dgm:cxn modelId="{313486A7-9E42-442C-8D9C-3355028B941B}" type="presOf" srcId="{94B10423-16BD-4B94-A8B5-CC54341CC5A3}" destId="{5AB7CE92-53EE-4B65-B286-69C928A55E5A}" srcOrd="0" destOrd="0" presId="urn:microsoft.com/office/officeart/2005/8/layout/cycle6"/>
    <dgm:cxn modelId="{3D38F5E9-4C1F-4F63-AB8F-466C42F927E2}" type="presOf" srcId="{2AC5F9C3-5242-434C-BBF8-97DCA374DB9E}" destId="{A9ABD41C-4CC5-4C7C-B312-4A8DC600E828}" srcOrd="0" destOrd="0" presId="urn:microsoft.com/office/officeart/2005/8/layout/cycle6"/>
    <dgm:cxn modelId="{E01E2D03-7E1E-4863-A81A-2022572301D5}" srcId="{38472F86-0881-4224-8371-ABA6721F6F44}" destId="{94B10423-16BD-4B94-A8B5-CC54341CC5A3}" srcOrd="2" destOrd="0" parTransId="{95295F7D-BAA5-4081-8200-F93F0D7527CF}" sibTransId="{2AC5F9C3-5242-434C-BBF8-97DCA374DB9E}"/>
    <dgm:cxn modelId="{B7245DF5-E60D-4EFC-84EF-0FE0934A4E7E}" type="presOf" srcId="{38472F86-0881-4224-8371-ABA6721F6F44}" destId="{195E7F2A-5E80-4C32-B22B-B62E01CD5789}" srcOrd="0" destOrd="0" presId="urn:microsoft.com/office/officeart/2005/8/layout/cycle6"/>
    <dgm:cxn modelId="{53B7F610-A669-450C-AA20-EB304B19DDD8}" type="presOf" srcId="{5D032F3E-87F5-4DEB-A9A0-9F422E833CF6}" destId="{67B899F0-4E97-4E16-99B2-03405D16DEBC}" srcOrd="0" destOrd="0" presId="urn:microsoft.com/office/officeart/2005/8/layout/cycle6"/>
    <dgm:cxn modelId="{BB16FEC6-D9AB-4542-8489-ADD9B09B93F3}" srcId="{38472F86-0881-4224-8371-ABA6721F6F44}" destId="{0C7E56D8-E59D-4A8A-99DD-6EFA285493DB}" srcOrd="1" destOrd="0" parTransId="{1639A592-FF62-44C2-A645-ECAF4C942AC7}" sibTransId="{83A9A3D1-7406-426F-80B7-2EE0CDB2A2AE}"/>
    <dgm:cxn modelId="{066844FA-5E24-4B06-B24A-8279497FE4D0}" type="presParOf" srcId="{195E7F2A-5E80-4C32-B22B-B62E01CD5789}" destId="{67B899F0-4E97-4E16-99B2-03405D16DEBC}" srcOrd="0" destOrd="0" presId="urn:microsoft.com/office/officeart/2005/8/layout/cycle6"/>
    <dgm:cxn modelId="{C402B0E1-E278-4542-B284-D2CB455C60DE}" type="presParOf" srcId="{195E7F2A-5E80-4C32-B22B-B62E01CD5789}" destId="{9F393AD2-D56A-455E-BD6F-3EAFA30F4EBD}" srcOrd="1" destOrd="0" presId="urn:microsoft.com/office/officeart/2005/8/layout/cycle6"/>
    <dgm:cxn modelId="{0E46BF3E-E1B9-4BB1-90AA-B27E4727A623}" type="presParOf" srcId="{195E7F2A-5E80-4C32-B22B-B62E01CD5789}" destId="{5DCA4937-A9F2-459A-8762-689524782F34}" srcOrd="2" destOrd="0" presId="urn:microsoft.com/office/officeart/2005/8/layout/cycle6"/>
    <dgm:cxn modelId="{A9832974-30FE-4485-AFF1-EECA5700B347}" type="presParOf" srcId="{195E7F2A-5E80-4C32-B22B-B62E01CD5789}" destId="{AB15788A-AFD8-4C8B-B3D9-9F1778C7FB19}" srcOrd="3" destOrd="0" presId="urn:microsoft.com/office/officeart/2005/8/layout/cycle6"/>
    <dgm:cxn modelId="{93ACBB5D-85F4-4CED-9E04-DFCA4D94640B}" type="presParOf" srcId="{195E7F2A-5E80-4C32-B22B-B62E01CD5789}" destId="{551A1AF8-6B02-471A-9C7D-D35981D64227}" srcOrd="4" destOrd="0" presId="urn:microsoft.com/office/officeart/2005/8/layout/cycle6"/>
    <dgm:cxn modelId="{F02AA0E8-9530-4D23-A570-998AEFF6E11E}" type="presParOf" srcId="{195E7F2A-5E80-4C32-B22B-B62E01CD5789}" destId="{683FA229-4637-4A6D-9A1D-30EC12AEA185}" srcOrd="5" destOrd="0" presId="urn:microsoft.com/office/officeart/2005/8/layout/cycle6"/>
    <dgm:cxn modelId="{41F679DA-3587-4330-B051-6851B62C9F22}" type="presParOf" srcId="{195E7F2A-5E80-4C32-B22B-B62E01CD5789}" destId="{5AB7CE92-53EE-4B65-B286-69C928A55E5A}" srcOrd="6" destOrd="0" presId="urn:microsoft.com/office/officeart/2005/8/layout/cycle6"/>
    <dgm:cxn modelId="{61C7F49F-BD31-4979-93D7-83FFDAE24248}" type="presParOf" srcId="{195E7F2A-5E80-4C32-B22B-B62E01CD5789}" destId="{328D21EF-577B-4591-916F-A350684C8D94}" srcOrd="7" destOrd="0" presId="urn:microsoft.com/office/officeart/2005/8/layout/cycle6"/>
    <dgm:cxn modelId="{8F4E8B82-E312-4787-9A7F-5EFD4FEAA005}" type="presParOf" srcId="{195E7F2A-5E80-4C32-B22B-B62E01CD5789}" destId="{A9ABD41C-4CC5-4C7C-B312-4A8DC600E828}"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899F0-4E97-4E16-99B2-03405D16DEBC}">
      <dsp:nvSpPr>
        <dsp:cNvPr id="0" name=""/>
        <dsp:cNvSpPr/>
      </dsp:nvSpPr>
      <dsp:spPr>
        <a:xfrm>
          <a:off x="2713625" y="1634"/>
          <a:ext cx="2709652" cy="1761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solidFill>
                <a:schemeClr val="tx1"/>
              </a:solidFill>
            </a:rPr>
            <a:t>1. </a:t>
          </a:r>
          <a:r>
            <a:rPr lang="ro-RO" sz="3300" kern="1200" dirty="0" smtClean="0">
              <a:solidFill>
                <a:schemeClr val="tx1"/>
              </a:solidFill>
            </a:rPr>
            <a:t>Legătura de idrogen</a:t>
          </a:r>
          <a:endParaRPr lang="en-US" sz="3300" kern="1200" dirty="0">
            <a:solidFill>
              <a:schemeClr val="tx1"/>
            </a:solidFill>
          </a:endParaRPr>
        </a:p>
      </dsp:txBody>
      <dsp:txXfrm>
        <a:off x="2799603" y="87612"/>
        <a:ext cx="2537696" cy="1589318"/>
      </dsp:txXfrm>
    </dsp:sp>
    <dsp:sp modelId="{5DCA4937-A9F2-459A-8762-689524782F34}">
      <dsp:nvSpPr>
        <dsp:cNvPr id="0" name=""/>
        <dsp:cNvSpPr/>
      </dsp:nvSpPr>
      <dsp:spPr>
        <a:xfrm>
          <a:off x="1641172" y="823564"/>
          <a:ext cx="4695592" cy="4695592"/>
        </a:xfrm>
        <a:custGeom>
          <a:avLst/>
          <a:gdLst/>
          <a:ahLst/>
          <a:cxnLst/>
          <a:rect l="0" t="0" r="0" b="0"/>
          <a:pathLst>
            <a:path>
              <a:moveTo>
                <a:pt x="3800811" y="503645"/>
              </a:moveTo>
              <a:arcTo wR="2347796" hR="2347796" stAng="18494086" swAng="357172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B15788A-AFD8-4C8B-B3D9-9F1778C7FB19}">
      <dsp:nvSpPr>
        <dsp:cNvPr id="0" name=""/>
        <dsp:cNvSpPr/>
      </dsp:nvSpPr>
      <dsp:spPr>
        <a:xfrm>
          <a:off x="4652974" y="3512001"/>
          <a:ext cx="2709652" cy="1761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solidFill>
                <a:schemeClr val="tx1"/>
              </a:solidFill>
            </a:rPr>
            <a:t>2. </a:t>
          </a:r>
          <a:r>
            <a:rPr lang="ro-RO" sz="3300" kern="1200" dirty="0" smtClean="0">
              <a:solidFill>
                <a:schemeClr val="tx1"/>
              </a:solidFill>
            </a:rPr>
            <a:t>Forţe Van der Waal</a:t>
          </a:r>
          <a:endParaRPr lang="en-US" sz="3300" kern="1200" dirty="0">
            <a:solidFill>
              <a:schemeClr val="tx1"/>
            </a:solidFill>
          </a:endParaRPr>
        </a:p>
      </dsp:txBody>
      <dsp:txXfrm>
        <a:off x="4738952" y="3597979"/>
        <a:ext cx="2537696" cy="1589318"/>
      </dsp:txXfrm>
    </dsp:sp>
    <dsp:sp modelId="{683FA229-4637-4A6D-9A1D-30EC12AEA185}">
      <dsp:nvSpPr>
        <dsp:cNvPr id="0" name=""/>
        <dsp:cNvSpPr/>
      </dsp:nvSpPr>
      <dsp:spPr>
        <a:xfrm>
          <a:off x="1625480" y="832444"/>
          <a:ext cx="4695592" cy="4695592"/>
        </a:xfrm>
        <a:custGeom>
          <a:avLst/>
          <a:gdLst/>
          <a:ahLst/>
          <a:cxnLst/>
          <a:rect l="0" t="0" r="0" b="0"/>
          <a:pathLst>
            <a:path>
              <a:moveTo>
                <a:pt x="3392640" y="4450281"/>
              </a:moveTo>
              <a:arcTo wR="2347796" hR="2347796" stAng="3814477" swAng="313404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B7CE92-53EE-4B65-B286-69C928A55E5A}">
      <dsp:nvSpPr>
        <dsp:cNvPr id="0" name=""/>
        <dsp:cNvSpPr/>
      </dsp:nvSpPr>
      <dsp:spPr>
        <a:xfrm>
          <a:off x="680374" y="3523328"/>
          <a:ext cx="2709652" cy="1761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ro-RO" sz="3300" kern="1200" dirty="0" smtClean="0">
              <a:solidFill>
                <a:schemeClr val="tx1"/>
              </a:solidFill>
            </a:rPr>
            <a:t>3</a:t>
          </a:r>
          <a:r>
            <a:rPr lang="en-US" sz="3300" kern="1200" dirty="0" smtClean="0">
              <a:solidFill>
                <a:schemeClr val="tx1"/>
              </a:solidFill>
            </a:rPr>
            <a:t>.</a:t>
          </a:r>
          <a:r>
            <a:rPr lang="ro-RO" sz="3300" kern="1200" dirty="0" smtClean="0">
              <a:solidFill>
                <a:schemeClr val="tx1"/>
              </a:solidFill>
            </a:rPr>
            <a:t> Legături dipol-dipol</a:t>
          </a:r>
          <a:endParaRPr lang="en-US" sz="3300" kern="1200" dirty="0">
            <a:solidFill>
              <a:schemeClr val="tx1"/>
            </a:solidFill>
          </a:endParaRPr>
        </a:p>
      </dsp:txBody>
      <dsp:txXfrm>
        <a:off x="766352" y="3609306"/>
        <a:ext cx="2537696" cy="1589318"/>
      </dsp:txXfrm>
    </dsp:sp>
    <dsp:sp modelId="{A9ABD41C-4CC5-4C7C-B312-4A8DC600E828}">
      <dsp:nvSpPr>
        <dsp:cNvPr id="0" name=""/>
        <dsp:cNvSpPr/>
      </dsp:nvSpPr>
      <dsp:spPr>
        <a:xfrm>
          <a:off x="1720655" y="882271"/>
          <a:ext cx="4695592" cy="4695592"/>
        </a:xfrm>
        <a:custGeom>
          <a:avLst/>
          <a:gdLst/>
          <a:ahLst/>
          <a:cxnLst/>
          <a:rect l="0" t="0" r="0" b="0"/>
          <a:pathLst>
            <a:path>
              <a:moveTo>
                <a:pt x="15493" y="2617071"/>
              </a:moveTo>
              <a:arcTo wR="2347796" hR="2347796" stAng="10404846" swAng="364512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131" name="Rectangle 11"/>
          <p:cNvSpPr>
            <a:spLocks noGrp="1" noChangeArrowheads="1"/>
          </p:cNvSpPr>
          <p:nvPr>
            <p:ph type="ctrTitle"/>
          </p:nvPr>
        </p:nvSpPr>
        <p:spPr>
          <a:xfrm>
            <a:off x="2057400" y="1143000"/>
            <a:ext cx="6629400" cy="2209800"/>
          </a:xfrm>
        </p:spPr>
        <p:txBody>
          <a:bodyPr/>
          <a:lstStyle>
            <a:lvl1pPr>
              <a:defRPr sz="4800"/>
            </a:lvl1pPr>
          </a:lstStyle>
          <a:p>
            <a:pPr lvl="0"/>
            <a:r>
              <a:rPr lang="en-US" noProof="0" smtClean="0"/>
              <a:t>Click to edit Master title style</a:t>
            </a:r>
          </a:p>
        </p:txBody>
      </p:sp>
      <p:sp>
        <p:nvSpPr>
          <p:cNvPr id="5132"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pPr lvl="0"/>
            <a:r>
              <a:rPr lang="en-US" noProof="0" smtClean="0"/>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7579A5BB-CCBA-4752-8AFE-8311B4E33A62}" type="slidenum">
              <a:rPr lang="en-US"/>
              <a:pPr>
                <a:defRPr/>
              </a:pPr>
              <a:t>‹#›</a:t>
            </a:fld>
            <a:endParaRPr lang="en-US"/>
          </a:p>
        </p:txBody>
      </p:sp>
    </p:spTree>
    <p:extLst>
      <p:ext uri="{BB962C8B-B14F-4D97-AF65-F5344CB8AC3E}">
        <p14:creationId xmlns:p14="http://schemas.microsoft.com/office/powerpoint/2010/main" val="152991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2F0140D3-7C60-49CD-B781-3FA76D4392A6}" type="slidenum">
              <a:rPr lang="en-US"/>
              <a:pPr>
                <a:defRPr/>
              </a:pPr>
              <a:t>‹#›</a:t>
            </a:fld>
            <a:endParaRPr lang="en-US"/>
          </a:p>
        </p:txBody>
      </p:sp>
    </p:spTree>
    <p:extLst>
      <p:ext uri="{BB962C8B-B14F-4D97-AF65-F5344CB8AC3E}">
        <p14:creationId xmlns:p14="http://schemas.microsoft.com/office/powerpoint/2010/main" val="72996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5A2E52D0-85C1-4F4A-8C7F-610BC628A341}" type="slidenum">
              <a:rPr lang="en-US"/>
              <a:pPr>
                <a:defRPr/>
              </a:pPr>
              <a:t>‹#›</a:t>
            </a:fld>
            <a:endParaRPr lang="en-US"/>
          </a:p>
        </p:txBody>
      </p:sp>
    </p:spTree>
    <p:extLst>
      <p:ext uri="{BB962C8B-B14F-4D97-AF65-F5344CB8AC3E}">
        <p14:creationId xmlns:p14="http://schemas.microsoft.com/office/powerpoint/2010/main" val="1424740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277813"/>
            <a:ext cx="7772400" cy="5853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48119121-C833-456C-9A16-CB808DC91B0C}" type="slidenum">
              <a:rPr lang="en-US"/>
              <a:pPr>
                <a:defRPr/>
              </a:pPr>
              <a:t>‹#›</a:t>
            </a:fld>
            <a:endParaRPr lang="en-US"/>
          </a:p>
        </p:txBody>
      </p:sp>
    </p:spTree>
    <p:extLst>
      <p:ext uri="{BB962C8B-B14F-4D97-AF65-F5344CB8AC3E}">
        <p14:creationId xmlns:p14="http://schemas.microsoft.com/office/powerpoint/2010/main" val="3391128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0ED24DB3-D012-4398-ACCF-68E568EC6F94}" type="slidenum">
              <a:rPr lang="en-US"/>
              <a:pPr>
                <a:defRPr/>
              </a:pPr>
              <a:t>‹#›</a:t>
            </a:fld>
            <a:endParaRPr lang="en-US"/>
          </a:p>
        </p:txBody>
      </p:sp>
    </p:spTree>
    <p:extLst>
      <p:ext uri="{BB962C8B-B14F-4D97-AF65-F5344CB8AC3E}">
        <p14:creationId xmlns:p14="http://schemas.microsoft.com/office/powerpoint/2010/main" val="427931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58E623B2-F316-41A4-9B8C-DB728B5A51CA}" type="slidenum">
              <a:rPr lang="en-US"/>
              <a:pPr>
                <a:defRPr/>
              </a:pPr>
              <a:t>‹#›</a:t>
            </a:fld>
            <a:endParaRPr lang="en-US"/>
          </a:p>
        </p:txBody>
      </p:sp>
    </p:spTree>
    <p:extLst>
      <p:ext uri="{BB962C8B-B14F-4D97-AF65-F5344CB8AC3E}">
        <p14:creationId xmlns:p14="http://schemas.microsoft.com/office/powerpoint/2010/main" val="79583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88ED2112-2A90-47D3-AF50-4B8CA7867D09}" type="slidenum">
              <a:rPr lang="en-US"/>
              <a:pPr>
                <a:defRPr/>
              </a:pPr>
              <a:t>‹#›</a:t>
            </a:fld>
            <a:endParaRPr lang="en-US"/>
          </a:p>
        </p:txBody>
      </p:sp>
    </p:spTree>
    <p:extLst>
      <p:ext uri="{BB962C8B-B14F-4D97-AF65-F5344CB8AC3E}">
        <p14:creationId xmlns:p14="http://schemas.microsoft.com/office/powerpoint/2010/main" val="417642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A7355DA0-2DF4-4295-87CF-3FA981195659}" type="slidenum">
              <a:rPr lang="en-US"/>
              <a:pPr>
                <a:defRPr/>
              </a:pPr>
              <a:t>‹#›</a:t>
            </a:fld>
            <a:endParaRPr lang="en-US"/>
          </a:p>
        </p:txBody>
      </p:sp>
    </p:spTree>
    <p:extLst>
      <p:ext uri="{BB962C8B-B14F-4D97-AF65-F5344CB8AC3E}">
        <p14:creationId xmlns:p14="http://schemas.microsoft.com/office/powerpoint/2010/main" val="186139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6E1AE1E3-0E61-4C4C-8DE4-DB85D4E69918}" type="slidenum">
              <a:rPr lang="en-US"/>
              <a:pPr>
                <a:defRPr/>
              </a:pPr>
              <a:t>‹#›</a:t>
            </a:fld>
            <a:endParaRPr lang="en-US"/>
          </a:p>
        </p:txBody>
      </p:sp>
    </p:spTree>
    <p:extLst>
      <p:ext uri="{BB962C8B-B14F-4D97-AF65-F5344CB8AC3E}">
        <p14:creationId xmlns:p14="http://schemas.microsoft.com/office/powerpoint/2010/main" val="116451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E773E17B-CF54-424C-B5FC-D9213ACD409A}" type="slidenum">
              <a:rPr lang="en-US"/>
              <a:pPr>
                <a:defRPr/>
              </a:pPr>
              <a:t>‹#›</a:t>
            </a:fld>
            <a:endParaRPr lang="en-US"/>
          </a:p>
        </p:txBody>
      </p:sp>
    </p:spTree>
    <p:extLst>
      <p:ext uri="{BB962C8B-B14F-4D97-AF65-F5344CB8AC3E}">
        <p14:creationId xmlns:p14="http://schemas.microsoft.com/office/powerpoint/2010/main" val="410045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FAFF4C33-06E9-459C-B66E-3BFA83CC512F}" type="slidenum">
              <a:rPr lang="en-US"/>
              <a:pPr>
                <a:defRPr/>
              </a:pPr>
              <a:t>‹#›</a:t>
            </a:fld>
            <a:endParaRPr lang="en-US"/>
          </a:p>
        </p:txBody>
      </p:sp>
    </p:spTree>
    <p:extLst>
      <p:ext uri="{BB962C8B-B14F-4D97-AF65-F5344CB8AC3E}">
        <p14:creationId xmlns:p14="http://schemas.microsoft.com/office/powerpoint/2010/main" val="234523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315D6751-FAE9-4E5E-B8A6-8898671F9A7B}" type="slidenum">
              <a:rPr lang="en-US"/>
              <a:pPr>
                <a:defRPr/>
              </a:pPr>
              <a:t>‹#›</a:t>
            </a:fld>
            <a:endParaRPr lang="en-US"/>
          </a:p>
        </p:txBody>
      </p:sp>
    </p:spTree>
    <p:extLst>
      <p:ext uri="{BB962C8B-B14F-4D97-AF65-F5344CB8AC3E}">
        <p14:creationId xmlns:p14="http://schemas.microsoft.com/office/powerpoint/2010/main" val="78655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latin typeface="Times New Roman"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5"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a:defRPr/>
            </a:pPr>
            <a:endParaRPr lang="en-US"/>
          </a:p>
        </p:txBody>
      </p:sp>
      <p:sp>
        <p:nvSpPr>
          <p:cNvPr id="4106"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p>
        </p:txBody>
      </p:sp>
      <p:sp>
        <p:nvSpPr>
          <p:cNvPr id="4107"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a:defRPr/>
            </a:pPr>
            <a:fld id="{A4BE0A18-3429-487A-8FB6-08C7D62D76DC}" type="slidenum">
              <a:rPr lang="en-US"/>
              <a:pPr>
                <a:defRPr/>
              </a:pPr>
              <a:t>‹#›</a:t>
            </a:fld>
            <a:endParaRPr lang="en-US"/>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7"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p:cNvSpPr/>
          <p:nvPr/>
        </p:nvSpPr>
        <p:spPr>
          <a:xfrm>
            <a:off x="1692275" y="549275"/>
            <a:ext cx="4895850" cy="575945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p:nvPr/>
        </p:nvSpPr>
        <p:spPr>
          <a:xfrm>
            <a:off x="1979613" y="2652713"/>
            <a:ext cx="3240087" cy="1200329"/>
          </a:xfrm>
          <a:prstGeom prst="rect">
            <a:avLst/>
          </a:prstGeom>
          <a:noFill/>
        </p:spPr>
        <p:txBody>
          <a:bodyPr>
            <a:spAutoFit/>
          </a:bodyPr>
          <a:lstStyle/>
          <a:p>
            <a:pPr algn="ctr">
              <a:defRPr/>
            </a:pPr>
            <a:endParaRPr lang="pt-BR" sz="5400" b="1" dirty="0">
              <a:solidFill>
                <a:schemeClr val="bg1">
                  <a:lumMod val="10000"/>
                </a:schemeClr>
              </a:solidFill>
              <a:latin typeface="+mj-lt"/>
            </a:endParaRPr>
          </a:p>
          <a:p>
            <a:pPr>
              <a:defRPr/>
            </a:pPr>
            <a:endParaRPr lang="en-US" dirty="0"/>
          </a:p>
        </p:txBody>
      </p:sp>
      <p:sp>
        <p:nvSpPr>
          <p:cNvPr id="7" name="TextBox 6"/>
          <p:cNvSpPr txBox="1"/>
          <p:nvPr/>
        </p:nvSpPr>
        <p:spPr>
          <a:xfrm>
            <a:off x="2627784" y="1138107"/>
            <a:ext cx="3240087" cy="861774"/>
          </a:xfrm>
          <a:prstGeom prst="rect">
            <a:avLst/>
          </a:prstGeom>
          <a:noFill/>
        </p:spPr>
        <p:txBody>
          <a:bodyPr>
            <a:spAutoFit/>
          </a:bodyPr>
          <a:lstStyle/>
          <a:p>
            <a:pPr>
              <a:defRPr/>
            </a:pPr>
            <a:r>
              <a:rPr lang="pt-BR" b="1" dirty="0"/>
              <a:t>Legătura metalică</a:t>
            </a:r>
            <a:endParaRPr lang="en-US" dirty="0"/>
          </a:p>
          <a:p>
            <a:pPr>
              <a:defRPr/>
            </a:pPr>
            <a:endParaRPr lang="en-US" sz="3200" dirty="0">
              <a:latin typeface="+mj-lt"/>
            </a:endParaRPr>
          </a:p>
        </p:txBody>
      </p:sp>
      <p:sp>
        <p:nvSpPr>
          <p:cNvPr id="11" name="Oval Callout 10"/>
          <p:cNvSpPr/>
          <p:nvPr/>
        </p:nvSpPr>
        <p:spPr>
          <a:xfrm>
            <a:off x="7164388" y="549275"/>
            <a:ext cx="1511300" cy="612775"/>
          </a:xfrm>
          <a:prstGeom prst="wedgeEllipseCallout">
            <a:avLst>
              <a:gd name="adj1" fmla="val -142531"/>
              <a:gd name="adj2" fmla="val 3431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9" name="TextBox 11"/>
          <p:cNvSpPr txBox="1">
            <a:spLocks noChangeArrowheads="1"/>
          </p:cNvSpPr>
          <p:nvPr/>
        </p:nvSpPr>
        <p:spPr bwMode="auto">
          <a:xfrm>
            <a:off x="7402513" y="649288"/>
            <a:ext cx="1079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o-RO" b="1" dirty="0"/>
              <a:t>Curs </a:t>
            </a:r>
            <a:r>
              <a:rPr lang="en-US" b="1" dirty="0" smtClean="0"/>
              <a:t>8</a:t>
            </a:r>
            <a:endParaRPr lang="en-US" b="1" dirty="0"/>
          </a:p>
          <a:p>
            <a:pPr eaLnBrk="1" hangingPunct="1"/>
            <a:endParaRPr lang="en-US" dirty="0"/>
          </a:p>
        </p:txBody>
      </p:sp>
      <p:sp>
        <p:nvSpPr>
          <p:cNvPr id="13" name="Explosion 2 12"/>
          <p:cNvSpPr/>
          <p:nvPr/>
        </p:nvSpPr>
        <p:spPr>
          <a:xfrm>
            <a:off x="6227763" y="4437063"/>
            <a:ext cx="2808287" cy="187166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Box 13"/>
          <p:cNvSpPr txBox="1"/>
          <p:nvPr/>
        </p:nvSpPr>
        <p:spPr>
          <a:xfrm>
            <a:off x="6732588" y="4975225"/>
            <a:ext cx="1703387" cy="830263"/>
          </a:xfrm>
          <a:prstGeom prst="rect">
            <a:avLst/>
          </a:prstGeom>
          <a:noFill/>
        </p:spPr>
        <p:txBody>
          <a:bodyPr>
            <a:spAutoFit/>
          </a:bodyPr>
          <a:lstStyle/>
          <a:p>
            <a:pPr>
              <a:defRPr/>
            </a:pPr>
            <a:r>
              <a:rPr lang="ro-RO" dirty="0"/>
              <a:t>    </a:t>
            </a:r>
            <a:r>
              <a:rPr lang="ro-RO" sz="2400" b="1" dirty="0">
                <a:latin typeface="+mj-lt"/>
              </a:rPr>
              <a:t>Simona </a:t>
            </a:r>
          </a:p>
          <a:p>
            <a:pPr>
              <a:defRPr/>
            </a:pPr>
            <a:r>
              <a:rPr lang="ro-RO" sz="2400" b="1" dirty="0">
                <a:latin typeface="+mj-lt"/>
              </a:rPr>
              <a:t>      Rada</a:t>
            </a:r>
            <a:endParaRPr lang="en-US" sz="2400" b="1" dirty="0">
              <a:latin typeface="+mj-lt"/>
            </a:endParaRPr>
          </a:p>
        </p:txBody>
      </p:sp>
      <p:sp>
        <p:nvSpPr>
          <p:cNvPr id="2" name="TextBox 1"/>
          <p:cNvSpPr txBox="1"/>
          <p:nvPr/>
        </p:nvSpPr>
        <p:spPr>
          <a:xfrm>
            <a:off x="3059832" y="649288"/>
            <a:ext cx="3384376" cy="369332"/>
          </a:xfrm>
          <a:prstGeom prst="rect">
            <a:avLst/>
          </a:prstGeom>
          <a:noFill/>
        </p:spPr>
        <p:txBody>
          <a:bodyPr wrap="square" rtlCol="0">
            <a:spAutoFit/>
          </a:bodyPr>
          <a:lstStyle/>
          <a:p>
            <a:r>
              <a:rPr lang="en-US" b="1" dirty="0" err="1" smtClean="0"/>
              <a:t>Interac</a:t>
            </a:r>
            <a:r>
              <a:rPr lang="ro-RO" b="1" dirty="0" smtClean="0"/>
              <a:t>ţiuni intermoleculare</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971600" y="188640"/>
            <a:ext cx="7488832" cy="5544616"/>
          </a:xfrm>
          <a:prstGeom prst="rect">
            <a:avLst/>
          </a:prstGeom>
          <a:noFill/>
          <a:ln w="9525">
            <a:noFill/>
            <a:miter lim="800000"/>
            <a:headEnd/>
            <a:tailEnd/>
          </a:ln>
        </p:spPr>
      </p:pic>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5733256"/>
            <a:ext cx="47339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020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764704"/>
            <a:ext cx="7838619" cy="4166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377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0648"/>
            <a:ext cx="7811086"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27584" y="3933056"/>
            <a:ext cx="7811086" cy="1477328"/>
          </a:xfrm>
          <a:prstGeom prst="rect">
            <a:avLst/>
          </a:prstGeom>
        </p:spPr>
        <p:txBody>
          <a:bodyPr wrap="square">
            <a:spAutoFit/>
          </a:bodyPr>
          <a:lstStyle/>
          <a:p>
            <a:pPr algn="just"/>
            <a:r>
              <a:rPr lang="ro-RO" b="1" dirty="0" smtClean="0"/>
              <a:t>B) </a:t>
            </a:r>
            <a:r>
              <a:rPr lang="ro-RO" b="1" dirty="0" smtClean="0">
                <a:solidFill>
                  <a:srgbClr val="FF0000"/>
                </a:solidFill>
              </a:rPr>
              <a:t>Legătura </a:t>
            </a:r>
            <a:r>
              <a:rPr lang="ro-RO" b="1" dirty="0">
                <a:solidFill>
                  <a:srgbClr val="FF0000"/>
                </a:solidFill>
              </a:rPr>
              <a:t>de hidrogen</a:t>
            </a:r>
            <a:r>
              <a:rPr lang="ro-RO" b="1" i="1" dirty="0">
                <a:solidFill>
                  <a:srgbClr val="FF0000"/>
                </a:solidFill>
              </a:rPr>
              <a:t> </a:t>
            </a:r>
            <a:r>
              <a:rPr lang="ro-RO" b="1" dirty="0">
                <a:solidFill>
                  <a:srgbClr val="FF0000"/>
                </a:solidFill>
              </a:rPr>
              <a:t>intramoleculară</a:t>
            </a:r>
            <a:r>
              <a:rPr lang="ro-RO" dirty="0">
                <a:solidFill>
                  <a:srgbClr val="FF0000"/>
                </a:solidFill>
              </a:rPr>
              <a:t> </a:t>
            </a:r>
            <a:r>
              <a:rPr lang="ro-RO" b="1" i="1" dirty="0"/>
              <a:t>poate exista în interiorul diferitelor părţi ale unei molecule.</a:t>
            </a:r>
            <a:r>
              <a:rPr lang="ro-RO" dirty="0"/>
              <a:t> Acest tip de legătură conduce la formarea heterociclurilor, în cazul substanţelor care conţin în moleculă hidrogen şi un element ce poate genera legături de hidrogen, aflat în poziţii care să permită interacţiunea. </a:t>
            </a:r>
            <a:endParaRPr lang="en-US" dirty="0"/>
          </a:p>
        </p:txBody>
      </p:sp>
    </p:spTree>
    <p:extLst>
      <p:ext uri="{BB962C8B-B14F-4D97-AF65-F5344CB8AC3E}">
        <p14:creationId xmlns:p14="http://schemas.microsoft.com/office/powerpoint/2010/main" val="227511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041" y="30832"/>
            <a:ext cx="6374914" cy="6361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507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71800" y="260648"/>
            <a:ext cx="4036105" cy="369332"/>
          </a:xfrm>
          <a:prstGeom prst="rect">
            <a:avLst/>
          </a:prstGeom>
        </p:spPr>
        <p:txBody>
          <a:bodyPr wrap="none">
            <a:spAutoFit/>
          </a:bodyPr>
          <a:lstStyle/>
          <a:p>
            <a:r>
              <a:rPr lang="ro-RO" b="1" dirty="0" smtClean="0"/>
              <a:t>2. Legături </a:t>
            </a:r>
            <a:r>
              <a:rPr lang="ro-RO" b="1" dirty="0"/>
              <a:t>prin forţe van der Waals</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837" y="764704"/>
            <a:ext cx="6749537" cy="5984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smtClean="0"/>
              <a:t>3. Legături dipol-dipol</a:t>
            </a:r>
            <a:endParaRPr lang="en-US" dirty="0"/>
          </a:p>
        </p:txBody>
      </p:sp>
      <p:pic>
        <p:nvPicPr>
          <p:cNvPr id="4" name="Content Placeholder 3"/>
          <p:cNvPicPr>
            <a:picLocks noGrp="1"/>
          </p:cNvPicPr>
          <p:nvPr>
            <p:ph idx="1"/>
          </p:nvPr>
        </p:nvPicPr>
        <p:blipFill>
          <a:blip r:embed="rId2"/>
          <a:srcRect/>
          <a:stretch>
            <a:fillRect/>
          </a:stretch>
        </p:blipFill>
        <p:spPr bwMode="auto">
          <a:xfrm>
            <a:off x="1198805" y="2204864"/>
            <a:ext cx="6973595" cy="1416094"/>
          </a:xfrm>
          <a:prstGeom prst="rect">
            <a:avLst/>
          </a:prstGeom>
          <a:noFill/>
          <a:ln w="9525">
            <a:noFill/>
            <a:miter lim="800000"/>
            <a:headEnd/>
            <a:tailEnd/>
          </a:ln>
        </p:spPr>
      </p:pic>
      <p:sp>
        <p:nvSpPr>
          <p:cNvPr id="5" name="Rectangle 4"/>
          <p:cNvSpPr/>
          <p:nvPr/>
        </p:nvSpPr>
        <p:spPr>
          <a:xfrm>
            <a:off x="1331640" y="1484784"/>
            <a:ext cx="6840760" cy="923330"/>
          </a:xfrm>
          <a:prstGeom prst="rect">
            <a:avLst/>
          </a:prstGeom>
        </p:spPr>
        <p:txBody>
          <a:bodyPr wrap="square">
            <a:spAutoFit/>
          </a:bodyPr>
          <a:lstStyle/>
          <a:p>
            <a:pPr marL="285750" indent="-285750">
              <a:buFont typeface="Arial" pitchFamily="34" charset="0"/>
              <a:buChar char="•"/>
            </a:pPr>
            <a:r>
              <a:rPr lang="en-US" b="1" i="1" dirty="0" err="1"/>
              <a:t>legături</a:t>
            </a:r>
            <a:r>
              <a:rPr lang="en-US" b="1" i="1" dirty="0"/>
              <a:t> </a:t>
            </a:r>
            <a:r>
              <a:rPr lang="en-US" b="1" i="1" dirty="0" err="1"/>
              <a:t>dipol-dipol</a:t>
            </a:r>
            <a:r>
              <a:rPr lang="en-US" b="1" i="1" dirty="0"/>
              <a:t> </a:t>
            </a:r>
            <a:r>
              <a:rPr lang="en-US" b="1" i="1" dirty="0" err="1"/>
              <a:t>prin</a:t>
            </a:r>
            <a:r>
              <a:rPr lang="en-US" b="1" i="1" dirty="0"/>
              <a:t> </a:t>
            </a:r>
            <a:r>
              <a:rPr lang="en-US" b="1" i="1" dirty="0" err="1"/>
              <a:t>forţe</a:t>
            </a:r>
            <a:r>
              <a:rPr lang="en-US" b="1" i="1" dirty="0"/>
              <a:t> de </a:t>
            </a:r>
            <a:r>
              <a:rPr lang="en-US" b="1" i="1" dirty="0" err="1" smtClean="0"/>
              <a:t>orientare</a:t>
            </a:r>
            <a:r>
              <a:rPr lang="ro-RO" b="1" i="1" dirty="0" smtClean="0"/>
              <a:t> </a:t>
            </a:r>
            <a:r>
              <a:rPr lang="en-US" dirty="0"/>
              <a:t>care se </a:t>
            </a:r>
            <a:r>
              <a:rPr lang="en-US" dirty="0" err="1"/>
              <a:t>manifestă</a:t>
            </a:r>
            <a:r>
              <a:rPr lang="en-US" dirty="0"/>
              <a:t> </a:t>
            </a:r>
            <a:r>
              <a:rPr lang="en-US" dirty="0" err="1"/>
              <a:t>între</a:t>
            </a:r>
            <a:r>
              <a:rPr lang="en-US" dirty="0"/>
              <a:t> molecule </a:t>
            </a:r>
            <a:r>
              <a:rPr lang="en-US" dirty="0" err="1"/>
              <a:t>polare</a:t>
            </a:r>
            <a:r>
              <a:rPr lang="en-US" dirty="0"/>
              <a:t>, </a:t>
            </a:r>
            <a:r>
              <a:rPr lang="en-US" dirty="0" err="1"/>
              <a:t>datorită</a:t>
            </a:r>
            <a:r>
              <a:rPr lang="en-US" dirty="0"/>
              <a:t> </a:t>
            </a:r>
            <a:r>
              <a:rPr lang="en-US" dirty="0" err="1"/>
              <a:t>acţiunii</a:t>
            </a:r>
            <a:r>
              <a:rPr lang="en-US" dirty="0"/>
              <a:t> </a:t>
            </a:r>
            <a:r>
              <a:rPr lang="en-US" dirty="0" err="1"/>
              <a:t>reciproce</a:t>
            </a:r>
            <a:r>
              <a:rPr lang="en-US" dirty="0"/>
              <a:t> </a:t>
            </a:r>
            <a:r>
              <a:rPr lang="en-US" dirty="0" err="1"/>
              <a:t>între</a:t>
            </a:r>
            <a:r>
              <a:rPr lang="en-US" dirty="0"/>
              <a:t> </a:t>
            </a:r>
            <a:r>
              <a:rPr lang="en-US" dirty="0" err="1"/>
              <a:t>dipolii</a:t>
            </a:r>
            <a:r>
              <a:rPr lang="en-US" dirty="0"/>
              <a:t> </a:t>
            </a:r>
            <a:r>
              <a:rPr lang="en-US" dirty="0" err="1"/>
              <a:t>permanenţi</a:t>
            </a:r>
            <a:r>
              <a:rPr lang="en-US" dirty="0"/>
              <a:t>. </a:t>
            </a:r>
            <a:r>
              <a:rPr lang="en-US" dirty="0" smtClean="0"/>
              <a:t> </a:t>
            </a:r>
            <a:endParaRPr lang="en-US" dirty="0"/>
          </a:p>
        </p:txBody>
      </p:sp>
      <p:sp>
        <p:nvSpPr>
          <p:cNvPr id="6" name="Rectangle 5"/>
          <p:cNvSpPr/>
          <p:nvPr/>
        </p:nvSpPr>
        <p:spPr>
          <a:xfrm>
            <a:off x="1052058" y="3717031"/>
            <a:ext cx="7128792" cy="646331"/>
          </a:xfrm>
          <a:prstGeom prst="rect">
            <a:avLst/>
          </a:prstGeom>
        </p:spPr>
        <p:txBody>
          <a:bodyPr wrap="square">
            <a:spAutoFit/>
          </a:bodyPr>
          <a:lstStyle/>
          <a:p>
            <a:pPr marL="285750" indent="-285750">
              <a:buFont typeface="Arial" pitchFamily="34" charset="0"/>
              <a:buChar char="•"/>
            </a:pPr>
            <a:r>
              <a:rPr lang="en-US" b="1" i="1" dirty="0" err="1"/>
              <a:t>legături</a:t>
            </a:r>
            <a:r>
              <a:rPr lang="en-US" b="1" i="1" dirty="0"/>
              <a:t> </a:t>
            </a:r>
            <a:r>
              <a:rPr lang="en-US" b="1" i="1" dirty="0" err="1"/>
              <a:t>prin</a:t>
            </a:r>
            <a:r>
              <a:rPr lang="en-US" b="1" i="1" dirty="0"/>
              <a:t> </a:t>
            </a:r>
            <a:r>
              <a:rPr lang="en-US" b="1" i="1" dirty="0" err="1"/>
              <a:t>forţe</a:t>
            </a:r>
            <a:r>
              <a:rPr lang="en-US" b="1" i="1" dirty="0"/>
              <a:t> de </a:t>
            </a:r>
            <a:r>
              <a:rPr lang="en-US" b="1" i="1" dirty="0" err="1"/>
              <a:t>inducţie</a:t>
            </a:r>
            <a:r>
              <a:rPr lang="en-US" dirty="0"/>
              <a:t>, care se </a:t>
            </a:r>
            <a:r>
              <a:rPr lang="en-US" dirty="0" err="1"/>
              <a:t>manifestă</a:t>
            </a:r>
            <a:r>
              <a:rPr lang="en-US" dirty="0"/>
              <a:t> </a:t>
            </a:r>
            <a:r>
              <a:rPr lang="en-US" dirty="0" err="1"/>
              <a:t>între</a:t>
            </a:r>
            <a:r>
              <a:rPr lang="en-US" dirty="0"/>
              <a:t> o </a:t>
            </a:r>
            <a:r>
              <a:rPr lang="en-US" dirty="0" err="1"/>
              <a:t>moleculă</a:t>
            </a:r>
            <a:r>
              <a:rPr lang="en-US" dirty="0"/>
              <a:t> </a:t>
            </a:r>
            <a:r>
              <a:rPr lang="en-US" dirty="0" err="1"/>
              <a:t>polară</a:t>
            </a:r>
            <a:r>
              <a:rPr lang="en-US" dirty="0"/>
              <a:t> </a:t>
            </a:r>
            <a:r>
              <a:rPr lang="en-US" dirty="0" err="1"/>
              <a:t>şi</a:t>
            </a:r>
            <a:r>
              <a:rPr lang="en-US" dirty="0"/>
              <a:t> </a:t>
            </a:r>
            <a:r>
              <a:rPr lang="en-US" dirty="0" err="1"/>
              <a:t>una</a:t>
            </a:r>
            <a:r>
              <a:rPr lang="en-US" dirty="0"/>
              <a:t> </a:t>
            </a:r>
            <a:r>
              <a:rPr lang="en-US" dirty="0" err="1"/>
              <a:t>nepolară</a:t>
            </a:r>
            <a:r>
              <a:rPr lang="en-US" dirty="0"/>
              <a:t>. </a:t>
            </a:r>
          </a:p>
        </p:txBody>
      </p:sp>
      <p:pic>
        <p:nvPicPr>
          <p:cNvPr id="7" name="Picture 6"/>
          <p:cNvPicPr/>
          <p:nvPr/>
        </p:nvPicPr>
        <p:blipFill>
          <a:blip r:embed="rId3"/>
          <a:srcRect/>
          <a:stretch>
            <a:fillRect/>
          </a:stretch>
        </p:blipFill>
        <p:spPr bwMode="auto">
          <a:xfrm>
            <a:off x="2195736" y="4725144"/>
            <a:ext cx="4257675" cy="389890"/>
          </a:xfrm>
          <a:prstGeom prst="rect">
            <a:avLst/>
          </a:prstGeom>
          <a:noFill/>
          <a:ln w="9525">
            <a:noFill/>
            <a:miter lim="800000"/>
            <a:headEnd/>
            <a:tailEnd/>
          </a:ln>
        </p:spPr>
      </p:pic>
      <p:sp>
        <p:nvSpPr>
          <p:cNvPr id="8" name="Rectangle 7"/>
          <p:cNvSpPr/>
          <p:nvPr/>
        </p:nvSpPr>
        <p:spPr>
          <a:xfrm>
            <a:off x="701897" y="5555602"/>
            <a:ext cx="7488832" cy="646331"/>
          </a:xfrm>
          <a:prstGeom prst="rect">
            <a:avLst/>
          </a:prstGeom>
        </p:spPr>
        <p:txBody>
          <a:bodyPr wrap="square">
            <a:spAutoFit/>
          </a:bodyPr>
          <a:lstStyle/>
          <a:p>
            <a:pPr marL="285750" indent="-285750">
              <a:buFont typeface="Arial" pitchFamily="34" charset="0"/>
              <a:buChar char="•"/>
            </a:pPr>
            <a:r>
              <a:rPr lang="en-US" b="1" i="1" dirty="0" err="1"/>
              <a:t>legături</a:t>
            </a:r>
            <a:r>
              <a:rPr lang="en-US" b="1" i="1" dirty="0"/>
              <a:t> </a:t>
            </a:r>
            <a:r>
              <a:rPr lang="en-US" b="1" i="1" dirty="0" err="1"/>
              <a:t>prin</a:t>
            </a:r>
            <a:r>
              <a:rPr lang="en-US" b="1" i="1" dirty="0"/>
              <a:t> </a:t>
            </a:r>
            <a:r>
              <a:rPr lang="en-US" b="1" i="1" dirty="0" err="1"/>
              <a:t>forţe</a:t>
            </a:r>
            <a:r>
              <a:rPr lang="en-US" b="1" i="1" dirty="0"/>
              <a:t> de </a:t>
            </a:r>
            <a:r>
              <a:rPr lang="en-US" b="1" i="1" dirty="0" err="1"/>
              <a:t>dispersie</a:t>
            </a:r>
            <a:r>
              <a:rPr lang="en-US" dirty="0"/>
              <a:t> - </a:t>
            </a:r>
            <a:r>
              <a:rPr lang="en-US" dirty="0" err="1"/>
              <a:t>forţe</a:t>
            </a:r>
            <a:r>
              <a:rPr lang="en-US" dirty="0"/>
              <a:t> </a:t>
            </a:r>
            <a:r>
              <a:rPr lang="en-US" dirty="0" err="1"/>
              <a:t>exercitate</a:t>
            </a:r>
            <a:r>
              <a:rPr lang="en-US" dirty="0"/>
              <a:t> </a:t>
            </a:r>
            <a:r>
              <a:rPr lang="en-US" dirty="0" err="1"/>
              <a:t>între</a:t>
            </a:r>
            <a:r>
              <a:rPr lang="en-US" dirty="0"/>
              <a:t> molecule </a:t>
            </a:r>
            <a:r>
              <a:rPr lang="en-US" dirty="0" err="1"/>
              <a:t>nepolare</a:t>
            </a:r>
            <a:r>
              <a:rPr lang="en-US" dirty="0"/>
              <a:t>. </a:t>
            </a:r>
          </a:p>
        </p:txBody>
      </p:sp>
    </p:spTree>
    <p:extLst>
      <p:ext uri="{BB962C8B-B14F-4D97-AF65-F5344CB8AC3E}">
        <p14:creationId xmlns:p14="http://schemas.microsoft.com/office/powerpoint/2010/main" val="259778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Callout 3"/>
          <p:cNvSpPr/>
          <p:nvPr/>
        </p:nvSpPr>
        <p:spPr>
          <a:xfrm>
            <a:off x="0" y="0"/>
            <a:ext cx="1259632" cy="1458913"/>
          </a:xfrm>
          <a:prstGeom prst="wedgeEllipseCallout">
            <a:avLst>
              <a:gd name="adj1" fmla="val 30583"/>
              <a:gd name="adj2" fmla="val 8587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28" name="TextBox 4"/>
          <p:cNvSpPr txBox="1">
            <a:spLocks noChangeArrowheads="1"/>
          </p:cNvSpPr>
          <p:nvPr/>
        </p:nvSpPr>
        <p:spPr bwMode="auto">
          <a:xfrm>
            <a:off x="-71859" y="406290"/>
            <a:ext cx="1403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smtClean="0"/>
              <a:t>C</a:t>
            </a:r>
            <a:r>
              <a:rPr lang="ro-RO" dirty="0" smtClean="0"/>
              <a:t>itate celebre</a:t>
            </a:r>
            <a:endParaRPr lang="en-US" dirty="0"/>
          </a:p>
        </p:txBody>
      </p:sp>
      <p:sp>
        <p:nvSpPr>
          <p:cNvPr id="2" name="Rectangle 1"/>
          <p:cNvSpPr/>
          <p:nvPr/>
        </p:nvSpPr>
        <p:spPr>
          <a:xfrm>
            <a:off x="971600" y="389861"/>
            <a:ext cx="8172400" cy="6186309"/>
          </a:xfrm>
          <a:prstGeom prst="rect">
            <a:avLst/>
          </a:prstGeom>
        </p:spPr>
        <p:txBody>
          <a:bodyPr wrap="square">
            <a:spAutoFit/>
          </a:bodyPr>
          <a:lstStyle/>
          <a:p>
            <a:r>
              <a:rPr lang="es-ES" b="1" dirty="0"/>
              <a:t>• </a:t>
            </a:r>
            <a:r>
              <a:rPr lang="es-ES" dirty="0" err="1"/>
              <a:t>Chimia</a:t>
            </a:r>
            <a:r>
              <a:rPr lang="es-ES" dirty="0"/>
              <a:t> e de partea </a:t>
            </a:r>
            <a:r>
              <a:rPr lang="es-ES" dirty="0" err="1"/>
              <a:t>celor</a:t>
            </a:r>
            <a:r>
              <a:rPr lang="es-ES" dirty="0"/>
              <a:t> </a:t>
            </a:r>
            <a:r>
              <a:rPr lang="es-ES" dirty="0" err="1"/>
              <a:t>buni</a:t>
            </a:r>
            <a:r>
              <a:rPr lang="es-ES" dirty="0"/>
              <a:t>, </a:t>
            </a:r>
            <a:r>
              <a:rPr lang="es-ES" dirty="0" err="1"/>
              <a:t>rugina</a:t>
            </a:r>
            <a:r>
              <a:rPr lang="es-ES" dirty="0"/>
              <a:t> </a:t>
            </a:r>
            <a:r>
              <a:rPr lang="es-ES" dirty="0" err="1"/>
              <a:t>calomniei</a:t>
            </a:r>
            <a:r>
              <a:rPr lang="es-ES" dirty="0"/>
              <a:t> un </a:t>
            </a:r>
            <a:r>
              <a:rPr lang="es-ES" dirty="0" err="1"/>
              <a:t>afectează</a:t>
            </a:r>
            <a:r>
              <a:rPr lang="es-ES" dirty="0"/>
              <a:t> </a:t>
            </a:r>
            <a:r>
              <a:rPr lang="es-ES" dirty="0" err="1"/>
              <a:t>suflete</a:t>
            </a:r>
            <a:r>
              <a:rPr lang="es-ES" dirty="0"/>
              <a:t> de </a:t>
            </a:r>
            <a:r>
              <a:rPr lang="es-ES" dirty="0" err="1"/>
              <a:t>aur</a:t>
            </a:r>
            <a:r>
              <a:rPr lang="es-ES" dirty="0"/>
              <a:t> – </a:t>
            </a:r>
            <a:r>
              <a:rPr lang="es-ES" i="1" dirty="0" err="1"/>
              <a:t>Valeriu</a:t>
            </a:r>
            <a:r>
              <a:rPr lang="es-ES" i="1" dirty="0"/>
              <a:t> </a:t>
            </a:r>
            <a:r>
              <a:rPr lang="es-ES" i="1" dirty="0" err="1" smtClean="0"/>
              <a:t>Butulescu</a:t>
            </a:r>
            <a:endParaRPr lang="ro-RO" i="1" dirty="0" smtClean="0"/>
          </a:p>
          <a:p>
            <a:endParaRPr lang="en-US" dirty="0"/>
          </a:p>
          <a:p>
            <a:r>
              <a:rPr lang="es-ES" b="1" dirty="0"/>
              <a:t>• </a:t>
            </a:r>
            <a:r>
              <a:rPr lang="en-US" dirty="0"/>
              <a:t>In </a:t>
            </a:r>
            <a:r>
              <a:rPr lang="en-US" dirty="0" err="1"/>
              <a:t>spatele</a:t>
            </a:r>
            <a:r>
              <a:rPr lang="en-US" dirty="0"/>
              <a:t> </a:t>
            </a:r>
            <a:r>
              <a:rPr lang="en-US" dirty="0" err="1"/>
              <a:t>unui</a:t>
            </a:r>
            <a:r>
              <a:rPr lang="en-US" dirty="0"/>
              <a:t> </a:t>
            </a:r>
            <a:r>
              <a:rPr lang="en-US" dirty="0" err="1"/>
              <a:t>om</a:t>
            </a:r>
            <a:r>
              <a:rPr lang="en-US" dirty="0"/>
              <a:t> mare s-a </a:t>
            </a:r>
            <a:r>
              <a:rPr lang="en-US" dirty="0" err="1"/>
              <a:t>aflat</a:t>
            </a:r>
            <a:r>
              <a:rPr lang="en-US" dirty="0"/>
              <a:t> </a:t>
            </a:r>
            <a:r>
              <a:rPr lang="en-US" dirty="0" err="1"/>
              <a:t>intotdeauna</a:t>
            </a:r>
            <a:r>
              <a:rPr lang="en-US" dirty="0"/>
              <a:t> un </a:t>
            </a:r>
            <a:r>
              <a:rPr lang="en-US" dirty="0" err="1"/>
              <a:t>Dumnezeu</a:t>
            </a:r>
            <a:r>
              <a:rPr lang="en-US" dirty="0"/>
              <a:t> mare - </a:t>
            </a:r>
            <a:r>
              <a:rPr lang="en-US" i="1" dirty="0" err="1"/>
              <a:t>Gavriil</a:t>
            </a:r>
            <a:r>
              <a:rPr lang="en-US" i="1" dirty="0"/>
              <a:t> </a:t>
            </a:r>
            <a:r>
              <a:rPr lang="en-US" i="1" dirty="0" err="1"/>
              <a:t>Stiharul</a:t>
            </a:r>
            <a:endParaRPr lang="en-US" dirty="0"/>
          </a:p>
          <a:p>
            <a:r>
              <a:rPr lang="en-US" i="1" dirty="0"/>
              <a:t> </a:t>
            </a:r>
            <a:endParaRPr lang="en-US" dirty="0"/>
          </a:p>
          <a:p>
            <a:r>
              <a:rPr lang="es-ES" b="1" dirty="0"/>
              <a:t>• </a:t>
            </a:r>
            <a:r>
              <a:rPr lang="en-US" dirty="0" err="1"/>
              <a:t>Dacă</a:t>
            </a:r>
            <a:r>
              <a:rPr lang="en-US" dirty="0"/>
              <a:t> </a:t>
            </a:r>
            <a:r>
              <a:rPr lang="en-US" dirty="0" err="1"/>
              <a:t>Dumnezeu</a:t>
            </a:r>
            <a:r>
              <a:rPr lang="en-US" dirty="0"/>
              <a:t> nu </a:t>
            </a:r>
            <a:r>
              <a:rPr lang="en-US" dirty="0" err="1"/>
              <a:t>există</a:t>
            </a:r>
            <a:r>
              <a:rPr lang="en-US" dirty="0"/>
              <a:t>, nu </a:t>
            </a:r>
            <a:r>
              <a:rPr lang="en-US" dirty="0" err="1"/>
              <a:t>pierzi</a:t>
            </a:r>
            <a:r>
              <a:rPr lang="en-US" dirty="0"/>
              <a:t> </a:t>
            </a:r>
            <a:r>
              <a:rPr lang="en-US" dirty="0" err="1"/>
              <a:t>nimic</a:t>
            </a:r>
            <a:r>
              <a:rPr lang="en-US" dirty="0"/>
              <a:t> </a:t>
            </a:r>
            <a:r>
              <a:rPr lang="en-US" dirty="0" err="1"/>
              <a:t>crezând</a:t>
            </a:r>
            <a:r>
              <a:rPr lang="en-US" dirty="0"/>
              <a:t> </a:t>
            </a:r>
            <a:r>
              <a:rPr lang="en-US" dirty="0" err="1"/>
              <a:t>în</a:t>
            </a:r>
            <a:r>
              <a:rPr lang="en-US" dirty="0"/>
              <a:t> El, </a:t>
            </a:r>
            <a:r>
              <a:rPr lang="en-US" dirty="0" err="1"/>
              <a:t>dar</a:t>
            </a:r>
            <a:r>
              <a:rPr lang="en-US" dirty="0"/>
              <a:t> </a:t>
            </a:r>
            <a:r>
              <a:rPr lang="en-US" dirty="0" err="1"/>
              <a:t>dacă</a:t>
            </a:r>
            <a:r>
              <a:rPr lang="en-US" dirty="0"/>
              <a:t> El </a:t>
            </a:r>
            <a:r>
              <a:rPr lang="en-US" dirty="0" err="1"/>
              <a:t>există</a:t>
            </a:r>
            <a:r>
              <a:rPr lang="en-US" dirty="0"/>
              <a:t> </a:t>
            </a:r>
            <a:r>
              <a:rPr lang="en-US" dirty="0" err="1"/>
              <a:t>şi</a:t>
            </a:r>
            <a:r>
              <a:rPr lang="en-US" dirty="0"/>
              <a:t> nu </a:t>
            </a:r>
            <a:r>
              <a:rPr lang="en-US" dirty="0" err="1"/>
              <a:t>crezi</a:t>
            </a:r>
            <a:r>
              <a:rPr lang="en-US" dirty="0"/>
              <a:t>, </a:t>
            </a:r>
            <a:r>
              <a:rPr lang="en-US" dirty="0" err="1"/>
              <a:t>atunci</a:t>
            </a:r>
            <a:r>
              <a:rPr lang="en-US" dirty="0"/>
              <a:t> </a:t>
            </a:r>
            <a:r>
              <a:rPr lang="en-US" dirty="0" err="1"/>
              <a:t>ai</a:t>
            </a:r>
            <a:r>
              <a:rPr lang="en-US" dirty="0"/>
              <a:t> </a:t>
            </a:r>
            <a:r>
              <a:rPr lang="en-US" dirty="0" err="1"/>
              <a:t>pierdut</a:t>
            </a:r>
            <a:r>
              <a:rPr lang="en-US" dirty="0"/>
              <a:t> </a:t>
            </a:r>
            <a:r>
              <a:rPr lang="en-US" dirty="0" err="1"/>
              <a:t>totul</a:t>
            </a:r>
            <a:r>
              <a:rPr lang="en-US" dirty="0"/>
              <a:t> - </a:t>
            </a:r>
            <a:r>
              <a:rPr lang="en-US" i="1" dirty="0" err="1"/>
              <a:t>Blaise</a:t>
            </a:r>
            <a:r>
              <a:rPr lang="en-US" i="1" dirty="0"/>
              <a:t> Pascal</a:t>
            </a:r>
            <a:endParaRPr lang="en-US" dirty="0"/>
          </a:p>
          <a:p>
            <a:r>
              <a:rPr lang="es-ES" b="1" dirty="0"/>
              <a:t> </a:t>
            </a:r>
            <a:endParaRPr lang="en-US" dirty="0"/>
          </a:p>
          <a:p>
            <a:r>
              <a:rPr lang="es-ES" b="1" dirty="0"/>
              <a:t>• </a:t>
            </a:r>
            <a:r>
              <a:rPr lang="en-US" dirty="0" err="1"/>
              <a:t>Dumnezeu</a:t>
            </a:r>
            <a:r>
              <a:rPr lang="en-US" dirty="0"/>
              <a:t> ne-a </a:t>
            </a:r>
            <a:r>
              <a:rPr lang="en-US" dirty="0" err="1"/>
              <a:t>dat</a:t>
            </a:r>
            <a:r>
              <a:rPr lang="en-US" dirty="0"/>
              <a:t> </a:t>
            </a:r>
            <a:r>
              <a:rPr lang="en-US" dirty="0" err="1"/>
              <a:t>cadou</a:t>
            </a:r>
            <a:r>
              <a:rPr lang="en-US" dirty="0"/>
              <a:t> </a:t>
            </a:r>
            <a:r>
              <a:rPr lang="en-US" dirty="0" err="1"/>
              <a:t>viaţa</a:t>
            </a:r>
            <a:r>
              <a:rPr lang="en-US" dirty="0"/>
              <a:t>, </a:t>
            </a:r>
            <a:r>
              <a:rPr lang="en-US" dirty="0" err="1"/>
              <a:t>dar</a:t>
            </a:r>
            <a:r>
              <a:rPr lang="en-US" dirty="0"/>
              <a:t> </a:t>
            </a:r>
            <a:r>
              <a:rPr lang="en-US" dirty="0" err="1"/>
              <a:t>depinde</a:t>
            </a:r>
            <a:r>
              <a:rPr lang="en-US" dirty="0"/>
              <a:t> de </a:t>
            </a:r>
            <a:r>
              <a:rPr lang="en-US" dirty="0" err="1"/>
              <a:t>noi</a:t>
            </a:r>
            <a:r>
              <a:rPr lang="en-US" dirty="0"/>
              <a:t> </a:t>
            </a:r>
            <a:r>
              <a:rPr lang="en-US" dirty="0" err="1"/>
              <a:t>să</a:t>
            </a:r>
            <a:r>
              <a:rPr lang="en-US" dirty="0"/>
              <a:t> ne </a:t>
            </a:r>
            <a:r>
              <a:rPr lang="en-US" dirty="0" err="1"/>
              <a:t>dăruim</a:t>
            </a:r>
            <a:r>
              <a:rPr lang="en-US" dirty="0"/>
              <a:t> </a:t>
            </a:r>
            <a:r>
              <a:rPr lang="en-US" dirty="0" err="1"/>
              <a:t>cadoul</a:t>
            </a:r>
            <a:r>
              <a:rPr lang="en-US" dirty="0"/>
              <a:t> de a </a:t>
            </a:r>
            <a:r>
              <a:rPr lang="en-US" dirty="0" err="1"/>
              <a:t>trăi</a:t>
            </a:r>
            <a:r>
              <a:rPr lang="en-US" dirty="0"/>
              <a:t> bine - </a:t>
            </a:r>
            <a:r>
              <a:rPr lang="en-US" i="1" dirty="0"/>
              <a:t>François-Marie </a:t>
            </a:r>
            <a:r>
              <a:rPr lang="en-US" i="1" dirty="0" err="1"/>
              <a:t>Arouet</a:t>
            </a:r>
            <a:r>
              <a:rPr lang="en-US" i="1" dirty="0"/>
              <a:t> de Voltaire</a:t>
            </a:r>
            <a:endParaRPr lang="en-US" dirty="0"/>
          </a:p>
          <a:p>
            <a:r>
              <a:rPr lang="es-ES" b="1" dirty="0"/>
              <a:t> </a:t>
            </a:r>
            <a:endParaRPr lang="en-US" dirty="0"/>
          </a:p>
          <a:p>
            <a:r>
              <a:rPr lang="es-ES" b="1" dirty="0"/>
              <a:t>• </a:t>
            </a:r>
            <a:r>
              <a:rPr lang="en-US" dirty="0" err="1"/>
              <a:t>Omul</a:t>
            </a:r>
            <a:r>
              <a:rPr lang="en-US" dirty="0"/>
              <a:t> </a:t>
            </a:r>
            <a:r>
              <a:rPr lang="en-US" dirty="0" err="1"/>
              <a:t>religios</a:t>
            </a:r>
            <a:r>
              <a:rPr lang="en-US" dirty="0"/>
              <a:t> </a:t>
            </a:r>
            <a:r>
              <a:rPr lang="en-US" dirty="0" err="1"/>
              <a:t>începe</a:t>
            </a:r>
            <a:r>
              <a:rPr lang="en-US" dirty="0"/>
              <a:t> cu </a:t>
            </a:r>
            <a:r>
              <a:rPr lang="en-US" dirty="0" err="1"/>
              <a:t>credinţa</a:t>
            </a:r>
            <a:r>
              <a:rPr lang="en-US" dirty="0"/>
              <a:t> </a:t>
            </a:r>
            <a:r>
              <a:rPr lang="en-US" dirty="0" err="1"/>
              <a:t>în</a:t>
            </a:r>
            <a:r>
              <a:rPr lang="en-US" dirty="0"/>
              <a:t> </a:t>
            </a:r>
            <a:r>
              <a:rPr lang="en-US" dirty="0" err="1"/>
              <a:t>Dumnezeu</a:t>
            </a:r>
            <a:r>
              <a:rPr lang="en-US" dirty="0"/>
              <a:t>, </a:t>
            </a:r>
            <a:r>
              <a:rPr lang="en-US" dirty="0" err="1"/>
              <a:t>iar</a:t>
            </a:r>
            <a:r>
              <a:rPr lang="en-US" dirty="0"/>
              <a:t> </a:t>
            </a:r>
            <a:r>
              <a:rPr lang="en-US" dirty="0" err="1"/>
              <a:t>omul</a:t>
            </a:r>
            <a:r>
              <a:rPr lang="en-US" dirty="0"/>
              <a:t> de </a:t>
            </a:r>
            <a:r>
              <a:rPr lang="en-US" dirty="0" err="1"/>
              <a:t>ştiinţă</a:t>
            </a:r>
            <a:r>
              <a:rPr lang="en-US" dirty="0"/>
              <a:t> </a:t>
            </a:r>
            <a:r>
              <a:rPr lang="en-US" dirty="0" err="1"/>
              <a:t>sfârşeşte</a:t>
            </a:r>
            <a:r>
              <a:rPr lang="en-US" dirty="0"/>
              <a:t> cu </a:t>
            </a:r>
            <a:r>
              <a:rPr lang="en-US" dirty="0" err="1"/>
              <a:t>credinţa</a:t>
            </a:r>
            <a:r>
              <a:rPr lang="en-US" dirty="0"/>
              <a:t> </a:t>
            </a:r>
            <a:r>
              <a:rPr lang="en-US" dirty="0" err="1"/>
              <a:t>în</a:t>
            </a:r>
            <a:r>
              <a:rPr lang="en-US" dirty="0"/>
              <a:t> </a:t>
            </a:r>
            <a:r>
              <a:rPr lang="en-US" dirty="0" err="1"/>
              <a:t>Dumnezeu</a:t>
            </a:r>
            <a:r>
              <a:rPr lang="en-US" dirty="0"/>
              <a:t> - </a:t>
            </a:r>
            <a:r>
              <a:rPr lang="en-US" i="1" dirty="0"/>
              <a:t>Emil </a:t>
            </a:r>
            <a:r>
              <a:rPr lang="en-US" i="1" dirty="0" err="1" smtClean="0"/>
              <a:t>Cioran</a:t>
            </a:r>
            <a:endParaRPr lang="ro-RO" i="1" dirty="0" smtClean="0"/>
          </a:p>
          <a:p>
            <a:r>
              <a:rPr lang="es-ES" b="1" dirty="0"/>
              <a:t>• </a:t>
            </a:r>
            <a:r>
              <a:rPr lang="en-US" dirty="0" err="1"/>
              <a:t>Dumnezeu</a:t>
            </a:r>
            <a:r>
              <a:rPr lang="en-US" dirty="0"/>
              <a:t> a </a:t>
            </a:r>
            <a:r>
              <a:rPr lang="en-US" dirty="0" err="1"/>
              <a:t>dat</a:t>
            </a:r>
            <a:r>
              <a:rPr lang="en-US" dirty="0"/>
              <a:t> </a:t>
            </a:r>
            <a:r>
              <a:rPr lang="en-US" dirty="0" err="1"/>
              <a:t>fiecăruia</a:t>
            </a:r>
            <a:r>
              <a:rPr lang="en-US" dirty="0"/>
              <a:t> </a:t>
            </a:r>
            <a:r>
              <a:rPr lang="en-US" dirty="0" err="1"/>
              <a:t>minte</a:t>
            </a:r>
            <a:r>
              <a:rPr lang="en-US" dirty="0"/>
              <a:t>, </a:t>
            </a:r>
            <a:r>
              <a:rPr lang="en-US" dirty="0" err="1"/>
              <a:t>ca</a:t>
            </a:r>
            <a:r>
              <a:rPr lang="en-US" dirty="0"/>
              <a:t> </a:t>
            </a:r>
            <a:r>
              <a:rPr lang="en-US" dirty="0" err="1"/>
              <a:t>astfel</a:t>
            </a:r>
            <a:r>
              <a:rPr lang="en-US" dirty="0"/>
              <a:t>, </a:t>
            </a:r>
            <a:r>
              <a:rPr lang="en-US" dirty="0" err="1"/>
              <a:t>uitându</a:t>
            </a:r>
            <a:r>
              <a:rPr lang="en-US" dirty="0"/>
              <a:t>-se la tot </a:t>
            </a:r>
            <a:r>
              <a:rPr lang="en-US" dirty="0" err="1"/>
              <a:t>ce</a:t>
            </a:r>
            <a:r>
              <a:rPr lang="en-US" dirty="0"/>
              <a:t>-l </a:t>
            </a:r>
            <a:r>
              <a:rPr lang="en-US" dirty="0" err="1"/>
              <a:t>înconjoară</a:t>
            </a:r>
            <a:r>
              <a:rPr lang="en-US" dirty="0"/>
              <a:t>, </a:t>
            </a:r>
            <a:r>
              <a:rPr lang="en-US" dirty="0" err="1"/>
              <a:t>să</a:t>
            </a:r>
            <a:r>
              <a:rPr lang="en-US" dirty="0"/>
              <a:t> </a:t>
            </a:r>
            <a:r>
              <a:rPr lang="en-US" dirty="0" err="1"/>
              <a:t>înţeleagă</a:t>
            </a:r>
            <a:r>
              <a:rPr lang="en-US" dirty="0"/>
              <a:t> </a:t>
            </a:r>
            <a:r>
              <a:rPr lang="en-US" dirty="0" err="1"/>
              <a:t>ceea</a:t>
            </a:r>
            <a:r>
              <a:rPr lang="en-US" dirty="0"/>
              <a:t> </a:t>
            </a:r>
            <a:r>
              <a:rPr lang="en-US" dirty="0" err="1"/>
              <a:t>ce</a:t>
            </a:r>
            <a:r>
              <a:rPr lang="en-US" dirty="0"/>
              <a:t> </a:t>
            </a:r>
            <a:r>
              <a:rPr lang="en-US" dirty="0" err="1"/>
              <a:t>trebuie</a:t>
            </a:r>
            <a:r>
              <a:rPr lang="en-US" dirty="0"/>
              <a:t> - </a:t>
            </a:r>
            <a:r>
              <a:rPr lang="en-US" i="1" dirty="0" err="1"/>
              <a:t>Ioan</a:t>
            </a:r>
            <a:r>
              <a:rPr lang="en-US" i="1" dirty="0"/>
              <a:t> </a:t>
            </a:r>
            <a:r>
              <a:rPr lang="en-US" i="1" dirty="0" err="1"/>
              <a:t>Gura</a:t>
            </a:r>
            <a:r>
              <a:rPr lang="en-US" i="1" dirty="0"/>
              <a:t> de </a:t>
            </a:r>
            <a:r>
              <a:rPr lang="en-US" i="1" dirty="0" err="1"/>
              <a:t>Aur</a:t>
            </a:r>
            <a:endParaRPr lang="en-US" dirty="0"/>
          </a:p>
          <a:p>
            <a:r>
              <a:rPr lang="es-ES" b="1" dirty="0"/>
              <a:t> </a:t>
            </a:r>
            <a:endParaRPr lang="en-US" dirty="0"/>
          </a:p>
          <a:p>
            <a:r>
              <a:rPr lang="es-ES" b="1" dirty="0"/>
              <a:t>• </a:t>
            </a:r>
            <a:r>
              <a:rPr lang="en-US" dirty="0" err="1"/>
              <a:t>Când</a:t>
            </a:r>
            <a:r>
              <a:rPr lang="en-US" dirty="0"/>
              <a:t> a </a:t>
            </a:r>
            <a:r>
              <a:rPr lang="en-US" dirty="0" err="1"/>
              <a:t>murit</a:t>
            </a:r>
            <a:r>
              <a:rPr lang="en-US" dirty="0"/>
              <a:t> </a:t>
            </a:r>
            <a:r>
              <a:rPr lang="en-US" dirty="0" err="1"/>
              <a:t>pe</a:t>
            </a:r>
            <a:r>
              <a:rPr lang="en-US" dirty="0"/>
              <a:t> </a:t>
            </a:r>
            <a:r>
              <a:rPr lang="en-US" dirty="0" err="1"/>
              <a:t>Cruce</a:t>
            </a:r>
            <a:r>
              <a:rPr lang="en-US" dirty="0"/>
              <a:t>, </a:t>
            </a:r>
            <a:r>
              <a:rPr lang="en-US" dirty="0" err="1"/>
              <a:t>Isus</a:t>
            </a:r>
            <a:r>
              <a:rPr lang="en-US" dirty="0"/>
              <a:t> </a:t>
            </a:r>
            <a:r>
              <a:rPr lang="en-US" dirty="0" err="1"/>
              <a:t>avea</a:t>
            </a:r>
            <a:r>
              <a:rPr lang="en-US" dirty="0"/>
              <a:t> </a:t>
            </a:r>
            <a:r>
              <a:rPr lang="en-US" dirty="0" err="1"/>
              <a:t>treizeci</a:t>
            </a:r>
            <a:r>
              <a:rPr lang="en-US" dirty="0"/>
              <a:t> </a:t>
            </a:r>
            <a:r>
              <a:rPr lang="en-US" dirty="0" err="1"/>
              <a:t>şi</a:t>
            </a:r>
            <a:r>
              <a:rPr lang="en-US" dirty="0"/>
              <a:t> </a:t>
            </a:r>
            <a:r>
              <a:rPr lang="en-US" dirty="0" err="1"/>
              <a:t>trei</a:t>
            </a:r>
            <a:r>
              <a:rPr lang="en-US" dirty="0"/>
              <a:t> de </a:t>
            </a:r>
            <a:r>
              <a:rPr lang="en-US" dirty="0" err="1"/>
              <a:t>ani</a:t>
            </a:r>
            <a:r>
              <a:rPr lang="en-US" dirty="0"/>
              <a:t>, </a:t>
            </a:r>
            <a:r>
              <a:rPr lang="en-US" dirty="0" err="1"/>
              <a:t>tinereţea</a:t>
            </a:r>
            <a:r>
              <a:rPr lang="en-US" dirty="0"/>
              <a:t> nu ne </a:t>
            </a:r>
            <a:r>
              <a:rPr lang="en-US" dirty="0" err="1"/>
              <a:t>poate</a:t>
            </a:r>
            <a:r>
              <a:rPr lang="en-US" dirty="0"/>
              <a:t> </a:t>
            </a:r>
            <a:r>
              <a:rPr lang="en-US" dirty="0" err="1"/>
              <a:t>servi</a:t>
            </a:r>
            <a:r>
              <a:rPr lang="en-US" dirty="0"/>
              <a:t> </a:t>
            </a:r>
            <a:r>
              <a:rPr lang="en-US" dirty="0" err="1"/>
              <a:t>drept</a:t>
            </a:r>
            <a:r>
              <a:rPr lang="en-US" dirty="0"/>
              <a:t> </a:t>
            </a:r>
            <a:r>
              <a:rPr lang="en-US" dirty="0" err="1"/>
              <a:t>scuză</a:t>
            </a:r>
            <a:r>
              <a:rPr lang="en-US" dirty="0"/>
              <a:t> - </a:t>
            </a:r>
            <a:r>
              <a:rPr lang="en-US" i="1" dirty="0" err="1"/>
              <a:t>Josemaria</a:t>
            </a:r>
            <a:r>
              <a:rPr lang="en-US" i="1" dirty="0"/>
              <a:t> </a:t>
            </a:r>
            <a:r>
              <a:rPr lang="en-US" i="1" dirty="0" err="1"/>
              <a:t>Escriva</a:t>
            </a:r>
            <a:endParaRPr lang="en-US" dirty="0"/>
          </a:p>
          <a:p>
            <a:r>
              <a:rPr lang="es-ES" b="1" dirty="0"/>
              <a:t> </a:t>
            </a:r>
            <a:endParaRPr lang="en-US" dirty="0"/>
          </a:p>
          <a:p>
            <a:r>
              <a:rPr lang="es-ES" b="1" dirty="0"/>
              <a:t>• </a:t>
            </a:r>
            <a:r>
              <a:rPr lang="en-US" dirty="0" err="1"/>
              <a:t>Fără</a:t>
            </a:r>
            <a:r>
              <a:rPr lang="en-US" dirty="0"/>
              <a:t> </a:t>
            </a:r>
            <a:r>
              <a:rPr lang="en-US" dirty="0" err="1"/>
              <a:t>ştiinţă</a:t>
            </a:r>
            <a:r>
              <a:rPr lang="en-US" dirty="0"/>
              <a:t>, </a:t>
            </a:r>
            <a:r>
              <a:rPr lang="en-US" dirty="0" err="1"/>
              <a:t>lumea</a:t>
            </a:r>
            <a:r>
              <a:rPr lang="en-US" dirty="0"/>
              <a:t> era </a:t>
            </a:r>
            <a:r>
              <a:rPr lang="en-US" dirty="0" err="1"/>
              <a:t>azi</a:t>
            </a:r>
            <a:r>
              <a:rPr lang="en-US" dirty="0"/>
              <a:t> </a:t>
            </a:r>
            <a:r>
              <a:rPr lang="en-US" dirty="0" err="1"/>
              <a:t>mult</a:t>
            </a:r>
            <a:r>
              <a:rPr lang="en-US" dirty="0"/>
              <a:t>, </a:t>
            </a:r>
            <a:r>
              <a:rPr lang="en-US" dirty="0" err="1"/>
              <a:t>mult</a:t>
            </a:r>
            <a:r>
              <a:rPr lang="en-US" dirty="0"/>
              <a:t> </a:t>
            </a:r>
            <a:r>
              <a:rPr lang="en-US" dirty="0" err="1"/>
              <a:t>mai</a:t>
            </a:r>
            <a:r>
              <a:rPr lang="en-US" dirty="0"/>
              <a:t> </a:t>
            </a:r>
            <a:r>
              <a:rPr lang="en-US" dirty="0" err="1"/>
              <a:t>mică</a:t>
            </a:r>
            <a:r>
              <a:rPr lang="en-US" dirty="0"/>
              <a:t> </a:t>
            </a:r>
            <a:r>
              <a:rPr lang="en-US" dirty="0" err="1"/>
              <a:t>şi</a:t>
            </a:r>
            <a:r>
              <a:rPr lang="en-US" dirty="0"/>
              <a:t> </a:t>
            </a:r>
            <a:r>
              <a:rPr lang="en-US" dirty="0" err="1"/>
              <a:t>mai</a:t>
            </a:r>
            <a:r>
              <a:rPr lang="en-US" dirty="0"/>
              <a:t> </a:t>
            </a:r>
            <a:r>
              <a:rPr lang="en-US" dirty="0" err="1"/>
              <a:t>întunecată</a:t>
            </a:r>
            <a:r>
              <a:rPr lang="en-US" dirty="0"/>
              <a:t> - </a:t>
            </a:r>
            <a:r>
              <a:rPr lang="en-US" i="1" dirty="0"/>
              <a:t>Mariana </a:t>
            </a:r>
            <a:r>
              <a:rPr lang="en-US" i="1" dirty="0" err="1" smtClean="0"/>
              <a:t>Fulge</a:t>
            </a:r>
            <a:r>
              <a:rPr lang="ro-RO" i="1" dirty="0" smtClean="0"/>
              <a:t>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1"/>
          <p:cNvSpPr txBox="1">
            <a:spLocks noChangeArrowheads="1"/>
          </p:cNvSpPr>
          <p:nvPr/>
        </p:nvSpPr>
        <p:spPr bwMode="auto">
          <a:xfrm>
            <a:off x="1205773" y="1268760"/>
            <a:ext cx="7571303"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o-RO" sz="2400" b="1" dirty="0" smtClean="0"/>
              <a:t>8</a:t>
            </a:r>
            <a:r>
              <a:rPr lang="it-IT" sz="2400" b="1" dirty="0" smtClean="0"/>
              <a:t>.1</a:t>
            </a:r>
            <a:r>
              <a:rPr lang="it-IT" sz="2400" b="1" dirty="0"/>
              <a:t>. </a:t>
            </a:r>
            <a:r>
              <a:rPr lang="ro-RO" sz="2400" b="1" dirty="0" smtClean="0"/>
              <a:t>Legătura metalică</a:t>
            </a:r>
            <a:r>
              <a:rPr lang="it-IT" sz="2400" b="1" dirty="0"/>
              <a:t>				</a:t>
            </a:r>
            <a:endParaRPr lang="en-US" sz="2400" b="1" dirty="0"/>
          </a:p>
          <a:p>
            <a:pPr eaLnBrk="1" hangingPunct="1"/>
            <a:r>
              <a:rPr lang="ro-RO" sz="2400" b="1" dirty="0" smtClean="0"/>
              <a:t>8</a:t>
            </a:r>
            <a:r>
              <a:rPr lang="it-IT" sz="2400" b="1" dirty="0" smtClean="0"/>
              <a:t>.2</a:t>
            </a:r>
            <a:r>
              <a:rPr lang="it-IT" sz="2400" b="1" dirty="0"/>
              <a:t>. </a:t>
            </a:r>
            <a:r>
              <a:rPr lang="ro-RO" sz="2400" b="1" dirty="0" smtClean="0"/>
              <a:t>Interacţiuni intermoleculare</a:t>
            </a:r>
            <a:r>
              <a:rPr lang="it-IT" sz="2400" b="1" dirty="0"/>
              <a:t>			</a:t>
            </a:r>
            <a:endParaRPr lang="en-US" sz="2400" b="1" dirty="0"/>
          </a:p>
          <a:p>
            <a:pPr eaLnBrk="1" hangingPunct="1"/>
            <a:r>
              <a:rPr lang="it-IT" sz="2400" b="1" dirty="0"/>
              <a:t>	</a:t>
            </a:r>
            <a:r>
              <a:rPr lang="ro-RO" sz="2400" b="1" dirty="0"/>
              <a:t>8</a:t>
            </a:r>
            <a:r>
              <a:rPr lang="it-IT" sz="2400" b="1" dirty="0" smtClean="0"/>
              <a:t>.</a:t>
            </a:r>
            <a:r>
              <a:rPr lang="ro-RO" sz="2400" b="1" dirty="0" smtClean="0"/>
              <a:t>2.</a:t>
            </a:r>
            <a:r>
              <a:rPr lang="it-IT" sz="2400" b="1" dirty="0" smtClean="0"/>
              <a:t>1</a:t>
            </a:r>
            <a:r>
              <a:rPr lang="it-IT" sz="2400" b="1" dirty="0"/>
              <a:t>. </a:t>
            </a:r>
            <a:r>
              <a:rPr lang="ro-RO" sz="2400" b="1" dirty="0" smtClean="0"/>
              <a:t>Legătura de hidrogen</a:t>
            </a:r>
            <a:r>
              <a:rPr lang="it-IT" sz="2400" b="1" dirty="0"/>
              <a:t>	</a:t>
            </a:r>
            <a:endParaRPr lang="en-US" sz="2400" b="1" dirty="0"/>
          </a:p>
          <a:p>
            <a:pPr eaLnBrk="1" hangingPunct="1"/>
            <a:r>
              <a:rPr lang="it-IT" sz="2400" b="1" dirty="0"/>
              <a:t>	</a:t>
            </a:r>
            <a:r>
              <a:rPr lang="ro-RO" sz="2400" b="1" dirty="0" smtClean="0"/>
              <a:t>8</a:t>
            </a:r>
            <a:r>
              <a:rPr lang="it-IT" sz="2400" b="1" dirty="0" smtClean="0"/>
              <a:t>.2.2</a:t>
            </a:r>
            <a:r>
              <a:rPr lang="it-IT" sz="2400" b="1" dirty="0"/>
              <a:t>. </a:t>
            </a:r>
            <a:r>
              <a:rPr lang="ro-RO" sz="2400" b="1" dirty="0" smtClean="0"/>
              <a:t>Forţe Van der Waals</a:t>
            </a:r>
            <a:r>
              <a:rPr lang="it-IT" sz="2400" b="1" dirty="0"/>
              <a:t>		</a:t>
            </a:r>
            <a:endParaRPr lang="en-US" sz="2400" b="1" dirty="0"/>
          </a:p>
          <a:p>
            <a:pPr eaLnBrk="1" hangingPunct="1"/>
            <a:r>
              <a:rPr lang="it-IT" sz="2400" b="1" dirty="0"/>
              <a:t>	</a:t>
            </a:r>
            <a:r>
              <a:rPr lang="ro-RO" sz="2400" b="1" dirty="0" smtClean="0"/>
              <a:t>8</a:t>
            </a:r>
            <a:r>
              <a:rPr lang="it-IT" sz="2400" b="1" dirty="0" smtClean="0"/>
              <a:t>.2.3</a:t>
            </a:r>
            <a:r>
              <a:rPr lang="it-IT" sz="2400" b="1" dirty="0"/>
              <a:t>. </a:t>
            </a:r>
            <a:r>
              <a:rPr lang="ro-RO" sz="2400" b="1" dirty="0" smtClean="0"/>
              <a:t>Legături dipol-dipol</a:t>
            </a:r>
            <a:endParaRPr lang="ro-RO" sz="2400" b="1" dirty="0"/>
          </a:p>
          <a:p>
            <a:pPr eaLnBrk="1" hangingPunct="1"/>
            <a:r>
              <a:rPr lang="it-IT" sz="2400" b="1" dirty="0"/>
              <a:t>	</a:t>
            </a:r>
            <a:endParaRPr lang="ro-RO" sz="2400" b="1" dirty="0"/>
          </a:p>
          <a:p>
            <a:pPr eaLnBrk="1" hangingPunct="1"/>
            <a:r>
              <a:rPr lang="ro-RO" sz="2400" b="1" dirty="0"/>
              <a:t>	</a:t>
            </a:r>
            <a:r>
              <a:rPr lang="it-IT" sz="2400" b="1" dirty="0"/>
              <a:t>	</a:t>
            </a:r>
            <a:r>
              <a:rPr lang="it-IT" dirty="0"/>
              <a:t>		</a:t>
            </a:r>
            <a:endParaRPr lang="en-US" dirty="0"/>
          </a:p>
          <a:p>
            <a:pPr eaLnBrk="1" hangingPunct="1"/>
            <a:r>
              <a:rPr lang="it-IT"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66750" y="692150"/>
            <a:ext cx="7921625" cy="5913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endParaRPr lang="en-US" dirty="0"/>
          </a:p>
        </p:txBody>
      </p:sp>
      <p:sp>
        <p:nvSpPr>
          <p:cNvPr id="10" name="TextBox 9"/>
          <p:cNvSpPr txBox="1"/>
          <p:nvPr/>
        </p:nvSpPr>
        <p:spPr>
          <a:xfrm>
            <a:off x="1763713" y="152400"/>
            <a:ext cx="5256212" cy="522288"/>
          </a:xfrm>
          <a:prstGeom prst="rect">
            <a:avLst/>
          </a:prstGeom>
          <a:noFill/>
        </p:spPr>
        <p:txBody>
          <a:bodyPr>
            <a:spAutoFit/>
          </a:bodyPr>
          <a:lstStyle/>
          <a:p>
            <a:pPr algn="ctr">
              <a:defRPr/>
            </a:pPr>
            <a:r>
              <a:rPr lang="ro-RO" sz="2800" b="1" dirty="0">
                <a:latin typeface="+mj-lt"/>
              </a:rPr>
              <a:t>1.1. </a:t>
            </a:r>
            <a:r>
              <a:rPr lang="it-IT" sz="2800" b="1" dirty="0">
                <a:latin typeface="+mj-lt"/>
              </a:rPr>
              <a:t>Noţiuni introductive</a:t>
            </a:r>
            <a:endParaRPr lang="en-US" sz="2800" dirty="0">
              <a:latin typeface="+mj-lt"/>
            </a:endParaRPr>
          </a:p>
        </p:txBody>
      </p:sp>
      <p:sp>
        <p:nvSpPr>
          <p:cNvPr id="11" name="Rounded Rectangle 10"/>
          <p:cNvSpPr/>
          <p:nvPr/>
        </p:nvSpPr>
        <p:spPr>
          <a:xfrm>
            <a:off x="2555875" y="188913"/>
            <a:ext cx="4537075" cy="503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6" name="TextBox 11"/>
          <p:cNvSpPr txBox="1">
            <a:spLocks noChangeArrowheads="1"/>
          </p:cNvSpPr>
          <p:nvPr/>
        </p:nvSpPr>
        <p:spPr bwMode="auto">
          <a:xfrm>
            <a:off x="2557697" y="217512"/>
            <a:ext cx="45370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o-RO" sz="2800" b="1" dirty="0"/>
              <a:t> </a:t>
            </a:r>
            <a:r>
              <a:rPr lang="ro-RO" sz="2800" b="1" dirty="0" smtClean="0"/>
              <a:t>8.1</a:t>
            </a:r>
            <a:r>
              <a:rPr lang="ro-RO" sz="2800" b="1" dirty="0"/>
              <a:t>. </a:t>
            </a:r>
            <a:r>
              <a:rPr lang="ro-RO" sz="2800" b="1" dirty="0" smtClean="0"/>
              <a:t>Legătura metalică</a:t>
            </a:r>
            <a:endParaRPr lang="en-US" sz="2800" dirty="0"/>
          </a:p>
          <a:p>
            <a:pPr eaLnBrk="1" hangingPunct="1"/>
            <a:endParaRPr lang="en-US" dirty="0"/>
          </a:p>
        </p:txBody>
      </p:sp>
      <p:sp>
        <p:nvSpPr>
          <p:cNvPr id="2" name="TextBox 1"/>
          <p:cNvSpPr txBox="1"/>
          <p:nvPr/>
        </p:nvSpPr>
        <p:spPr>
          <a:xfrm>
            <a:off x="1908088" y="807206"/>
            <a:ext cx="5832648" cy="646331"/>
          </a:xfrm>
          <a:prstGeom prst="rect">
            <a:avLst/>
          </a:prstGeom>
          <a:noFill/>
        </p:spPr>
        <p:txBody>
          <a:bodyPr wrap="square" rtlCol="0">
            <a:spAutoFit/>
          </a:bodyPr>
          <a:lstStyle/>
          <a:p>
            <a:pPr lvl="0"/>
            <a:r>
              <a:rPr lang="ro-RO" b="1" dirty="0" smtClean="0"/>
              <a:t>1. </a:t>
            </a:r>
            <a:r>
              <a:rPr lang="it-IT" b="1" dirty="0" smtClean="0"/>
              <a:t>Teoria </a:t>
            </a:r>
            <a:r>
              <a:rPr lang="it-IT" b="1" dirty="0"/>
              <a:t>gazului de electroni (teoria precuantică)</a:t>
            </a:r>
            <a:endParaRPr lang="en-US" dirty="0"/>
          </a:p>
          <a:p>
            <a:endParaRPr lang="en-US" dirty="0"/>
          </a:p>
        </p:txBody>
      </p:sp>
      <p:sp>
        <p:nvSpPr>
          <p:cNvPr id="3" name="TextBox 2"/>
          <p:cNvSpPr txBox="1"/>
          <p:nvPr/>
        </p:nvSpPr>
        <p:spPr>
          <a:xfrm>
            <a:off x="827584" y="1460411"/>
            <a:ext cx="7344815" cy="2031325"/>
          </a:xfrm>
          <a:prstGeom prst="rect">
            <a:avLst/>
          </a:prstGeom>
          <a:noFill/>
        </p:spPr>
        <p:txBody>
          <a:bodyPr wrap="square" rtlCol="0">
            <a:spAutoFit/>
          </a:bodyPr>
          <a:lstStyle/>
          <a:p>
            <a:pPr algn="just"/>
            <a:r>
              <a:rPr lang="it-IT" dirty="0"/>
              <a:t>Teoria gazului de electroni consideră </a:t>
            </a:r>
            <a:r>
              <a:rPr lang="it-IT" b="1" i="1" dirty="0"/>
              <a:t>metalul ca o reţea cristalină</a:t>
            </a:r>
            <a:r>
              <a:rPr lang="it-IT" dirty="0"/>
              <a:t>, ale cărui </a:t>
            </a:r>
            <a:r>
              <a:rPr lang="it-IT" b="1" i="1" dirty="0"/>
              <a:t>noduri sunt ocupate de ioni pozitivi</a:t>
            </a:r>
            <a:r>
              <a:rPr lang="it-IT" dirty="0"/>
              <a:t> iar </a:t>
            </a:r>
            <a:r>
              <a:rPr lang="it-IT" b="1" i="1" dirty="0"/>
              <a:t>electronii de valenţă</a:t>
            </a:r>
            <a:r>
              <a:rPr lang="it-IT" dirty="0"/>
              <a:t> desprinşi de atomii de metal </a:t>
            </a:r>
            <a:r>
              <a:rPr lang="it-IT" b="1" i="1" dirty="0"/>
              <a:t>formează un “gaz” sau ”nor” electronic</a:t>
            </a:r>
            <a:r>
              <a:rPr lang="it-IT" b="1" dirty="0"/>
              <a:t> care </a:t>
            </a:r>
            <a:r>
              <a:rPr lang="it-IT" b="1" i="1" dirty="0"/>
              <a:t>difuzează prin interstiţiile reţelei cristaline</a:t>
            </a:r>
            <a:r>
              <a:rPr lang="it-IT" dirty="0"/>
              <a:t>. Interacţiunea dintre ionii pozitivi şi gazul electronic constitue legătura metalică.</a:t>
            </a: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355" y="184666"/>
            <a:ext cx="6624735" cy="648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59832" y="0"/>
            <a:ext cx="3283783" cy="369332"/>
          </a:xfrm>
          <a:prstGeom prst="rect">
            <a:avLst/>
          </a:prstGeom>
        </p:spPr>
        <p:txBody>
          <a:bodyPr wrap="none">
            <a:spAutoFit/>
          </a:bodyPr>
          <a:lstStyle/>
          <a:p>
            <a:pPr lvl="0" algn="ctr"/>
            <a:r>
              <a:rPr lang="ro-RO" b="1" dirty="0" smtClean="0"/>
              <a:t>2. </a:t>
            </a:r>
            <a:r>
              <a:rPr lang="en-US" b="1" dirty="0" err="1" smtClean="0"/>
              <a:t>Teoria</a:t>
            </a:r>
            <a:r>
              <a:rPr lang="en-US" b="1" dirty="0" smtClean="0"/>
              <a:t> </a:t>
            </a:r>
            <a:r>
              <a:rPr lang="en-US" b="1" dirty="0" err="1" smtClean="0"/>
              <a:t>benzilor</a:t>
            </a:r>
            <a:r>
              <a:rPr lang="en-US" b="1" dirty="0" smtClean="0"/>
              <a:t> de </a:t>
            </a:r>
            <a:r>
              <a:rPr lang="en-US" b="1" dirty="0" err="1" smtClean="0"/>
              <a:t>energie</a:t>
            </a:r>
            <a:endParaRPr lang="en-US" dirty="0"/>
          </a:p>
        </p:txBody>
      </p:sp>
    </p:spTree>
    <p:extLst>
      <p:ext uri="{BB962C8B-B14F-4D97-AF65-F5344CB8AC3E}">
        <p14:creationId xmlns:p14="http://schemas.microsoft.com/office/powerpoint/2010/main" val="1457141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0"/>
            <a:ext cx="5631522"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700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64760" y="188640"/>
            <a:ext cx="3270960" cy="369332"/>
          </a:xfrm>
          <a:prstGeom prst="rect">
            <a:avLst/>
          </a:prstGeom>
        </p:spPr>
        <p:txBody>
          <a:bodyPr wrap="none">
            <a:spAutoFit/>
          </a:bodyPr>
          <a:lstStyle/>
          <a:p>
            <a:pPr lvl="0"/>
            <a:r>
              <a:rPr lang="ro-RO" b="1" dirty="0" smtClean="0"/>
              <a:t>3. </a:t>
            </a:r>
            <a:r>
              <a:rPr lang="it-IT" b="1" dirty="0" smtClean="0"/>
              <a:t>Teoria </a:t>
            </a:r>
            <a:r>
              <a:rPr lang="it-IT" b="1" dirty="0"/>
              <a:t>legăturii de valenţă</a:t>
            </a:r>
            <a:endParaRPr lang="en-US" dirty="0"/>
          </a:p>
        </p:txBody>
      </p:sp>
      <p:sp>
        <p:nvSpPr>
          <p:cNvPr id="5" name="TextBox 4"/>
          <p:cNvSpPr txBox="1"/>
          <p:nvPr/>
        </p:nvSpPr>
        <p:spPr>
          <a:xfrm>
            <a:off x="1135844" y="908720"/>
            <a:ext cx="7128792" cy="1754326"/>
          </a:xfrm>
          <a:prstGeom prst="rect">
            <a:avLst/>
          </a:prstGeom>
          <a:noFill/>
        </p:spPr>
        <p:txBody>
          <a:bodyPr wrap="square" rtlCol="0">
            <a:spAutoFit/>
          </a:bodyPr>
          <a:lstStyle/>
          <a:p>
            <a:r>
              <a:rPr lang="it-IT" dirty="0"/>
              <a:t>Teoria legăturii de valenţă elaborată de către Pauling presupune că legăturile dintre atomii din cristalul metalic sunt în rezonanţă, electronii de valenţă sunt repartizaţi între toţi atomii învecinaţi din cristal, iar legăturile se desfac şi se refac continuu. În felul acesta, legăturile din reţeaua metalică se găsesc într-o </a:t>
            </a:r>
            <a:r>
              <a:rPr lang="it-IT" i="1" dirty="0"/>
              <a:t>stare de rezonanţă.</a:t>
            </a:r>
            <a:r>
              <a:rPr lang="it-IT" dirty="0"/>
              <a:t>.</a:t>
            </a:r>
            <a:endParaRPr lang="en-US" dirty="0"/>
          </a:p>
          <a:p>
            <a:endParaRPr lang="en-US" dirty="0"/>
          </a:p>
        </p:txBody>
      </p:sp>
    </p:spTree>
    <p:extLst>
      <p:ext uri="{BB962C8B-B14F-4D97-AF65-F5344CB8AC3E}">
        <p14:creationId xmlns:p14="http://schemas.microsoft.com/office/powerpoint/2010/main" val="1268511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702865949"/>
              </p:ext>
            </p:extLst>
          </p:nvPr>
        </p:nvGraphicFramePr>
        <p:xfrm>
          <a:off x="467544" y="332656"/>
          <a:ext cx="8136904" cy="5904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147" name="TextBox 6"/>
          <p:cNvSpPr txBox="1">
            <a:spLocks noChangeArrowheads="1"/>
          </p:cNvSpPr>
          <p:nvPr/>
        </p:nvSpPr>
        <p:spPr bwMode="auto">
          <a:xfrm>
            <a:off x="3132138" y="2204864"/>
            <a:ext cx="273526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ro-RO" sz="3600" b="1" dirty="0"/>
              <a:t>I</a:t>
            </a:r>
            <a:r>
              <a:rPr lang="it-IT" sz="3600" b="1" dirty="0" smtClean="0"/>
              <a:t>nteracţiuni  inter</a:t>
            </a:r>
            <a:r>
              <a:rPr lang="ro-RO" sz="3600" b="1" dirty="0" smtClean="0"/>
              <a:t>-</a:t>
            </a:r>
          </a:p>
          <a:p>
            <a:pPr algn="ctr"/>
            <a:r>
              <a:rPr lang="it-IT" sz="3600" b="1" dirty="0" smtClean="0"/>
              <a:t>moleculare</a:t>
            </a:r>
            <a:endParaRPr lang="en-US" sz="3600" dirty="0" smtClean="0"/>
          </a:p>
          <a:p>
            <a:r>
              <a:rPr lang="it-IT" sz="3600" b="1" dirty="0" smtClean="0"/>
              <a:t> </a:t>
            </a:r>
            <a:endParaRPr lang="en-US"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Callout 8"/>
          <p:cNvSpPr/>
          <p:nvPr/>
        </p:nvSpPr>
        <p:spPr>
          <a:xfrm>
            <a:off x="1403648" y="260648"/>
            <a:ext cx="6120680" cy="700087"/>
          </a:xfrm>
          <a:prstGeom prst="wedgeEllipseCallout">
            <a:avLst>
              <a:gd name="adj1" fmla="val -15367"/>
              <a:gd name="adj2" fmla="val 13546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9"/>
          <p:cNvSpPr txBox="1">
            <a:spLocks noChangeArrowheads="1"/>
          </p:cNvSpPr>
          <p:nvPr/>
        </p:nvSpPr>
        <p:spPr bwMode="auto">
          <a:xfrm>
            <a:off x="2483768" y="349081"/>
            <a:ext cx="46085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o-RO" sz="2800" b="1" dirty="0" smtClean="0"/>
              <a:t>1. Legătura de hidrogen</a:t>
            </a:r>
            <a:endParaRPr lang="en-US" sz="2800" b="1" dirty="0"/>
          </a:p>
        </p:txBody>
      </p:sp>
      <p:pic>
        <p:nvPicPr>
          <p:cNvPr id="71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856" y="1628800"/>
            <a:ext cx="5402028" cy="4708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76672"/>
            <a:ext cx="8656756" cy="5439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679072"/>
      </p:ext>
    </p:extLst>
  </p:cSld>
  <p:clrMapOvr>
    <a:masterClrMapping/>
  </p:clrMapOvr>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Layers</Template>
  <TotalTime>1791</TotalTime>
  <Words>332</Words>
  <Application>Microsoft Office PowerPoint</Application>
  <PresentationFormat>On-screen Show (4:3)</PresentationFormat>
  <Paragraphs>48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Wingdings</vt:lpstr>
      <vt:lpstr>Calibri</vt:lpstr>
      <vt:lpstr>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Legături dipol-dipol</vt:lpstr>
      <vt:lpstr>PowerPoint Presentation</vt:lpstr>
    </vt:vector>
  </TitlesOfParts>
  <Company>Fizica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FM9FY-TMF7Q-KCKCT-V9T29-TBBBG</dc:creator>
  <cp:lastModifiedBy>User</cp:lastModifiedBy>
  <cp:revision>88</cp:revision>
  <dcterms:created xsi:type="dcterms:W3CDTF">2010-11-03T20:20:16Z</dcterms:created>
  <dcterms:modified xsi:type="dcterms:W3CDTF">2013-12-05T19:35:05Z</dcterms:modified>
</cp:coreProperties>
</file>