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D0FD5F26-C224-4CA2-9765-F3FD630562E5}" type="datetimeFigureOut">
              <a:rPr lang="en-US" smtClean="0"/>
              <a:pPr/>
              <a:t>1/10/2014</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30067A7E-8ED2-42F1-9140-25D29FA7098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FD5F26-C224-4CA2-9765-F3FD630562E5}" type="datetimeFigureOut">
              <a:rPr lang="en-US" smtClean="0"/>
              <a:pPr/>
              <a:t>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67A7E-8ED2-42F1-9140-25D29FA7098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FD5F26-C224-4CA2-9765-F3FD630562E5}" type="datetimeFigureOut">
              <a:rPr lang="en-US" smtClean="0"/>
              <a:pPr/>
              <a:t>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67A7E-8ED2-42F1-9140-25D29FA7098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D0FD5F26-C224-4CA2-9765-F3FD630562E5}" type="datetimeFigureOut">
              <a:rPr lang="en-US" smtClean="0"/>
              <a:pPr/>
              <a:t>1/10/2014</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30067A7E-8ED2-42F1-9140-25D29FA7098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D0FD5F26-C224-4CA2-9765-F3FD630562E5}" type="datetimeFigureOut">
              <a:rPr lang="en-US" smtClean="0"/>
              <a:pPr/>
              <a:t>1/10/2014</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30067A7E-8ED2-42F1-9140-25D29FA70981}"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D0FD5F26-C224-4CA2-9765-F3FD630562E5}" type="datetimeFigureOut">
              <a:rPr lang="en-US" smtClean="0"/>
              <a:pPr/>
              <a:t>1/10/2014</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30067A7E-8ED2-42F1-9140-25D29FA7098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D0FD5F26-C224-4CA2-9765-F3FD630562E5}" type="datetimeFigureOut">
              <a:rPr lang="en-US" smtClean="0"/>
              <a:pPr/>
              <a:t>1/10/2014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30067A7E-8ED2-42F1-9140-25D29FA70981}"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D0FD5F26-C224-4CA2-9765-F3FD630562E5}" type="datetimeFigureOut">
              <a:rPr lang="en-US" smtClean="0"/>
              <a:pPr/>
              <a:t>1/10/2014</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67A7E-8ED2-42F1-9140-25D29FA7098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0FD5F26-C224-4CA2-9765-F3FD630562E5}" type="datetimeFigureOut">
              <a:rPr lang="en-US" smtClean="0"/>
              <a:pPr/>
              <a:t>1/10/2014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067A7E-8ED2-42F1-9140-25D29FA7098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D0FD5F26-C224-4CA2-9765-F3FD630562E5}" type="datetimeFigureOut">
              <a:rPr lang="en-US" smtClean="0"/>
              <a:pPr/>
              <a:t>1/10/2014</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067A7E-8ED2-42F1-9140-25D29FA7098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D0FD5F26-C224-4CA2-9765-F3FD630562E5}" type="datetimeFigureOut">
              <a:rPr lang="en-US" smtClean="0"/>
              <a:pPr/>
              <a:t>1/10/2014</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30067A7E-8ED2-42F1-9140-25D29FA70981}"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D0FD5F26-C224-4CA2-9765-F3FD630562E5}" type="datetimeFigureOut">
              <a:rPr lang="en-US" smtClean="0"/>
              <a:pPr/>
              <a:t>1/10/2014</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30067A7E-8ED2-42F1-9140-25D29FA70981}"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8458200" cy="1222375"/>
          </a:xfrm>
        </p:spPr>
        <p:txBody>
          <a:bodyPr/>
          <a:lstStyle/>
          <a:p>
            <a:pPr algn="ctr"/>
            <a:r>
              <a:rPr lang="ro-RO" dirty="0" smtClean="0"/>
              <a:t>Re</a:t>
            </a:r>
            <a:r>
              <a:rPr lang="ro-RO" dirty="0"/>
              <a:t>ţ</a:t>
            </a:r>
            <a:r>
              <a:rPr lang="ro-RO" dirty="0" smtClean="0"/>
              <a:t>ele cristaline</a:t>
            </a:r>
            <a:endParaRPr lang="en-US" dirty="0"/>
          </a:p>
        </p:txBody>
      </p:sp>
      <p:sp>
        <p:nvSpPr>
          <p:cNvPr id="4" name="Flowchart: Multidocument 3"/>
          <p:cNvSpPr/>
          <p:nvPr/>
        </p:nvSpPr>
        <p:spPr>
          <a:xfrm>
            <a:off x="762000" y="1295400"/>
            <a:ext cx="7924800" cy="5181600"/>
          </a:xfrm>
          <a:prstGeom prst="flowChartMultidocumen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5" name="TextBox 4"/>
          <p:cNvSpPr txBox="1"/>
          <p:nvPr/>
        </p:nvSpPr>
        <p:spPr>
          <a:xfrm>
            <a:off x="2057400" y="2438400"/>
            <a:ext cx="4648200" cy="3539430"/>
          </a:xfrm>
          <a:prstGeom prst="rect">
            <a:avLst/>
          </a:prstGeom>
          <a:noFill/>
        </p:spPr>
        <p:txBody>
          <a:bodyPr wrap="square" rtlCol="0">
            <a:spAutoFit/>
          </a:bodyPr>
          <a:lstStyle/>
          <a:p>
            <a:pPr marL="342900" indent="-342900" algn="ctr">
              <a:buAutoNum type="arabicPeriod"/>
            </a:pPr>
            <a:r>
              <a:rPr lang="ro-RO" sz="3200" b="1" dirty="0" smtClean="0">
                <a:solidFill>
                  <a:schemeClr val="bg2">
                    <a:lumMod val="10000"/>
                  </a:schemeClr>
                </a:solidFill>
              </a:rPr>
              <a:t>Reţele ionice</a:t>
            </a:r>
          </a:p>
          <a:p>
            <a:pPr marL="342900" indent="-342900" algn="ctr">
              <a:buAutoNum type="arabicPeriod"/>
            </a:pPr>
            <a:r>
              <a:rPr lang="ro-RO" sz="3200" b="1" dirty="0">
                <a:solidFill>
                  <a:schemeClr val="bg2">
                    <a:lumMod val="10000"/>
                  </a:schemeClr>
                </a:solidFill>
              </a:rPr>
              <a:t>R</a:t>
            </a:r>
            <a:r>
              <a:rPr lang="ro-RO" sz="3200" b="1" dirty="0" smtClean="0">
                <a:solidFill>
                  <a:schemeClr val="bg2">
                    <a:lumMod val="10000"/>
                  </a:schemeClr>
                </a:solidFill>
              </a:rPr>
              <a:t> eţele atomice</a:t>
            </a:r>
          </a:p>
          <a:p>
            <a:pPr marL="342900" indent="-342900" algn="ctr">
              <a:buAutoNum type="arabicPeriod"/>
            </a:pPr>
            <a:r>
              <a:rPr lang="ro-RO" sz="3200" b="1" dirty="0" smtClean="0">
                <a:solidFill>
                  <a:schemeClr val="bg2">
                    <a:lumMod val="10000"/>
                  </a:schemeClr>
                </a:solidFill>
              </a:rPr>
              <a:t>Reţele metalice</a:t>
            </a:r>
          </a:p>
          <a:p>
            <a:pPr marL="342900" indent="-342900" algn="ctr">
              <a:buAutoNum type="arabicPeriod"/>
            </a:pPr>
            <a:r>
              <a:rPr lang="ro-RO" sz="3200" b="1" dirty="0" smtClean="0">
                <a:solidFill>
                  <a:schemeClr val="bg2">
                    <a:lumMod val="10000"/>
                  </a:schemeClr>
                </a:solidFill>
              </a:rPr>
              <a:t>Reţele moleculare</a:t>
            </a:r>
          </a:p>
          <a:p>
            <a:pPr marL="342900" indent="-342900" algn="ctr">
              <a:buAutoNum type="arabicPeriod"/>
            </a:pPr>
            <a:r>
              <a:rPr lang="ro-RO" sz="3200" b="1" dirty="0" smtClean="0">
                <a:solidFill>
                  <a:schemeClr val="bg2">
                    <a:lumMod val="10000"/>
                  </a:schemeClr>
                </a:solidFill>
              </a:rPr>
              <a:t>Reţele stratificate</a:t>
            </a:r>
          </a:p>
          <a:p>
            <a:pPr marL="342900" indent="-342900" algn="ctr">
              <a:buAutoNum type="arabicPeriod"/>
            </a:pPr>
            <a:r>
              <a:rPr lang="ro-RO" sz="3200" b="1" dirty="0" smtClean="0">
                <a:solidFill>
                  <a:schemeClr val="bg2">
                    <a:lumMod val="10000"/>
                  </a:schemeClr>
                </a:solidFill>
              </a:rPr>
              <a:t>Structuri catenare</a:t>
            </a:r>
          </a:p>
          <a:p>
            <a:pPr marL="342900" indent="-342900" algn="ctr">
              <a:buAutoNum type="arabicPeriod"/>
            </a:pPr>
            <a:r>
              <a:rPr lang="ro-RO" sz="3200" b="1" dirty="0" smtClean="0">
                <a:solidFill>
                  <a:schemeClr val="bg2">
                    <a:lumMod val="10000"/>
                  </a:schemeClr>
                </a:solidFill>
              </a:rPr>
              <a:t>Curiozităţi</a:t>
            </a:r>
            <a:endParaRPr lang="en-US" sz="3200" b="1" dirty="0">
              <a:solidFill>
                <a:schemeClr val="bg2">
                  <a:lumMod val="10000"/>
                </a:schemeClr>
              </a:solidFill>
            </a:endParaRPr>
          </a:p>
        </p:txBody>
      </p:sp>
      <p:sp>
        <p:nvSpPr>
          <p:cNvPr id="6" name="TextBox 5"/>
          <p:cNvSpPr txBox="1"/>
          <p:nvPr/>
        </p:nvSpPr>
        <p:spPr>
          <a:xfrm>
            <a:off x="2514600" y="1676400"/>
            <a:ext cx="4953000" cy="584775"/>
          </a:xfrm>
          <a:prstGeom prst="rect">
            <a:avLst/>
          </a:prstGeom>
          <a:noFill/>
        </p:spPr>
        <p:txBody>
          <a:bodyPr wrap="square" rtlCol="0">
            <a:spAutoFit/>
          </a:bodyPr>
          <a:lstStyle/>
          <a:p>
            <a:pPr algn="ctr"/>
            <a:r>
              <a:rPr lang="ro-RO" sz="3200" b="1" dirty="0" smtClean="0">
                <a:solidFill>
                  <a:schemeClr val="bg2">
                    <a:lumMod val="10000"/>
                  </a:schemeClr>
                </a:solidFill>
              </a:rPr>
              <a:t>Tipuri de reţele cristaline</a:t>
            </a:r>
            <a:endParaRPr lang="en-US" sz="3200" b="1" dirty="0">
              <a:solidFill>
                <a:schemeClr val="bg2">
                  <a:lumMod val="10000"/>
                </a:schemeClr>
              </a:solidFill>
            </a:endParaRPr>
          </a:p>
        </p:txBody>
      </p:sp>
      <p:sp>
        <p:nvSpPr>
          <p:cNvPr id="7" name="TextBox 6"/>
          <p:cNvSpPr txBox="1"/>
          <p:nvPr/>
        </p:nvSpPr>
        <p:spPr>
          <a:xfrm>
            <a:off x="4953000" y="1219200"/>
            <a:ext cx="3276600" cy="584775"/>
          </a:xfrm>
          <a:prstGeom prst="rect">
            <a:avLst/>
          </a:prstGeom>
          <a:noFill/>
        </p:spPr>
        <p:txBody>
          <a:bodyPr wrap="square" rtlCol="0">
            <a:spAutoFit/>
          </a:bodyPr>
          <a:lstStyle/>
          <a:p>
            <a:pPr algn="r"/>
            <a:r>
              <a:rPr lang="ro-RO" sz="3200" b="1" dirty="0" smtClean="0"/>
              <a:t>Curs 9</a:t>
            </a:r>
            <a:endParaRPr lang="en-US" sz="3200" b="1" dirty="0"/>
          </a:p>
        </p:txBody>
      </p:sp>
      <p:sp>
        <p:nvSpPr>
          <p:cNvPr id="8" name="Oval Callout 7"/>
          <p:cNvSpPr/>
          <p:nvPr/>
        </p:nvSpPr>
        <p:spPr>
          <a:xfrm>
            <a:off x="6172200" y="5638800"/>
            <a:ext cx="2514600" cy="1219200"/>
          </a:xfrm>
          <a:prstGeom prst="wedgeEllipseCallout">
            <a:avLst>
              <a:gd name="adj1" fmla="val -28106"/>
              <a:gd name="adj2" fmla="val -85985"/>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bg1">
                  <a:lumMod val="65000"/>
                </a:schemeClr>
              </a:solidFill>
            </a:endParaRPr>
          </a:p>
        </p:txBody>
      </p:sp>
      <p:sp>
        <p:nvSpPr>
          <p:cNvPr id="9" name="TextBox 8"/>
          <p:cNvSpPr txBox="1"/>
          <p:nvPr/>
        </p:nvSpPr>
        <p:spPr>
          <a:xfrm>
            <a:off x="6400800" y="5943600"/>
            <a:ext cx="2133600" cy="461665"/>
          </a:xfrm>
          <a:prstGeom prst="rect">
            <a:avLst/>
          </a:prstGeom>
          <a:noFill/>
        </p:spPr>
        <p:txBody>
          <a:bodyPr wrap="square" rtlCol="0">
            <a:spAutoFit/>
          </a:bodyPr>
          <a:lstStyle/>
          <a:p>
            <a:pPr algn="ctr"/>
            <a:r>
              <a:rPr lang="ro-RO" sz="2400" b="1" dirty="0" smtClean="0">
                <a:solidFill>
                  <a:schemeClr val="bg2">
                    <a:lumMod val="10000"/>
                  </a:schemeClr>
                </a:solidFill>
              </a:rPr>
              <a:t>Simona RADA</a:t>
            </a:r>
            <a:endParaRPr lang="en-US" sz="2400" b="1" dirty="0">
              <a:solidFill>
                <a:schemeClr val="bg2">
                  <a:lumMod val="1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ro-RO" b="1" dirty="0" smtClean="0"/>
              <a:t>Corindonul. Nichelina </a:t>
            </a:r>
            <a:r>
              <a:rPr lang="en-US" dirty="0" smtClean="0"/>
              <a:t/>
            </a:r>
            <a:br>
              <a:rPr lang="en-US" dirty="0" smtClean="0"/>
            </a:br>
            <a:endParaRPr lang="en-US" dirty="0"/>
          </a:p>
        </p:txBody>
      </p:sp>
      <p:sp>
        <p:nvSpPr>
          <p:cNvPr id="3" name="Content Placeholder 2"/>
          <p:cNvSpPr>
            <a:spLocks noGrp="1"/>
          </p:cNvSpPr>
          <p:nvPr>
            <p:ph idx="1"/>
          </p:nvPr>
        </p:nvSpPr>
        <p:spPr>
          <a:xfrm>
            <a:off x="0" y="914400"/>
            <a:ext cx="8839200" cy="4525963"/>
          </a:xfrm>
        </p:spPr>
        <p:txBody>
          <a:bodyPr>
            <a:normAutofit/>
          </a:bodyPr>
          <a:lstStyle/>
          <a:p>
            <a:pPr lvl="1">
              <a:buNone/>
            </a:pPr>
            <a:r>
              <a:rPr lang="ro-RO" dirty="0" smtClean="0"/>
              <a:t>		  </a:t>
            </a:r>
            <a:r>
              <a:rPr lang="ro-RO" sz="1800" dirty="0" smtClean="0"/>
              <a:t>Corindonul (α-Al</a:t>
            </a:r>
            <a:r>
              <a:rPr lang="ro-RO" sz="1800" baseline="-25000" dirty="0" smtClean="0"/>
              <a:t>2</a:t>
            </a:r>
            <a:r>
              <a:rPr lang="ro-RO" sz="1800" dirty="0" smtClean="0"/>
              <a:t>O</a:t>
            </a:r>
            <a:r>
              <a:rPr lang="ro-RO" sz="1800" baseline="-25000" dirty="0" smtClean="0"/>
              <a:t>3</a:t>
            </a:r>
            <a:r>
              <a:rPr lang="ro-RO" sz="1800" dirty="0" smtClean="0"/>
              <a:t>) - </a:t>
            </a:r>
            <a:r>
              <a:rPr lang="ro-RO" sz="1800" b="1" i="1" dirty="0" smtClean="0"/>
              <a:t>reţea romboedrică</a:t>
            </a:r>
            <a:r>
              <a:rPr lang="ro-RO" sz="1800" dirty="0" smtClean="0"/>
              <a:t>, cu </a:t>
            </a:r>
            <a:r>
              <a:rPr lang="ro-RO" sz="1800" b="1" i="1" dirty="0" smtClean="0"/>
              <a:t>NC=6:4</a:t>
            </a:r>
            <a:r>
              <a:rPr lang="ro-RO" sz="1800" dirty="0" smtClean="0"/>
              <a:t>, în care atomii de oxigen sunt aranjaţi după o simetrie hexagonal compactă iar cei de aluminiu ocupă 2/3 din golurile octaedrice (Fig. 4.5a). Alte exemple: Fe</a:t>
            </a:r>
            <a:r>
              <a:rPr lang="ro-RO" sz="1800" baseline="-25000" dirty="0" smtClean="0"/>
              <a:t>2</a:t>
            </a:r>
            <a:r>
              <a:rPr lang="ro-RO" sz="1800" dirty="0" smtClean="0"/>
              <a:t>O</a:t>
            </a:r>
            <a:r>
              <a:rPr lang="ro-RO" sz="1800" baseline="-25000" dirty="0" smtClean="0"/>
              <a:t>3</a:t>
            </a:r>
            <a:r>
              <a:rPr lang="ro-RO" sz="1800" dirty="0" smtClean="0"/>
              <a:t>, In</a:t>
            </a:r>
            <a:r>
              <a:rPr lang="ro-RO" sz="1800" baseline="-25000" dirty="0" smtClean="0"/>
              <a:t>2</a:t>
            </a:r>
            <a:r>
              <a:rPr lang="ro-RO" sz="1800" dirty="0" smtClean="0"/>
              <a:t>O</a:t>
            </a:r>
            <a:r>
              <a:rPr lang="ro-RO" sz="1800" baseline="-25000" dirty="0" smtClean="0"/>
              <a:t>3</a:t>
            </a:r>
            <a:r>
              <a:rPr lang="ro-RO" sz="1800" dirty="0" smtClean="0"/>
              <a:t>, Cr</a:t>
            </a:r>
            <a:r>
              <a:rPr lang="ro-RO" sz="1800" baseline="-25000" dirty="0" smtClean="0"/>
              <a:t>2</a:t>
            </a:r>
            <a:r>
              <a:rPr lang="ro-RO" sz="1800" dirty="0" smtClean="0"/>
              <a:t>O</a:t>
            </a:r>
            <a:r>
              <a:rPr lang="ro-RO" sz="1800" baseline="-25000" dirty="0" smtClean="0"/>
              <a:t>3</a:t>
            </a:r>
            <a:r>
              <a:rPr lang="ro-RO" sz="1800" dirty="0" smtClean="0"/>
              <a:t>, Ti</a:t>
            </a:r>
            <a:r>
              <a:rPr lang="ro-RO" sz="1800" baseline="-25000" dirty="0" smtClean="0"/>
              <a:t>2</a:t>
            </a:r>
            <a:r>
              <a:rPr lang="ro-RO" sz="1800" dirty="0" smtClean="0"/>
              <a:t>O</a:t>
            </a:r>
            <a:r>
              <a:rPr lang="ro-RO" sz="1800" baseline="-25000" dirty="0" smtClean="0"/>
              <a:t>3</a:t>
            </a:r>
            <a:r>
              <a:rPr lang="ro-RO" sz="1800" dirty="0" smtClean="0"/>
              <a:t>, α-Ga</a:t>
            </a:r>
            <a:r>
              <a:rPr lang="ro-RO" sz="1800" baseline="-25000" dirty="0" smtClean="0"/>
              <a:t>2</a:t>
            </a:r>
            <a:r>
              <a:rPr lang="ro-RO" sz="1800" dirty="0" smtClean="0"/>
              <a:t>O</a:t>
            </a:r>
            <a:r>
              <a:rPr lang="ro-RO" sz="1800" baseline="-25000" dirty="0" smtClean="0"/>
              <a:t>3</a:t>
            </a:r>
            <a:r>
              <a:rPr lang="ro-RO" sz="1800" dirty="0" smtClean="0"/>
              <a:t>. </a:t>
            </a:r>
          </a:p>
          <a:p>
            <a:pPr lvl="1">
              <a:buNone/>
            </a:pPr>
            <a:r>
              <a:rPr lang="ro-RO" sz="1800" dirty="0" smtClean="0"/>
              <a:t>		    Nichelina (NiAs) - </a:t>
            </a:r>
            <a:r>
              <a:rPr lang="ro-RO" sz="1800" b="1" i="1" dirty="0" smtClean="0"/>
              <a:t>reţea hexagonală</a:t>
            </a:r>
            <a:r>
              <a:rPr lang="ro-RO" sz="1800" dirty="0" smtClean="0"/>
              <a:t> (Fig. 4.5b) cu numărul de coordinare </a:t>
            </a:r>
            <a:r>
              <a:rPr lang="ro-RO" sz="1800" b="1" i="1" dirty="0" smtClean="0"/>
              <a:t>6:6</a:t>
            </a:r>
            <a:r>
              <a:rPr lang="ro-RO" sz="1800" dirty="0" smtClean="0"/>
              <a:t>, în care cristalizează: monosulfuri (MS), monoseleniuri (MSe), monotelururi (MTe), monostibiuri (MSb) de metale tranziţionale precum: Ti, V, Cr, Fe, Co, Ni şi PtSb. </a:t>
            </a:r>
            <a:endParaRPr lang="en-US" sz="1800" dirty="0" smtClean="0"/>
          </a:p>
          <a:p>
            <a:pPr lvl="1">
              <a:buNone/>
            </a:pPr>
            <a:r>
              <a:rPr lang="ro-RO" sz="1800" dirty="0" smtClean="0"/>
              <a:t> </a:t>
            </a:r>
            <a:endParaRPr lang="en-US" sz="1800" dirty="0" smtClean="0"/>
          </a:p>
          <a:p>
            <a:endParaRPr lang="en-US" dirty="0"/>
          </a:p>
        </p:txBody>
      </p:sp>
      <p:pic>
        <p:nvPicPr>
          <p:cNvPr id="9218" name="Picture 2"/>
          <p:cNvPicPr>
            <a:picLocks noChangeAspect="1" noChangeArrowheads="1"/>
          </p:cNvPicPr>
          <p:nvPr/>
        </p:nvPicPr>
        <p:blipFill>
          <a:blip r:embed="rId2"/>
          <a:srcRect/>
          <a:stretch>
            <a:fillRect/>
          </a:stretch>
        </p:blipFill>
        <p:spPr bwMode="auto">
          <a:xfrm>
            <a:off x="990600" y="3200400"/>
            <a:ext cx="7379970" cy="33887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838200"/>
          </a:xfrm>
        </p:spPr>
        <p:txBody>
          <a:bodyPr>
            <a:normAutofit fontScale="90000"/>
          </a:bodyPr>
          <a:lstStyle/>
          <a:p>
            <a:pPr algn="ctr"/>
            <a:r>
              <a:rPr lang="ro-RO" b="1" dirty="0" smtClean="0"/>
              <a:t>3. Reţele metalice</a:t>
            </a:r>
            <a:r>
              <a:rPr lang="en-US" dirty="0" smtClean="0"/>
              <a:t/>
            </a:r>
            <a:br>
              <a:rPr lang="en-US" dirty="0" smtClean="0"/>
            </a:br>
            <a:endParaRPr lang="en-US" dirty="0"/>
          </a:p>
        </p:txBody>
      </p:sp>
      <p:sp>
        <p:nvSpPr>
          <p:cNvPr id="4" name="TextBox 3"/>
          <p:cNvSpPr txBox="1"/>
          <p:nvPr/>
        </p:nvSpPr>
        <p:spPr>
          <a:xfrm>
            <a:off x="228600" y="685800"/>
            <a:ext cx="8686800" cy="3970318"/>
          </a:xfrm>
          <a:prstGeom prst="rect">
            <a:avLst/>
          </a:prstGeom>
          <a:noFill/>
        </p:spPr>
        <p:txBody>
          <a:bodyPr wrap="square" rtlCol="0">
            <a:spAutoFit/>
          </a:bodyPr>
          <a:lstStyle/>
          <a:p>
            <a:r>
              <a:rPr lang="ro-RO" b="1" dirty="0" smtClean="0"/>
              <a:t>1. Reţea </a:t>
            </a:r>
            <a:r>
              <a:rPr lang="ro-RO" b="1" dirty="0"/>
              <a:t>cubică compactă (cubică cu feţe centrate) </a:t>
            </a:r>
            <a:r>
              <a:rPr lang="ro-RO" dirty="0"/>
              <a:t>în care atomii de metal sunt situaţi în colţurile cubului şi în centrul feţelor şi este caractereristică metalelor din grupele cobaltului (Co, Rh, Ir), nichelului (Ni, Pd, Pt) şi cuprului (Cu, Ag, Au) (Fig. 4.6a</a:t>
            </a:r>
            <a:r>
              <a:rPr lang="ro-RO" dirty="0" smtClean="0"/>
              <a:t>).</a:t>
            </a:r>
          </a:p>
          <a:p>
            <a:pPr marL="342900" indent="-342900"/>
            <a:endParaRPr lang="en-US" dirty="0"/>
          </a:p>
          <a:p>
            <a:r>
              <a:rPr lang="ro-RO" b="1" dirty="0"/>
              <a:t>2. Reţea cubică cu volum centrat (cubică centrată intern</a:t>
            </a:r>
            <a:r>
              <a:rPr lang="ro-RO" dirty="0"/>
              <a:t>) în care atomii de metal ocupă </a:t>
            </a:r>
            <a:r>
              <a:rPr lang="ro-RO" dirty="0" smtClean="0"/>
              <a:t> colţurile </a:t>
            </a:r>
            <a:r>
              <a:rPr lang="ro-RO" dirty="0"/>
              <a:t>şi centrul cubului, iar numărul de coordinare este 8 (Fig. 4.6b). </a:t>
            </a:r>
            <a:r>
              <a:rPr lang="ro-RO" dirty="0" smtClean="0"/>
              <a:t>Exemple: metalele </a:t>
            </a:r>
            <a:r>
              <a:rPr lang="ro-RO" dirty="0"/>
              <a:t>alcaline şi tranziţionale situate în grupele IV-VIB</a:t>
            </a:r>
            <a:r>
              <a:rPr lang="ro-RO" dirty="0" smtClean="0"/>
              <a:t>.</a:t>
            </a:r>
          </a:p>
          <a:p>
            <a:endParaRPr lang="ro-RO" dirty="0"/>
          </a:p>
          <a:p>
            <a:r>
              <a:rPr lang="ro-RO" b="1" dirty="0"/>
              <a:t>3. Reţea hexagonal-compactă </a:t>
            </a:r>
            <a:r>
              <a:rPr lang="ro-RO" dirty="0"/>
              <a:t>în care</a:t>
            </a:r>
            <a:r>
              <a:rPr lang="ro-RO" b="1" dirty="0"/>
              <a:t> </a:t>
            </a:r>
            <a:r>
              <a:rPr lang="ro-RO" dirty="0"/>
              <a:t>atomii metalici ocupă colţurile unui hexagon, centrul bazelor şi încă trei poziţii situate în interior pe un plan ecuatorial, după un triunghi echilateral (Fig.4.6c). </a:t>
            </a:r>
            <a:r>
              <a:rPr lang="ro-RO" dirty="0" smtClean="0"/>
              <a:t>Exemple: metalelor </a:t>
            </a:r>
            <a:r>
              <a:rPr lang="ro-RO" dirty="0"/>
              <a:t>din grupele IIA, IIB, IIIB, IVB, VIIB, la ruteniu şi osmiu.</a:t>
            </a:r>
            <a:endParaRPr lang="en-US" dirty="0"/>
          </a:p>
          <a:p>
            <a:endParaRPr lang="en-US" dirty="0"/>
          </a:p>
          <a:p>
            <a:endParaRPr lang="en-US" dirty="0"/>
          </a:p>
        </p:txBody>
      </p:sp>
      <p:pic>
        <p:nvPicPr>
          <p:cNvPr id="11266" name="Picture 2"/>
          <p:cNvPicPr>
            <a:picLocks noChangeAspect="1" noChangeArrowheads="1"/>
          </p:cNvPicPr>
          <p:nvPr/>
        </p:nvPicPr>
        <p:blipFill>
          <a:blip r:embed="rId2"/>
          <a:srcRect/>
          <a:stretch>
            <a:fillRect/>
          </a:stretch>
        </p:blipFill>
        <p:spPr bwMode="auto">
          <a:xfrm>
            <a:off x="914401" y="4038600"/>
            <a:ext cx="6858000" cy="27510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86800" cy="838200"/>
          </a:xfrm>
        </p:spPr>
        <p:txBody>
          <a:bodyPr/>
          <a:lstStyle/>
          <a:p>
            <a:pPr algn="ctr"/>
            <a:r>
              <a:rPr lang="ro-RO" b="1" dirty="0" smtClean="0"/>
              <a:t>4. Reţele moleculare</a:t>
            </a:r>
            <a:endParaRPr lang="en-US" dirty="0"/>
          </a:p>
        </p:txBody>
      </p:sp>
      <p:pic>
        <p:nvPicPr>
          <p:cNvPr id="12292" name="Picture 4"/>
          <p:cNvPicPr>
            <a:picLocks noChangeAspect="1" noChangeArrowheads="1"/>
          </p:cNvPicPr>
          <p:nvPr/>
        </p:nvPicPr>
        <p:blipFill>
          <a:blip r:embed="rId2"/>
          <a:srcRect/>
          <a:stretch>
            <a:fillRect/>
          </a:stretch>
        </p:blipFill>
        <p:spPr bwMode="auto">
          <a:xfrm>
            <a:off x="5105400" y="1676401"/>
            <a:ext cx="3870883" cy="3505200"/>
          </a:xfrm>
          <a:prstGeom prst="rect">
            <a:avLst/>
          </a:prstGeom>
          <a:noFill/>
          <a:ln w="9525">
            <a:noFill/>
            <a:miter lim="800000"/>
            <a:headEnd/>
            <a:tailEnd/>
          </a:ln>
          <a:effectLst/>
        </p:spPr>
      </p:pic>
      <p:pic>
        <p:nvPicPr>
          <p:cNvPr id="12293" name="Picture 5"/>
          <p:cNvPicPr>
            <a:picLocks noChangeAspect="1" noChangeArrowheads="1"/>
          </p:cNvPicPr>
          <p:nvPr/>
        </p:nvPicPr>
        <p:blipFill>
          <a:blip r:embed="rId3"/>
          <a:srcRect/>
          <a:stretch>
            <a:fillRect/>
          </a:stretch>
        </p:blipFill>
        <p:spPr bwMode="auto">
          <a:xfrm>
            <a:off x="381000" y="1219200"/>
            <a:ext cx="4638675"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ocument 3"/>
          <p:cNvSpPr/>
          <p:nvPr/>
        </p:nvSpPr>
        <p:spPr>
          <a:xfrm flipV="1">
            <a:off x="304800" y="0"/>
            <a:ext cx="8458200" cy="6477000"/>
          </a:xfrm>
          <a:prstGeom prst="flowChartDocument">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09600" y="1295400"/>
            <a:ext cx="7848600" cy="5355312"/>
          </a:xfrm>
          <a:prstGeom prst="rect">
            <a:avLst/>
          </a:prstGeom>
          <a:noFill/>
        </p:spPr>
        <p:txBody>
          <a:bodyPr wrap="square" rtlCol="0">
            <a:spAutoFit/>
          </a:bodyPr>
          <a:lstStyle/>
          <a:p>
            <a:pPr marL="342900" lvl="0" indent="-342900">
              <a:buAutoNum type="arabicPeriod"/>
            </a:pPr>
            <a:r>
              <a:rPr lang="it-IT" b="1" dirty="0" smtClean="0">
                <a:solidFill>
                  <a:schemeClr val="bg1"/>
                </a:solidFill>
              </a:rPr>
              <a:t>Tribromura </a:t>
            </a:r>
            <a:r>
              <a:rPr lang="it-IT" b="1" dirty="0">
                <a:solidFill>
                  <a:schemeClr val="bg1"/>
                </a:solidFill>
              </a:rPr>
              <a:t>de aluminiu (AlBr</a:t>
            </a:r>
            <a:r>
              <a:rPr lang="it-IT" b="1" baseline="-25000" dirty="0">
                <a:solidFill>
                  <a:schemeClr val="bg1"/>
                </a:solidFill>
              </a:rPr>
              <a:t>3</a:t>
            </a:r>
            <a:r>
              <a:rPr lang="it-IT" b="1" dirty="0">
                <a:solidFill>
                  <a:schemeClr val="bg1"/>
                </a:solidFill>
              </a:rPr>
              <a:t>) </a:t>
            </a:r>
            <a:r>
              <a:rPr lang="it-IT" dirty="0">
                <a:solidFill>
                  <a:schemeClr val="bg1"/>
                </a:solidFill>
              </a:rPr>
              <a:t>aflată în stare solidă cristalizează în </a:t>
            </a:r>
            <a:r>
              <a:rPr lang="it-IT" b="1" i="1" dirty="0">
                <a:solidFill>
                  <a:schemeClr val="bg1"/>
                </a:solidFill>
              </a:rPr>
              <a:t>reţea romboedrică</a:t>
            </a:r>
            <a:r>
              <a:rPr lang="it-IT" dirty="0">
                <a:solidFill>
                  <a:schemeClr val="bg1"/>
                </a:solidFill>
              </a:rPr>
              <a:t> formată din molecule dimere de Al</a:t>
            </a:r>
            <a:r>
              <a:rPr lang="it-IT" baseline="-25000" dirty="0">
                <a:solidFill>
                  <a:schemeClr val="bg1"/>
                </a:solidFill>
              </a:rPr>
              <a:t>2</a:t>
            </a:r>
            <a:r>
              <a:rPr lang="it-IT" dirty="0">
                <a:solidFill>
                  <a:schemeClr val="bg1"/>
                </a:solidFill>
              </a:rPr>
              <a:t>Br</a:t>
            </a:r>
            <a:r>
              <a:rPr lang="it-IT" baseline="-25000" dirty="0">
                <a:solidFill>
                  <a:schemeClr val="bg1"/>
                </a:solidFill>
              </a:rPr>
              <a:t>6</a:t>
            </a:r>
            <a:r>
              <a:rPr lang="it-IT" dirty="0">
                <a:solidFill>
                  <a:schemeClr val="bg1"/>
                </a:solidFill>
              </a:rPr>
              <a:t>, un cuplu de două tetraedre unite printr-o muchie comună (Fig. 4.8a). </a:t>
            </a:r>
            <a:r>
              <a:rPr lang="fr-FR" dirty="0" err="1">
                <a:solidFill>
                  <a:schemeClr val="bg1"/>
                </a:solidFill>
              </a:rPr>
              <a:t>Acest</a:t>
            </a:r>
            <a:r>
              <a:rPr lang="fr-FR" dirty="0">
                <a:solidFill>
                  <a:schemeClr val="bg1"/>
                </a:solidFill>
              </a:rPr>
              <a:t> tip de </a:t>
            </a:r>
            <a:r>
              <a:rPr lang="fr-FR" dirty="0" err="1">
                <a:solidFill>
                  <a:schemeClr val="bg1"/>
                </a:solidFill>
              </a:rPr>
              <a:t>structură</a:t>
            </a:r>
            <a:r>
              <a:rPr lang="fr-FR" dirty="0">
                <a:solidFill>
                  <a:schemeClr val="bg1"/>
                </a:solidFill>
              </a:rPr>
              <a:t> se </a:t>
            </a:r>
            <a:r>
              <a:rPr lang="fr-FR" dirty="0" err="1">
                <a:solidFill>
                  <a:schemeClr val="bg1"/>
                </a:solidFill>
              </a:rPr>
              <a:t>întâlneşte</a:t>
            </a:r>
            <a:r>
              <a:rPr lang="fr-FR" dirty="0">
                <a:solidFill>
                  <a:schemeClr val="bg1"/>
                </a:solidFill>
              </a:rPr>
              <a:t> la </a:t>
            </a:r>
            <a:r>
              <a:rPr lang="fr-FR" dirty="0" err="1">
                <a:solidFill>
                  <a:schemeClr val="bg1"/>
                </a:solidFill>
              </a:rPr>
              <a:t>toate</a:t>
            </a:r>
            <a:r>
              <a:rPr lang="fr-FR" dirty="0">
                <a:solidFill>
                  <a:schemeClr val="bg1"/>
                </a:solidFill>
              </a:rPr>
              <a:t> </a:t>
            </a:r>
            <a:r>
              <a:rPr lang="fr-FR" dirty="0" err="1">
                <a:solidFill>
                  <a:schemeClr val="bg1"/>
                </a:solidFill>
              </a:rPr>
              <a:t>tipurile</a:t>
            </a:r>
            <a:r>
              <a:rPr lang="fr-FR" dirty="0">
                <a:solidFill>
                  <a:schemeClr val="bg1"/>
                </a:solidFill>
              </a:rPr>
              <a:t> de </a:t>
            </a:r>
            <a:r>
              <a:rPr lang="fr-FR" dirty="0" err="1">
                <a:solidFill>
                  <a:schemeClr val="bg1"/>
                </a:solidFill>
              </a:rPr>
              <a:t>tribromuri</a:t>
            </a:r>
            <a:r>
              <a:rPr lang="fr-FR" dirty="0">
                <a:solidFill>
                  <a:schemeClr val="bg1"/>
                </a:solidFill>
              </a:rPr>
              <a:t> </a:t>
            </a:r>
            <a:r>
              <a:rPr lang="fr-FR" dirty="0" err="1">
                <a:solidFill>
                  <a:schemeClr val="bg1"/>
                </a:solidFill>
              </a:rPr>
              <a:t>şi</a:t>
            </a:r>
            <a:r>
              <a:rPr lang="fr-FR" dirty="0">
                <a:solidFill>
                  <a:schemeClr val="bg1"/>
                </a:solidFill>
              </a:rPr>
              <a:t> </a:t>
            </a:r>
            <a:r>
              <a:rPr lang="fr-FR" dirty="0" err="1">
                <a:solidFill>
                  <a:schemeClr val="bg1"/>
                </a:solidFill>
              </a:rPr>
              <a:t>triioduri</a:t>
            </a:r>
            <a:r>
              <a:rPr lang="fr-FR" dirty="0">
                <a:solidFill>
                  <a:schemeClr val="bg1"/>
                </a:solidFill>
              </a:rPr>
              <a:t> de </a:t>
            </a:r>
            <a:r>
              <a:rPr lang="fr-FR" dirty="0" err="1">
                <a:solidFill>
                  <a:schemeClr val="bg1"/>
                </a:solidFill>
              </a:rPr>
              <a:t>aluminiu</a:t>
            </a:r>
            <a:r>
              <a:rPr lang="fr-FR" dirty="0">
                <a:solidFill>
                  <a:schemeClr val="bg1"/>
                </a:solidFill>
              </a:rPr>
              <a:t>, </a:t>
            </a:r>
            <a:r>
              <a:rPr lang="fr-FR" dirty="0" err="1">
                <a:solidFill>
                  <a:schemeClr val="bg1"/>
                </a:solidFill>
              </a:rPr>
              <a:t>galiu</a:t>
            </a:r>
            <a:r>
              <a:rPr lang="fr-FR" dirty="0">
                <a:solidFill>
                  <a:schemeClr val="bg1"/>
                </a:solidFill>
              </a:rPr>
              <a:t> </a:t>
            </a:r>
            <a:r>
              <a:rPr lang="fr-FR" dirty="0" err="1">
                <a:solidFill>
                  <a:schemeClr val="bg1"/>
                </a:solidFill>
              </a:rPr>
              <a:t>şi</a:t>
            </a:r>
            <a:r>
              <a:rPr lang="fr-FR" dirty="0">
                <a:solidFill>
                  <a:schemeClr val="bg1"/>
                </a:solidFill>
              </a:rPr>
              <a:t> </a:t>
            </a:r>
            <a:r>
              <a:rPr lang="fr-FR" dirty="0" err="1">
                <a:solidFill>
                  <a:schemeClr val="bg1"/>
                </a:solidFill>
              </a:rPr>
              <a:t>indiu</a:t>
            </a:r>
            <a:r>
              <a:rPr lang="fr-FR" dirty="0" smtClean="0">
                <a:solidFill>
                  <a:schemeClr val="bg1"/>
                </a:solidFill>
              </a:rPr>
              <a:t>.</a:t>
            </a:r>
            <a:endParaRPr lang="ro-RO" dirty="0" smtClean="0">
              <a:solidFill>
                <a:schemeClr val="bg1"/>
              </a:solidFill>
            </a:endParaRPr>
          </a:p>
          <a:p>
            <a:pPr marL="342900" lvl="0" indent="-342900"/>
            <a:endParaRPr lang="en-US" dirty="0">
              <a:solidFill>
                <a:schemeClr val="bg1"/>
              </a:solidFill>
            </a:endParaRPr>
          </a:p>
          <a:p>
            <a:r>
              <a:rPr lang="fr-FR" b="1" dirty="0">
                <a:solidFill>
                  <a:schemeClr val="bg1"/>
                </a:solidFill>
              </a:rPr>
              <a:t>2. </a:t>
            </a:r>
            <a:r>
              <a:rPr lang="fr-FR" b="1" dirty="0" err="1">
                <a:solidFill>
                  <a:schemeClr val="bg1"/>
                </a:solidFill>
              </a:rPr>
              <a:t>Tetraiodura</a:t>
            </a:r>
            <a:r>
              <a:rPr lang="fr-FR" b="1" dirty="0">
                <a:solidFill>
                  <a:schemeClr val="bg1"/>
                </a:solidFill>
              </a:rPr>
              <a:t> de </a:t>
            </a:r>
            <a:r>
              <a:rPr lang="fr-FR" b="1" dirty="0" err="1">
                <a:solidFill>
                  <a:schemeClr val="bg1"/>
                </a:solidFill>
              </a:rPr>
              <a:t>staniu</a:t>
            </a:r>
            <a:r>
              <a:rPr lang="fr-FR" b="1" dirty="0">
                <a:solidFill>
                  <a:schemeClr val="bg1"/>
                </a:solidFill>
              </a:rPr>
              <a:t> (SnI</a:t>
            </a:r>
            <a:r>
              <a:rPr lang="fr-FR" b="1" baseline="-25000" dirty="0">
                <a:solidFill>
                  <a:schemeClr val="bg1"/>
                </a:solidFill>
              </a:rPr>
              <a:t>4</a:t>
            </a:r>
            <a:r>
              <a:rPr lang="fr-FR" b="1" dirty="0">
                <a:solidFill>
                  <a:schemeClr val="bg1"/>
                </a:solidFill>
              </a:rPr>
              <a:t>) </a:t>
            </a:r>
            <a:r>
              <a:rPr lang="fr-FR" dirty="0">
                <a:solidFill>
                  <a:schemeClr val="bg1"/>
                </a:solidFill>
              </a:rPr>
              <a:t>are o </a:t>
            </a:r>
            <a:r>
              <a:rPr lang="fr-FR" b="1" i="1" dirty="0" err="1">
                <a:solidFill>
                  <a:schemeClr val="bg1"/>
                </a:solidFill>
              </a:rPr>
              <a:t>reţea</a:t>
            </a:r>
            <a:r>
              <a:rPr lang="fr-FR" b="1" i="1" dirty="0">
                <a:solidFill>
                  <a:schemeClr val="bg1"/>
                </a:solidFill>
              </a:rPr>
              <a:t> </a:t>
            </a:r>
            <a:r>
              <a:rPr lang="fr-FR" b="1" i="1" dirty="0" err="1">
                <a:solidFill>
                  <a:schemeClr val="bg1"/>
                </a:solidFill>
              </a:rPr>
              <a:t>cubică</a:t>
            </a:r>
            <a:r>
              <a:rPr lang="fr-FR" b="1" dirty="0">
                <a:solidFill>
                  <a:schemeClr val="bg1"/>
                </a:solidFill>
              </a:rPr>
              <a:t> </a:t>
            </a:r>
            <a:r>
              <a:rPr lang="fr-FR" dirty="0" err="1">
                <a:solidFill>
                  <a:schemeClr val="bg1"/>
                </a:solidFill>
              </a:rPr>
              <a:t>alcătuită</a:t>
            </a:r>
            <a:r>
              <a:rPr lang="fr-FR" dirty="0">
                <a:solidFill>
                  <a:schemeClr val="bg1"/>
                </a:solidFill>
              </a:rPr>
              <a:t> </a:t>
            </a:r>
            <a:r>
              <a:rPr lang="fr-FR" dirty="0" err="1">
                <a:solidFill>
                  <a:schemeClr val="bg1"/>
                </a:solidFill>
              </a:rPr>
              <a:t>din</a:t>
            </a:r>
            <a:r>
              <a:rPr lang="fr-FR" dirty="0">
                <a:solidFill>
                  <a:schemeClr val="bg1"/>
                </a:solidFill>
              </a:rPr>
              <a:t> </a:t>
            </a:r>
            <a:r>
              <a:rPr lang="fr-FR" dirty="0" err="1">
                <a:solidFill>
                  <a:schemeClr val="bg1"/>
                </a:solidFill>
              </a:rPr>
              <a:t>molecule</a:t>
            </a:r>
            <a:r>
              <a:rPr lang="fr-FR" dirty="0">
                <a:solidFill>
                  <a:schemeClr val="bg1"/>
                </a:solidFill>
              </a:rPr>
              <a:t> </a:t>
            </a:r>
            <a:r>
              <a:rPr lang="fr-FR" dirty="0" err="1" smtClean="0">
                <a:solidFill>
                  <a:schemeClr val="bg1"/>
                </a:solidFill>
              </a:rPr>
              <a:t>tetraedrice</a:t>
            </a:r>
            <a:r>
              <a:rPr lang="fr-FR" dirty="0" smtClean="0">
                <a:solidFill>
                  <a:schemeClr val="bg1"/>
                </a:solidFill>
              </a:rPr>
              <a:t> </a:t>
            </a:r>
            <a:r>
              <a:rPr lang="fr-FR" dirty="0">
                <a:solidFill>
                  <a:schemeClr val="bg1"/>
                </a:solidFill>
              </a:rPr>
              <a:t>de SnI</a:t>
            </a:r>
            <a:r>
              <a:rPr lang="fr-FR" baseline="-25000" dirty="0">
                <a:solidFill>
                  <a:schemeClr val="bg1"/>
                </a:solidFill>
              </a:rPr>
              <a:t>4</a:t>
            </a:r>
            <a:r>
              <a:rPr lang="fr-FR" dirty="0">
                <a:solidFill>
                  <a:schemeClr val="bg1"/>
                </a:solidFill>
              </a:rPr>
              <a:t>, care </a:t>
            </a:r>
            <a:r>
              <a:rPr lang="fr-FR" dirty="0" err="1">
                <a:solidFill>
                  <a:schemeClr val="bg1"/>
                </a:solidFill>
              </a:rPr>
              <a:t>ocupă</a:t>
            </a:r>
            <a:r>
              <a:rPr lang="fr-FR" dirty="0">
                <a:solidFill>
                  <a:schemeClr val="bg1"/>
                </a:solidFill>
              </a:rPr>
              <a:t> </a:t>
            </a:r>
            <a:r>
              <a:rPr lang="fr-FR" dirty="0" err="1">
                <a:solidFill>
                  <a:schemeClr val="bg1"/>
                </a:solidFill>
              </a:rPr>
              <a:t>două</a:t>
            </a:r>
            <a:r>
              <a:rPr lang="fr-FR" dirty="0">
                <a:solidFill>
                  <a:schemeClr val="bg1"/>
                </a:solidFill>
              </a:rPr>
              <a:t> </a:t>
            </a:r>
            <a:r>
              <a:rPr lang="fr-FR" dirty="0" err="1">
                <a:solidFill>
                  <a:schemeClr val="bg1"/>
                </a:solidFill>
              </a:rPr>
              <a:t>câte</a:t>
            </a:r>
            <a:r>
              <a:rPr lang="fr-FR" dirty="0">
                <a:solidFill>
                  <a:schemeClr val="bg1"/>
                </a:solidFill>
              </a:rPr>
              <a:t> </a:t>
            </a:r>
            <a:r>
              <a:rPr lang="fr-FR" dirty="0" err="1">
                <a:solidFill>
                  <a:schemeClr val="bg1"/>
                </a:solidFill>
              </a:rPr>
              <a:t>două</a:t>
            </a:r>
            <a:r>
              <a:rPr lang="fr-FR" dirty="0">
                <a:solidFill>
                  <a:schemeClr val="bg1"/>
                </a:solidFill>
              </a:rPr>
              <a:t>, </a:t>
            </a:r>
            <a:r>
              <a:rPr lang="fr-FR" dirty="0" err="1">
                <a:solidFill>
                  <a:schemeClr val="bg1"/>
                </a:solidFill>
              </a:rPr>
              <a:t>poziţii</a:t>
            </a:r>
            <a:r>
              <a:rPr lang="fr-FR" dirty="0">
                <a:solidFill>
                  <a:schemeClr val="bg1"/>
                </a:solidFill>
              </a:rPr>
              <a:t> alternative </a:t>
            </a:r>
            <a:r>
              <a:rPr lang="fr-FR" dirty="0" err="1">
                <a:solidFill>
                  <a:schemeClr val="bg1"/>
                </a:solidFill>
              </a:rPr>
              <a:t>în</a:t>
            </a:r>
            <a:r>
              <a:rPr lang="fr-FR" dirty="0">
                <a:solidFill>
                  <a:schemeClr val="bg1"/>
                </a:solidFill>
              </a:rPr>
              <a:t> </a:t>
            </a:r>
            <a:r>
              <a:rPr lang="fr-FR" dirty="0" err="1">
                <a:solidFill>
                  <a:schemeClr val="bg1"/>
                </a:solidFill>
              </a:rPr>
              <a:t>cele</a:t>
            </a:r>
            <a:r>
              <a:rPr lang="fr-FR" dirty="0">
                <a:solidFill>
                  <a:schemeClr val="bg1"/>
                </a:solidFill>
              </a:rPr>
              <a:t> 8 </a:t>
            </a:r>
            <a:r>
              <a:rPr lang="fr-FR" dirty="0" err="1">
                <a:solidFill>
                  <a:schemeClr val="bg1"/>
                </a:solidFill>
              </a:rPr>
              <a:t>subcuburi</a:t>
            </a:r>
            <a:r>
              <a:rPr lang="fr-FR" dirty="0">
                <a:solidFill>
                  <a:schemeClr val="bg1"/>
                </a:solidFill>
              </a:rPr>
              <a:t> </a:t>
            </a:r>
            <a:r>
              <a:rPr lang="fr-FR" dirty="0" err="1">
                <a:solidFill>
                  <a:schemeClr val="bg1"/>
                </a:solidFill>
              </a:rPr>
              <a:t>în</a:t>
            </a:r>
            <a:r>
              <a:rPr lang="fr-FR" dirty="0">
                <a:solidFill>
                  <a:schemeClr val="bg1"/>
                </a:solidFill>
              </a:rPr>
              <a:t> care </a:t>
            </a:r>
            <a:r>
              <a:rPr lang="fr-FR" dirty="0" err="1">
                <a:solidFill>
                  <a:schemeClr val="bg1"/>
                </a:solidFill>
              </a:rPr>
              <a:t>poate</a:t>
            </a:r>
            <a:r>
              <a:rPr lang="fr-FR" dirty="0">
                <a:solidFill>
                  <a:schemeClr val="bg1"/>
                </a:solidFill>
              </a:rPr>
              <a:t> fi </a:t>
            </a:r>
            <a:r>
              <a:rPr lang="fr-FR" dirty="0" err="1">
                <a:solidFill>
                  <a:schemeClr val="bg1"/>
                </a:solidFill>
              </a:rPr>
              <a:t>divizată</a:t>
            </a:r>
            <a:r>
              <a:rPr lang="fr-FR" dirty="0">
                <a:solidFill>
                  <a:schemeClr val="bg1"/>
                </a:solidFill>
              </a:rPr>
              <a:t> </a:t>
            </a:r>
            <a:r>
              <a:rPr lang="fr-FR" dirty="0" err="1">
                <a:solidFill>
                  <a:schemeClr val="bg1"/>
                </a:solidFill>
              </a:rPr>
              <a:t>celula</a:t>
            </a:r>
            <a:r>
              <a:rPr lang="fr-FR" dirty="0">
                <a:solidFill>
                  <a:schemeClr val="bg1"/>
                </a:solidFill>
              </a:rPr>
              <a:t> </a:t>
            </a:r>
            <a:r>
              <a:rPr lang="fr-FR" dirty="0" err="1">
                <a:solidFill>
                  <a:schemeClr val="bg1"/>
                </a:solidFill>
              </a:rPr>
              <a:t>elementară</a:t>
            </a:r>
            <a:r>
              <a:rPr lang="fr-FR" dirty="0">
                <a:solidFill>
                  <a:schemeClr val="bg1"/>
                </a:solidFill>
              </a:rPr>
              <a:t>, </a:t>
            </a:r>
            <a:r>
              <a:rPr lang="fr-FR" dirty="0" err="1">
                <a:solidFill>
                  <a:schemeClr val="bg1"/>
                </a:solidFill>
              </a:rPr>
              <a:t>coeziunea</a:t>
            </a:r>
            <a:r>
              <a:rPr lang="fr-FR" dirty="0">
                <a:solidFill>
                  <a:schemeClr val="bg1"/>
                </a:solidFill>
              </a:rPr>
              <a:t> </a:t>
            </a:r>
            <a:r>
              <a:rPr lang="fr-FR" dirty="0" err="1">
                <a:solidFill>
                  <a:schemeClr val="bg1"/>
                </a:solidFill>
              </a:rPr>
              <a:t>reţelei</a:t>
            </a:r>
            <a:r>
              <a:rPr lang="fr-FR" dirty="0">
                <a:solidFill>
                  <a:schemeClr val="bg1"/>
                </a:solidFill>
              </a:rPr>
              <a:t> </a:t>
            </a:r>
            <a:r>
              <a:rPr lang="fr-FR" dirty="0" err="1">
                <a:solidFill>
                  <a:schemeClr val="bg1"/>
                </a:solidFill>
              </a:rPr>
              <a:t>fiind</a:t>
            </a:r>
            <a:r>
              <a:rPr lang="fr-FR" dirty="0">
                <a:solidFill>
                  <a:schemeClr val="bg1"/>
                </a:solidFill>
              </a:rPr>
              <a:t> </a:t>
            </a:r>
            <a:r>
              <a:rPr lang="fr-FR" dirty="0" err="1">
                <a:solidFill>
                  <a:schemeClr val="bg1"/>
                </a:solidFill>
              </a:rPr>
              <a:t>asigurată</a:t>
            </a:r>
            <a:r>
              <a:rPr lang="fr-FR" dirty="0">
                <a:solidFill>
                  <a:schemeClr val="bg1"/>
                </a:solidFill>
              </a:rPr>
              <a:t> </a:t>
            </a:r>
            <a:r>
              <a:rPr lang="fr-FR" dirty="0" err="1">
                <a:solidFill>
                  <a:schemeClr val="bg1"/>
                </a:solidFill>
              </a:rPr>
              <a:t>prin</a:t>
            </a:r>
            <a:r>
              <a:rPr lang="fr-FR" dirty="0">
                <a:solidFill>
                  <a:schemeClr val="bg1"/>
                </a:solidFill>
              </a:rPr>
              <a:t> </a:t>
            </a:r>
            <a:r>
              <a:rPr lang="fr-FR" dirty="0" err="1">
                <a:solidFill>
                  <a:schemeClr val="bg1"/>
                </a:solidFill>
              </a:rPr>
              <a:t>forţe</a:t>
            </a:r>
            <a:r>
              <a:rPr lang="fr-FR" dirty="0">
                <a:solidFill>
                  <a:schemeClr val="bg1"/>
                </a:solidFill>
              </a:rPr>
              <a:t> Van der </a:t>
            </a:r>
            <a:r>
              <a:rPr lang="fr-FR" dirty="0" err="1">
                <a:solidFill>
                  <a:schemeClr val="bg1"/>
                </a:solidFill>
              </a:rPr>
              <a:t>Waals</a:t>
            </a:r>
            <a:r>
              <a:rPr lang="fr-FR" dirty="0">
                <a:solidFill>
                  <a:schemeClr val="bg1"/>
                </a:solidFill>
              </a:rPr>
              <a:t> (Fig. 4.8b). </a:t>
            </a:r>
            <a:r>
              <a:rPr lang="fr-FR" dirty="0" err="1">
                <a:solidFill>
                  <a:schemeClr val="bg1"/>
                </a:solidFill>
              </a:rPr>
              <a:t>Astfel</a:t>
            </a:r>
            <a:r>
              <a:rPr lang="fr-FR" dirty="0">
                <a:solidFill>
                  <a:schemeClr val="bg1"/>
                </a:solidFill>
              </a:rPr>
              <a:t> mai </a:t>
            </a:r>
            <a:r>
              <a:rPr lang="fr-FR" dirty="0" err="1">
                <a:solidFill>
                  <a:schemeClr val="bg1"/>
                </a:solidFill>
              </a:rPr>
              <a:t>cristalizează</a:t>
            </a:r>
            <a:r>
              <a:rPr lang="fr-FR" dirty="0">
                <a:solidFill>
                  <a:schemeClr val="bg1"/>
                </a:solidFill>
              </a:rPr>
              <a:t> GeI</a:t>
            </a:r>
            <a:r>
              <a:rPr lang="fr-FR" baseline="-25000" dirty="0">
                <a:solidFill>
                  <a:schemeClr val="bg1"/>
                </a:solidFill>
              </a:rPr>
              <a:t>4</a:t>
            </a:r>
            <a:r>
              <a:rPr lang="fr-FR" dirty="0">
                <a:solidFill>
                  <a:schemeClr val="bg1"/>
                </a:solidFill>
              </a:rPr>
              <a:t>, TiBr</a:t>
            </a:r>
            <a:r>
              <a:rPr lang="fr-FR" baseline="-25000" dirty="0">
                <a:solidFill>
                  <a:schemeClr val="bg1"/>
                </a:solidFill>
              </a:rPr>
              <a:t>4</a:t>
            </a:r>
            <a:r>
              <a:rPr lang="fr-FR" dirty="0">
                <a:solidFill>
                  <a:schemeClr val="bg1"/>
                </a:solidFill>
              </a:rPr>
              <a:t>, TiI</a:t>
            </a:r>
            <a:r>
              <a:rPr lang="fr-FR" baseline="-25000" dirty="0">
                <a:solidFill>
                  <a:schemeClr val="bg1"/>
                </a:solidFill>
              </a:rPr>
              <a:t>4</a:t>
            </a:r>
            <a:r>
              <a:rPr lang="fr-FR" dirty="0" smtClean="0">
                <a:solidFill>
                  <a:schemeClr val="bg1"/>
                </a:solidFill>
              </a:rPr>
              <a:t>.</a:t>
            </a:r>
            <a:endParaRPr lang="ro-RO" dirty="0" smtClean="0">
              <a:solidFill>
                <a:schemeClr val="bg1"/>
              </a:solidFill>
            </a:endParaRPr>
          </a:p>
          <a:p>
            <a:endParaRPr lang="ro-RO" dirty="0">
              <a:solidFill>
                <a:schemeClr val="bg1"/>
              </a:solidFill>
            </a:endParaRPr>
          </a:p>
          <a:p>
            <a:r>
              <a:rPr lang="ro-RO" b="1" dirty="0" smtClean="0">
                <a:solidFill>
                  <a:schemeClr val="bg1"/>
                </a:solidFill>
              </a:rPr>
              <a:t>3. </a:t>
            </a:r>
            <a:r>
              <a:rPr lang="it-IT" b="1" dirty="0" smtClean="0">
                <a:solidFill>
                  <a:schemeClr val="bg1"/>
                </a:solidFill>
              </a:rPr>
              <a:t>Hexaoxid </a:t>
            </a:r>
            <a:r>
              <a:rPr lang="it-IT" b="1" dirty="0">
                <a:solidFill>
                  <a:schemeClr val="bg1"/>
                </a:solidFill>
              </a:rPr>
              <a:t>de tetrastibiu (Sb</a:t>
            </a:r>
            <a:r>
              <a:rPr lang="it-IT" b="1" baseline="-25000" dirty="0">
                <a:solidFill>
                  <a:schemeClr val="bg1"/>
                </a:solidFill>
              </a:rPr>
              <a:t>4</a:t>
            </a:r>
            <a:r>
              <a:rPr lang="it-IT" b="1" dirty="0">
                <a:solidFill>
                  <a:schemeClr val="bg1"/>
                </a:solidFill>
              </a:rPr>
              <a:t>O</a:t>
            </a:r>
            <a:r>
              <a:rPr lang="it-IT" b="1" baseline="-25000" dirty="0">
                <a:solidFill>
                  <a:schemeClr val="bg1"/>
                </a:solidFill>
              </a:rPr>
              <a:t>6</a:t>
            </a:r>
            <a:r>
              <a:rPr lang="it-IT" b="1" dirty="0">
                <a:solidFill>
                  <a:schemeClr val="bg1"/>
                </a:solidFill>
              </a:rPr>
              <a:t>) </a:t>
            </a:r>
            <a:r>
              <a:rPr lang="it-IT" dirty="0">
                <a:solidFill>
                  <a:schemeClr val="bg1"/>
                </a:solidFill>
              </a:rPr>
              <a:t>prezintă o </a:t>
            </a:r>
            <a:r>
              <a:rPr lang="it-IT" b="1" i="1" dirty="0">
                <a:solidFill>
                  <a:schemeClr val="bg1"/>
                </a:solidFill>
              </a:rPr>
              <a:t>reţea cubică</a:t>
            </a:r>
            <a:r>
              <a:rPr lang="it-IT" dirty="0">
                <a:solidFill>
                  <a:schemeClr val="bg1"/>
                </a:solidFill>
              </a:rPr>
              <a:t> de tipul diamantului, în care atomii de carbon au fost înlocuiţi cu molecule ciclice de Sb</a:t>
            </a:r>
            <a:r>
              <a:rPr lang="it-IT" baseline="-25000" dirty="0">
                <a:solidFill>
                  <a:schemeClr val="bg1"/>
                </a:solidFill>
              </a:rPr>
              <a:t>4</a:t>
            </a:r>
            <a:r>
              <a:rPr lang="it-IT" dirty="0">
                <a:solidFill>
                  <a:schemeClr val="bg1"/>
                </a:solidFill>
              </a:rPr>
              <a:t>O</a:t>
            </a:r>
            <a:r>
              <a:rPr lang="it-IT" baseline="-25000" dirty="0">
                <a:solidFill>
                  <a:schemeClr val="bg1"/>
                </a:solidFill>
              </a:rPr>
              <a:t>6</a:t>
            </a:r>
            <a:r>
              <a:rPr lang="it-IT" dirty="0">
                <a:solidFill>
                  <a:schemeClr val="bg1"/>
                </a:solidFill>
              </a:rPr>
              <a:t>, coeziunea fiind asigurată prin forţe Van der Waals (Fig. 4.8c).</a:t>
            </a:r>
            <a:endParaRPr lang="en-US" dirty="0">
              <a:solidFill>
                <a:schemeClr val="bg1"/>
              </a:solidFill>
            </a:endParaRPr>
          </a:p>
          <a:p>
            <a:r>
              <a:rPr lang="it-IT" b="1" dirty="0"/>
              <a:t> </a:t>
            </a:r>
            <a:endParaRPr lang="en-US" dirty="0"/>
          </a:p>
          <a:p>
            <a:endParaRPr lang="ro-RO" dirty="0" smtClean="0">
              <a:solidFill>
                <a:schemeClr val="bg1"/>
              </a:solidFill>
            </a:endParaRPr>
          </a:p>
          <a:p>
            <a:endParaRPr lang="en-US" dirty="0">
              <a:solidFill>
                <a:schemeClr val="bg1"/>
              </a:solidFill>
            </a:endParaRP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ro-RO" b="1" dirty="0" smtClean="0"/>
              <a:t>5. Reţele stratificate</a:t>
            </a:r>
            <a:br>
              <a:rPr lang="ro-RO" b="1" dirty="0" smtClean="0"/>
            </a:br>
            <a:endParaRPr lang="en-US" dirty="0"/>
          </a:p>
        </p:txBody>
      </p:sp>
      <p:sp>
        <p:nvSpPr>
          <p:cNvPr id="5" name="TextBox 4"/>
          <p:cNvSpPr txBox="1"/>
          <p:nvPr/>
        </p:nvSpPr>
        <p:spPr>
          <a:xfrm>
            <a:off x="762000" y="1066800"/>
            <a:ext cx="7543800" cy="738664"/>
          </a:xfrm>
          <a:prstGeom prst="rect">
            <a:avLst/>
          </a:prstGeom>
          <a:noFill/>
        </p:spPr>
        <p:txBody>
          <a:bodyPr wrap="square" rtlCol="0">
            <a:spAutoFit/>
          </a:bodyPr>
          <a:lstStyle/>
          <a:p>
            <a:pPr lvl="0" algn="ctr"/>
            <a:r>
              <a:rPr lang="ro-RO" sz="2400" b="1" dirty="0" smtClean="0">
                <a:solidFill>
                  <a:schemeClr val="bg2">
                    <a:lumMod val="10000"/>
                  </a:schemeClr>
                </a:solidFill>
              </a:rPr>
              <a:t>A. Reţele </a:t>
            </a:r>
            <a:r>
              <a:rPr lang="ro-RO" sz="2400" b="1" dirty="0">
                <a:solidFill>
                  <a:schemeClr val="bg2">
                    <a:lumMod val="10000"/>
                  </a:schemeClr>
                </a:solidFill>
              </a:rPr>
              <a:t>stratificate cu legături Van der Waals</a:t>
            </a:r>
            <a:endParaRPr lang="en-US" sz="2400" dirty="0">
              <a:solidFill>
                <a:schemeClr val="bg2">
                  <a:lumMod val="10000"/>
                </a:schemeClr>
              </a:solidFill>
            </a:endParaRPr>
          </a:p>
          <a:p>
            <a:endParaRPr lang="en-US" dirty="0"/>
          </a:p>
        </p:txBody>
      </p:sp>
      <p:sp>
        <p:nvSpPr>
          <p:cNvPr id="6" name="TextBox 5"/>
          <p:cNvSpPr txBox="1"/>
          <p:nvPr/>
        </p:nvSpPr>
        <p:spPr>
          <a:xfrm>
            <a:off x="457200" y="1828800"/>
            <a:ext cx="8458200" cy="4801314"/>
          </a:xfrm>
          <a:prstGeom prst="rect">
            <a:avLst/>
          </a:prstGeom>
          <a:noFill/>
        </p:spPr>
        <p:txBody>
          <a:bodyPr wrap="square" rtlCol="0">
            <a:spAutoFit/>
          </a:bodyPr>
          <a:lstStyle/>
          <a:p>
            <a:pPr marL="342900" indent="-342900">
              <a:buAutoNum type="arabicPeriod"/>
            </a:pPr>
            <a:r>
              <a:rPr lang="ro-RO" b="1" dirty="0" smtClean="0"/>
              <a:t>Disulfura </a:t>
            </a:r>
            <a:r>
              <a:rPr lang="ro-RO" b="1" dirty="0"/>
              <a:t>de molibden (MoS</a:t>
            </a:r>
            <a:r>
              <a:rPr lang="ro-RO" b="1" baseline="-25000" dirty="0"/>
              <a:t>2</a:t>
            </a:r>
            <a:r>
              <a:rPr lang="ro-RO" b="1" dirty="0"/>
              <a:t>) sau molibdenita</a:t>
            </a:r>
            <a:r>
              <a:rPr lang="ro-RO" dirty="0"/>
              <a:t> </a:t>
            </a:r>
            <a:r>
              <a:rPr lang="ro-RO" dirty="0" smtClean="0"/>
              <a:t>- </a:t>
            </a:r>
            <a:r>
              <a:rPr lang="ro-RO" b="1" i="1" dirty="0"/>
              <a:t>reţea hexagonal stratificată</a:t>
            </a:r>
            <a:r>
              <a:rPr lang="ro-RO" dirty="0"/>
              <a:t>, alcătuită dintr-o succesiune de planuri paralele constituite din fâşii de atomi de molibden cuprinse între fâşii de atomi de sulf (Fig. 4.9a), astfel încât fiecare atom de molibden să fie hexacoordinat de 6 atomi de sulf.  Numărul de coordinare este de </a:t>
            </a:r>
            <a:r>
              <a:rPr lang="ro-RO" b="1" dirty="0"/>
              <a:t>6:3</a:t>
            </a:r>
            <a:r>
              <a:rPr lang="ro-RO" dirty="0"/>
              <a:t> iar asemănător mai cristalizează NbS</a:t>
            </a:r>
            <a:r>
              <a:rPr lang="ro-RO" baseline="-25000" dirty="0"/>
              <a:t>2</a:t>
            </a:r>
            <a:r>
              <a:rPr lang="ro-RO" dirty="0"/>
              <a:t> şi WS</a:t>
            </a:r>
            <a:r>
              <a:rPr lang="ro-RO" baseline="-25000" dirty="0"/>
              <a:t>2</a:t>
            </a:r>
            <a:r>
              <a:rPr lang="ro-RO" dirty="0"/>
              <a:t>. </a:t>
            </a:r>
            <a:endParaRPr lang="ro-RO" dirty="0" smtClean="0"/>
          </a:p>
          <a:p>
            <a:pPr marL="342900" indent="-342900"/>
            <a:endParaRPr lang="ro-RO" dirty="0" smtClean="0"/>
          </a:p>
          <a:p>
            <a:r>
              <a:rPr lang="ro-RO" b="1" dirty="0" smtClean="0"/>
              <a:t>2. Diiodura </a:t>
            </a:r>
            <a:r>
              <a:rPr lang="ro-RO" b="1" dirty="0"/>
              <a:t>de cadmiu (CdI</a:t>
            </a:r>
            <a:r>
              <a:rPr lang="ro-RO" b="1" baseline="-25000" dirty="0"/>
              <a:t>2</a:t>
            </a:r>
            <a:r>
              <a:rPr lang="ro-RO" b="1" dirty="0"/>
              <a:t>) </a:t>
            </a:r>
            <a:r>
              <a:rPr lang="ro-RO" dirty="0"/>
              <a:t>are o </a:t>
            </a:r>
            <a:r>
              <a:rPr lang="ro-RO" b="1" i="1" dirty="0"/>
              <a:t>reţea hexagonală stratificată</a:t>
            </a:r>
            <a:r>
              <a:rPr lang="ro-RO" dirty="0"/>
              <a:t> asemănătoare cu cea </a:t>
            </a:r>
            <a:r>
              <a:rPr lang="ro-RO" dirty="0" smtClean="0"/>
              <a:t>a </a:t>
            </a:r>
            <a:r>
              <a:rPr lang="ro-RO" dirty="0"/>
              <a:t>molibdenitei dar diferă prin distanţele reticulare şi NC = </a:t>
            </a:r>
            <a:r>
              <a:rPr lang="ro-RO" b="1" dirty="0"/>
              <a:t>6:3 </a:t>
            </a:r>
            <a:r>
              <a:rPr lang="ro-RO" dirty="0"/>
              <a:t>(Fig. 4.9b). În acest gen de structură cristalizează: disulfuri (SnS</a:t>
            </a:r>
            <a:r>
              <a:rPr lang="ro-RO" baseline="-25000" dirty="0"/>
              <a:t>2</a:t>
            </a:r>
            <a:r>
              <a:rPr lang="ro-RO" dirty="0"/>
              <a:t>, TiS</a:t>
            </a:r>
            <a:r>
              <a:rPr lang="ro-RO" baseline="-25000" dirty="0"/>
              <a:t>2</a:t>
            </a:r>
            <a:r>
              <a:rPr lang="ro-RO" dirty="0"/>
              <a:t>, ZrS</a:t>
            </a:r>
            <a:r>
              <a:rPr lang="ro-RO" baseline="-25000" dirty="0"/>
              <a:t>2</a:t>
            </a:r>
            <a:r>
              <a:rPr lang="ro-RO" dirty="0"/>
              <a:t>, HfS</a:t>
            </a:r>
            <a:r>
              <a:rPr lang="ro-RO" baseline="-25000" dirty="0"/>
              <a:t>2</a:t>
            </a:r>
            <a:r>
              <a:rPr lang="ro-RO" dirty="0"/>
              <a:t>), hidroxizi de ioni de metal cu valenţa (II) (de calciu, fier, cobalt, nichel, cadmiu), halogenuri de ioni de metal cu valenţa (II) (Mg, Fe, Pb, Mn, Co).   </a:t>
            </a:r>
            <a:endParaRPr lang="ro-RO" dirty="0" smtClean="0"/>
          </a:p>
          <a:p>
            <a:endParaRPr lang="en-US" dirty="0"/>
          </a:p>
          <a:p>
            <a:r>
              <a:rPr lang="ro-RO" b="1" dirty="0"/>
              <a:t>3. Diclorura de cadmiu (CdCl</a:t>
            </a:r>
            <a:r>
              <a:rPr lang="ro-RO" b="1" baseline="-25000" dirty="0"/>
              <a:t>2</a:t>
            </a:r>
            <a:r>
              <a:rPr lang="ro-RO" b="1" dirty="0"/>
              <a:t>) </a:t>
            </a:r>
            <a:r>
              <a:rPr lang="ro-RO" dirty="0"/>
              <a:t>este o</a:t>
            </a:r>
            <a:r>
              <a:rPr lang="ro-RO" b="1" dirty="0"/>
              <a:t> </a:t>
            </a:r>
            <a:r>
              <a:rPr lang="ro-RO" b="1" i="1" dirty="0"/>
              <a:t>reţea romboedrică stratificată</a:t>
            </a:r>
            <a:r>
              <a:rPr lang="ro-RO" b="1" dirty="0"/>
              <a:t> </a:t>
            </a:r>
            <a:r>
              <a:rPr lang="ro-RO" dirty="0"/>
              <a:t>cu numărul  de coordinare</a:t>
            </a:r>
            <a:r>
              <a:rPr lang="ro-RO" b="1" dirty="0"/>
              <a:t> 6:3</a:t>
            </a:r>
            <a:r>
              <a:rPr lang="ro-RO" dirty="0"/>
              <a:t>, similară cu cea a diiodurii de cadmiu (Fig. 4.9c). Alte substanţe care cristalizează în această structură sunt: MgCl</a:t>
            </a:r>
            <a:r>
              <a:rPr lang="ro-RO" baseline="-25000" dirty="0"/>
              <a:t>2</a:t>
            </a:r>
            <a:r>
              <a:rPr lang="ro-RO" dirty="0"/>
              <a:t>, FeCl</a:t>
            </a:r>
            <a:r>
              <a:rPr lang="ro-RO" baseline="-25000" dirty="0"/>
              <a:t>2</a:t>
            </a:r>
            <a:r>
              <a:rPr lang="ro-RO" dirty="0"/>
              <a:t>, CoCl</a:t>
            </a:r>
            <a:r>
              <a:rPr lang="ro-RO" baseline="-25000" dirty="0"/>
              <a:t>2</a:t>
            </a:r>
            <a:r>
              <a:rPr lang="ro-RO" dirty="0"/>
              <a:t>, NiCl</a:t>
            </a:r>
            <a:r>
              <a:rPr lang="ro-RO" baseline="-25000" dirty="0"/>
              <a:t>2</a:t>
            </a:r>
            <a:r>
              <a:rPr lang="ro-RO" dirty="0"/>
              <a:t>, NbS</a:t>
            </a:r>
            <a:r>
              <a:rPr lang="ro-RO" baseline="-25000" dirty="0"/>
              <a:t>2</a:t>
            </a:r>
            <a:r>
              <a:rPr lang="ro-RO" dirty="0"/>
              <a:t>, TiS</a:t>
            </a:r>
            <a:r>
              <a:rPr lang="ro-RO" baseline="-25000" dirty="0"/>
              <a:t>2</a:t>
            </a:r>
            <a:r>
              <a:rPr lang="ro-RO" dirty="0"/>
              <a:t>.</a:t>
            </a:r>
            <a:endParaRPr lang="en-US" dirty="0"/>
          </a:p>
          <a:p>
            <a:pPr marL="342900" indent="-342900">
              <a:buAutoNum type="arabicPeriod"/>
            </a:pPr>
            <a:endParaRPr lang="en-US" dirty="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a:blip r:embed="rId2"/>
          <a:srcRect/>
          <a:stretch>
            <a:fillRect/>
          </a:stretch>
        </p:blipFill>
        <p:spPr bwMode="auto">
          <a:xfrm>
            <a:off x="381000" y="1219200"/>
            <a:ext cx="8357272" cy="35194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686800" cy="838200"/>
          </a:xfrm>
        </p:spPr>
        <p:txBody>
          <a:bodyPr>
            <a:normAutofit fontScale="90000"/>
          </a:bodyPr>
          <a:lstStyle/>
          <a:p>
            <a:r>
              <a:rPr lang="ro-RO" sz="3100" b="1" dirty="0" smtClean="0"/>
              <a:t>B) Reţele stratificate cu legături de hidrogen</a:t>
            </a:r>
            <a:r>
              <a:rPr lang="en-US" dirty="0" smtClean="0"/>
              <a:t/>
            </a:r>
            <a:br>
              <a:rPr lang="en-US" dirty="0" smtClean="0"/>
            </a:br>
            <a:endParaRPr lang="en-US" dirty="0"/>
          </a:p>
        </p:txBody>
      </p:sp>
      <p:sp>
        <p:nvSpPr>
          <p:cNvPr id="4" name="TextBox 3"/>
          <p:cNvSpPr txBox="1"/>
          <p:nvPr/>
        </p:nvSpPr>
        <p:spPr>
          <a:xfrm>
            <a:off x="609600" y="762000"/>
            <a:ext cx="8229600" cy="3693319"/>
          </a:xfrm>
          <a:prstGeom prst="rect">
            <a:avLst/>
          </a:prstGeom>
          <a:noFill/>
        </p:spPr>
        <p:txBody>
          <a:bodyPr wrap="square" rtlCol="0">
            <a:spAutoFit/>
          </a:bodyPr>
          <a:lstStyle/>
          <a:p>
            <a:r>
              <a:rPr lang="ro-RO" dirty="0" smtClean="0"/>
              <a:t>	Principalele </a:t>
            </a:r>
            <a:r>
              <a:rPr lang="ro-RO" dirty="0"/>
              <a:t>prototipuri de reţele stratificate cu legături de hidrogen sunt:</a:t>
            </a:r>
            <a:r>
              <a:rPr lang="ro-RO" b="1" dirty="0"/>
              <a:t> </a:t>
            </a:r>
            <a:r>
              <a:rPr lang="ro-RO" dirty="0"/>
              <a:t>hidrargilita şi brucitul</a:t>
            </a:r>
            <a:r>
              <a:rPr lang="ro-RO" dirty="0" smtClean="0"/>
              <a:t>.</a:t>
            </a:r>
          </a:p>
          <a:p>
            <a:r>
              <a:rPr lang="ro-RO" b="1" dirty="0" smtClean="0"/>
              <a:t>	1</a:t>
            </a:r>
            <a:r>
              <a:rPr lang="ro-RO" b="1" dirty="0"/>
              <a:t>. Hidrargilita (Al(OH)</a:t>
            </a:r>
            <a:r>
              <a:rPr lang="ro-RO" b="1" baseline="-25000" dirty="0"/>
              <a:t>n</a:t>
            </a:r>
            <a:r>
              <a:rPr lang="ro-RO" b="1" dirty="0"/>
              <a:t>) </a:t>
            </a:r>
            <a:r>
              <a:rPr lang="ro-RO" dirty="0"/>
              <a:t>prezintă o reţea cu structură monoclinică formată din straturi alternative de Al(OH)</a:t>
            </a:r>
            <a:r>
              <a:rPr lang="ro-RO" baseline="-25000" dirty="0"/>
              <a:t>3</a:t>
            </a:r>
            <a:r>
              <a:rPr lang="ro-RO" dirty="0"/>
              <a:t>, ca un sandwich la care atomii de aluminiu sunt situaţi între două benzi de grupări OH</a:t>
            </a:r>
            <a:r>
              <a:rPr lang="ro-RO" baseline="30000" dirty="0"/>
              <a:t>-1</a:t>
            </a:r>
            <a:r>
              <a:rPr lang="ro-RO" dirty="0"/>
              <a:t>, astfel încât fiecare atom de aluminiu este înconjurat de 6 atomi de oxigen. </a:t>
            </a:r>
            <a:r>
              <a:rPr lang="ro-RO" b="1" dirty="0"/>
              <a:t> </a:t>
            </a:r>
            <a:endParaRPr lang="ro-RO" b="1" dirty="0" smtClean="0"/>
          </a:p>
          <a:p>
            <a:r>
              <a:rPr lang="ro-RO" b="1" dirty="0" smtClean="0"/>
              <a:t>	2. Brucitul </a:t>
            </a:r>
            <a:r>
              <a:rPr lang="ro-RO" b="1" dirty="0"/>
              <a:t>Mg(OH)</a:t>
            </a:r>
            <a:r>
              <a:rPr lang="ro-RO" b="1" baseline="-25000" dirty="0"/>
              <a:t>2</a:t>
            </a:r>
            <a:r>
              <a:rPr lang="ro-RO" dirty="0"/>
              <a:t> prezintă o </a:t>
            </a:r>
            <a:r>
              <a:rPr lang="ro-RO" b="1" i="1" dirty="0"/>
              <a:t>reţea hexagonal stratificată</a:t>
            </a:r>
            <a:r>
              <a:rPr lang="ro-RO" dirty="0"/>
              <a:t> asemănătoare cu cea a diiodurii de cadmiu, în care atomii de magneziu sunt plasaţi între două fâşii de hidroxil, astfel încât să fie coordinaţi de 6 atomi de oxigen (Fig. 4.10). Asemănător cristalizează hidroxizii de ioni de metal cu valenţa (II): Ca, Mn, Fe, Co, Ni, Cd.</a:t>
            </a:r>
            <a:endParaRPr lang="en-US" dirty="0"/>
          </a:p>
          <a:p>
            <a:endParaRPr lang="en-US" dirty="0"/>
          </a:p>
          <a:p>
            <a:endParaRPr lang="en-US" dirty="0"/>
          </a:p>
        </p:txBody>
      </p:sp>
      <p:pic>
        <p:nvPicPr>
          <p:cNvPr id="14338" name="Picture 2"/>
          <p:cNvPicPr>
            <a:picLocks noChangeAspect="1" noChangeArrowheads="1"/>
          </p:cNvPicPr>
          <p:nvPr/>
        </p:nvPicPr>
        <p:blipFill>
          <a:blip r:embed="rId2"/>
          <a:srcRect/>
          <a:stretch>
            <a:fillRect/>
          </a:stretch>
        </p:blipFill>
        <p:spPr bwMode="auto">
          <a:xfrm>
            <a:off x="1666797" y="3657600"/>
            <a:ext cx="6448826" cy="31259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o-RO" b="1" dirty="0" smtClean="0"/>
              <a:t>6. Structuri catenare</a:t>
            </a:r>
            <a:endParaRPr lang="en-US" dirty="0"/>
          </a:p>
        </p:txBody>
      </p:sp>
      <p:sp>
        <p:nvSpPr>
          <p:cNvPr id="7" name="TextBox 6"/>
          <p:cNvSpPr txBox="1"/>
          <p:nvPr/>
        </p:nvSpPr>
        <p:spPr>
          <a:xfrm>
            <a:off x="381000" y="1219200"/>
            <a:ext cx="8534400" cy="3693319"/>
          </a:xfrm>
          <a:prstGeom prst="rect">
            <a:avLst/>
          </a:prstGeom>
          <a:noFill/>
        </p:spPr>
        <p:txBody>
          <a:bodyPr wrap="square" rtlCol="0">
            <a:spAutoFit/>
          </a:bodyPr>
          <a:lstStyle/>
          <a:p>
            <a:pPr marL="342900" indent="-342900" algn="ctr">
              <a:buAutoNum type="arabicPeriod"/>
            </a:pPr>
            <a:r>
              <a:rPr lang="ro-RO" b="1" dirty="0" smtClean="0"/>
              <a:t>Structuri </a:t>
            </a:r>
            <a:r>
              <a:rPr lang="ro-RO" b="1" dirty="0"/>
              <a:t>cu lanţuri </a:t>
            </a:r>
            <a:r>
              <a:rPr lang="ro-RO" b="1" dirty="0" smtClean="0"/>
              <a:t>liniare</a:t>
            </a:r>
          </a:p>
          <a:p>
            <a:pPr marL="342900" indent="-342900" algn="ctr"/>
            <a:endParaRPr lang="ro-RO" b="1" dirty="0"/>
          </a:p>
          <a:p>
            <a:r>
              <a:rPr lang="ro-RO" dirty="0" smtClean="0"/>
              <a:t>	Principalele </a:t>
            </a:r>
            <a:r>
              <a:rPr lang="ro-RO" dirty="0"/>
              <a:t>prototipuri de structuri cu lanţuri liniare sunt: cianura de argint, trioxidul de crom, pentafluorura de bismut (Fig. 4.11).</a:t>
            </a:r>
            <a:endParaRPr lang="en-US" dirty="0"/>
          </a:p>
          <a:p>
            <a:r>
              <a:rPr lang="ro-RO" b="1" dirty="0" smtClean="0"/>
              <a:t>	1. Cianura </a:t>
            </a:r>
            <a:r>
              <a:rPr lang="ro-RO" b="1" dirty="0"/>
              <a:t>de argint (AgCN)</a:t>
            </a:r>
            <a:r>
              <a:rPr lang="ro-RO" b="1" baseline="-25000" dirty="0"/>
              <a:t>n</a:t>
            </a:r>
            <a:r>
              <a:rPr lang="ro-RO" baseline="-25000" dirty="0"/>
              <a:t> </a:t>
            </a:r>
            <a:r>
              <a:rPr lang="ro-RO" dirty="0"/>
              <a:t>are o reţea </a:t>
            </a:r>
            <a:r>
              <a:rPr lang="ro-RO" b="1" i="1" dirty="0"/>
              <a:t>hexagonal compactă</a:t>
            </a:r>
            <a:r>
              <a:rPr lang="ro-RO" dirty="0"/>
              <a:t> care conţine lanţuri paralele situate decalat (Fig. 4.11a</a:t>
            </a:r>
            <a:r>
              <a:rPr lang="ro-RO" dirty="0" smtClean="0"/>
              <a:t>).</a:t>
            </a:r>
          </a:p>
          <a:p>
            <a:r>
              <a:rPr lang="ro-RO" b="1" dirty="0" smtClean="0"/>
              <a:t>	2. Trioxidul </a:t>
            </a:r>
            <a:r>
              <a:rPr lang="ro-RO" b="1" dirty="0"/>
              <a:t>de crom (CrO</a:t>
            </a:r>
            <a:r>
              <a:rPr lang="ro-RO" b="1" baseline="-25000" dirty="0"/>
              <a:t>3</a:t>
            </a:r>
            <a:r>
              <a:rPr lang="ro-RO" b="1" dirty="0"/>
              <a:t>)</a:t>
            </a:r>
            <a:r>
              <a:rPr lang="ro-RO" dirty="0"/>
              <a:t> este o reţea </a:t>
            </a:r>
            <a:r>
              <a:rPr lang="ro-RO" b="1" i="1" dirty="0"/>
              <a:t>rombică</a:t>
            </a:r>
            <a:r>
              <a:rPr lang="ro-RO" dirty="0"/>
              <a:t> alcătuită din lanţuri infinite de tetraedre unite prin vârfuri (Fig. 4.11b).</a:t>
            </a:r>
            <a:endParaRPr lang="en-US" dirty="0"/>
          </a:p>
          <a:p>
            <a:r>
              <a:rPr lang="ro-RO" b="1" dirty="0" smtClean="0"/>
              <a:t>	3. Pentafluorura </a:t>
            </a:r>
            <a:r>
              <a:rPr lang="ro-RO" b="1" dirty="0"/>
              <a:t>de bismut (BiF</a:t>
            </a:r>
            <a:r>
              <a:rPr lang="ro-RO" b="1" baseline="-25000" dirty="0"/>
              <a:t>5</a:t>
            </a:r>
            <a:r>
              <a:rPr lang="ro-RO" b="1" dirty="0"/>
              <a:t>) </a:t>
            </a:r>
            <a:r>
              <a:rPr lang="ro-RO" dirty="0"/>
              <a:t>este o reţea </a:t>
            </a:r>
            <a:r>
              <a:rPr lang="ro-RO" b="1" i="1" dirty="0"/>
              <a:t>rombică</a:t>
            </a:r>
            <a:r>
              <a:rPr lang="ro-RO" dirty="0"/>
              <a:t> formată din octaedre de BiF</a:t>
            </a:r>
            <a:r>
              <a:rPr lang="ro-RO" baseline="-25000" dirty="0"/>
              <a:t>6</a:t>
            </a:r>
            <a:r>
              <a:rPr lang="ro-RO" dirty="0"/>
              <a:t> unite prin vârfuri (Fig. 4.11c).</a:t>
            </a:r>
            <a:endParaRPr lang="en-US" dirty="0"/>
          </a:p>
          <a:p>
            <a:endParaRPr lang="en-US" dirty="0"/>
          </a:p>
          <a:p>
            <a:pPr marL="342900" indent="-342900" algn="ctr"/>
            <a:endParaRPr lang="en-US" dirty="0"/>
          </a:p>
          <a:p>
            <a:pPr algn="ctr"/>
            <a:endParaRPr lang="en-US" dirty="0"/>
          </a:p>
        </p:txBody>
      </p:sp>
      <p:pic>
        <p:nvPicPr>
          <p:cNvPr id="15364" name="Picture 4"/>
          <p:cNvPicPr>
            <a:picLocks noChangeAspect="1" noChangeArrowheads="1"/>
          </p:cNvPicPr>
          <p:nvPr/>
        </p:nvPicPr>
        <p:blipFill>
          <a:blip r:embed="rId2"/>
          <a:srcRect/>
          <a:stretch>
            <a:fillRect/>
          </a:stretch>
        </p:blipFill>
        <p:spPr bwMode="auto">
          <a:xfrm>
            <a:off x="685800" y="4114799"/>
            <a:ext cx="7990010" cy="266761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686800" cy="1981200"/>
          </a:xfrm>
        </p:spPr>
        <p:txBody>
          <a:bodyPr>
            <a:normAutofit/>
          </a:bodyPr>
          <a:lstStyle/>
          <a:p>
            <a:pPr>
              <a:buNone/>
            </a:pPr>
            <a:r>
              <a:rPr lang="ro-RO" sz="1600" b="1" dirty="0" smtClean="0"/>
              <a:t>	2. Structuri cu lanţuri în zig-zag</a:t>
            </a:r>
            <a:endParaRPr lang="en-US" sz="1600" dirty="0" smtClean="0"/>
          </a:p>
          <a:p>
            <a:pPr>
              <a:buNone/>
            </a:pPr>
            <a:r>
              <a:rPr lang="ro-RO" sz="1600" b="1" dirty="0" smtClean="0"/>
              <a:t> </a:t>
            </a:r>
            <a:endParaRPr lang="en-US" sz="1600" dirty="0" smtClean="0"/>
          </a:p>
          <a:p>
            <a:pPr>
              <a:buNone/>
            </a:pPr>
            <a:r>
              <a:rPr lang="ro-RO" sz="1600" b="1" dirty="0" smtClean="0"/>
              <a:t>Oxidul galben de mercur (HgO)</a:t>
            </a:r>
            <a:r>
              <a:rPr lang="ro-RO" sz="1600" dirty="0" smtClean="0"/>
              <a:t> are structură </a:t>
            </a:r>
            <a:r>
              <a:rPr lang="ro-RO" sz="1600" b="1" i="1" dirty="0" smtClean="0"/>
              <a:t>rombică</a:t>
            </a:r>
            <a:r>
              <a:rPr lang="ro-RO" sz="1600" dirty="0" smtClean="0"/>
              <a:t> în care sunt prezentate lanţuri </a:t>
            </a:r>
          </a:p>
          <a:p>
            <a:pPr>
              <a:buNone/>
            </a:pPr>
            <a:r>
              <a:rPr lang="ro-RO" sz="1600" dirty="0" smtClean="0"/>
              <a:t>	plane de –Hg-O-Hg- în zig-zag (Fig. 4.12a).</a:t>
            </a:r>
            <a:endParaRPr lang="en-US" sz="1600" dirty="0" smtClean="0"/>
          </a:p>
          <a:p>
            <a:pPr>
              <a:buNone/>
            </a:pPr>
            <a:r>
              <a:rPr lang="ro-RO" sz="1600" b="1" dirty="0" smtClean="0"/>
              <a:t>Tetraclorura de zirconiu (ZrCl</a:t>
            </a:r>
            <a:r>
              <a:rPr lang="ro-RO" sz="1600" b="1" baseline="-25000" dirty="0" smtClean="0"/>
              <a:t>4</a:t>
            </a:r>
            <a:r>
              <a:rPr lang="ro-RO" sz="1600" b="1" dirty="0" smtClean="0"/>
              <a:t>) </a:t>
            </a:r>
            <a:r>
              <a:rPr lang="ro-RO" sz="1600" dirty="0" smtClean="0"/>
              <a:t>prezintă reţea </a:t>
            </a:r>
            <a:r>
              <a:rPr lang="ro-RO" sz="1600" b="1" i="1" dirty="0" smtClean="0"/>
              <a:t>monoclinică</a:t>
            </a:r>
            <a:r>
              <a:rPr lang="ro-RO" sz="1600" dirty="0" smtClean="0"/>
              <a:t> alcătuită din lanţuri octaedrice </a:t>
            </a:r>
          </a:p>
          <a:p>
            <a:pPr>
              <a:buNone/>
            </a:pPr>
            <a:r>
              <a:rPr lang="ro-RO" sz="1600" dirty="0" smtClean="0"/>
              <a:t>	de ZrCl</a:t>
            </a:r>
            <a:r>
              <a:rPr lang="ro-RO" sz="1600" baseline="-25000" dirty="0" smtClean="0"/>
              <a:t>6</a:t>
            </a:r>
            <a:r>
              <a:rPr lang="ro-RO" sz="1600" dirty="0" smtClean="0"/>
              <a:t> situate în zig-zag (Fig. 4.12b).</a:t>
            </a:r>
            <a:endParaRPr lang="en-US" sz="1600" dirty="0"/>
          </a:p>
        </p:txBody>
      </p:sp>
      <p:pic>
        <p:nvPicPr>
          <p:cNvPr id="16387" name="Picture 3"/>
          <p:cNvPicPr>
            <a:picLocks noChangeAspect="1" noChangeArrowheads="1"/>
          </p:cNvPicPr>
          <p:nvPr/>
        </p:nvPicPr>
        <p:blipFill>
          <a:blip r:embed="rId2"/>
          <a:srcRect/>
          <a:stretch>
            <a:fillRect/>
          </a:stretch>
        </p:blipFill>
        <p:spPr bwMode="auto">
          <a:xfrm>
            <a:off x="1676400" y="2438400"/>
            <a:ext cx="6054559" cy="42064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srcRect/>
          <a:stretch>
            <a:fillRect/>
          </a:stretch>
        </p:blipFill>
        <p:spPr bwMode="auto">
          <a:xfrm>
            <a:off x="457200" y="380999"/>
            <a:ext cx="8442721" cy="634443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838200"/>
          </a:xfrm>
        </p:spPr>
        <p:txBody>
          <a:bodyPr/>
          <a:lstStyle/>
          <a:p>
            <a:pPr algn="ctr"/>
            <a:r>
              <a:rPr lang="ro-RO" dirty="0" smtClean="0"/>
              <a:t>GeneralitĂŢi</a:t>
            </a:r>
            <a:endParaRPr lang="en-US" dirty="0"/>
          </a:p>
        </p:txBody>
      </p:sp>
      <p:sp>
        <p:nvSpPr>
          <p:cNvPr id="5" name="TextBox 4"/>
          <p:cNvSpPr txBox="1"/>
          <p:nvPr/>
        </p:nvSpPr>
        <p:spPr>
          <a:xfrm>
            <a:off x="533400" y="1143000"/>
            <a:ext cx="8001000" cy="923330"/>
          </a:xfrm>
          <a:prstGeom prst="rect">
            <a:avLst/>
          </a:prstGeom>
          <a:noFill/>
        </p:spPr>
        <p:txBody>
          <a:bodyPr wrap="square" rtlCol="0">
            <a:spAutoFit/>
          </a:bodyPr>
          <a:lstStyle/>
          <a:p>
            <a:r>
              <a:rPr lang="ro-RO" b="1" i="1" dirty="0" smtClean="0">
                <a:solidFill>
                  <a:schemeClr val="bg2">
                    <a:lumMod val="10000"/>
                  </a:schemeClr>
                </a:solidFill>
              </a:rPr>
              <a:t>	Cristalul </a:t>
            </a:r>
            <a:r>
              <a:rPr lang="ro-RO" b="1" i="1" dirty="0">
                <a:solidFill>
                  <a:schemeClr val="bg2">
                    <a:lumMod val="10000"/>
                  </a:schemeClr>
                </a:solidFill>
              </a:rPr>
              <a:t>este corpul solid, omogen, cu forme mai mult sau mai puţin perfecte, care închid între ele unghiuri cu o simetrie bine definită</a:t>
            </a:r>
            <a:r>
              <a:rPr lang="ro-RO" dirty="0">
                <a:solidFill>
                  <a:schemeClr val="bg2">
                    <a:lumMod val="10000"/>
                  </a:schemeClr>
                </a:solidFill>
              </a:rPr>
              <a:t>.  </a:t>
            </a:r>
            <a:endParaRPr lang="en-US" dirty="0">
              <a:solidFill>
                <a:schemeClr val="bg2">
                  <a:lumMod val="10000"/>
                </a:schemeClr>
              </a:solidFill>
            </a:endParaRPr>
          </a:p>
          <a:p>
            <a:endParaRPr lang="en-US" dirty="0"/>
          </a:p>
        </p:txBody>
      </p:sp>
      <p:pic>
        <p:nvPicPr>
          <p:cNvPr id="1026" name="Picture 2"/>
          <p:cNvPicPr>
            <a:picLocks noChangeAspect="1" noChangeArrowheads="1"/>
          </p:cNvPicPr>
          <p:nvPr/>
        </p:nvPicPr>
        <p:blipFill>
          <a:blip r:embed="rId2"/>
          <a:srcRect/>
          <a:stretch>
            <a:fillRect/>
          </a:stretch>
        </p:blipFill>
        <p:spPr bwMode="auto">
          <a:xfrm>
            <a:off x="1828800" y="1752601"/>
            <a:ext cx="5289613" cy="50739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Grp="1" noChangeAspect="1" noChangeArrowheads="1"/>
          </p:cNvPicPr>
          <p:nvPr>
            <p:ph idx="1"/>
          </p:nvPr>
        </p:nvPicPr>
        <p:blipFill>
          <a:blip r:embed="rId2"/>
          <a:srcRect/>
          <a:stretch>
            <a:fillRect/>
          </a:stretch>
        </p:blipFill>
        <p:spPr bwMode="auto">
          <a:xfrm>
            <a:off x="811770" y="152400"/>
            <a:ext cx="7639881" cy="65107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457200" y="304800"/>
            <a:ext cx="8210209" cy="4509150"/>
          </a:xfrm>
          <a:prstGeom prst="rect">
            <a:avLst/>
          </a:prstGeom>
          <a:noFill/>
          <a:ln w="9525">
            <a:noFill/>
            <a:miter lim="800000"/>
            <a:headEnd/>
            <a:tailEnd/>
          </a:ln>
          <a:effectLst/>
        </p:spPr>
      </p:pic>
      <p:sp>
        <p:nvSpPr>
          <p:cNvPr id="5" name="TextBox 4"/>
          <p:cNvSpPr txBox="1"/>
          <p:nvPr/>
        </p:nvSpPr>
        <p:spPr>
          <a:xfrm>
            <a:off x="1371600" y="5029200"/>
            <a:ext cx="6705600" cy="369332"/>
          </a:xfrm>
          <a:prstGeom prst="rect">
            <a:avLst/>
          </a:prstGeom>
          <a:noFill/>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b="1" dirty="0" smtClean="0"/>
              <a:t>	7. Curiozităţi</a:t>
            </a:r>
            <a:r>
              <a:rPr lang="en-US" dirty="0" smtClean="0"/>
              <a:t/>
            </a:r>
            <a:br>
              <a:rPr lang="en-US" dirty="0" smtClean="0"/>
            </a:br>
            <a:endParaRPr lang="en-US" dirty="0"/>
          </a:p>
        </p:txBody>
      </p:sp>
      <p:sp>
        <p:nvSpPr>
          <p:cNvPr id="4" name="Flowchart: Punched Tape 3"/>
          <p:cNvSpPr/>
          <p:nvPr/>
        </p:nvSpPr>
        <p:spPr>
          <a:xfrm>
            <a:off x="304800" y="228600"/>
            <a:ext cx="8839200" cy="6629400"/>
          </a:xfrm>
          <a:prstGeom prst="flowChartPunchedTap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Content Placeholder 2"/>
          <p:cNvSpPr txBox="1">
            <a:spLocks/>
          </p:cNvSpPr>
          <p:nvPr/>
        </p:nvSpPr>
        <p:spPr>
          <a:xfrm>
            <a:off x="381000" y="1447800"/>
            <a:ext cx="8458200" cy="4525963"/>
          </a:xfrm>
          <a:prstGeom prst="rect">
            <a:avLst/>
          </a:prstGeom>
        </p:spPr>
        <p:style>
          <a:lnRef idx="1">
            <a:schemeClr val="dk1"/>
          </a:lnRef>
          <a:fillRef idx="3">
            <a:schemeClr val="dk1"/>
          </a:fillRef>
          <a:effectRef idx="2">
            <a:schemeClr val="dk1"/>
          </a:effectRef>
          <a:fontRef idx="minor">
            <a:schemeClr val="lt1"/>
          </a:fontRef>
        </p:style>
        <p:txBody>
          <a:bodyPr vert="horz">
            <a:normAutofit fontScale="32500" lnSpcReduction="20000"/>
          </a:bodyPr>
          <a:lstStyle/>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ro-RO" sz="3200" b="1" i="0" u="none" strike="noStrike" kern="1200" cap="none" spc="0" normalizeH="0" baseline="0" noProof="0" dirty="0" smtClean="0">
                <a:ln>
                  <a:noFill/>
                </a:ln>
                <a:solidFill>
                  <a:schemeClr val="tx2"/>
                </a:solidFill>
                <a:effectLst/>
                <a:uLnTx/>
                <a:uFillTx/>
                <a:latin typeface="+mn-lt"/>
                <a:ea typeface="+mn-ea"/>
                <a:cs typeface="+mn-cs"/>
              </a:rPr>
              <a:t> </a:t>
            </a:r>
            <a:endParaRPr kumimoji="0" lang="en-US" sz="3200" b="0"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ro-RO" sz="3200" b="1" i="0" u="none" strike="noStrike" kern="1200" cap="none" spc="0" normalizeH="0" baseline="0" noProof="0" dirty="0" smtClean="0">
                <a:ln>
                  <a:noFill/>
                </a:ln>
                <a:solidFill>
                  <a:schemeClr val="tx2"/>
                </a:solidFill>
                <a:effectLst/>
                <a:uLnTx/>
                <a:uFillTx/>
                <a:latin typeface="+mn-lt"/>
                <a:ea typeface="+mn-ea"/>
                <a:cs typeface="+mn-cs"/>
              </a:rPr>
              <a:t>		</a:t>
            </a:r>
            <a:endParaRPr kumimoji="0" lang="en-US" sz="5500" b="0"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ro-RO" sz="5500" b="1" i="0" u="none" strike="noStrike" kern="1200" cap="none" spc="0" normalizeH="0" baseline="0" noProof="0" dirty="0" smtClean="0">
                <a:ln>
                  <a:noFill/>
                </a:ln>
                <a:solidFill>
                  <a:schemeClr val="tx2"/>
                </a:solidFill>
                <a:effectLst/>
                <a:uLnTx/>
                <a:uFillTx/>
                <a:latin typeface="+mn-lt"/>
                <a:ea typeface="+mn-ea"/>
                <a:cs typeface="+mn-cs"/>
              </a:rPr>
              <a:t> </a:t>
            </a:r>
            <a:endParaRPr kumimoji="0" lang="en-US" sz="5500" b="0"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ro-RO" sz="5500" b="0" i="0" u="none" strike="noStrike" kern="1200" cap="none" spc="0" normalizeH="0" baseline="0" noProof="0" dirty="0" smtClean="0">
                <a:ln>
                  <a:noFill/>
                </a:ln>
                <a:solidFill>
                  <a:schemeClr val="tx2"/>
                </a:solidFill>
                <a:effectLst/>
                <a:uLnTx/>
                <a:uFillTx/>
                <a:latin typeface="+mn-lt"/>
                <a:ea typeface="+mn-ea"/>
                <a:cs typeface="+mn-cs"/>
              </a:rPr>
              <a:t>		</a:t>
            </a:r>
            <a:r>
              <a:rPr kumimoji="0" lang="ro-RO" sz="5500" b="0" i="0" u="none" strike="noStrike" kern="1200" cap="none" spc="0" normalizeH="0" baseline="0" noProof="0" dirty="0" smtClean="0">
                <a:ln>
                  <a:noFill/>
                </a:ln>
                <a:solidFill>
                  <a:schemeClr val="bg1"/>
                </a:solidFill>
                <a:effectLst/>
                <a:uLnTx/>
                <a:uFillTx/>
                <a:latin typeface="+mn-lt"/>
                <a:ea typeface="+mn-ea"/>
                <a:cs typeface="+mn-cs"/>
              </a:rPr>
              <a:t>Molecula de carbon </a:t>
            </a:r>
            <a:r>
              <a:rPr kumimoji="0" lang="ro-RO" sz="5500" b="1" i="0" u="none" strike="noStrike" kern="1200" cap="none" spc="0" normalizeH="0" baseline="0" noProof="0" dirty="0" smtClean="0">
                <a:ln>
                  <a:noFill/>
                </a:ln>
                <a:solidFill>
                  <a:schemeClr val="bg1"/>
                </a:solidFill>
                <a:effectLst/>
                <a:uLnTx/>
                <a:uFillTx/>
                <a:latin typeface="+mn-lt"/>
                <a:ea typeface="+mn-ea"/>
                <a:cs typeface="+mn-cs"/>
              </a:rPr>
              <a:t>C</a:t>
            </a:r>
            <a:r>
              <a:rPr kumimoji="0" lang="ro-RO" sz="5500" b="1" i="0" u="none" strike="noStrike" kern="1200" cap="none" spc="0" normalizeH="0" baseline="-25000" noProof="0" dirty="0" smtClean="0">
                <a:ln>
                  <a:noFill/>
                </a:ln>
                <a:solidFill>
                  <a:schemeClr val="bg1"/>
                </a:solidFill>
                <a:effectLst/>
                <a:uLnTx/>
                <a:uFillTx/>
                <a:latin typeface="+mn-lt"/>
                <a:ea typeface="+mn-ea"/>
                <a:cs typeface="+mn-cs"/>
              </a:rPr>
              <a:t>60 </a:t>
            </a:r>
            <a:r>
              <a:rPr kumimoji="0" lang="ro-RO" sz="5500" b="0" i="0" u="none" strike="noStrike" kern="1200" cap="none" spc="0" normalizeH="0" baseline="0" noProof="0" dirty="0" smtClean="0">
                <a:ln>
                  <a:noFill/>
                </a:ln>
                <a:solidFill>
                  <a:schemeClr val="bg1"/>
                </a:solidFill>
                <a:effectLst/>
                <a:uLnTx/>
                <a:uFillTx/>
                <a:latin typeface="+mn-lt"/>
                <a:ea typeface="+mn-ea"/>
                <a:cs typeface="+mn-cs"/>
              </a:rPr>
              <a:t>cunoscută cu</a:t>
            </a:r>
            <a:r>
              <a:rPr kumimoji="0" lang="ro-RO" sz="5500" b="0" i="0" u="none" strike="noStrike" kern="1200" cap="none" spc="0" normalizeH="0" baseline="-25000" noProof="0" dirty="0" smtClean="0">
                <a:ln>
                  <a:noFill/>
                </a:ln>
                <a:solidFill>
                  <a:schemeClr val="bg1"/>
                </a:solidFill>
                <a:effectLst/>
                <a:uLnTx/>
                <a:uFillTx/>
                <a:latin typeface="+mn-lt"/>
                <a:ea typeface="+mn-ea"/>
                <a:cs typeface="+mn-cs"/>
              </a:rPr>
              <a:t> </a:t>
            </a:r>
            <a:r>
              <a:rPr kumimoji="0" lang="ro-RO" sz="5500" b="0" i="0" u="none" strike="noStrike" kern="1200" cap="none" spc="0" normalizeH="0" baseline="0" noProof="0" dirty="0" smtClean="0">
                <a:ln>
                  <a:noFill/>
                </a:ln>
                <a:solidFill>
                  <a:schemeClr val="bg1"/>
                </a:solidFill>
                <a:effectLst/>
                <a:uLnTx/>
                <a:uFillTx/>
                <a:latin typeface="+mn-lt"/>
                <a:ea typeface="+mn-ea"/>
                <a:cs typeface="+mn-cs"/>
              </a:rPr>
              <a:t>denumirea de </a:t>
            </a:r>
            <a:r>
              <a:rPr kumimoji="0" lang="ro-RO" sz="5500" b="1" i="0" u="none" strike="noStrike" kern="1200" cap="none" spc="0" normalizeH="0" baseline="0" noProof="0" dirty="0" smtClean="0">
                <a:ln>
                  <a:noFill/>
                </a:ln>
                <a:solidFill>
                  <a:schemeClr val="bg1"/>
                </a:solidFill>
                <a:effectLst/>
                <a:uLnTx/>
                <a:uFillTx/>
                <a:latin typeface="+mn-lt"/>
                <a:ea typeface="+mn-ea"/>
                <a:cs typeface="+mn-cs"/>
              </a:rPr>
              <a:t>fulerenă </a:t>
            </a:r>
            <a:r>
              <a:rPr kumimoji="0" lang="ro-RO" sz="5500" b="0" i="0" u="none" strike="noStrike" kern="1200" cap="none" spc="0" normalizeH="0" baseline="0" noProof="0" dirty="0" smtClean="0">
                <a:ln>
                  <a:noFill/>
                </a:ln>
                <a:solidFill>
                  <a:schemeClr val="bg1"/>
                </a:solidFill>
                <a:effectLst/>
                <a:uLnTx/>
                <a:uFillTx/>
                <a:latin typeface="+mn-lt"/>
                <a:ea typeface="+mn-ea"/>
                <a:cs typeface="+mn-cs"/>
              </a:rPr>
              <a:t>este cea de-a treia formă alotropică a carbonului cu structura asemănătoare cu o minge de fotbal a fost descrisă pentru prima dată într-un articol semnat de Kroto H.W., Heath J. R., O’Brien S. F., Curl R. F. şi Smalley R. şi publicat în 1985 în revista Nature. </a:t>
            </a:r>
            <a:r>
              <a:rPr kumimoji="0" lang="it-IT" sz="5500" b="0" i="0" u="none" strike="noStrike" kern="1200" cap="none" spc="0" normalizeH="0" baseline="0" noProof="0" dirty="0" smtClean="0">
                <a:ln>
                  <a:noFill/>
                </a:ln>
                <a:solidFill>
                  <a:schemeClr val="bg1"/>
                </a:solidFill>
                <a:effectLst/>
                <a:uLnTx/>
                <a:uFillTx/>
                <a:latin typeface="+mn-lt"/>
                <a:ea typeface="+mn-ea"/>
                <a:cs typeface="+mn-cs"/>
              </a:rPr>
              <a:t>Obţinerea experimentală a clusterelor de carbon </a:t>
            </a:r>
            <a:r>
              <a:rPr kumimoji="0" lang="it-IT" sz="5500" b="0" i="1" u="none" strike="noStrike" kern="1200" cap="none" spc="0" normalizeH="0" baseline="0" noProof="0" dirty="0" smtClean="0">
                <a:ln>
                  <a:noFill/>
                </a:ln>
                <a:solidFill>
                  <a:schemeClr val="bg1"/>
                </a:solidFill>
                <a:effectLst/>
                <a:uLnTx/>
                <a:uFillTx/>
                <a:latin typeface="+mn-lt"/>
                <a:ea typeface="+mn-ea"/>
                <a:cs typeface="+mn-cs"/>
              </a:rPr>
              <a:t>C</a:t>
            </a:r>
            <a:r>
              <a:rPr kumimoji="0" lang="it-IT" sz="5500" b="0" i="1" u="none" strike="noStrike" kern="1200" cap="none" spc="0" normalizeH="0" baseline="-25000" noProof="0" dirty="0" smtClean="0">
                <a:ln>
                  <a:noFill/>
                </a:ln>
                <a:solidFill>
                  <a:schemeClr val="bg1"/>
                </a:solidFill>
                <a:effectLst/>
                <a:uLnTx/>
                <a:uFillTx/>
                <a:latin typeface="+mn-lt"/>
                <a:ea typeface="+mn-ea"/>
                <a:cs typeface="+mn-cs"/>
              </a:rPr>
              <a:t>60</a:t>
            </a:r>
            <a:r>
              <a:rPr kumimoji="0" lang="it-IT" sz="5500" b="0" i="1" u="none" strike="noStrike" kern="1200" cap="none" spc="0" normalizeH="0" baseline="0" noProof="0" dirty="0" smtClean="0">
                <a:ln>
                  <a:noFill/>
                </a:ln>
                <a:solidFill>
                  <a:schemeClr val="bg1"/>
                </a:solidFill>
                <a:effectLst/>
                <a:uLnTx/>
                <a:uFillTx/>
                <a:latin typeface="+mn-lt"/>
                <a:ea typeface="+mn-ea"/>
                <a:cs typeface="+mn-cs"/>
              </a:rPr>
              <a:t> </a:t>
            </a:r>
            <a:r>
              <a:rPr kumimoji="0" lang="it-IT" sz="5500" b="0" i="0" u="none" strike="noStrike" kern="1200" cap="none" spc="0" normalizeH="0" baseline="0" noProof="0" dirty="0" smtClean="0">
                <a:ln>
                  <a:noFill/>
                </a:ln>
                <a:solidFill>
                  <a:schemeClr val="bg1"/>
                </a:solidFill>
                <a:effectLst/>
                <a:uLnTx/>
                <a:uFillTx/>
                <a:latin typeface="+mn-lt"/>
                <a:ea typeface="+mn-ea"/>
                <a:cs typeface="+mn-cs"/>
              </a:rPr>
              <a:t>de ordin mai înalt este una dintre cele mai strălucite descoperiri din ultimele decenii, pentru care în anul 1996 a fost decernat premiul Nobel.</a:t>
            </a:r>
            <a:endParaRPr kumimoji="0" lang="ro-RO" sz="5500" b="0" i="0" u="none" strike="noStrike" kern="1200" cap="none" spc="0" normalizeH="0" baseline="0" noProof="0" dirty="0" smtClean="0">
              <a:ln>
                <a:noFill/>
              </a:ln>
              <a:solidFill>
                <a:schemeClr val="bg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endParaRPr kumimoji="0" lang="en-US" sz="5500" b="0" i="0" u="none" strike="noStrike" kern="1200" cap="none" spc="0" normalizeH="0" baseline="0" noProof="0" dirty="0" smtClean="0">
              <a:ln>
                <a:noFill/>
              </a:ln>
              <a:solidFill>
                <a:schemeClr val="bg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ro-RO" sz="5500" b="0" i="0" u="none" strike="noStrike" kern="1200" cap="none" spc="0" normalizeH="0" baseline="0" noProof="0" dirty="0" smtClean="0">
                <a:ln>
                  <a:noFill/>
                </a:ln>
                <a:solidFill>
                  <a:schemeClr val="bg1"/>
                </a:solidFill>
                <a:effectLst/>
                <a:uLnTx/>
                <a:uFillTx/>
                <a:latin typeface="+mn-lt"/>
                <a:ea typeface="+mn-ea"/>
                <a:cs typeface="+mn-cs"/>
              </a:rPr>
              <a:t>		</a:t>
            </a:r>
            <a:r>
              <a:rPr kumimoji="0" lang="it-IT" sz="5500" b="0" i="0" u="none" strike="noStrike" kern="1200" cap="none" spc="0" normalizeH="0" baseline="0" noProof="0" dirty="0" smtClean="0">
                <a:ln>
                  <a:noFill/>
                </a:ln>
                <a:solidFill>
                  <a:schemeClr val="bg1"/>
                </a:solidFill>
                <a:effectLst/>
                <a:uLnTx/>
                <a:uFillTx/>
                <a:latin typeface="+mn-lt"/>
                <a:ea typeface="+mn-ea"/>
                <a:cs typeface="+mn-cs"/>
              </a:rPr>
              <a:t>Fullerenele sunt formate din aceleaşi hexagoane ca şi grafitul, iar cele mai eficiente metode de obţinere a fullerenelor sunt bazate pe descompunerea termică a grafitului, modelele teoretice existente pornesc de la presupunerea că fullerenele sunt formate din hexagoane evaporate din grafit. La încălzirea grafitului legăturile dintre diferite straturi se rup şi în procesul evaporării aceste straturi se împart în fragmente separate. Fragmentele reprezintă variate combinaţii din hexagoane, care se pot uni şi forma molecule.</a:t>
            </a:r>
            <a:endParaRPr kumimoji="0" lang="en-US" sz="5500" b="0" i="0" u="none" strike="noStrike" kern="1200" cap="none" spc="0" normalizeH="0" baseline="0" noProof="0" dirty="0" smtClean="0">
              <a:ln>
                <a:noFill/>
              </a:ln>
              <a:solidFill>
                <a:schemeClr val="bg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endParaRPr kumimoji="0" lang="en-US" sz="3200" b="0" i="0" u="none" strike="noStrike" kern="1200" cap="none" spc="0" normalizeH="0" baseline="0" noProof="0" dirty="0">
              <a:ln>
                <a:noFill/>
              </a:ln>
              <a:solidFill>
                <a:schemeClr val="tx2"/>
              </a:solidFill>
              <a:effectLst/>
              <a:uLnTx/>
              <a:uFillTx/>
              <a:latin typeface="+mn-lt"/>
              <a:ea typeface="+mn-ea"/>
              <a:cs typeface="+mn-cs"/>
            </a:endParaRPr>
          </a:p>
        </p:txBody>
      </p:sp>
      <p:sp>
        <p:nvSpPr>
          <p:cNvPr id="7" name="TextBox 6"/>
          <p:cNvSpPr txBox="1"/>
          <p:nvPr/>
        </p:nvSpPr>
        <p:spPr>
          <a:xfrm>
            <a:off x="5867400" y="914400"/>
            <a:ext cx="2133600" cy="584775"/>
          </a:xfrm>
          <a:prstGeom prst="rect">
            <a:avLst/>
          </a:prstGeom>
          <a:noFill/>
        </p:spPr>
        <p:txBody>
          <a:bodyPr wrap="square" rtlCol="0">
            <a:spAutoFit/>
          </a:bodyPr>
          <a:lstStyle/>
          <a:p>
            <a:pPr algn="ctr"/>
            <a:r>
              <a:rPr lang="ro-RO" sz="3200" b="1" dirty="0">
                <a:solidFill>
                  <a:schemeClr val="bg2"/>
                </a:solidFill>
              </a:rPr>
              <a:t>Fulerene</a:t>
            </a:r>
            <a:endParaRPr lang="en-US" sz="3200" dirty="0">
              <a:solidFill>
                <a:schemeClr val="bg2"/>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295400" y="304800"/>
            <a:ext cx="6493898" cy="635300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lgn="ctr"/>
            <a:r>
              <a:rPr lang="ro-RO" dirty="0" smtClean="0"/>
              <a:t>1. Reţele IONICE</a:t>
            </a:r>
            <a:endParaRPr lang="en-US" dirty="0"/>
          </a:p>
        </p:txBody>
      </p:sp>
      <p:pic>
        <p:nvPicPr>
          <p:cNvPr id="3074" name="Picture 2"/>
          <p:cNvPicPr>
            <a:picLocks noChangeAspect="1" noChangeArrowheads="1"/>
          </p:cNvPicPr>
          <p:nvPr/>
        </p:nvPicPr>
        <p:blipFill>
          <a:blip r:embed="rId2"/>
          <a:srcRect/>
          <a:stretch>
            <a:fillRect/>
          </a:stretch>
        </p:blipFill>
        <p:spPr bwMode="auto">
          <a:xfrm>
            <a:off x="381000" y="1447800"/>
            <a:ext cx="8264651" cy="48903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524001" y="273462"/>
            <a:ext cx="5943600" cy="64771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561516" y="457200"/>
            <a:ext cx="8126505" cy="586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800" cy="838200"/>
          </a:xfrm>
        </p:spPr>
        <p:txBody>
          <a:bodyPr/>
          <a:lstStyle/>
          <a:p>
            <a:pPr algn="ctr"/>
            <a:r>
              <a:rPr lang="ro-RO" b="1" dirty="0" smtClean="0"/>
              <a:t>2. Reţele covalente sau atomice</a:t>
            </a:r>
            <a:endParaRPr lang="en-US" dirty="0"/>
          </a:p>
        </p:txBody>
      </p:sp>
      <p:sp>
        <p:nvSpPr>
          <p:cNvPr id="4" name="Rounded Rectangle 3"/>
          <p:cNvSpPr/>
          <p:nvPr/>
        </p:nvSpPr>
        <p:spPr>
          <a:xfrm>
            <a:off x="457200" y="1143000"/>
            <a:ext cx="8077200" cy="121920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5" name="TextBox 4"/>
          <p:cNvSpPr txBox="1"/>
          <p:nvPr/>
        </p:nvSpPr>
        <p:spPr>
          <a:xfrm>
            <a:off x="685800" y="1295400"/>
            <a:ext cx="7696200" cy="1200329"/>
          </a:xfrm>
          <a:prstGeom prst="rect">
            <a:avLst/>
          </a:prstGeom>
          <a:noFill/>
        </p:spPr>
        <p:txBody>
          <a:bodyPr wrap="square" rtlCol="0">
            <a:spAutoFit/>
          </a:bodyPr>
          <a:lstStyle/>
          <a:p>
            <a:r>
              <a:rPr lang="ro-RO" b="1" dirty="0">
                <a:solidFill>
                  <a:schemeClr val="bg1"/>
                </a:solidFill>
              </a:rPr>
              <a:t> </a:t>
            </a:r>
            <a:r>
              <a:rPr lang="ro-RO" b="1" dirty="0" smtClean="0">
                <a:solidFill>
                  <a:schemeClr val="bg1"/>
                </a:solidFill>
              </a:rPr>
              <a:t>       </a:t>
            </a:r>
            <a:r>
              <a:rPr lang="it-IT" b="1" dirty="0" smtClean="0">
                <a:solidFill>
                  <a:schemeClr val="bg1"/>
                </a:solidFill>
              </a:rPr>
              <a:t>Reţelele </a:t>
            </a:r>
            <a:r>
              <a:rPr lang="it-IT" b="1" dirty="0">
                <a:solidFill>
                  <a:schemeClr val="bg1"/>
                </a:solidFill>
              </a:rPr>
              <a:t>covalente (atomice) </a:t>
            </a:r>
            <a:r>
              <a:rPr lang="it-IT" dirty="0">
                <a:solidFill>
                  <a:schemeClr val="bg1"/>
                </a:solidFill>
              </a:rPr>
              <a:t>conţin în noduri atomi uniţi între ei prin legaturi covalente. </a:t>
            </a:r>
            <a:r>
              <a:rPr lang="ro-RO" dirty="0">
                <a:solidFill>
                  <a:schemeClr val="bg1"/>
                </a:solidFill>
              </a:rPr>
              <a:t>Cele mai reprezentative </a:t>
            </a:r>
            <a:r>
              <a:rPr lang="ro-RO" i="1" dirty="0">
                <a:solidFill>
                  <a:schemeClr val="bg1"/>
                </a:solidFill>
              </a:rPr>
              <a:t>prototipuri</a:t>
            </a:r>
            <a:r>
              <a:rPr lang="ro-RO" dirty="0">
                <a:solidFill>
                  <a:schemeClr val="bg1"/>
                </a:solidFill>
              </a:rPr>
              <a:t> sunt: </a:t>
            </a:r>
            <a:r>
              <a:rPr lang="ro-RO" i="1" dirty="0">
                <a:solidFill>
                  <a:schemeClr val="bg1"/>
                </a:solidFill>
              </a:rPr>
              <a:t>grafit, diamant,</a:t>
            </a:r>
            <a:r>
              <a:rPr lang="ro-RO" dirty="0">
                <a:solidFill>
                  <a:schemeClr val="bg1"/>
                </a:solidFill>
              </a:rPr>
              <a:t> </a:t>
            </a:r>
            <a:r>
              <a:rPr lang="ro-RO" i="1" dirty="0">
                <a:solidFill>
                  <a:schemeClr val="bg1"/>
                </a:solidFill>
              </a:rPr>
              <a:t>blenda, wurtzita, corindonul şi nichelina</a:t>
            </a:r>
            <a:r>
              <a:rPr lang="ro-RO" dirty="0">
                <a:solidFill>
                  <a:schemeClr val="bg1"/>
                </a:solidFill>
              </a:rPr>
              <a:t>.</a:t>
            </a:r>
            <a:endParaRPr lang="en-US" dirty="0">
              <a:solidFill>
                <a:schemeClr val="bg1"/>
              </a:solidFill>
            </a:endParaRPr>
          </a:p>
          <a:p>
            <a:endParaRPr lang="en-US" dirty="0">
              <a:solidFill>
                <a:schemeClr val="bg1"/>
              </a:solidFill>
            </a:endParaRPr>
          </a:p>
        </p:txBody>
      </p:sp>
      <p:sp>
        <p:nvSpPr>
          <p:cNvPr id="7" name="Rounded Rectangle 6"/>
          <p:cNvSpPr/>
          <p:nvPr/>
        </p:nvSpPr>
        <p:spPr>
          <a:xfrm>
            <a:off x="228600" y="2514600"/>
            <a:ext cx="8610600" cy="434340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8" name="TextBox 7"/>
          <p:cNvSpPr txBox="1"/>
          <p:nvPr/>
        </p:nvSpPr>
        <p:spPr>
          <a:xfrm>
            <a:off x="533400" y="2590800"/>
            <a:ext cx="8077200" cy="4247317"/>
          </a:xfrm>
          <a:prstGeom prst="rect">
            <a:avLst/>
          </a:prstGeom>
          <a:noFill/>
        </p:spPr>
        <p:txBody>
          <a:bodyPr wrap="square" rtlCol="0">
            <a:spAutoFit/>
          </a:bodyPr>
          <a:lstStyle/>
          <a:p>
            <a:r>
              <a:rPr lang="ro-RO" b="1" dirty="0" smtClean="0">
                <a:solidFill>
                  <a:schemeClr val="bg1"/>
                </a:solidFill>
              </a:rPr>
              <a:t>	</a:t>
            </a:r>
            <a:r>
              <a:rPr lang="it-IT" b="1" dirty="0" smtClean="0">
                <a:solidFill>
                  <a:schemeClr val="bg1"/>
                </a:solidFill>
              </a:rPr>
              <a:t>Structura </a:t>
            </a:r>
            <a:r>
              <a:rPr lang="it-IT" b="1" dirty="0">
                <a:solidFill>
                  <a:schemeClr val="bg1"/>
                </a:solidFill>
              </a:rPr>
              <a:t>diamantului</a:t>
            </a:r>
            <a:r>
              <a:rPr lang="it-IT" dirty="0">
                <a:solidFill>
                  <a:schemeClr val="bg1"/>
                </a:solidFill>
              </a:rPr>
              <a:t> </a:t>
            </a:r>
            <a:r>
              <a:rPr lang="ro-RO" dirty="0" smtClean="0">
                <a:solidFill>
                  <a:schemeClr val="bg1"/>
                </a:solidFill>
              </a:rPr>
              <a:t>– </a:t>
            </a:r>
            <a:r>
              <a:rPr lang="it-IT" b="1" i="1" dirty="0" smtClean="0">
                <a:solidFill>
                  <a:schemeClr val="bg1"/>
                </a:solidFill>
              </a:rPr>
              <a:t>reţele</a:t>
            </a:r>
            <a:r>
              <a:rPr lang="ro-RO" b="1" i="1" dirty="0" smtClean="0">
                <a:solidFill>
                  <a:schemeClr val="bg1"/>
                </a:solidFill>
              </a:rPr>
              <a:t>a </a:t>
            </a:r>
            <a:r>
              <a:rPr lang="it-IT" b="1" i="1" dirty="0" smtClean="0">
                <a:solidFill>
                  <a:schemeClr val="bg1"/>
                </a:solidFill>
              </a:rPr>
              <a:t>cubic</a:t>
            </a:r>
            <a:r>
              <a:rPr lang="ro-RO" b="1" i="1" dirty="0" smtClean="0">
                <a:solidFill>
                  <a:schemeClr val="bg1"/>
                </a:solidFill>
              </a:rPr>
              <a:t>ă</a:t>
            </a:r>
            <a:r>
              <a:rPr lang="it-IT" b="1" i="1" dirty="0" smtClean="0">
                <a:solidFill>
                  <a:schemeClr val="bg1"/>
                </a:solidFill>
              </a:rPr>
              <a:t> </a:t>
            </a:r>
            <a:r>
              <a:rPr lang="it-IT" b="1" i="1" dirty="0">
                <a:solidFill>
                  <a:schemeClr val="bg1"/>
                </a:solidFill>
              </a:rPr>
              <a:t>cu feţe centrate</a:t>
            </a:r>
            <a:r>
              <a:rPr lang="it-IT" b="1" dirty="0">
                <a:solidFill>
                  <a:schemeClr val="bg1"/>
                </a:solidFill>
              </a:rPr>
              <a:t> </a:t>
            </a:r>
            <a:endParaRPr lang="ro-RO" b="1" dirty="0">
              <a:solidFill>
                <a:schemeClr val="bg1"/>
              </a:solidFill>
            </a:endParaRPr>
          </a:p>
          <a:p>
            <a:pPr>
              <a:buFontTx/>
              <a:buChar char="-"/>
            </a:pPr>
            <a:r>
              <a:rPr lang="ro-RO" dirty="0" smtClean="0">
                <a:solidFill>
                  <a:schemeClr val="bg1"/>
                </a:solidFill>
              </a:rPr>
              <a:t>f</a:t>
            </a:r>
            <a:r>
              <a:rPr lang="it-IT" dirty="0" smtClean="0">
                <a:solidFill>
                  <a:schemeClr val="bg1"/>
                </a:solidFill>
              </a:rPr>
              <a:t>iecare </a:t>
            </a:r>
            <a:r>
              <a:rPr lang="it-IT" dirty="0">
                <a:solidFill>
                  <a:schemeClr val="bg1"/>
                </a:solidFill>
              </a:rPr>
              <a:t>atom de carbon este legat la distan</a:t>
            </a:r>
            <a:r>
              <a:rPr lang="ro-RO" dirty="0">
                <a:solidFill>
                  <a:schemeClr val="bg1"/>
                </a:solidFill>
              </a:rPr>
              <a:t>ţe egale de alţi patru atomi de carbon prin cele patru covalenţe orientate tetraedric în reţea după un unghi caracteristic </a:t>
            </a:r>
            <a:r>
              <a:rPr lang="ro-RO" b="1" i="1" dirty="0">
                <a:solidFill>
                  <a:schemeClr val="bg1"/>
                </a:solidFill>
              </a:rPr>
              <a:t>hibridizării sp</a:t>
            </a:r>
            <a:r>
              <a:rPr lang="ro-RO" b="1" i="1" baseline="30000" dirty="0">
                <a:solidFill>
                  <a:schemeClr val="bg1"/>
                </a:solidFill>
              </a:rPr>
              <a:t>3</a:t>
            </a:r>
            <a:r>
              <a:rPr lang="ro-RO" b="1" i="1" dirty="0">
                <a:solidFill>
                  <a:schemeClr val="bg1"/>
                </a:solidFill>
              </a:rPr>
              <a:t> </a:t>
            </a:r>
            <a:r>
              <a:rPr lang="ro-RO" dirty="0">
                <a:solidFill>
                  <a:schemeClr val="bg1"/>
                </a:solidFill>
              </a:rPr>
              <a:t>şi anume de</a:t>
            </a:r>
            <a:r>
              <a:rPr lang="ro-RO" b="1" i="1" dirty="0">
                <a:solidFill>
                  <a:schemeClr val="bg1"/>
                </a:solidFill>
              </a:rPr>
              <a:t> 109</a:t>
            </a:r>
            <a:r>
              <a:rPr lang="ro-RO" b="1" i="1" baseline="30000" dirty="0">
                <a:solidFill>
                  <a:schemeClr val="bg1"/>
                </a:solidFill>
              </a:rPr>
              <a:t>0</a:t>
            </a:r>
            <a:r>
              <a:rPr lang="ro-RO" b="1" i="1" dirty="0">
                <a:solidFill>
                  <a:schemeClr val="bg1"/>
                </a:solidFill>
              </a:rPr>
              <a:t>.28</a:t>
            </a:r>
            <a:r>
              <a:rPr lang="ro-RO" dirty="0">
                <a:solidFill>
                  <a:schemeClr val="bg1"/>
                </a:solidFill>
              </a:rPr>
              <a:t>’.</a:t>
            </a:r>
            <a:r>
              <a:rPr lang="it-IT" dirty="0">
                <a:solidFill>
                  <a:schemeClr val="bg1"/>
                </a:solidFill>
              </a:rPr>
              <a:t> </a:t>
            </a:r>
            <a:endParaRPr lang="ro-RO" dirty="0" smtClean="0">
              <a:solidFill>
                <a:schemeClr val="bg1"/>
              </a:solidFill>
            </a:endParaRPr>
          </a:p>
          <a:p>
            <a:pPr>
              <a:buFontTx/>
              <a:buChar char="-"/>
            </a:pPr>
            <a:r>
              <a:rPr lang="it-IT" dirty="0" smtClean="0">
                <a:solidFill>
                  <a:schemeClr val="bg1"/>
                </a:solidFill>
              </a:rPr>
              <a:t>cel </a:t>
            </a:r>
            <a:r>
              <a:rPr lang="it-IT" dirty="0">
                <a:solidFill>
                  <a:schemeClr val="bg1"/>
                </a:solidFill>
              </a:rPr>
              <a:t>mai dur </a:t>
            </a:r>
            <a:r>
              <a:rPr lang="it-IT" dirty="0" smtClean="0">
                <a:solidFill>
                  <a:schemeClr val="bg1"/>
                </a:solidFill>
              </a:rPr>
              <a:t>cristal </a:t>
            </a:r>
            <a:r>
              <a:rPr lang="it-IT" dirty="0">
                <a:solidFill>
                  <a:schemeClr val="bg1"/>
                </a:solidFill>
              </a:rPr>
              <a:t>în scara Mohs (valoarea </a:t>
            </a:r>
            <a:r>
              <a:rPr lang="it-IT" dirty="0" smtClean="0">
                <a:solidFill>
                  <a:schemeClr val="bg1"/>
                </a:solidFill>
              </a:rPr>
              <a:t>1</a:t>
            </a:r>
            <a:r>
              <a:rPr lang="ro-RO" dirty="0" smtClean="0">
                <a:solidFill>
                  <a:schemeClr val="bg1"/>
                </a:solidFill>
              </a:rPr>
              <a:t>0)</a:t>
            </a:r>
          </a:p>
          <a:p>
            <a:pPr>
              <a:buFontTx/>
              <a:buChar char="-"/>
            </a:pPr>
            <a:r>
              <a:rPr lang="ro-RO" dirty="0" smtClean="0">
                <a:solidFill>
                  <a:schemeClr val="bg1"/>
                </a:solidFill>
              </a:rPr>
              <a:t> </a:t>
            </a:r>
            <a:r>
              <a:rPr lang="it-IT" dirty="0" smtClean="0">
                <a:solidFill>
                  <a:schemeClr val="bg1"/>
                </a:solidFill>
              </a:rPr>
              <a:t>punct </a:t>
            </a:r>
            <a:r>
              <a:rPr lang="it-IT" dirty="0">
                <a:solidFill>
                  <a:schemeClr val="bg1"/>
                </a:solidFill>
              </a:rPr>
              <a:t>de topire ridicat (peste 3500</a:t>
            </a:r>
            <a:r>
              <a:rPr lang="it-IT" baseline="30000" dirty="0">
                <a:solidFill>
                  <a:schemeClr val="bg1"/>
                </a:solidFill>
              </a:rPr>
              <a:t>0</a:t>
            </a:r>
            <a:r>
              <a:rPr lang="it-IT" dirty="0">
                <a:solidFill>
                  <a:schemeClr val="bg1"/>
                </a:solidFill>
              </a:rPr>
              <a:t>C).</a:t>
            </a:r>
            <a:endParaRPr lang="en-US" dirty="0">
              <a:solidFill>
                <a:schemeClr val="bg1"/>
              </a:solidFill>
            </a:endParaRPr>
          </a:p>
          <a:p>
            <a:r>
              <a:rPr lang="ro-RO" b="1" dirty="0" smtClean="0">
                <a:solidFill>
                  <a:schemeClr val="bg1"/>
                </a:solidFill>
              </a:rPr>
              <a:t>	</a:t>
            </a:r>
          </a:p>
          <a:p>
            <a:r>
              <a:rPr lang="ro-RO" b="1" dirty="0">
                <a:solidFill>
                  <a:schemeClr val="bg1"/>
                </a:solidFill>
              </a:rPr>
              <a:t>	</a:t>
            </a:r>
            <a:r>
              <a:rPr lang="it-IT" b="1" dirty="0" smtClean="0">
                <a:solidFill>
                  <a:schemeClr val="bg1"/>
                </a:solidFill>
              </a:rPr>
              <a:t>Structura </a:t>
            </a:r>
            <a:r>
              <a:rPr lang="it-IT" dirty="0">
                <a:solidFill>
                  <a:schemeClr val="bg1"/>
                </a:solidFill>
              </a:rPr>
              <a:t>cristalină a</a:t>
            </a:r>
            <a:r>
              <a:rPr lang="it-IT" b="1" dirty="0">
                <a:solidFill>
                  <a:schemeClr val="bg1"/>
                </a:solidFill>
              </a:rPr>
              <a:t> grafitului</a:t>
            </a:r>
            <a:r>
              <a:rPr lang="it-IT" dirty="0">
                <a:solidFill>
                  <a:schemeClr val="bg1"/>
                </a:solidFill>
              </a:rPr>
              <a:t> </a:t>
            </a:r>
            <a:r>
              <a:rPr lang="ro-RO" dirty="0" smtClean="0">
                <a:solidFill>
                  <a:schemeClr val="bg1"/>
                </a:solidFill>
              </a:rPr>
              <a:t> - </a:t>
            </a:r>
            <a:r>
              <a:rPr lang="it-IT" dirty="0" smtClean="0">
                <a:solidFill>
                  <a:schemeClr val="bg1"/>
                </a:solidFill>
              </a:rPr>
              <a:t>reţea </a:t>
            </a:r>
            <a:r>
              <a:rPr lang="it-IT" dirty="0">
                <a:solidFill>
                  <a:schemeClr val="bg1"/>
                </a:solidFill>
              </a:rPr>
              <a:t>de tip </a:t>
            </a:r>
            <a:r>
              <a:rPr lang="it-IT" b="1" i="1" dirty="0">
                <a:solidFill>
                  <a:schemeClr val="bg1"/>
                </a:solidFill>
              </a:rPr>
              <a:t>hexagonal stratificată</a:t>
            </a:r>
            <a:r>
              <a:rPr lang="it-IT" b="1" dirty="0">
                <a:solidFill>
                  <a:schemeClr val="bg1"/>
                </a:solidFill>
              </a:rPr>
              <a:t> </a:t>
            </a:r>
            <a:r>
              <a:rPr lang="it-IT" b="1" i="1" dirty="0">
                <a:solidFill>
                  <a:schemeClr val="bg1"/>
                </a:solidFill>
              </a:rPr>
              <a:t>bidimensională</a:t>
            </a:r>
            <a:r>
              <a:rPr lang="it-IT" dirty="0">
                <a:solidFill>
                  <a:schemeClr val="bg1"/>
                </a:solidFill>
              </a:rPr>
              <a:t>  (Fig. 4.3b) format din plane paralele de atomi de carbon, la care trei electroni de valenţă ai carbonului permit formarea legăturilor covalente între un atom şi trei dintre vecinii săi, iar al patru-lea  electron al carbonului se ”plimbă” liber între straturi. În grafit, atomul de carbon este </a:t>
            </a:r>
            <a:r>
              <a:rPr lang="it-IT" b="1" i="1" dirty="0">
                <a:solidFill>
                  <a:schemeClr val="bg1"/>
                </a:solidFill>
              </a:rPr>
              <a:t>hibridizat sp</a:t>
            </a:r>
            <a:r>
              <a:rPr lang="it-IT" b="1" i="1" baseline="30000" dirty="0">
                <a:solidFill>
                  <a:schemeClr val="bg1"/>
                </a:solidFill>
              </a:rPr>
              <a:t>2</a:t>
            </a:r>
            <a:r>
              <a:rPr lang="it-IT" dirty="0">
                <a:solidFill>
                  <a:schemeClr val="bg1"/>
                </a:solidFill>
              </a:rPr>
              <a:t> rămânănd un orbital p nehibridizat (ocupat cu un electron) neantrenat în covalenţe, iar </a:t>
            </a:r>
            <a:r>
              <a:rPr lang="it-IT" b="1" i="1" dirty="0">
                <a:solidFill>
                  <a:schemeClr val="bg1"/>
                </a:solidFill>
              </a:rPr>
              <a:t>unghiul</a:t>
            </a:r>
            <a:r>
              <a:rPr lang="it-IT" dirty="0">
                <a:solidFill>
                  <a:schemeClr val="bg1"/>
                </a:solidFill>
              </a:rPr>
              <a:t> dintre atomii de carbon este de </a:t>
            </a:r>
            <a:r>
              <a:rPr lang="it-IT" b="1" i="1" dirty="0">
                <a:solidFill>
                  <a:schemeClr val="bg1"/>
                </a:solidFill>
              </a:rPr>
              <a:t>120</a:t>
            </a:r>
            <a:r>
              <a:rPr lang="it-IT" b="1" i="1" baseline="30000" dirty="0">
                <a:solidFill>
                  <a:schemeClr val="bg1"/>
                </a:solidFill>
              </a:rPr>
              <a:t>0</a:t>
            </a:r>
            <a:r>
              <a:rPr lang="it-IT" i="1" dirty="0">
                <a:solidFill>
                  <a:schemeClr val="bg1"/>
                </a:solidFill>
              </a:rPr>
              <a:t>.</a:t>
            </a:r>
            <a:endParaRPr lang="en-US" dirty="0">
              <a:solidFill>
                <a:schemeClr val="bg1"/>
              </a:solidFill>
            </a:endParaRP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1066800" y="289743"/>
            <a:ext cx="6781800" cy="649753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ro-RO" sz="1800" b="1" dirty="0" smtClean="0">
                <a:solidFill>
                  <a:schemeClr val="bg1"/>
                </a:solidFill>
              </a:rPr>
              <a:t>   </a:t>
            </a:r>
            <a:r>
              <a:rPr lang="ro-RO" sz="1800" b="1" dirty="0" smtClean="0">
                <a:solidFill>
                  <a:schemeClr val="tx1">
                    <a:lumMod val="85000"/>
                    <a:lumOff val="15000"/>
                  </a:schemeClr>
                </a:solidFill>
              </a:rPr>
              <a:t>Blenda. Wurtzita (ZnS)</a:t>
            </a:r>
            <a:r>
              <a:rPr lang="en-US" sz="1800" dirty="0" smtClean="0">
                <a:solidFill>
                  <a:schemeClr val="tx1">
                    <a:lumMod val="85000"/>
                    <a:lumOff val="15000"/>
                  </a:schemeClr>
                </a:solidFill>
              </a:rPr>
              <a:t/>
            </a:r>
            <a:br>
              <a:rPr lang="en-US" sz="1800" dirty="0" smtClean="0">
                <a:solidFill>
                  <a:schemeClr val="tx1">
                    <a:lumMod val="85000"/>
                    <a:lumOff val="15000"/>
                  </a:schemeClr>
                </a:solidFill>
              </a:rPr>
            </a:br>
            <a:endParaRPr lang="en-US" sz="1800" dirty="0">
              <a:solidFill>
                <a:schemeClr val="tx1">
                  <a:lumMod val="85000"/>
                  <a:lumOff val="15000"/>
                </a:schemeClr>
              </a:solidFill>
            </a:endParaRPr>
          </a:p>
        </p:txBody>
      </p:sp>
      <p:pic>
        <p:nvPicPr>
          <p:cNvPr id="8194" name="Picture 2"/>
          <p:cNvPicPr>
            <a:picLocks noChangeAspect="1" noChangeArrowheads="1"/>
          </p:cNvPicPr>
          <p:nvPr/>
        </p:nvPicPr>
        <p:blipFill>
          <a:blip r:embed="rId2"/>
          <a:srcRect/>
          <a:stretch>
            <a:fillRect/>
          </a:stretch>
        </p:blipFill>
        <p:spPr bwMode="auto">
          <a:xfrm>
            <a:off x="1752600" y="990600"/>
            <a:ext cx="5638800" cy="2727712"/>
          </a:xfrm>
          <a:prstGeom prst="rect">
            <a:avLst/>
          </a:prstGeom>
          <a:noFill/>
          <a:ln w="9525">
            <a:noFill/>
            <a:miter lim="800000"/>
            <a:headEnd/>
            <a:tailEnd/>
          </a:ln>
          <a:effectLst/>
        </p:spPr>
      </p:pic>
      <p:sp>
        <p:nvSpPr>
          <p:cNvPr id="5" name="TextBox 4"/>
          <p:cNvSpPr txBox="1"/>
          <p:nvPr/>
        </p:nvSpPr>
        <p:spPr>
          <a:xfrm>
            <a:off x="381000" y="3886200"/>
            <a:ext cx="8382000" cy="3139321"/>
          </a:xfrm>
          <a:prstGeom prst="rect">
            <a:avLst/>
          </a:prstGeom>
          <a:noFill/>
        </p:spPr>
        <p:txBody>
          <a:bodyPr wrap="square" rtlCol="0">
            <a:spAutoFit/>
          </a:bodyPr>
          <a:lstStyle/>
          <a:p>
            <a:r>
              <a:rPr lang="ro-RO" b="1" dirty="0" smtClean="0"/>
              <a:t>	Blenda </a:t>
            </a:r>
            <a:r>
              <a:rPr lang="ro-RO" b="1" dirty="0"/>
              <a:t>(ZnS) </a:t>
            </a:r>
            <a:r>
              <a:rPr lang="ro-RO" b="1" dirty="0" smtClean="0"/>
              <a:t>- </a:t>
            </a:r>
            <a:r>
              <a:rPr lang="ro-RO" b="1" i="1" dirty="0" smtClean="0"/>
              <a:t>reţeaua </a:t>
            </a:r>
            <a:r>
              <a:rPr lang="ro-RO" b="1" i="1" dirty="0"/>
              <a:t>cubică </a:t>
            </a:r>
            <a:r>
              <a:rPr lang="ro-RO" b="1" i="1" dirty="0" smtClean="0"/>
              <a:t>ca la diamant </a:t>
            </a:r>
            <a:r>
              <a:rPr lang="ro-RO" dirty="0" smtClean="0"/>
              <a:t>în </a:t>
            </a:r>
            <a:r>
              <a:rPr lang="ro-RO" dirty="0"/>
              <a:t>care o parte din atomii de carbon au fost înlocuiţi cu atomi de zinc, iar restul cu atomi de sulf iar atomii de zinc alternează cu cei de sulf şi invers, coordinarea fiind </a:t>
            </a:r>
            <a:r>
              <a:rPr lang="ro-RO" b="1" i="1" dirty="0"/>
              <a:t>4:4</a:t>
            </a:r>
            <a:r>
              <a:rPr lang="ro-RO" dirty="0"/>
              <a:t>, păstrând simetria tetraedrică (Fig. 4.4a). </a:t>
            </a:r>
            <a:r>
              <a:rPr lang="ro-RO" dirty="0" smtClean="0"/>
              <a:t>Exemple: </a:t>
            </a:r>
            <a:r>
              <a:rPr lang="ro-RO" dirty="0"/>
              <a:t>monohalogenurile de cupru, oxizii de beriliu şi zinc, sulfurile, seleniurile, telururile de beriliu, zinc, cadmiu şi mercur. </a:t>
            </a:r>
            <a:endParaRPr lang="ro-RO" dirty="0" smtClean="0"/>
          </a:p>
          <a:p>
            <a:r>
              <a:rPr lang="ro-RO" b="1" dirty="0" smtClean="0"/>
              <a:t>	Wurtzita </a:t>
            </a:r>
            <a:r>
              <a:rPr lang="ro-RO" b="1" dirty="0"/>
              <a:t>(ZnS)</a:t>
            </a:r>
            <a:r>
              <a:rPr lang="ro-RO" dirty="0"/>
              <a:t> </a:t>
            </a:r>
            <a:r>
              <a:rPr lang="ro-RO" dirty="0" smtClean="0"/>
              <a:t>- </a:t>
            </a:r>
            <a:r>
              <a:rPr lang="ro-RO" b="1" i="1" dirty="0"/>
              <a:t>reţea hexagonal compactă</a:t>
            </a:r>
            <a:r>
              <a:rPr lang="ro-RO" dirty="0"/>
              <a:t> în care numărul de coordinare este tot </a:t>
            </a:r>
            <a:r>
              <a:rPr lang="ro-RO" b="1" i="1" dirty="0"/>
              <a:t>4:4</a:t>
            </a:r>
            <a:r>
              <a:rPr lang="ro-RO" dirty="0"/>
              <a:t> iar atomii sunt situaţi după o simetrie tetredrică. </a:t>
            </a:r>
            <a:r>
              <a:rPr lang="ro-RO" dirty="0" smtClean="0"/>
              <a:t>Exemple: </a:t>
            </a:r>
            <a:r>
              <a:rPr lang="ro-RO" dirty="0"/>
              <a:t>oxizii şi sulfurile de beriliu, zinc şi cadmiu, oxid de zinc ZnO, carbura de siliciu SiC, nitrura de aluminiu AlN.</a:t>
            </a:r>
            <a:endParaRPr lang="en-US" dirty="0"/>
          </a:p>
          <a:p>
            <a:endParaRPr lang="en-US" dirty="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78</TotalTime>
  <Words>649</Words>
  <Application>Microsoft Office PowerPoint</Application>
  <PresentationFormat>On-screen Show (4:3)</PresentationFormat>
  <Paragraphs>76</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Trek</vt:lpstr>
      <vt:lpstr>Reţele cristaline</vt:lpstr>
      <vt:lpstr>GeneralitĂŢi</vt:lpstr>
      <vt:lpstr>Slide 3</vt:lpstr>
      <vt:lpstr>1. Reţele IONICE</vt:lpstr>
      <vt:lpstr>Slide 5</vt:lpstr>
      <vt:lpstr>Slide 6</vt:lpstr>
      <vt:lpstr>2. Reţele covalente sau atomice</vt:lpstr>
      <vt:lpstr>Slide 8</vt:lpstr>
      <vt:lpstr>   Blenda. Wurtzita (ZnS) </vt:lpstr>
      <vt:lpstr>Corindonul. Nichelina  </vt:lpstr>
      <vt:lpstr>3. Reţele metalice </vt:lpstr>
      <vt:lpstr>4. Reţele moleculare</vt:lpstr>
      <vt:lpstr>Slide 13</vt:lpstr>
      <vt:lpstr>5. Reţele stratificate </vt:lpstr>
      <vt:lpstr>Slide 15</vt:lpstr>
      <vt:lpstr>B) Reţele stratificate cu legături de hidrogen </vt:lpstr>
      <vt:lpstr>6. Structuri catenare</vt:lpstr>
      <vt:lpstr>Slide 18</vt:lpstr>
      <vt:lpstr>Slide 19</vt:lpstr>
      <vt:lpstr>Slide 20</vt:lpstr>
      <vt:lpstr>Slide 21</vt:lpstr>
      <vt:lpstr> 7. Curiozităţi </vt:lpstr>
    </vt:vector>
  </TitlesOfParts>
  <Company>Simona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Birou</dc:creator>
  <cp:lastModifiedBy>Birou</cp:lastModifiedBy>
  <cp:revision>51</cp:revision>
  <dcterms:created xsi:type="dcterms:W3CDTF">2014-01-10T12:45:14Z</dcterms:created>
  <dcterms:modified xsi:type="dcterms:W3CDTF">2014-01-10T14:58:18Z</dcterms:modified>
</cp:coreProperties>
</file>