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458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458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458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2394000"/>
            <a:ext cx="11029320" cy="21470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pt-PT" sz="3600" spc="-1" strike="noStrike" cap="all">
                <a:solidFill>
                  <a:srgbClr val="404040"/>
                </a:solidFill>
                <a:latin typeface="Franklin Gothic Demi"/>
              </a:rPr>
              <a:t>Clique para editar o estilo do título do Modelo Global</a:t>
            </a:r>
            <a:endParaRPr b="0" lang="pt-PT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pt-PT" sz="1800" spc="-1" strike="noStrike" cap="all">
                <a:solidFill>
                  <a:srgbClr val="1cade4"/>
                </a:solidFill>
                <a:latin typeface="Franklin Gothic Book"/>
              </a:rPr>
              <a:t>Clique para editar os estilos do texto de Modelo Global</a:t>
            </a:r>
            <a:endParaRPr b="0" lang="pt-PT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C227525-2855-49E7-B8DA-374817477ACA}" type="datetime1">
              <a:rPr b="0" lang="pt-PT" sz="900" spc="-1" strike="noStrike">
                <a:solidFill>
                  <a:srgbClr val="404040"/>
                </a:solidFill>
                <a:latin typeface="Franklin Gothic Book"/>
              </a:rPr>
              <a:t>12-03-2020</a:t>
            </a:fld>
            <a:endParaRPr b="0" lang="pt-PT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817826E-D65B-4401-A581-C43C25580696}" type="slidenum">
              <a:rPr b="0" lang="pt-PT" sz="900" spc="-1" strike="noStrike">
                <a:solidFill>
                  <a:srgbClr val="404040"/>
                </a:solidFill>
                <a:latin typeface="Franklin Gothic Book"/>
              </a:rPr>
              <a:t>&lt;número&gt;</a:t>
            </a:fld>
            <a:endParaRPr b="0" lang="pt-PT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pt-PT" sz="3600" spc="-1" strike="noStrike" cap="all">
                <a:solidFill>
                  <a:srgbClr val="404040"/>
                </a:solidFill>
                <a:latin typeface="Franklin Gothic Demi"/>
              </a:rPr>
              <a:t>Clique para editar o estilo do título do Modelo Global</a:t>
            </a:r>
            <a:endParaRPr b="0" lang="pt-PT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B7BBE3-40BB-4D6B-BDD1-93D3C149F891}" type="datetime1">
              <a:rPr b="0" lang="pt-PT" sz="900" spc="-1" strike="noStrike">
                <a:solidFill>
                  <a:srgbClr val="404040"/>
                </a:solidFill>
                <a:latin typeface="Franklin Gothic Book"/>
              </a:rPr>
              <a:t>12-03-2020</a:t>
            </a:fld>
            <a:endParaRPr b="0" lang="pt-PT" sz="9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C7E51F-61DE-48F4-B911-396C72BAFCBB}" type="slidenum">
              <a:rPr b="0" lang="pt-PT" sz="900" spc="-1" strike="noStrike">
                <a:solidFill>
                  <a:srgbClr val="404040"/>
                </a:solidFill>
                <a:latin typeface="Franklin Gothic Book"/>
              </a:rPr>
              <a:t>&lt;número&gt;</a:t>
            </a:fld>
            <a:endParaRPr b="0" lang="pt-PT" sz="900" spc="-1" strike="noStrike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700" spc="-1" strike="noStrike">
                <a:solidFill>
                  <a:srgbClr val="404040"/>
                </a:solidFill>
                <a:latin typeface="Franklin Gothic Book"/>
              </a:rPr>
              <a:t>Clique para editar o formato de texto dos tópicos</a:t>
            </a:r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300" spc="-1" strike="noStrike">
                <a:solidFill>
                  <a:srgbClr val="404040"/>
                </a:solidFill>
                <a:latin typeface="Franklin Gothic Book"/>
              </a:rPr>
              <a:t>Segundo nível de tópicos</a:t>
            </a:r>
            <a:endParaRPr b="0" lang="pt-PT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100" spc="-1" strike="noStrike">
                <a:solidFill>
                  <a:srgbClr val="404040"/>
                </a:solidFill>
                <a:latin typeface="Franklin Gothic Book"/>
              </a:rPr>
              <a:t>Terceiro nível de tópicos</a:t>
            </a:r>
            <a:endParaRPr b="0" lang="pt-PT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100" spc="-1" strike="noStrike">
                <a:solidFill>
                  <a:srgbClr val="404040"/>
                </a:solidFill>
                <a:latin typeface="Franklin Gothic Book"/>
              </a:rPr>
              <a:t>Quarto nível de tópicos</a:t>
            </a:r>
            <a:endParaRPr b="0" lang="pt-PT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404040"/>
                </a:solidFill>
                <a:latin typeface="Franklin Gothic Book"/>
              </a:rPr>
              <a:t>Quinto nível de tópicos</a:t>
            </a:r>
            <a:endParaRPr b="0" lang="pt-PT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404040"/>
                </a:solidFill>
                <a:latin typeface="Franklin Gothic Book"/>
              </a:rPr>
              <a:t>Sexto nível de tópicos</a:t>
            </a:r>
            <a:endParaRPr b="0" lang="pt-PT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404040"/>
                </a:solidFill>
                <a:latin typeface="Franklin Gothic Book"/>
              </a:rPr>
              <a:t>Sétimo nível de tópicos</a:t>
            </a:r>
            <a:endParaRPr b="0" lang="pt-PT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PlaceHolder 4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</a:rPr>
              <a:t>Clique para editar o estilo de título do Modelo Global</a:t>
            </a:r>
            <a:endParaRPr b="0" lang="pt-PT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B15BD1-B3AF-4D8F-A584-516209B4DC93}" type="datetime1">
              <a:rPr b="0" lang="pt-PT" sz="900" spc="-1" strike="noStrike">
                <a:solidFill>
                  <a:srgbClr val="404040"/>
                </a:solidFill>
                <a:latin typeface="Franklin Gothic Book"/>
              </a:rPr>
              <a:t>12-03-2020</a:t>
            </a:fld>
            <a:endParaRPr b="0" lang="pt-PT" sz="9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9A74D38-E37A-4B93-AD19-4772967E561A}" type="slidenum">
              <a:rPr b="0" lang="pt-PT" sz="900" spc="-1" strike="noStrike">
                <a:solidFill>
                  <a:srgbClr val="404040"/>
                </a:solidFill>
                <a:latin typeface="Franklin Gothic Book"/>
              </a:rPr>
              <a:t>&lt;número&gt;</a:t>
            </a:fld>
            <a:endParaRPr b="0" lang="pt-PT" sz="900" spc="-1" strike="noStrike">
              <a:latin typeface="Times New Roman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700" spc="-1" strike="noStrike">
                <a:solidFill>
                  <a:srgbClr val="404040"/>
                </a:solidFill>
                <a:latin typeface="Franklin Gothic Book"/>
              </a:rPr>
              <a:t>Clique para editar o formato de texto dos tópicos</a:t>
            </a:r>
            <a:endParaRPr b="0" lang="pt-PT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300" spc="-1" strike="noStrike">
                <a:solidFill>
                  <a:srgbClr val="404040"/>
                </a:solidFill>
                <a:latin typeface="Franklin Gothic Book"/>
              </a:rPr>
              <a:t>Segundo nível de tópicos</a:t>
            </a:r>
            <a:endParaRPr b="0" lang="pt-PT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100" spc="-1" strike="noStrike">
                <a:solidFill>
                  <a:srgbClr val="404040"/>
                </a:solidFill>
                <a:latin typeface="Franklin Gothic Book"/>
              </a:rPr>
              <a:t>Terceiro nível de tópicos</a:t>
            </a:r>
            <a:endParaRPr b="0" lang="pt-PT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100" spc="-1" strike="noStrike">
                <a:solidFill>
                  <a:srgbClr val="404040"/>
                </a:solidFill>
                <a:latin typeface="Franklin Gothic Book"/>
              </a:rPr>
              <a:t>Quarto nível de tópicos</a:t>
            </a:r>
            <a:endParaRPr b="0" lang="pt-PT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404040"/>
                </a:solidFill>
                <a:latin typeface="Franklin Gothic Book"/>
              </a:rPr>
              <a:t>Quinto nível de tópicos</a:t>
            </a:r>
            <a:endParaRPr b="0" lang="pt-PT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404040"/>
                </a:solidFill>
                <a:latin typeface="Franklin Gothic Book"/>
              </a:rPr>
              <a:t>Sexto nível de tópicos</a:t>
            </a:r>
            <a:endParaRPr b="0" lang="pt-PT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404040"/>
                </a:solidFill>
                <a:latin typeface="Franklin Gothic Book"/>
              </a:rPr>
              <a:t>Sétimo nível de tópicos</a:t>
            </a:r>
            <a:endParaRPr b="0" lang="pt-PT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Hill_climbing" TargetMode="External"/><Relationship Id="rId2" Type="http://schemas.openxmlformats.org/officeDocument/2006/relationships/hyperlink" Target="https://en.wikipedia.org/wiki/Hill_climbing" TargetMode="External"/><Relationship Id="rId3" Type="http://schemas.openxmlformats.org/officeDocument/2006/relationships/hyperlink" Target="https://en.wikipedia.org/wiki/Simulated_annealing" TargetMode="External"/><Relationship Id="rId4" Type="http://schemas.openxmlformats.org/officeDocument/2006/relationships/hyperlink" Target="https://en.wikipedia.org/wiki/Simulated_annealing" TargetMode="External"/><Relationship Id="rId5" Type="http://schemas.openxmlformats.org/officeDocument/2006/relationships/hyperlink" Target="https://en.wikipedia.org/wiki/Simulated_annealing" TargetMode="External"/><Relationship Id="rId6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medium.com/@danieleratti/how-we-placed-1st-in-italy-and-22nd-in-the-world-google-hashcode-2019-e59e52232b4e" TargetMode="External"/><Relationship Id="rId2" Type="http://schemas.openxmlformats.org/officeDocument/2006/relationships/hyperlink" Target="https://medium.com/@danieleratti/how-we-placed-1st-in-italy-and-22nd-in-the-world-google-hashcode-2019-e59e52232b4e" TargetMode="External"/><Relationship Id="rId3" Type="http://schemas.openxmlformats.org/officeDocument/2006/relationships/hyperlink" Target="https://medium.com/@danieleratti/how-we-placed-1st-in-italy-and-22nd-in-the-world-google-hashcode-2019-e59e52232b4e" TargetMode="External"/><Relationship Id="rId4" Type="http://schemas.openxmlformats.org/officeDocument/2006/relationships/hyperlink" Target="https://medium.com/@danieleratti/how-we-placed-1st-in-italy-and-22nd-in-the-world-google-hashcode-2019-e59e52232b4e" TargetMode="External"/><Relationship Id="rId5" Type="http://schemas.openxmlformats.org/officeDocument/2006/relationships/hyperlink" Target="https://medium.com/@danieleratti/how-we-placed-1st-in-italy-and-22nd-in-the-world-google-hashcode-2019-e59e52232b4e" TargetMode="External"/><Relationship Id="rId6" Type="http://schemas.openxmlformats.org/officeDocument/2006/relationships/hyperlink" Target="https://github.com/chameleonTK/hashcode-2019" TargetMode="External"/><Relationship Id="rId7" Type="http://schemas.openxmlformats.org/officeDocument/2006/relationships/hyperlink" Target="https://github.com/chameleonTK/hashcode-2019" TargetMode="External"/><Relationship Id="rId8" Type="http://schemas.openxmlformats.org/officeDocument/2006/relationships/hyperlink" Target="https://github.com/chameleonTK/hashcode-2019" TargetMode="External"/><Relationship Id="rId9" Type="http://schemas.openxmlformats.org/officeDocument/2006/relationships/hyperlink" Target="https://sean12697.github.io/blog/2019/02/28/google-hash-code-2019.html" TargetMode="External"/><Relationship Id="rId10" Type="http://schemas.openxmlformats.org/officeDocument/2006/relationships/hyperlink" Target="https://moodle.up.pt/pluginfile.php/115354/mod_resource/content/0/ArtificialIntelligence_ModernApproach_3rdEdition.pdf" TargetMode="External"/><Relationship Id="rId11" Type="http://schemas.openxmlformats.org/officeDocument/2006/relationships/hyperlink" Target="https://moodle.up.pt/pluginfile.php/115354/mod_resource/content/0/ArtificialIntelligence_ModernApproach_3rdEdition.pdf" TargetMode="External"/><Relationship Id="rId12" Type="http://schemas.openxmlformats.org/officeDocument/2006/relationships/hyperlink" Target="https://moodle.up.pt/pluginfile.php/115354/mod_resource/content/0/ArtificialIntelligence_ModernApproach_3rdEdition.pdf" TargetMode="External"/><Relationship Id="rId13" Type="http://schemas.openxmlformats.org/officeDocument/2006/relationships/hyperlink" Target="https://moodle.up.pt/pluginfile.php/115354/mod_resource/content/0/ArtificialIntelligence_ModernApproach_3rdEdition.pdf" TargetMode="External"/><Relationship Id="rId14" Type="http://schemas.openxmlformats.org/officeDocument/2006/relationships/hyperlink" Target="https://moodle.up.pt/pluginfile.php/115354/mod_resource/content/0/ArtificialIntelligence_ModernApproach_3rdEdition.pdf" TargetMode="External"/><Relationship Id="rId15" Type="http://schemas.openxmlformats.org/officeDocument/2006/relationships/hyperlink" Target="https://moodle.up.pt/pluginfile.php/115354/mod_resource/content/0/ArtificialIntelligence_ModernApproach_3rdEdition.pdf" TargetMode="External"/><Relationship Id="rId16" Type="http://schemas.openxmlformats.org/officeDocument/2006/relationships/hyperlink" Target="https://moodle.up.pt/pluginfile.php/115354/mod_resource/content/0/ArtificialIntelligence_ModernApproach_3rdEdition.pdf" TargetMode="External"/><Relationship Id="rId17" Type="http://schemas.openxmlformats.org/officeDocument/2006/relationships/hyperlink" Target="https://pt.wikipedia.org/wiki/Algoritmo_gen%C3%A9tico" TargetMode="External"/><Relationship Id="rId18" Type="http://schemas.openxmlformats.org/officeDocument/2006/relationships/hyperlink" Target="https://en.wikipedia.org/wiki/Local_search_(optimization)" TargetMode="External"/><Relationship Id="rId19" Type="http://schemas.openxmlformats.org/officeDocument/2006/relationships/hyperlink" Target="https://en.wikipedia.org/wiki/Local_search_(optimization)" TargetMode="External"/><Relationship Id="rId20" Type="http://schemas.openxmlformats.org/officeDocument/2006/relationships/hyperlink" Target="https://hal.archives-ouvertes.fr/hal-02094881/document" TargetMode="External"/><Relationship Id="rId21" Type="http://schemas.openxmlformats.org/officeDocument/2006/relationships/hyperlink" Target="https://hal.archives-ouvertes.fr/hal-02094881/document" TargetMode="External"/><Relationship Id="rId22" Type="http://schemas.openxmlformats.org/officeDocument/2006/relationships/hyperlink" Target="https://hal.archives-ouvertes.fr/hal-02094881/document" TargetMode="External"/><Relationship Id="rId23" Type="http://schemas.openxmlformats.org/officeDocument/2006/relationships/hyperlink" Target="https://hal.archives-ouvertes.fr/hal-02094881/document" TargetMode="External"/><Relationship Id="rId24" Type="http://schemas.openxmlformats.org/officeDocument/2006/relationships/hyperlink" Target="https://hal.archives-ouvertes.fr/hal-02094881/document" TargetMode="External"/><Relationship Id="rId25" Type="http://schemas.openxmlformats.org/officeDocument/2006/relationships/hyperlink" Target="https://hal.archives-ouvertes.fr/hal-02094881/document" TargetMode="External"/><Relationship Id="rId26" Type="http://schemas.openxmlformats.org/officeDocument/2006/relationships/hyperlink" Target="https://hal.archives-ouvertes.fr/hal-02094881/document" TargetMode="External"/><Relationship Id="rId27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81040" y="2394000"/>
            <a:ext cx="11029320" cy="2147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pt-PT" sz="3600" spc="-1" strike="noStrike" cap="all">
                <a:solidFill>
                  <a:srgbClr val="404040"/>
                </a:solidFill>
                <a:latin typeface="Franklin Gothic Demi"/>
              </a:rPr>
              <a:t>Inteligência Artificial</a:t>
            </a:r>
            <a:endParaRPr b="0" lang="pt-PT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pt-PT" sz="1800" spc="-1" strike="noStrike" cap="all">
                <a:solidFill>
                  <a:srgbClr val="1cade4"/>
                </a:solidFill>
                <a:latin typeface="Franklin Gothic Book"/>
              </a:rPr>
              <a:t>Hash code 2019: Photo slideshow</a:t>
            </a:r>
            <a:endParaRPr b="0" lang="pt-PT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95932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5617BDF2-26DC-40DB-AAEA-D93BF1A8F069}" type="datetime1">
              <a:rPr b="0" lang="pt-PT" sz="900" spc="-1" strike="noStrike">
                <a:solidFill>
                  <a:srgbClr val="404040"/>
                </a:solidFill>
                <a:latin typeface="Franklin Gothic Book"/>
              </a:rPr>
              <a:t>12-03-2020</a:t>
            </a:fld>
            <a:endParaRPr b="0" lang="pt-PT" sz="900" spc="-1" strike="noStrike">
              <a:latin typeface="Times New Roman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581040" y="5321160"/>
            <a:ext cx="11029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</a:rPr>
              <a:t>Cláudia Mamede – 201604832@fe.up.pt</a:t>
            </a:r>
            <a:endParaRPr b="0" lang="pt-P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</a:rPr>
              <a:t>João Macedo - 201704464@fe.up.pt</a:t>
            </a:r>
            <a:endParaRPr b="0" lang="pt-P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</a:rPr>
              <a:t>Raúl Viana -  up201208089@fe.up.pt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38" name="Picture 2" descr="Resultado de imagem para feup"/>
          <p:cNvPicPr/>
          <p:nvPr/>
        </p:nvPicPr>
        <p:blipFill>
          <a:blip r:embed="rId1"/>
          <a:stretch/>
        </p:blipFill>
        <p:spPr>
          <a:xfrm>
            <a:off x="457200" y="694800"/>
            <a:ext cx="3254760" cy="125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Shape 2"/>
          <p:cNvSpPr txBox="1"/>
          <p:nvPr/>
        </p:nvSpPr>
        <p:spPr>
          <a:xfrm>
            <a:off x="729000" y="771840"/>
            <a:ext cx="10742040" cy="580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</a:rPr>
              <a:t>Inteligência Artificial – trabalho 1</a:t>
            </a:r>
            <a:endParaRPr b="0" lang="pt-PT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728280" y="1415160"/>
            <a:ext cx="2441160" cy="611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</a:rPr>
              <a:t>APRESENTAÇÃO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" name="CustomShape 6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CustomShape 7"/>
          <p:cNvSpPr/>
          <p:nvPr/>
        </p:nvSpPr>
        <p:spPr>
          <a:xfrm>
            <a:off x="727560" y="2007360"/>
            <a:ext cx="630000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</a:rPr>
              <a:t>Objetivo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: Dada uma lista de fotografias e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tags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associadas a cada uma delas, ordená-las num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slideshow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de forma a que este seja o mais interessante possível (obtendo maior pontuação).</a:t>
            </a:r>
            <a:endParaRPr b="0" lang="pt-PT" sz="1600" spc="-1" strike="noStrike">
              <a:latin typeface="Arial"/>
            </a:endParaRPr>
          </a:p>
        </p:txBody>
      </p:sp>
      <p:pic>
        <p:nvPicPr>
          <p:cNvPr id="146" name="Imagem 7" descr="Uma imagem com desenho&#10;&#10;Descrição gerada automaticamente"/>
          <p:cNvPicPr/>
          <p:nvPr/>
        </p:nvPicPr>
        <p:blipFill>
          <a:blip r:embed="rId1"/>
          <a:stretch/>
        </p:blipFill>
        <p:spPr>
          <a:xfrm>
            <a:off x="7085160" y="1740240"/>
            <a:ext cx="4350960" cy="1636920"/>
          </a:xfrm>
          <a:prstGeom prst="rect">
            <a:avLst/>
          </a:prstGeom>
          <a:ln>
            <a:noFill/>
          </a:ln>
        </p:spPr>
      </p:pic>
      <p:sp>
        <p:nvSpPr>
          <p:cNvPr id="147" name="CustomShape 8"/>
          <p:cNvSpPr/>
          <p:nvPr/>
        </p:nvSpPr>
        <p:spPr>
          <a:xfrm>
            <a:off x="727560" y="3592800"/>
            <a:ext cx="1077192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</a:rPr>
              <a:t>Pontuação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: A pontuação depende do interesse das transições entre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slides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vizinhos. As transições devem preservar continuidade mantendo a audiência interessada. Duas imagens verticais podem ter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tags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em comum mas essa semelhança não influencia a pontuação.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721440" y="5155200"/>
            <a:ext cx="107434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O problema é NP-completo, ou seja, não é possível encontrar a solução ótima em tempo útil, pois existem inúmeras combinações possíveis para um número razoável de fotografias. O objetivo é, então, maximizar a função de avaliação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extShape 2"/>
          <p:cNvSpPr txBox="1"/>
          <p:nvPr/>
        </p:nvSpPr>
        <p:spPr>
          <a:xfrm>
            <a:off x="729000" y="771840"/>
            <a:ext cx="10742040" cy="580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</a:rPr>
              <a:t>Inteligência Artificial – trabalho 1</a:t>
            </a:r>
            <a:endParaRPr b="0" lang="pt-PT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728280" y="1415160"/>
            <a:ext cx="3294720" cy="611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</a:rPr>
              <a:t>MODELAÇÃO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" name="CustomShape 5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" name="CustomShape 6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728280" y="3339360"/>
            <a:ext cx="1074348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</a:rPr>
              <a:t>Restrições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: As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tags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de um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slide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correspondem às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tags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das fotografias que constituem o próprio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slide.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Cada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slide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é composto por uma única imagem horizontal ou duas verticais. Uma fotografia pode não ser usada ou usada uma vez. Cada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slideshow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tem pelo menos um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slide.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 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727560" y="1865520"/>
            <a:ext cx="1074348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</a:rPr>
              <a:t>Representação da solução: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O ficheiro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output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deve começar com um inteiro S (1 &lt;= S &lt;= N), que representa o número de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slides.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Isto é seguido de S linhas, que descrevem, individualmente, cada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slide.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Cada linha pode conter 1 inteiro, ou dois separados por um espaço.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753120" y="4777200"/>
            <a:ext cx="10743480" cy="15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</a:rPr>
              <a:t>Função de avaliação: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definida pelo  fator de interesse da transição entre diapositivos. Será calculado como o mínimo entre: número de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tags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únicas do slide S</a:t>
            </a:r>
            <a:r>
              <a:rPr b="0" lang="pt-PT" sz="1600" spc="-1" strike="noStrike" baseline="-25000">
                <a:solidFill>
                  <a:srgbClr val="000000"/>
                </a:solidFill>
                <a:latin typeface="Franklin Gothic Book"/>
              </a:rPr>
              <a:t>i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; numero de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tags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únicas do slide S</a:t>
            </a:r>
            <a:r>
              <a:rPr b="0" lang="pt-PT" sz="1600" spc="-1" strike="noStrike" baseline="-25000">
                <a:solidFill>
                  <a:srgbClr val="000000"/>
                </a:solidFill>
                <a:latin typeface="Franklin Gothic Book"/>
              </a:rPr>
              <a:t>i + 1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; numero de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tags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comuns aos dois slides.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Shape 2"/>
          <p:cNvSpPr txBox="1"/>
          <p:nvPr/>
        </p:nvSpPr>
        <p:spPr>
          <a:xfrm>
            <a:off x="729000" y="771840"/>
            <a:ext cx="10742040" cy="580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</a:rPr>
              <a:t>Inteligência Artificial – trabalho 1</a:t>
            </a:r>
            <a:endParaRPr b="0" lang="pt-PT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748440" y="1409400"/>
            <a:ext cx="8943840" cy="611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</a:rPr>
              <a:t>ALGORITMOS (FUNÇÃO DE VIZINHANÇA/MUTAÇÃO E CRUZAMENTO 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" name="CustomShape 6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748440" y="2077560"/>
            <a:ext cx="4746960" cy="45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</a:rPr>
              <a:t>Genetic Algorithms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(GA)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601"/>
              </a:spcAft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A evolução inicia-se a partir de um conjunto de soluções gerado aleatoriamente (população) e é realizada através de gerações. A cada geração, a adaptação de cada solução na população é avaliada, alguns indivíduos são selecionados para a próxima geração, e recombinados/mutados formando uma nova população que é utilizada como entrada para a próxima iteração do algoritmo.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6126480" y="2077920"/>
            <a:ext cx="5001480" cy="42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</a:rPr>
              <a:t>Local Search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(LS)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Explora o espaço de pesquisa modificando, de forma iterativa, uma combinação: partindo de uma combinação inicial, o algoritmo passa da combinação atual para uma vizinha, através da aplicação de transformações.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LS pode ser visto como um caso muito particular de GA cuja população é composta por apenas uma combinação.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Destacam-se os algoritmos: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1"/>
              </a:rPr>
              <a:t>Hill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2"/>
              </a:rPr>
              <a:t>climbing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e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3"/>
              </a:rPr>
              <a:t>Simulated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4"/>
              </a:rPr>
              <a:t>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5"/>
              </a:rPr>
              <a:t>annealing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.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TextShape 2"/>
          <p:cNvSpPr txBox="1"/>
          <p:nvPr/>
        </p:nvSpPr>
        <p:spPr>
          <a:xfrm>
            <a:off x="729000" y="771840"/>
            <a:ext cx="10742040" cy="580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</a:rPr>
              <a:t>Inteligência Artificial – trabalho 1</a:t>
            </a:r>
            <a:endParaRPr b="0" lang="pt-PT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748440" y="1409400"/>
            <a:ext cx="8943840" cy="611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</a:rPr>
              <a:t>TRABALHOS RELACIONADOS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" name="CustomShape 7"/>
          <p:cNvSpPr/>
          <p:nvPr/>
        </p:nvSpPr>
        <p:spPr>
          <a:xfrm>
            <a:off x="748440" y="2077920"/>
            <a:ext cx="1037952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O problema em questão é um problema da ronda de classificação do Google Hash Code 2019 e como tal existem várias soluções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</a:rPr>
              <a:t>online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disponíveis. Destacam-se: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1"/>
              </a:rPr>
              <a:t>“How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2"/>
              </a:rPr>
              <a:t>we placed 1st in Italy and 22nd in the world @ Google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3"/>
              </a:rPr>
              <a:t>HashCode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4"/>
              </a:rPr>
              <a:t>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5"/>
              </a:rPr>
              <a:t>2019” </a:t>
            </a:r>
            <a:endParaRPr b="0" lang="pt-PT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6"/>
              </a:rPr>
              <a:t>Github: </a:t>
            </a:r>
            <a:r>
              <a:rPr b="0" lang="pt-PT" sz="1800" spc="-1" strike="noStrike" u="sng">
                <a:solidFill>
                  <a:srgbClr val="6eac1c"/>
                </a:solidFill>
                <a:uFillTx/>
                <a:latin typeface="Franklin Gothic Book"/>
                <a:hlinkClick r:id="rId7"/>
              </a:rPr>
              <a:t>chameleonTK/</a:t>
            </a:r>
            <a:r>
              <a:rPr b="1" lang="pt-PT" sz="1800" spc="-1" strike="noStrike" u="sng">
                <a:solidFill>
                  <a:srgbClr val="6eac1c"/>
                </a:solidFill>
                <a:uFillTx/>
                <a:latin typeface="Franklin Gothic Book"/>
                <a:hlinkClick r:id="rId8"/>
              </a:rPr>
              <a:t>hashcode-2019 </a:t>
            </a:r>
            <a:endParaRPr b="0" lang="pt-PT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9"/>
              </a:rPr>
              <a:t>Sean O'Mahoney - Blog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748440" y="3942720"/>
            <a:ext cx="10379520" cy="21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Relativamente aos algoritmos a utilizar destacam-se as seguintes fontes:</a:t>
            </a:r>
            <a:endParaRPr b="0" lang="pt-PT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10"/>
              </a:rPr>
              <a:t>Artificial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11"/>
              </a:rPr>
              <a:t>Intelligent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12"/>
              </a:rPr>
              <a:t>: A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13"/>
              </a:rPr>
              <a:t>M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14"/>
              </a:rPr>
              <a:t>odern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15"/>
              </a:rPr>
              <a:t>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16"/>
              </a:rPr>
              <a:t>Approach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 (Stuart J. Russell and Peter Norvig)</a:t>
            </a:r>
            <a:endParaRPr b="0" lang="pt-PT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17"/>
              </a:rPr>
              <a:t>Wikipédia: Algoritmo Genético </a:t>
            </a:r>
            <a:endParaRPr b="0" lang="pt-PT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18"/>
              </a:rPr>
              <a:t>Wikipédia: Local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19"/>
              </a:rPr>
              <a:t>Search</a:t>
            </a:r>
            <a:endParaRPr b="0" lang="pt-PT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20"/>
              </a:rPr>
              <a:t>Meta-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21"/>
              </a:rPr>
              <a:t>heuristics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22"/>
              </a:rPr>
              <a:t>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23"/>
              </a:rPr>
              <a:t>and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24"/>
              </a:rPr>
              <a:t> Artificial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25"/>
              </a:rPr>
              <a:t>Intelligence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hlinkClick r:id="rId26"/>
              </a:rPr>
              <a:t>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</a:rPr>
              <a:t>(Jin-Kao Hao, Christine Solnon)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81040" y="814320"/>
            <a:ext cx="11029680" cy="500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</a:rPr>
              <a:t>Inteligência Artificial – trabalho 1</a:t>
            </a:r>
            <a:endParaRPr b="0" lang="pt-PT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81040" y="1653480"/>
            <a:ext cx="2875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1cade4"/>
                </a:solidFill>
                <a:latin typeface="Franklin Gothic Book"/>
              </a:rPr>
              <a:t>DESENVOLVIMENTO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916640" y="2943720"/>
            <a:ext cx="7502760" cy="29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</a:rPr>
              <a:t>Linguagem a utilizar: </a:t>
            </a:r>
            <a:r>
              <a:rPr b="0" lang="pt-PT" sz="1800" spc="-1" strike="noStrike">
                <a:solidFill>
                  <a:srgbClr val="000000"/>
                </a:solidFill>
                <a:latin typeface="Franklin Gothic Book"/>
              </a:rPr>
              <a:t>Python</a:t>
            </a:r>
            <a:endParaRPr b="0" lang="pt-PT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</a:rPr>
              <a:t>Estrutura de ficheiros: </a:t>
            </a:r>
            <a:r>
              <a:rPr b="0" lang="pt-PT" sz="1800" spc="-1" strike="noStrike">
                <a:solidFill>
                  <a:srgbClr val="000000"/>
                </a:solidFill>
                <a:latin typeface="Franklin Gothic Book"/>
              </a:rPr>
              <a:t>todos ou alguns dos ficheiros disponibilizados para o Google HashCode 2019 Online Qualification Round</a:t>
            </a:r>
            <a:endParaRPr b="0" lang="pt-PT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</a:rPr>
              <a:t>Código já desenvolvido: </a:t>
            </a:r>
            <a:r>
              <a:rPr b="0" lang="pt-PT" sz="1800" spc="-1" strike="noStrike">
                <a:solidFill>
                  <a:srgbClr val="000000"/>
                </a:solidFill>
                <a:latin typeface="Franklin Gothic Book"/>
              </a:rPr>
              <a:t>o projeto encontra-se numa fase muito inicial, apenas dispomos de código para uma </a:t>
            </a:r>
            <a:r>
              <a:rPr b="0" i="1" lang="pt-PT" sz="1800" spc="-1" strike="noStrike">
                <a:solidFill>
                  <a:srgbClr val="000000"/>
                </a:solidFill>
                <a:latin typeface="Franklin Gothic Book"/>
              </a:rPr>
              <a:t>User Interface </a:t>
            </a:r>
            <a:r>
              <a:rPr b="0" lang="pt-PT" sz="1800" spc="-1" strike="noStrike">
                <a:solidFill>
                  <a:srgbClr val="000000"/>
                </a:solidFill>
                <a:latin typeface="Franklin Gothic Book"/>
              </a:rPr>
              <a:t>muito rudimentar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LibreOffice/6.3.5.2$Linux_X86_64 LibreOffice_project/30$Build-2</Application>
  <Words>531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2020-03-06T18:53:41Z</dcterms:created>
  <dc:creator/>
  <dc:description/>
  <dc:language>pt-PT</dc:language>
  <cp:lastModifiedBy/>
  <dcterms:modified xsi:type="dcterms:W3CDTF">2020-03-12T11:22:50Z</dcterms:modified>
  <cp:revision>4</cp:revision>
  <dc:subject/>
  <dc:title>Inteligência Artificial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