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  <p:sldMasterId id="2147483717" r:id="rId2"/>
  </p:sldMasterIdLst>
  <p:sldIdLst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8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86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31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356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263561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7627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458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25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209092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52346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33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521469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68947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741484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27138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3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3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4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5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3/31/2020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8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2394000"/>
            <a:ext cx="11029320" cy="21470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3600" b="0" strike="noStrike" cap="all" spc="-1">
                <a:solidFill>
                  <a:srgbClr val="404040"/>
                </a:solidFill>
                <a:latin typeface="Franklin Gothic Demi"/>
              </a:rPr>
              <a:t>Clique para editar o estilo do título do Modelo Global</a:t>
            </a:r>
            <a:endParaRPr lang="pt-PT" sz="36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</a:pPr>
            <a:r>
              <a:rPr lang="pt-PT" sz="1800" b="0" strike="noStrike" cap="all" spc="-1">
                <a:solidFill>
                  <a:srgbClr val="1CADE4"/>
                </a:solidFill>
                <a:latin typeface="Franklin Gothic Book"/>
              </a:rPr>
              <a:t>Clique para editar os estilos do texto de Modelo Global</a:t>
            </a:r>
            <a:endParaRPr lang="pt-PT" sz="18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27525-2855-49E7-B8DA-374817477ACA}" type="datetime1">
              <a:rPr kumimoji="0" lang="pt-PT" sz="900" b="0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ranklin Gothic Boo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31/03/2020</a:t>
            </a:fld>
            <a:endParaRPr kumimoji="0" lang="pt-PT" sz="9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2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17826E-D65B-4401-A581-C43C25580696}" type="slidenum">
              <a:rPr kumimoji="0" lang="pt-PT" sz="900" b="0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ranklin Gothic Boo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PT" sz="9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89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81040" y="2394000"/>
            <a:ext cx="11029320" cy="2147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0" i="0" u="none" strike="noStrike" kern="1200" cap="all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ranklin Gothic Demi"/>
              </a:rPr>
              <a:t>Inteligência Artificial</a:t>
            </a:r>
            <a:endParaRPr kumimoji="0" lang="pt-PT" sz="36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all" spc="-1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Franklin Gothic Book"/>
              </a:rPr>
              <a:t>Hash code 2019: Photo slideshow</a:t>
            </a:r>
            <a:endParaRPr kumimoji="0" lang="pt-PT" sz="1800" b="0" i="0" u="none" strike="noStrike" kern="1200" cap="none" spc="-1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95932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fld id="{5617BDF2-26DC-40DB-AAEA-D93BF1A8F069}" type="datetime1">
              <a:rPr kumimoji="0" lang="pt-PT" sz="900" b="0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ranklin Gothic Boo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1"/>
                </a:spcAft>
                <a:buClrTx/>
                <a:buSzTx/>
                <a:buFontTx/>
                <a:buNone/>
                <a:tabLst/>
                <a:defRPr/>
              </a:pPr>
              <a:t>31/03/2020</a:t>
            </a:fld>
            <a:endParaRPr kumimoji="0" lang="pt-PT" sz="9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581040" y="5321160"/>
            <a:ext cx="11029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</a:rPr>
              <a:t>Cláudia Mamede – 201604832@fe.up.pt</a:t>
            </a:r>
            <a:endParaRPr kumimoji="0" lang="pt-P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</a:rPr>
              <a:t>João Macedo - 201704464@fe.up.pt</a:t>
            </a:r>
            <a:endParaRPr kumimoji="0" lang="pt-P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</a:rPr>
              <a:t>Raúl Viana -  up201208089@fe.up.pt</a:t>
            </a:r>
            <a:endParaRPr kumimoji="0" lang="pt-PT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38" name="Picture 2" descr="Resultado de imagem para feup"/>
          <p:cNvPicPr/>
          <p:nvPr/>
        </p:nvPicPr>
        <p:blipFill>
          <a:blip r:embed="rId2"/>
          <a:stretch/>
        </p:blipFill>
        <p:spPr>
          <a:xfrm>
            <a:off x="457200" y="694800"/>
            <a:ext cx="3254760" cy="1250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91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4944" y="509122"/>
            <a:ext cx="10058400" cy="658368"/>
          </a:xfrm>
        </p:spPr>
        <p:txBody>
          <a:bodyPr>
            <a:normAutofit/>
          </a:bodyPr>
          <a:lstStyle/>
          <a:p>
            <a:r>
              <a:rPr lang="pt-PT" sz="4000" b="1" dirty="0" err="1" smtClean="0"/>
              <a:t>Simulated</a:t>
            </a:r>
            <a:r>
              <a:rPr lang="pt-PT" sz="4000" b="1" dirty="0" smtClean="0"/>
              <a:t> </a:t>
            </a:r>
            <a:r>
              <a:rPr lang="pt-PT" sz="4000" b="1" dirty="0" err="1" smtClean="0"/>
              <a:t>Annealing</a:t>
            </a:r>
            <a:endParaRPr lang="pt-PT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94944" y="1167490"/>
                <a:ext cx="5760720" cy="5443622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>
                  <a:lnSpc>
                    <a:spcPct val="170000"/>
                  </a:lnSpc>
                </a:pPr>
                <a:r>
                  <a:rPr lang="pt-PT" sz="2000" b="1" dirty="0" smtClean="0"/>
                  <a:t>Solução inicial</a:t>
                </a:r>
                <a:r>
                  <a:rPr lang="pt-PT" sz="2000" dirty="0" smtClean="0"/>
                  <a:t>: lista de slides ordenada por número de </a:t>
                </a:r>
                <a:r>
                  <a:rPr lang="pt-PT" sz="2000" i="1" dirty="0" err="1" smtClean="0"/>
                  <a:t>tags</a:t>
                </a:r>
                <a:r>
                  <a:rPr lang="pt-PT" sz="2000" dirty="0" smtClean="0"/>
                  <a:t>.</a:t>
                </a:r>
              </a:p>
              <a:p>
                <a:pPr algn="just">
                  <a:lnSpc>
                    <a:spcPct val="170000"/>
                  </a:lnSpc>
                </a:pPr>
                <a:r>
                  <a:rPr lang="pt-PT" sz="2000" b="1" dirty="0" smtClean="0"/>
                  <a:t>Função de vizinhança</a:t>
                </a:r>
                <a:r>
                  <a:rPr lang="pt-PT" sz="2000" dirty="0" smtClean="0"/>
                  <a:t>: aplicação de um operador sobre a solução corrente para gerar uma nova solução vizinha (aleatória ou não).</a:t>
                </a:r>
              </a:p>
              <a:p>
                <a:pPr marL="265113" indent="274638" algn="just">
                  <a:lnSpc>
                    <a:spcPct val="170000"/>
                  </a:lnSpc>
                </a:pPr>
                <a:r>
                  <a:rPr lang="pt-PT" sz="2000" b="1" dirty="0" smtClean="0"/>
                  <a:t>Operador aleatório</a:t>
                </a:r>
                <a:r>
                  <a:rPr lang="pt-PT" sz="2000" dirty="0" smtClean="0"/>
                  <a:t>: seleciona aleatoriamente um </a:t>
                </a:r>
                <a:r>
                  <a:rPr lang="pt-PT" sz="2000" i="1" dirty="0" smtClean="0"/>
                  <a:t>slide </a:t>
                </a:r>
                <a:r>
                  <a:rPr lang="pt-PT" sz="2000" dirty="0" smtClean="0"/>
                  <a:t>de índice i,  e efetua </a:t>
                </a:r>
                <a:r>
                  <a:rPr lang="pt-PT" sz="2000" i="1" dirty="0" err="1" smtClean="0"/>
                  <a:t>swap</a:t>
                </a:r>
                <a:r>
                  <a:rPr lang="pt-PT" sz="2000" dirty="0" smtClean="0"/>
                  <a:t> entre os </a:t>
                </a:r>
                <a:r>
                  <a:rPr lang="pt-PT" sz="2000" i="1" dirty="0" smtClean="0"/>
                  <a:t>slides </a:t>
                </a:r>
                <a:r>
                  <a:rPr lang="pt-PT" sz="2000" dirty="0" smtClean="0"/>
                  <a:t>i e i+1.</a:t>
                </a:r>
              </a:p>
              <a:p>
                <a:pPr marL="265113" indent="274638" algn="just">
                  <a:lnSpc>
                    <a:spcPct val="170000"/>
                  </a:lnSpc>
                </a:pPr>
                <a:r>
                  <a:rPr lang="pt-PT" sz="2000" b="1" dirty="0" smtClean="0"/>
                  <a:t>Operador “rigoroso”: </a:t>
                </a:r>
                <a:r>
                  <a:rPr lang="pt-PT" sz="2000" dirty="0" smtClean="0"/>
                  <a:t>seleciona aleatoriamente um </a:t>
                </a:r>
                <a:r>
                  <a:rPr lang="pt-PT" sz="2000" i="1" dirty="0" smtClean="0"/>
                  <a:t>slide </a:t>
                </a:r>
                <a:r>
                  <a:rPr lang="pt-PT" sz="2000" dirty="0" smtClean="0"/>
                  <a:t>de índice i, determina o </a:t>
                </a:r>
                <a:r>
                  <a:rPr lang="pt-PT" sz="2000" i="1" dirty="0" smtClean="0"/>
                  <a:t>slide x </a:t>
                </a:r>
                <a:r>
                  <a:rPr lang="pt-PT" sz="2000" dirty="0" smtClean="0"/>
                  <a:t>que maximiza o “interesse” e efetua o </a:t>
                </a:r>
                <a:r>
                  <a:rPr lang="pt-PT" sz="2000" i="1" dirty="0" err="1" smtClean="0"/>
                  <a:t>swap</a:t>
                </a:r>
                <a:r>
                  <a:rPr lang="pt-PT" sz="2000" dirty="0" smtClean="0"/>
                  <a:t> entre o </a:t>
                </a:r>
                <a:r>
                  <a:rPr lang="pt-PT" sz="2000" i="1" dirty="0" smtClean="0"/>
                  <a:t>slide </a:t>
                </a:r>
                <a:r>
                  <a:rPr lang="pt-PT" sz="2000" dirty="0" smtClean="0"/>
                  <a:t>de índice i+1 pelo </a:t>
                </a:r>
                <a:r>
                  <a:rPr lang="pt-PT" sz="2000" i="1" dirty="0" smtClean="0"/>
                  <a:t>slide x.</a:t>
                </a:r>
                <a:endParaRPr lang="pt-PT" sz="2000" dirty="0" smtClean="0"/>
              </a:p>
              <a:p>
                <a:pPr algn="just">
                  <a:lnSpc>
                    <a:spcPct val="170000"/>
                  </a:lnSpc>
                </a:pPr>
                <a:r>
                  <a:rPr lang="pt-PT" sz="2000" b="1" dirty="0" smtClean="0"/>
                  <a:t>Função de avaliação: </a:t>
                </a:r>
                <a:r>
                  <a:rPr lang="pt-PT" sz="2000" dirty="0" smtClean="0"/>
                  <a:t>assumindo um problema de maximização, uma solução é aceite consoante o valor da função de probabilidade de aceitação, após calcular o valor da função objetivo para a lista de </a:t>
                </a:r>
                <a:r>
                  <a:rPr lang="pt-PT" sz="2000" i="1" dirty="0" smtClean="0"/>
                  <a:t>slides</a:t>
                </a:r>
                <a:r>
                  <a:rPr lang="pt-PT" sz="2000" dirty="0" smtClean="0"/>
                  <a:t>. </a:t>
                </a:r>
                <a:endParaRPr lang="pt-PT" sz="2000" b="1" dirty="0" smtClean="0"/>
              </a:p>
              <a:p>
                <a:pPr algn="just">
                  <a:lnSpc>
                    <a:spcPct val="170000"/>
                  </a:lnSpc>
                </a:pPr>
                <a:r>
                  <a:rPr lang="pt-PT" sz="2000" b="1" dirty="0" smtClean="0"/>
                  <a:t>Função de probabilidade de aceitação</a:t>
                </a:r>
                <a:r>
                  <a:rPr lang="pt-PT" sz="2000" dirty="0" smtClean="0"/>
                  <a:t>: </a:t>
                </a:r>
                <a:endParaRPr lang="pt-PT" sz="20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  <m:d>
                            <m:d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</m:den>
                          </m:f>
                        </m:sup>
                      </m:sSup>
                      <m:r>
                        <a:rPr lang="pt-PT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pt-PT" sz="2000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pt-PT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score</m:t>
                          </m:r>
                          <m: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newscore</m:t>
                          </m:r>
                          <m: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PT" sz="2000" b="0" dirty="0" smtClean="0"/>
              </a:p>
              <a:p>
                <a:endParaRPr lang="pt-PT" sz="1600" b="1" dirty="0" smtClean="0"/>
              </a:p>
            </p:txBody>
          </p:sp>
        </mc:Choice>
        <mc:Fallback>
          <p:sp>
            <p:nvSpPr>
              <p:cNvPr id="3" name="Marcador de Posição de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944" y="1167490"/>
                <a:ext cx="5760720" cy="5443622"/>
              </a:xfrm>
              <a:blipFill>
                <a:blip r:embed="rId2"/>
                <a:stretch>
                  <a:fillRect l="-106" r="-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708648" y="1167490"/>
            <a:ext cx="5205984" cy="46628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simulated_annealing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photos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generate_slides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photos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9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9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organize_slides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score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ObjectiveFunction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PT" altLang="pt-PT" sz="9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initial_temp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900" dirty="0">
                <a:solidFill>
                  <a:srgbClr val="6897BB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9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temp_min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cooling_rate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itPerTemp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temp_min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itPerTemp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addOperator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new_score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ObjectiveFunction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new_score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&gt;= score: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score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new_score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accProbability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acceptanceProbability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(score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new_score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accProbability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new_solution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score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new_score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temp-cooling_rate</a:t>
            </a: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pt-PT" altLang="pt-PT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new_solution</a:t>
            </a:r>
            <a:endParaRPr kumimoji="0" lang="pt-PT" altLang="pt-PT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464490"/>
              </p:ext>
            </p:extLst>
          </p:nvPr>
        </p:nvGraphicFramePr>
        <p:xfrm>
          <a:off x="6480463" y="3665617"/>
          <a:ext cx="4783280" cy="2270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56">
                  <a:extLst>
                    <a:ext uri="{9D8B030D-6E8A-4147-A177-3AD203B41FA5}">
                      <a16:colId xmlns:a16="http://schemas.microsoft.com/office/drawing/2014/main" val="634161929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2170652111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3939166251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2139947750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2722752058"/>
                    </a:ext>
                  </a:extLst>
                </a:gridCol>
              </a:tblGrid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Ficheiro</a:t>
                      </a:r>
                      <a:endParaRPr lang="pt-PT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Operador</a:t>
                      </a:r>
                      <a:r>
                        <a:rPr lang="pt-PT" sz="1400" baseline="0" dirty="0" smtClean="0"/>
                        <a:t> aleatório</a:t>
                      </a:r>
                      <a:endParaRPr lang="pt-PT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Operador</a:t>
                      </a:r>
                      <a:r>
                        <a:rPr lang="pt-PT" sz="1400" baseline="0" dirty="0" smtClean="0"/>
                        <a:t> rigoroso</a:t>
                      </a:r>
                      <a:endParaRPr lang="pt-PT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96896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Tempo (s)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Score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Tempo (s)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Score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036154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A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27732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B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35.94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52.02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311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8734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C</a:t>
                      </a:r>
                      <a:endParaRPr lang="pt-PT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0.344</a:t>
                      </a:r>
                      <a:endParaRPr lang="pt-PT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173</a:t>
                      </a:r>
                      <a:endParaRPr lang="pt-PT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1.73</a:t>
                      </a:r>
                      <a:endParaRPr lang="pt-PT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571</a:t>
                      </a:r>
                      <a:endParaRPr lang="pt-PT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73959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D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26.39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207293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35.03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203117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17320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E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35.39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113459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45.58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113168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0039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6480463" y="3241564"/>
            <a:ext cx="447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Initial temp: 100</a:t>
            </a:r>
            <a:r>
              <a:rPr lang="en-US" sz="1400" smtClean="0"/>
              <a:t>	  Cooling </a:t>
            </a:r>
            <a:r>
              <a:rPr lang="en-US" sz="1400" dirty="0" smtClean="0"/>
              <a:t>rate</a:t>
            </a:r>
            <a:r>
              <a:rPr lang="en-US" sz="1400" smtClean="0"/>
              <a:t>: 5	 It/Temp: 5</a:t>
            </a:r>
            <a:endParaRPr lang="pt-PT" sz="1400"/>
          </a:p>
        </p:txBody>
      </p:sp>
      <p:graphicFrame>
        <p:nvGraphicFramePr>
          <p:cNvPr id="10" name="Marcador de Posição de Conteú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179975"/>
              </p:ext>
            </p:extLst>
          </p:nvPr>
        </p:nvGraphicFramePr>
        <p:xfrm>
          <a:off x="685800" y="3665618"/>
          <a:ext cx="4783280" cy="2270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56">
                  <a:extLst>
                    <a:ext uri="{9D8B030D-6E8A-4147-A177-3AD203B41FA5}">
                      <a16:colId xmlns:a16="http://schemas.microsoft.com/office/drawing/2014/main" val="634161929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2170652111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3939166251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2139947750"/>
                    </a:ext>
                  </a:extLst>
                </a:gridCol>
                <a:gridCol w="956656">
                  <a:extLst>
                    <a:ext uri="{9D8B030D-6E8A-4147-A177-3AD203B41FA5}">
                      <a16:colId xmlns:a16="http://schemas.microsoft.com/office/drawing/2014/main" val="2722752058"/>
                    </a:ext>
                  </a:extLst>
                </a:gridCol>
              </a:tblGrid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Ficheiro</a:t>
                      </a:r>
                      <a:endParaRPr lang="pt-PT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Operador</a:t>
                      </a:r>
                      <a:r>
                        <a:rPr lang="pt-PT" sz="1400" baseline="0" dirty="0" smtClean="0"/>
                        <a:t> aleatório</a:t>
                      </a:r>
                      <a:endParaRPr lang="pt-PT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Operador</a:t>
                      </a:r>
                      <a:r>
                        <a:rPr lang="pt-PT" sz="1400" baseline="0" dirty="0" smtClean="0"/>
                        <a:t> rigoroso</a:t>
                      </a:r>
                      <a:endParaRPr lang="pt-PT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96896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Tempo (s)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Score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Tempo (s)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Score</a:t>
                      </a:r>
                      <a:endParaRPr lang="pt-PT" sz="1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036154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A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0.02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0.031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27732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B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376.90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552.6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2907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8734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C</a:t>
                      </a:r>
                      <a:endParaRPr lang="pt-PT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4.456</a:t>
                      </a:r>
                      <a:endParaRPr lang="pt-PT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158</a:t>
                      </a:r>
                      <a:endParaRPr lang="pt-PT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6.844</a:t>
                      </a:r>
                      <a:endParaRPr lang="pt-PT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761</a:t>
                      </a:r>
                      <a:endParaRPr lang="pt-PT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73959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D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269.0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207299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391.03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208731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17320"/>
                  </a:ext>
                </a:extLst>
              </a:tr>
              <a:tr h="32437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E</a:t>
                      </a:r>
                      <a:endParaRPr lang="pt-P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373.91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112392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519.58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113868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0039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85800" y="3241565"/>
            <a:ext cx="447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Initial temp</a:t>
            </a:r>
            <a:r>
              <a:rPr lang="en-US" sz="1400" smtClean="0"/>
              <a:t>: 1000	   Cooling </a:t>
            </a:r>
            <a:r>
              <a:rPr lang="en-US" sz="1400" dirty="0" smtClean="0"/>
              <a:t>rate</a:t>
            </a:r>
            <a:r>
              <a:rPr lang="en-US" sz="1400" smtClean="0"/>
              <a:t>: 5	  It/Temp: 5	</a:t>
            </a:r>
            <a:endParaRPr lang="pt-PT" sz="1400"/>
          </a:p>
        </p:txBody>
      </p:sp>
      <p:sp>
        <p:nvSpPr>
          <p:cNvPr id="12" name="CaixaDeTexto 11"/>
          <p:cNvSpPr txBox="1"/>
          <p:nvPr/>
        </p:nvSpPr>
        <p:spPr>
          <a:xfrm>
            <a:off x="685800" y="1302573"/>
            <a:ext cx="10577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smtClean="0"/>
              <a:t>Os resultados obtidos, quando aplicado o operador mais rigoroso, são melhores</a:t>
            </a:r>
            <a:r>
              <a:rPr lang="pt-PT" sz="1600" dirty="0" smtClean="0"/>
              <a:t>;</a:t>
            </a:r>
          </a:p>
          <a:p>
            <a:pPr indent="4460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smtClean="0"/>
              <a:t>Uma elevada temperatura inicial permite testar soluções mais “distantes” da solução atual e torna mais independente a solução inicial escolhida;</a:t>
            </a:r>
            <a:endParaRPr lang="pt-PT" sz="1600" dirty="0" smtClean="0"/>
          </a:p>
          <a:p>
            <a:pPr indent="4460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smtClean="0"/>
              <a:t>Ao aplicar o operador aleatório, o tempo de execução diminui </a:t>
            </a:r>
            <a:r>
              <a:rPr lang="pt-PT" sz="1600" dirty="0" smtClean="0"/>
              <a:t>consideravelmente</a:t>
            </a:r>
            <a:r>
              <a:rPr lang="pt-PT" sz="1600" dirty="0"/>
              <a:t>.</a:t>
            </a:r>
            <a:endParaRPr lang="pt-PT" sz="1600" dirty="0" smtClean="0"/>
          </a:p>
          <a:p>
            <a:pPr indent="4460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 smtClean="0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685800" y="549336"/>
            <a:ext cx="10058400" cy="658368"/>
          </a:xfrm>
        </p:spPr>
        <p:txBody>
          <a:bodyPr>
            <a:normAutofit/>
          </a:bodyPr>
          <a:lstStyle/>
          <a:p>
            <a:r>
              <a:rPr lang="pt-PT" sz="4000" b="1" dirty="0" err="1" smtClean="0"/>
              <a:t>Simulated</a:t>
            </a:r>
            <a:r>
              <a:rPr lang="pt-PT" sz="4000" b="1" dirty="0" smtClean="0"/>
              <a:t> </a:t>
            </a:r>
            <a:r>
              <a:rPr lang="pt-PT" sz="4000" b="1" dirty="0" err="1" smtClean="0"/>
              <a:t>Annealing</a:t>
            </a:r>
            <a:endParaRPr lang="pt-PT" sz="4000" b="1" dirty="0"/>
          </a:p>
        </p:txBody>
      </p:sp>
    </p:spTree>
    <p:extLst>
      <p:ext uri="{BB962C8B-B14F-4D97-AF65-F5344CB8AC3E}">
        <p14:creationId xmlns:p14="http://schemas.microsoft.com/office/powerpoint/2010/main" val="43571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29717"/>
            <a:ext cx="3567545" cy="713867"/>
          </a:xfrm>
        </p:spPr>
        <p:txBody>
          <a:bodyPr>
            <a:normAutofit/>
          </a:bodyPr>
          <a:lstStyle/>
          <a:p>
            <a:r>
              <a:rPr lang="pt-PT" sz="4000" b="1" dirty="0" smtClean="0"/>
              <a:t>Tabu </a:t>
            </a:r>
            <a:r>
              <a:rPr lang="pt-PT" sz="4000" b="1" dirty="0" err="1" smtClean="0"/>
              <a:t>Search</a:t>
            </a:r>
            <a:endParaRPr lang="pt-PT" sz="4000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1433945"/>
            <a:ext cx="5760720" cy="474301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1600" b="1" dirty="0" smtClean="0"/>
              <a:t>Critério de paragem: </a:t>
            </a:r>
            <a:r>
              <a:rPr lang="pt-PT" sz="1600" dirty="0" smtClean="0"/>
              <a:t>efetua tantas iterações quanto o número de </a:t>
            </a:r>
            <a:r>
              <a:rPr lang="pt-PT" sz="1600" i="1" dirty="0" smtClean="0"/>
              <a:t>slides</a:t>
            </a:r>
            <a:r>
              <a:rPr lang="pt-PT" sz="1600" dirty="0" smtClean="0"/>
              <a:t> existentes;</a:t>
            </a:r>
          </a:p>
          <a:p>
            <a:pPr algn="just">
              <a:lnSpc>
                <a:spcPct val="150000"/>
              </a:lnSpc>
            </a:pPr>
            <a:r>
              <a:rPr lang="pt-PT" sz="1600" b="1" dirty="0" smtClean="0"/>
              <a:t>Solução inicial: </a:t>
            </a:r>
            <a:r>
              <a:rPr lang="pt-PT" sz="1600" i="1" dirty="0" smtClean="0"/>
              <a:t>slide </a:t>
            </a:r>
            <a:r>
              <a:rPr lang="pt-PT" sz="1600" dirty="0" smtClean="0"/>
              <a:t>com maior número de </a:t>
            </a:r>
            <a:r>
              <a:rPr lang="pt-PT" sz="1600" i="1" dirty="0" err="1" smtClean="0"/>
              <a:t>tags</a:t>
            </a:r>
            <a:r>
              <a:rPr lang="pt-PT" sz="1600" i="1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PT" sz="1600" b="1" dirty="0" smtClean="0"/>
              <a:t>Função de vizinhança: </a:t>
            </a:r>
            <a:r>
              <a:rPr lang="pt-PT" sz="1600" dirty="0" smtClean="0"/>
              <a:t>obtém </a:t>
            </a:r>
            <a:r>
              <a:rPr lang="pt-PT" sz="1600" dirty="0" smtClean="0"/>
              <a:t>lista dos </a:t>
            </a:r>
            <a:r>
              <a:rPr lang="pt-PT" sz="1600" i="1" dirty="0" smtClean="0"/>
              <a:t>slides </a:t>
            </a:r>
            <a:r>
              <a:rPr lang="pt-PT" sz="1600" dirty="0" smtClean="0"/>
              <a:t>que têm </a:t>
            </a:r>
            <a:r>
              <a:rPr lang="pt-PT" sz="1600" i="1" dirty="0" err="1" smtClean="0"/>
              <a:t>tags</a:t>
            </a:r>
            <a:r>
              <a:rPr lang="pt-PT" sz="1600" i="1" dirty="0" smtClean="0"/>
              <a:t> </a:t>
            </a:r>
            <a:r>
              <a:rPr lang="pt-PT" sz="1600" dirty="0" smtClean="0"/>
              <a:t>em comum com o </a:t>
            </a:r>
            <a:r>
              <a:rPr lang="pt-PT" sz="1600" i="1" dirty="0" smtClean="0"/>
              <a:t>slide </a:t>
            </a:r>
            <a:r>
              <a:rPr lang="pt-PT" sz="1600" dirty="0" smtClean="0"/>
              <a:t>atual;</a:t>
            </a:r>
          </a:p>
          <a:p>
            <a:pPr algn="just">
              <a:lnSpc>
                <a:spcPct val="150000"/>
              </a:lnSpc>
            </a:pPr>
            <a:r>
              <a:rPr lang="pt-PT" sz="1600" b="1" dirty="0" smtClean="0"/>
              <a:t>Função de avaliação: </a:t>
            </a:r>
            <a:r>
              <a:rPr lang="pt-PT" sz="1600" dirty="0" smtClean="0"/>
              <a:t>verifica, na vizinhança, qual o slide que maximiza a função objetivo para o </a:t>
            </a:r>
            <a:r>
              <a:rPr lang="pt-PT" sz="1600" i="1" dirty="0" smtClean="0"/>
              <a:t>slide </a:t>
            </a:r>
            <a:r>
              <a:rPr lang="pt-PT" sz="1600" dirty="0" smtClean="0"/>
              <a:t>atual. Posteriormente, adiciona-o ao </a:t>
            </a:r>
            <a:r>
              <a:rPr lang="pt-PT" sz="1600" i="1" dirty="0" err="1" smtClean="0"/>
              <a:t>slideshow</a:t>
            </a:r>
            <a:r>
              <a:rPr lang="pt-PT" sz="1600" i="1" dirty="0" smtClean="0"/>
              <a:t>. </a:t>
            </a:r>
            <a:endParaRPr lang="pt-PT" sz="1600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22918" y="1067872"/>
            <a:ext cx="5292436" cy="51090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tabu_search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photos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slides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generate_slides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photos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slides.pop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solution.append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(slides):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obtem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lista de candidatos com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em comum com o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slide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neighborhood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getCandidates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slides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#seleciona a melhor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opcao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bestMatch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selectSolution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neighborhood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bestMatch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-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nao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tem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em comum com nada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last.append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tabu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move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solution.append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bestMatch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bestMatch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pt-PT" altLang="pt-PT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pt-PT" altLang="pt-PT" sz="1000" dirty="0" err="1" smtClean="0">
                <a:solidFill>
                  <a:srgbClr val="6897BB"/>
                </a:solidFill>
                <a:latin typeface="Consolas" panose="020B0609020204030204" pitchFamily="49" charset="0"/>
              </a:rPr>
              <a:t>solution</a:t>
            </a: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endParaRPr kumimoji="0" lang="pt-PT" altLang="pt-P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7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 smtClean="0"/>
              <a:t>Tabu </a:t>
            </a:r>
            <a:r>
              <a:rPr lang="pt-PT" sz="4000" b="1" dirty="0" err="1" smtClean="0"/>
              <a:t>Search</a:t>
            </a:r>
            <a:endParaRPr lang="pt-PT" sz="4000" b="1" dirty="0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597940"/>
              </p:ext>
            </p:extLst>
          </p:nvPr>
        </p:nvGraphicFramePr>
        <p:xfrm>
          <a:off x="838200" y="3750390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000191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73533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7689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Ficheiro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Tempo</a:t>
                      </a:r>
                      <a:r>
                        <a:rPr lang="pt-PT" baseline="0" dirty="0" smtClean="0"/>
                        <a:t> (s)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Score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9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0.02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8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B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10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C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2.44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1445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1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5080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38200" y="1471232"/>
            <a:ext cx="103528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smtClean="0"/>
              <a:t>Os resultados obtidos são bastante bons na medida em que organiza bem os slides.</a:t>
            </a:r>
          </a:p>
          <a:p>
            <a:pPr algn="just">
              <a:lnSpc>
                <a:spcPct val="150000"/>
              </a:lnSpc>
            </a:pPr>
            <a:endParaRPr lang="pt-PT" sz="1600" dirty="0" smtClean="0"/>
          </a:p>
          <a:p>
            <a:pPr algn="just">
              <a:lnSpc>
                <a:spcPct val="150000"/>
              </a:lnSpc>
            </a:pPr>
            <a:r>
              <a:rPr lang="pt-PT" sz="1600" dirty="0" smtClean="0"/>
              <a:t>Contudo, e independentemente dos bons resultados, esta solução é muito pouco eficiente quando comparada com outras implementadas uma vez que demora bastante mais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344000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432</Words>
  <Application>Microsoft Office PowerPoint</Application>
  <PresentationFormat>Ecrã Panorâmico</PresentationFormat>
  <Paragraphs>109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DejaVu Sans</vt:lpstr>
      <vt:lpstr>Franklin Gothic Book</vt:lpstr>
      <vt:lpstr>Franklin Gothic Demi</vt:lpstr>
      <vt:lpstr>Times New Roman</vt:lpstr>
      <vt:lpstr>Tema do Office</vt:lpstr>
      <vt:lpstr>Office Theme</vt:lpstr>
      <vt:lpstr>Apresentação do PowerPoint</vt:lpstr>
      <vt:lpstr>Simulated Annealing</vt:lpstr>
      <vt:lpstr>Simulated Annealing</vt:lpstr>
      <vt:lpstr>Tabu Search</vt:lpstr>
      <vt:lpstr>Tabu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claudiaraquelmamede@gmail.com</dc:creator>
  <cp:lastModifiedBy>claudiaraquelmamede@gmail.com</cp:lastModifiedBy>
  <cp:revision>34</cp:revision>
  <dcterms:created xsi:type="dcterms:W3CDTF">2020-03-27T15:48:26Z</dcterms:created>
  <dcterms:modified xsi:type="dcterms:W3CDTF">2020-03-31T10:44:24Z</dcterms:modified>
</cp:coreProperties>
</file>