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3"/>
  <p:embeddedFontLst>
    <p:embeddedFont>
      <p:font typeface="Libre Franklin" panose="00000500000000000000" charset="0"/>
      <p:regular r:id="rId11"/>
      <p:bold r:id="rId12"/>
      <p:italic r:id="rId13"/>
      <p:boldItalic r:id="rId14"/>
    </p:embeddedFont>
    <p:embeddedFont>
      <p:font typeface="Franklin Gothic" panose="020B0604020202020204" charset="0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9" roundtripDataSignature="AMtx7mifcsTMsixaGb0bd/GHsZ37z9E/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6AE7BE-A27C-4281-8B62-6544B5A5FCC5}">
  <a:tblStyle styleId="{AB6AE7BE-A27C-4281-8B62-6544B5A5FC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75dfabd0d_0_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775dfabd0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4e012c81b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84e012c8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7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9"/>
          <p:cNvSpPr txBox="1">
            <a:spLocks noGrp="1"/>
          </p:cNvSpPr>
          <p:nvPr>
            <p:ph type="subTitle" idx="1"/>
          </p:nvPr>
        </p:nvSpPr>
        <p:spPr>
          <a:xfrm>
            <a:off x="576000" y="729720"/>
            <a:ext cx="11028240" cy="457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0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1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1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2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3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3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4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4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5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5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5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5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5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5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>
            <a:spLocks noGrp="1"/>
          </p:cNvSpPr>
          <p:nvPr>
            <p:ph type="subTitle" idx="1"/>
          </p:nvPr>
        </p:nvSpPr>
        <p:spPr>
          <a:xfrm>
            <a:off x="576000" y="729720"/>
            <a:ext cx="11028240" cy="457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8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8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8"/>
          <p:cNvSpPr/>
          <p:nvPr/>
        </p:nvSpPr>
        <p:spPr>
          <a:xfrm>
            <a:off x="447840" y="5141880"/>
            <a:ext cx="11289600" cy="12574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0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0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-vm/FEUP_IART_2020/tree/master/Assigment2/data-analysis" TargetMode="External"/><Relationship Id="rId7" Type="http://schemas.openxmlformats.org/officeDocument/2006/relationships/hyperlink" Target="https://github.com/justmarkham/scikit-learn-video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scikit-learn.org/stable/auto_examples/index.html" TargetMode="External"/><Relationship Id="rId5" Type="http://schemas.openxmlformats.org/officeDocument/2006/relationships/hyperlink" Target="https://www.kaggle.com/airback/match-outcome-prediction-in-football/comments" TargetMode="External"/><Relationship Id="rId4" Type="http://schemas.openxmlformats.org/officeDocument/2006/relationships/hyperlink" Target="https://www.kaggle.com/dimarudov/data-analysis-using-sq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ugomathien/socc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/>
          <p:nvPr/>
        </p:nvSpPr>
        <p:spPr>
          <a:xfrm>
            <a:off x="581040" y="2394000"/>
            <a:ext cx="11028240" cy="214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600" b="0" i="0" u="none" strike="noStrike" cap="non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INTELIGÊNCIA ARTIFICIAL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581040" y="4541400"/>
            <a:ext cx="11028240" cy="59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0" i="0" u="none" strike="noStrike" cap="none">
                <a:solidFill>
                  <a:srgbClr val="1CADE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PREDICTION OF FOOTBALL EUROPEAN TEAMS GAME OUTCOME 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8959320" y="6423840"/>
            <a:ext cx="28432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07-05-2020</a:t>
            </a:r>
            <a:endParaRPr sz="9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581040" y="5321160"/>
            <a:ext cx="1102824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Cláudia Mamede – 201604832@fe.up.pt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João Macedo - 201704464@fe.up.pt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Raúl Viana -  up201208089@fe.up.pt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" descr="Resultado de imagem para feu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694800"/>
            <a:ext cx="3253680" cy="1249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/>
          <p:nvPr/>
        </p:nvSpPr>
        <p:spPr>
          <a:xfrm>
            <a:off x="729000" y="771840"/>
            <a:ext cx="1074096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b="0" i="0" u="none" strike="noStrike" cap="non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INTELIGÊNCIA ARTIFICIAL – TRABALHO 2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728280" y="1415160"/>
            <a:ext cx="591264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 i="0" u="none" strike="noStrike" cap="none">
                <a:solidFill>
                  <a:srgbClr val="1CADE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Aprendizagem supervisionada - Classificação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"/>
          <p:cNvSpPr/>
          <p:nvPr/>
        </p:nvSpPr>
        <p:spPr>
          <a:xfrm>
            <a:off x="728275" y="1756446"/>
            <a:ext cx="10770900" cy="1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Aprendizagem Supervisionada </a:t>
            </a:r>
            <a:r>
              <a:rPr lang="pt-PT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consiste em, partindo de um conjunto de dados previamente “rotulado”, encontrar uma função capaz de mapear esses </a:t>
            </a:r>
            <a:r>
              <a:rPr lang="pt-PT" b="0" i="1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inputs </a:t>
            </a:r>
            <a:r>
              <a:rPr lang="pt-PT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para </a:t>
            </a:r>
            <a:r>
              <a:rPr lang="pt-PT" b="0" i="1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outputs. </a:t>
            </a:r>
            <a:r>
              <a:rPr lang="pt-PT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Esta previsão dos </a:t>
            </a:r>
            <a:r>
              <a:rPr lang="pt-PT" b="0" i="1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outputs </a:t>
            </a:r>
            <a:r>
              <a:rPr lang="pt-PT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pode ser obtida </a:t>
            </a:r>
            <a:r>
              <a:rPr lang="pt-PT">
                <a:latin typeface="Libre Franklin"/>
                <a:ea typeface="Libre Franklin"/>
                <a:cs typeface="Libre Franklin"/>
                <a:sym typeface="Libre Franklin"/>
              </a:rPr>
              <a:t>através de </a:t>
            </a:r>
            <a:r>
              <a:rPr lang="pt-PT" b="1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Classificação</a:t>
            </a:r>
            <a:r>
              <a:rPr lang="pt-PT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(estimas feitas com um conjunto finito de </a:t>
            </a:r>
            <a:r>
              <a:rPr lang="pt-PT" b="0" i="1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labels; </a:t>
            </a:r>
            <a:r>
              <a:rPr lang="pt-PT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solução é um valor discreto e corresponde a uma categoria em que o </a:t>
            </a:r>
            <a:r>
              <a:rPr lang="pt-PT" b="0" i="1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input </a:t>
            </a:r>
            <a:r>
              <a:rPr lang="pt-PT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 insere). </a:t>
            </a:r>
            <a:endParaRPr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742525" y="3093639"/>
            <a:ext cx="10742400" cy="10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partir do </a:t>
            </a:r>
            <a:r>
              <a:rPr lang="pt-PT" i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set </a:t>
            </a:r>
            <a:r>
              <a:rPr lang="pt-PT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utilizado espera-se aplicar uma </a:t>
            </a:r>
            <a:r>
              <a:rPr lang="pt-PT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correta rotulação do desfecho de um evento</a:t>
            </a:r>
            <a:r>
              <a:rPr lang="pt-PT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neste caso um jogo de futebol. Esta rotulação será realizada por um de </a:t>
            </a:r>
            <a:r>
              <a:rPr lang="pt-PT">
                <a:latin typeface="Libre Franklin"/>
                <a:ea typeface="Libre Franklin"/>
                <a:cs typeface="Libre Franklin"/>
                <a:sym typeface="Libre Franklin"/>
              </a:rPr>
              <a:t>três </a:t>
            </a:r>
            <a:r>
              <a:rPr lang="pt-PT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algoritmos, sendo que posteriormente será analisada a exatidão dos resultados e as diferenças entre estes algoritmos.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728255" y="2781860"/>
            <a:ext cx="59127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rgbClr val="1CADE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Especificação do trabalho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728280" y="4151410"/>
            <a:ext cx="59127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rgbClr val="1CADE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Desenvolvimento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728275" y="4460800"/>
            <a:ext cx="10770900" cy="10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Ambiente de desenvolvimento:</a:t>
            </a:r>
            <a:r>
              <a:rPr lang="pt-PT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PT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Jupyter</a:t>
            </a:r>
            <a:r>
              <a:rPr lang="pt-PT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Notebook</a:t>
            </a:r>
            <a:endParaRPr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Bibliotecas</a:t>
            </a:r>
            <a:r>
              <a:rPr lang="pt-PT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pandas e sqlite3 (extração dos dados); </a:t>
            </a:r>
            <a:r>
              <a:rPr lang="pt-PT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numpy</a:t>
            </a:r>
            <a:r>
              <a:rPr lang="pt-PT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e </a:t>
            </a:r>
            <a:r>
              <a:rPr lang="pt-PT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scipy</a:t>
            </a:r>
            <a:r>
              <a:rPr lang="pt-PT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(manipulação dos dados); </a:t>
            </a:r>
            <a:r>
              <a:rPr lang="pt-PT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seaborn</a:t>
            </a:r>
            <a:r>
              <a:rPr lang="pt-PT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e </a:t>
            </a:r>
            <a:r>
              <a:rPr lang="pt-PT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matplotlib.pyplot</a:t>
            </a:r>
            <a:r>
              <a:rPr lang="pt-PT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(visualização);  </a:t>
            </a:r>
            <a:r>
              <a:rPr lang="pt-PT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scikit-learn</a:t>
            </a:r>
            <a:r>
              <a:rPr lang="pt-PT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(modelos de aprendizagem).</a:t>
            </a:r>
            <a:endParaRPr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b="1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Codigo</a:t>
            </a:r>
            <a:r>
              <a:rPr lang="pt-PT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PT" b="1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desenvolvid</a:t>
            </a:r>
            <a:r>
              <a:rPr lang="pt-PT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r>
              <a:rPr lang="pt-PT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PT" u="sng" dirty="0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3"/>
              </a:rPr>
              <a:t>https://github.com/j-vm/FEUP_IART_2020/tree/master/Assigment2/data-analysis</a:t>
            </a:r>
            <a:endParaRPr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5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15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727370" y="5792323"/>
            <a:ext cx="59127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rgbClr val="1CADE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Trabalhos relacionados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735400" y="6109700"/>
            <a:ext cx="10770900" cy="98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 u="sng" dirty="0">
                <a:solidFill>
                  <a:schemeClr val="hlink"/>
                </a:solidFill>
                <a:hlinkClick r:id="rId4"/>
              </a:rPr>
              <a:t>https://www.kaggle.com/dimarudov/data-analysis-using-sql</a:t>
            </a:r>
            <a:r>
              <a:rPr lang="pt-PT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| </a:t>
            </a:r>
            <a:r>
              <a:rPr lang="pt-PT" sz="1100" u="sng" dirty="0">
                <a:solidFill>
                  <a:schemeClr val="hlink"/>
                </a:solidFill>
                <a:hlinkClick r:id="rId5"/>
              </a:rPr>
              <a:t>https://www.kaggle.com/airback/match-outcome-prediction-in-football</a:t>
            </a:r>
            <a:endParaRPr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 u="sng" dirty="0">
                <a:solidFill>
                  <a:schemeClr val="hlink"/>
                </a:solidFill>
                <a:hlinkClick r:id="rId6"/>
              </a:rPr>
              <a:t>https://scikit-learn.org/stable/auto_examples/index.html#</a:t>
            </a:r>
            <a:r>
              <a:rPr lang="pt-PT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| </a:t>
            </a:r>
            <a:r>
              <a:rPr lang="pt-PT" sz="1100" u="sng" dirty="0">
                <a:solidFill>
                  <a:schemeClr val="hlink"/>
                </a:solidFill>
                <a:hlinkClick r:id="rId7"/>
              </a:rPr>
              <a:t>https://github.com/justmarkham/scikit-learn-videos</a:t>
            </a:r>
            <a:endParaRPr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/>
          <p:nvPr/>
        </p:nvSpPr>
        <p:spPr>
          <a:xfrm>
            <a:off x="729000" y="771840"/>
            <a:ext cx="1074096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b="0" i="0" u="none" strike="noStrike" cap="non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INTELIGÊNCIA ARTIFICIAL – TRABALHO 2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728280" y="1370880"/>
            <a:ext cx="329364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1" i="0" u="none" strike="noStrike" cap="none">
                <a:solidFill>
                  <a:srgbClr val="1CADE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SET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"/>
          <p:cNvSpPr/>
          <p:nvPr/>
        </p:nvSpPr>
        <p:spPr>
          <a:xfrm>
            <a:off x="728280" y="2705880"/>
            <a:ext cx="107424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Fatores</a:t>
            </a:r>
            <a:r>
              <a:rPr lang="pt-PT" sz="1600" b="1">
                <a:latin typeface="Libre Franklin"/>
                <a:ea typeface="Libre Franklin"/>
                <a:cs typeface="Libre Franklin"/>
                <a:sym typeface="Libre Franklin"/>
              </a:rPr>
              <a:t> Influenciadores do resultado do jogo </a:t>
            </a: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727560" y="1865520"/>
            <a:ext cx="107424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PT" sz="1600" b="0" i="1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727560" y="1727640"/>
            <a:ext cx="11016360" cy="8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 </a:t>
            </a:r>
            <a:r>
              <a:rPr lang="pt-PT" sz="1600" b="0" i="1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set</a:t>
            </a: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utilizado pode ser encontrado em </a:t>
            </a:r>
            <a:r>
              <a:rPr lang="pt-PT" sz="1600" b="0" i="0" u="sng" strike="noStrike" cap="none">
                <a:solidFill>
                  <a:srgbClr val="6EAC1C"/>
                </a:solidFill>
                <a:latin typeface="Libre Franklin"/>
                <a:ea typeface="Libre Franklin"/>
                <a:cs typeface="Libre Franklin"/>
                <a:sym typeface="Libre Franklin"/>
                <a:hlinkClick r:id="rId3"/>
              </a:rPr>
              <a:t>https://www.kaggle.com/hugomathien/soccer</a:t>
            </a: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Contém uma base de dados com cerca de 25000 jogos das principais ligas europeias entre 2008 e 2016. A informação é complementada com os atributos das equipas e dos jogadores que integraram esses jogos.  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1" name="Google Shape;151;p3"/>
          <p:cNvGraphicFramePr/>
          <p:nvPr/>
        </p:nvGraphicFramePr>
        <p:xfrm>
          <a:off x="801188" y="3123900"/>
          <a:ext cx="10942725" cy="3369770"/>
        </p:xfrm>
        <a:graphic>
          <a:graphicData uri="http://schemas.openxmlformats.org/drawingml/2006/table">
            <a:tbl>
              <a:tblPr>
                <a:noFill/>
                <a:tableStyleId>{AB6AE7BE-A27C-4281-8B62-6544B5A5FCC5}</a:tableStyleId>
              </a:tblPr>
              <a:tblGrid>
                <a:gridCol w="396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b="1"/>
                        <a:t>Fatores influenciadores de resultados</a:t>
                      </a:r>
                      <a:endParaRPr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b="1"/>
                        <a:t>Presentes ou possíveis de extrair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b="1">
                          <a:solidFill>
                            <a:schemeClr val="dk1"/>
                          </a:solidFill>
                        </a:rPr>
                        <a:t>Selecionados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Fator casa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✔️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A </a:t>
                      </a:r>
                      <a:r>
                        <a:rPr lang="pt-PT" sz="1300" i="1"/>
                        <a:t>home team </a:t>
                      </a:r>
                      <a:r>
                        <a:rPr lang="pt-PT" sz="1300"/>
                        <a:t>ganha 46% das vezes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Posição da equipa na tabela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-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Atributos da equipa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-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Atributos dos jogadores titulares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Cálculo da média dos atributos dos jogadores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Pontos conseguidos nos últimos jogos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Cálculo dos pontos obtidos nos últimos 5 jogos.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Últimos Confrontos entre estas duas equipas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Probabilidades atribuídas pelas casas de apostas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Cálculo da média das probabilidades para HomeWin, AwayWin e Draw.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"/>
          <p:cNvSpPr/>
          <p:nvPr/>
        </p:nvSpPr>
        <p:spPr>
          <a:xfrm>
            <a:off x="729000" y="771840"/>
            <a:ext cx="1074096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b="0" i="0" u="none" strike="noStrike" cap="non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INTELIGÊNCIA ARTIFICIAL – TRABALHO 2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728280" y="1370880"/>
            <a:ext cx="329364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4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4"/>
          <p:cNvSpPr/>
          <p:nvPr/>
        </p:nvSpPr>
        <p:spPr>
          <a:xfrm>
            <a:off x="728275" y="1351450"/>
            <a:ext cx="107424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Pré processamento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727560" y="1865520"/>
            <a:ext cx="10742400" cy="8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PT" sz="1600" b="0" i="1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"/>
          <p:cNvSpPr/>
          <p:nvPr/>
        </p:nvSpPr>
        <p:spPr>
          <a:xfrm>
            <a:off x="727550" y="1704775"/>
            <a:ext cx="10990800" cy="5083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Ao longo da análise dos dados verificou-se que existiam </a:t>
            </a:r>
            <a:r>
              <a:rPr lang="pt-PT" sz="1600" b="1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inúmeros atributos irrelevantes </a:t>
            </a: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para o problema de classificação em questão, pelo que estes foram </a:t>
            </a:r>
            <a:r>
              <a:rPr lang="pt-PT" sz="1600" b="1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removidos</a:t>
            </a: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(por exemplo: </a:t>
            </a:r>
            <a:r>
              <a:rPr lang="pt-PT" sz="1600" b="0" i="1" u="none" strike="noStrike" cap="none" dirty="0" err="1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season</a:t>
            </a:r>
            <a:r>
              <a:rPr lang="pt-PT" sz="1600" b="0" i="1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country, …</a:t>
            </a: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r>
              <a:rPr lang="pt-PT" sz="18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Posteriormente, procedemos à </a:t>
            </a:r>
            <a:r>
              <a:rPr lang="pt-PT" sz="1600" b="1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agregação de alguns atributos</a:t>
            </a: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definiram-se os atributos </a:t>
            </a:r>
            <a:r>
              <a:rPr lang="pt-PT" sz="1600" b="0" i="1" u="none" strike="noStrike" cap="none" dirty="0" err="1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overall_rating_home</a:t>
            </a:r>
            <a:r>
              <a:rPr lang="pt-PT" sz="1600" b="0" i="1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</a:t>
            </a: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PT" sz="1600" b="0" i="1" u="none" strike="noStrike" cap="none" dirty="0" err="1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overall_rating_away</a:t>
            </a:r>
            <a:r>
              <a:rPr lang="pt-PT" sz="1600" i="1" dirty="0"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que condensam a informação relativa </a:t>
            </a:r>
            <a:r>
              <a:rPr lang="pt-PT" sz="1600" dirty="0">
                <a:latin typeface="Libre Franklin"/>
                <a:ea typeface="Libre Franklin"/>
                <a:cs typeface="Libre Franklin"/>
                <a:sym typeface="Libre Franklin"/>
              </a:rPr>
              <a:t>à </a:t>
            </a:r>
            <a:r>
              <a:rPr lang="pt-PT" sz="1600" i="1" dirty="0">
                <a:latin typeface="Libre Franklin"/>
                <a:ea typeface="Libre Franklin"/>
                <a:cs typeface="Libre Franklin"/>
                <a:sym typeface="Libre Franklin"/>
              </a:rPr>
              <a:t>performance </a:t>
            </a:r>
            <a:r>
              <a:rPr lang="pt-PT" sz="1600" dirty="0">
                <a:latin typeface="Libre Franklin"/>
                <a:ea typeface="Libre Franklin"/>
                <a:cs typeface="Libre Franklin"/>
                <a:sym typeface="Libre Franklin"/>
              </a:rPr>
              <a:t>dos </a:t>
            </a: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jogadores de cada equipa</a:t>
            </a:r>
            <a:r>
              <a:rPr lang="pt-PT" sz="1600" dirty="0">
                <a:latin typeface="Libre Franklin"/>
                <a:ea typeface="Libre Franklin"/>
                <a:cs typeface="Libre Franklin"/>
                <a:sym typeface="Libre Franklin"/>
              </a:rPr>
              <a:t>; </a:t>
            </a:r>
            <a:r>
              <a:rPr lang="pt-PT" sz="1600" i="1" dirty="0" err="1">
                <a:latin typeface="Libre Franklin"/>
                <a:ea typeface="Libre Franklin"/>
                <a:cs typeface="Libre Franklin"/>
                <a:sym typeface="Libre Franklin"/>
              </a:rPr>
              <a:t>bet_away</a:t>
            </a:r>
            <a:r>
              <a:rPr lang="pt-PT" sz="1600" i="1" dirty="0">
                <a:latin typeface="Libre Franklin"/>
                <a:ea typeface="Libre Franklin"/>
                <a:cs typeface="Libre Franklin"/>
                <a:sym typeface="Libre Franklin"/>
              </a:rPr>
              <a:t> e </a:t>
            </a:r>
            <a:r>
              <a:rPr lang="pt-PT" sz="1600" i="1" dirty="0" err="1">
                <a:latin typeface="Libre Franklin"/>
                <a:ea typeface="Libre Franklin"/>
                <a:cs typeface="Libre Franklin"/>
                <a:sym typeface="Libre Franklin"/>
              </a:rPr>
              <a:t>bet_draw</a:t>
            </a:r>
            <a:r>
              <a:rPr lang="pt-PT" sz="1600" i="1" dirty="0"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PT" sz="1600" dirty="0">
                <a:latin typeface="Libre Franklin"/>
                <a:ea typeface="Libre Franklin"/>
                <a:cs typeface="Libre Franklin"/>
                <a:sym typeface="Libre Franklin"/>
              </a:rPr>
              <a:t>com a média das apostas. </a:t>
            </a:r>
            <a:endParaRPr sz="1600" b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Encontraram-se também algumas entradas na base de dados com </a:t>
            </a:r>
            <a:r>
              <a:rPr lang="pt-PT" sz="1600" b="1" i="1" u="none" strike="noStrike" cap="none" dirty="0" err="1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missing</a:t>
            </a:r>
            <a:r>
              <a:rPr lang="pt-PT" sz="1600" b="1" i="1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PT" sz="1600" b="1" i="1" u="none" strike="noStrike" cap="none" dirty="0" err="1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values</a:t>
            </a:r>
            <a:r>
              <a:rPr lang="pt-PT" sz="1600" b="1" i="1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PT" sz="1600" b="1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 atributos bastante importantes </a:t>
            </a: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(relativos aos jogadores) o que </a:t>
            </a:r>
            <a:r>
              <a:rPr lang="pt-PT" sz="1600" b="1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impossibilitou a utilização dessas mesmas entradas</a:t>
            </a: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PT" sz="1600" dirty="0">
                <a:latin typeface="Libre Franklin"/>
                <a:ea typeface="Libre Franklin"/>
                <a:cs typeface="Libre Franklin"/>
                <a:sym typeface="Libre Franklin"/>
              </a:rPr>
              <a:t>A tabela </a:t>
            </a:r>
            <a:r>
              <a:rPr lang="pt-PT" sz="1600" i="1" dirty="0" err="1">
                <a:latin typeface="Libre Franklin"/>
                <a:ea typeface="Libre Franklin"/>
                <a:cs typeface="Libre Franklin"/>
                <a:sym typeface="Libre Franklin"/>
              </a:rPr>
              <a:t>team_Attributes</a:t>
            </a:r>
            <a:r>
              <a:rPr lang="pt-PT" sz="1600" i="1" dirty="0"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PT" sz="1600" dirty="0">
                <a:latin typeface="Libre Franklin"/>
                <a:ea typeface="Libre Franklin"/>
                <a:cs typeface="Libre Franklin"/>
                <a:sym typeface="Libre Franklin"/>
              </a:rPr>
              <a:t>também se encontra bastante incompleta não havendo dados para todos os jogos, nem para todas as equipas. Relativamente aos valores das casas de apostas, os </a:t>
            </a:r>
            <a:r>
              <a:rPr lang="pt-PT" sz="1600" b="1" i="1" dirty="0" err="1">
                <a:latin typeface="Libre Franklin"/>
                <a:ea typeface="Libre Franklin"/>
                <a:cs typeface="Libre Franklin"/>
                <a:sym typeface="Libre Franklin"/>
              </a:rPr>
              <a:t>missing</a:t>
            </a:r>
            <a:r>
              <a:rPr lang="pt-PT" sz="1600" b="1" i="1" dirty="0"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PT" sz="1600" b="1" i="1" dirty="0" err="1">
                <a:latin typeface="Libre Franklin"/>
                <a:ea typeface="Libre Franklin"/>
                <a:cs typeface="Libre Franklin"/>
                <a:sym typeface="Libre Franklin"/>
              </a:rPr>
              <a:t>values</a:t>
            </a:r>
            <a:r>
              <a:rPr lang="pt-PT" sz="1600" b="1" i="1" dirty="0"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PT" sz="1600" b="1" dirty="0">
                <a:latin typeface="Libre Franklin"/>
                <a:ea typeface="Libre Franklin"/>
                <a:cs typeface="Libre Franklin"/>
                <a:sym typeface="Libre Franklin"/>
              </a:rPr>
              <a:t>foram substituídos pela média dos valores obtidos anteriormente</a:t>
            </a:r>
            <a:r>
              <a:rPr lang="pt-PT" sz="1600" dirty="0"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 sz="1600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latin typeface="Libre Franklin"/>
                <a:ea typeface="Libre Franklin"/>
                <a:cs typeface="Libre Franklin"/>
                <a:sym typeface="Libre Franklin"/>
              </a:rPr>
              <a:t>A principal razão para este processamento e redução de dados prende-se com a necessidade de </a:t>
            </a:r>
            <a:r>
              <a:rPr lang="pt-PT" sz="1600" b="1" dirty="0">
                <a:latin typeface="Libre Franklin"/>
                <a:ea typeface="Libre Franklin"/>
                <a:cs typeface="Libre Franklin"/>
                <a:sym typeface="Libre Franklin"/>
              </a:rPr>
              <a:t>reduzir o tempo de cálculo</a:t>
            </a:r>
            <a:r>
              <a:rPr lang="pt-PT" sz="1600" dirty="0">
                <a:latin typeface="Libre Franklin"/>
                <a:ea typeface="Libre Franklin"/>
                <a:cs typeface="Libre Franklin"/>
                <a:sym typeface="Libre Franklin"/>
              </a:rPr>
              <a:t> dos algoritmos de aprendizagem, </a:t>
            </a:r>
            <a:r>
              <a:rPr lang="pt-PT" sz="1600" b="1" dirty="0">
                <a:latin typeface="Libre Franklin"/>
                <a:ea typeface="Libre Franklin"/>
                <a:cs typeface="Libre Franklin"/>
                <a:sym typeface="Libre Franklin"/>
              </a:rPr>
              <a:t>melhorando a sua precisão</a:t>
            </a:r>
            <a:r>
              <a:rPr lang="pt-PT" sz="1600" dirty="0">
                <a:latin typeface="Libre Franklin"/>
                <a:ea typeface="Libre Franklin"/>
                <a:cs typeface="Libre Franklin"/>
                <a:sym typeface="Libre Franklin"/>
              </a:rPr>
              <a:t> ao combinar fatores que realmente interessam.</a:t>
            </a:r>
            <a:endParaRPr sz="1600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Utilizaremos ainda, para normalização dos dados o </a:t>
            </a:r>
            <a:r>
              <a:rPr lang="pt-PT" sz="1600" b="1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StandardScaler</a:t>
            </a:r>
            <a:r>
              <a:rPr lang="pt-PT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do módulo </a:t>
            </a:r>
            <a:r>
              <a:rPr lang="pt-PT" sz="1600" b="1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sklearn.preprocessing</a:t>
            </a:r>
            <a:r>
              <a:rPr lang="pt-PT" sz="160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 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/>
          <p:nvPr/>
        </p:nvSpPr>
        <p:spPr>
          <a:xfrm>
            <a:off x="729000" y="771840"/>
            <a:ext cx="1074096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b="0" i="0" u="none" strike="noStrike" cap="non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INTELIGÊNCIA ARTIFICIAL – TRABALHO 2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5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5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5"/>
          <p:cNvSpPr/>
          <p:nvPr/>
        </p:nvSpPr>
        <p:spPr>
          <a:xfrm>
            <a:off x="728280" y="1415160"/>
            <a:ext cx="378792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 i="0" u="none" strike="noStrike" cap="none">
                <a:solidFill>
                  <a:srgbClr val="1CADE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MODELOS DE APRENDIZAGEM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727573" y="1725182"/>
            <a:ext cx="110163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Um modelo procura prever as classes de novos exemplos através do conjunto de treino com indivíduos previamente classificados. Para escolher o conjunto de treino e conjunto de teste, atual</a:t>
            </a:r>
            <a:r>
              <a:rPr lang="pt-PT" sz="1600">
                <a:latin typeface="Libre Franklin"/>
                <a:ea typeface="Libre Franklin"/>
                <a:cs typeface="Libre Franklin"/>
                <a:sym typeface="Libre Franklin"/>
              </a:rPr>
              <a:t>mente, optou-se</a:t>
            </a: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por um </a:t>
            </a:r>
            <a:r>
              <a:rPr lang="pt-PT" sz="1600" b="0" i="1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random split </a:t>
            </a: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70/30%.</a:t>
            </a:r>
            <a:r>
              <a:rPr lang="pt-PT" sz="1600" b="0" i="1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Os modelos escolhidos são: </a:t>
            </a:r>
            <a:r>
              <a:rPr lang="pt-PT" sz="1600">
                <a:latin typeface="Libre Franklin"/>
                <a:ea typeface="Libre Franklin"/>
                <a:cs typeface="Libre Franklin"/>
                <a:sym typeface="Libre Franklin"/>
              </a:rPr>
              <a:t>Á</a:t>
            </a: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rvore de </a:t>
            </a:r>
            <a:r>
              <a:rPr lang="pt-PT" sz="1600"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ecisão, Rede Neuro</a:t>
            </a:r>
            <a:r>
              <a:rPr lang="pt-PT" sz="1600">
                <a:latin typeface="Libre Franklin"/>
                <a:ea typeface="Libre Franklin"/>
                <a:cs typeface="Libre Franklin"/>
                <a:sym typeface="Libre Franklin"/>
              </a:rPr>
              <a:t>nal e </a:t>
            </a:r>
            <a:r>
              <a:rPr lang="pt-PT" sz="1600" i="1">
                <a:latin typeface="Libre Franklin"/>
                <a:ea typeface="Libre Franklin"/>
                <a:cs typeface="Libre Franklin"/>
                <a:sym typeface="Libre Franklin"/>
              </a:rPr>
              <a:t>k-nearest neighbor</a:t>
            </a:r>
            <a:r>
              <a:rPr lang="pt-PT" sz="1600"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 sz="1600" b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746159" y="3162135"/>
            <a:ext cx="107424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 b="1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Árvore de decisão</a:t>
            </a:r>
            <a:endParaRPr sz="15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727575" y="3532500"/>
            <a:ext cx="11016300" cy="1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 árvores de decisão têm como objetivo dividir um conjunto de dados em subconjuntos cada vez mais pequenos, construindo assim uma árvore com nós de decisão e folhas a representar uma classificação. </a:t>
            </a:r>
            <a:endParaRPr sz="15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latin typeface="Libre Franklin"/>
                <a:ea typeface="Libre Franklin"/>
                <a:cs typeface="Libre Franklin"/>
                <a:sym typeface="Libre Franklin"/>
              </a:rPr>
              <a:t>Serão utilizados os métodos do </a:t>
            </a:r>
            <a:r>
              <a:rPr lang="pt-PT" sz="1500" b="1">
                <a:latin typeface="Libre Franklin"/>
                <a:ea typeface="Libre Franklin"/>
                <a:cs typeface="Libre Franklin"/>
                <a:sym typeface="Libre Franklin"/>
              </a:rPr>
              <a:t>sklearn.tree.DecisionTreeClassifier </a:t>
            </a:r>
            <a:r>
              <a:rPr lang="pt-PT" sz="1500">
                <a:latin typeface="Libre Franklin"/>
                <a:ea typeface="Libre Franklin"/>
                <a:cs typeface="Libre Franklin"/>
                <a:sym typeface="Libre Franklin"/>
              </a:rPr>
              <a:t>para se proceder à classificação. Atualmente, e com as opções </a:t>
            </a:r>
            <a:r>
              <a:rPr lang="pt-PT" sz="1500" i="1">
                <a:latin typeface="Libre Franklin"/>
                <a:ea typeface="Libre Franklin"/>
                <a:cs typeface="Libre Franklin"/>
                <a:sym typeface="Libre Franklin"/>
              </a:rPr>
              <a:t>default </a:t>
            </a:r>
            <a:r>
              <a:rPr lang="pt-PT" sz="1500">
                <a:latin typeface="Libre Franklin"/>
                <a:ea typeface="Libre Franklin"/>
                <a:cs typeface="Libre Franklin"/>
                <a:sym typeface="Libre Franklin"/>
              </a:rPr>
              <a:t>do método, obtém-se um </a:t>
            </a:r>
            <a:r>
              <a:rPr lang="pt-PT" sz="1500" b="1" i="1">
                <a:latin typeface="Libre Franklin"/>
                <a:ea typeface="Libre Franklin"/>
                <a:cs typeface="Libre Franklin"/>
                <a:sym typeface="Libre Franklin"/>
              </a:rPr>
              <a:t>accuracy_score </a:t>
            </a:r>
            <a:r>
              <a:rPr lang="pt-PT" sz="1500" b="1">
                <a:latin typeface="Libre Franklin"/>
                <a:ea typeface="Libre Franklin"/>
                <a:cs typeface="Libre Franklin"/>
                <a:sym typeface="Libre Franklin"/>
              </a:rPr>
              <a:t>de  ~0.46</a:t>
            </a:r>
            <a:r>
              <a:rPr lang="pt-PT" sz="1500"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endParaRPr sz="15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75dfabd0d_0_1"/>
          <p:cNvSpPr/>
          <p:nvPr/>
        </p:nvSpPr>
        <p:spPr>
          <a:xfrm>
            <a:off x="729000" y="771840"/>
            <a:ext cx="107409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b="0" i="0" u="none" strike="noStrike" cap="non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INTELIGÊNCIA ARTIFICIAL – TRABALHO 2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775dfabd0d_0_1"/>
          <p:cNvSpPr/>
          <p:nvPr/>
        </p:nvSpPr>
        <p:spPr>
          <a:xfrm>
            <a:off x="446400" y="457200"/>
            <a:ext cx="370200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775dfabd0d_0_1"/>
          <p:cNvSpPr/>
          <p:nvPr/>
        </p:nvSpPr>
        <p:spPr>
          <a:xfrm>
            <a:off x="4241880" y="457200"/>
            <a:ext cx="370200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775dfabd0d_0_1"/>
          <p:cNvSpPr/>
          <p:nvPr/>
        </p:nvSpPr>
        <p:spPr>
          <a:xfrm>
            <a:off x="8042040" y="453600"/>
            <a:ext cx="370200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560" dir="5400000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775dfabd0d_0_1"/>
          <p:cNvSpPr/>
          <p:nvPr/>
        </p:nvSpPr>
        <p:spPr>
          <a:xfrm>
            <a:off x="729000" y="1742950"/>
            <a:ext cx="10900800" cy="3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 algoritmo KNN é baseado em instâncias</a:t>
            </a:r>
            <a:r>
              <a:rPr lang="pt-PT" sz="15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e denominado “preguiçoso”</a:t>
            </a:r>
            <a:endParaRPr sz="15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bre Franklin"/>
              <a:buChar char="●"/>
            </a:pPr>
            <a:r>
              <a:rPr lang="pt-PT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É baseado em instâncias porque classifica um novo exemplo baseado nas instâncias dos vizinhos mais próximos;;</a:t>
            </a: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bre Franklin"/>
              <a:buChar char="●"/>
            </a:pPr>
            <a:r>
              <a:rPr lang="pt-PT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É considerado “preguiçoso” porque não necessita de treino para a geração do modelo pois não constrói um modelo dos dados.</a:t>
            </a: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Desta forma a fase de treino é muito rápida em oposição à fase de teste, que é lenta e dispendiosa em termos de memória.</a:t>
            </a: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5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KNN tem um melhor desempenho quando lida com poucas dimensões.</a:t>
            </a:r>
            <a:endParaRPr sz="15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bre Franklin"/>
              <a:buChar char="●"/>
            </a:pPr>
            <a:r>
              <a:rPr lang="pt-PT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Quando o número de dimensões aumenta, o tamanho dos dados tem de aumentar consideravelmente;</a:t>
            </a: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bre Franklin"/>
              <a:buChar char="●"/>
            </a:pPr>
            <a:r>
              <a:rPr lang="pt-PT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 aumento de dimensões leva também a um aumento do fenómeno de </a:t>
            </a:r>
            <a:r>
              <a:rPr lang="pt-PT" sz="1500" i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overfitting.</a:t>
            </a:r>
            <a:endParaRPr sz="1500" i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Serão utilizados os métodos da classe </a:t>
            </a:r>
            <a:r>
              <a:rPr lang="pt-PT" sz="15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sklearn.neighbors.KNeighborsClassifier.</a:t>
            </a:r>
            <a:endParaRPr sz="15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775dfabd0d_0_1"/>
          <p:cNvSpPr txBox="1"/>
          <p:nvPr/>
        </p:nvSpPr>
        <p:spPr>
          <a:xfrm>
            <a:off x="729000" y="1351450"/>
            <a:ext cx="56412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5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K-nearest neighbor (KNN)</a:t>
            </a:r>
            <a:endParaRPr sz="15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4e012c81b_0_0"/>
          <p:cNvSpPr/>
          <p:nvPr/>
        </p:nvSpPr>
        <p:spPr>
          <a:xfrm>
            <a:off x="722425" y="748515"/>
            <a:ext cx="107409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b="0" i="0" u="none" strike="noStrike" cap="non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INTELIGÊNCIA ARTIFICIAL – TRABALHO 2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84e012c81b_0_0"/>
          <p:cNvSpPr/>
          <p:nvPr/>
        </p:nvSpPr>
        <p:spPr>
          <a:xfrm>
            <a:off x="446400" y="457200"/>
            <a:ext cx="370200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84e012c81b_0_0"/>
          <p:cNvSpPr/>
          <p:nvPr/>
        </p:nvSpPr>
        <p:spPr>
          <a:xfrm>
            <a:off x="4241880" y="457200"/>
            <a:ext cx="370200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84e012c81b_0_0"/>
          <p:cNvSpPr/>
          <p:nvPr/>
        </p:nvSpPr>
        <p:spPr>
          <a:xfrm>
            <a:off x="8042040" y="453600"/>
            <a:ext cx="370200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560" dir="5400000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84e012c81b_0_0"/>
          <p:cNvSpPr/>
          <p:nvPr/>
        </p:nvSpPr>
        <p:spPr>
          <a:xfrm>
            <a:off x="724809" y="1435973"/>
            <a:ext cx="107424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latin typeface="Libre Franklin"/>
                <a:ea typeface="Libre Franklin"/>
                <a:cs typeface="Libre Franklin"/>
                <a:sym typeface="Libre Franklin"/>
              </a:rPr>
              <a:t>Rede Neuronal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84e012c81b_0_0"/>
          <p:cNvSpPr/>
          <p:nvPr/>
        </p:nvSpPr>
        <p:spPr>
          <a:xfrm>
            <a:off x="722425" y="2021479"/>
            <a:ext cx="110163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600">
                <a:solidFill>
                  <a:schemeClr val="dk1"/>
                </a:solidFill>
              </a:rPr>
              <a:t>O modelo de rede neuronal para previsão do vencedor de jogos que pretendemos utilizar será um </a:t>
            </a:r>
            <a:r>
              <a:rPr lang="pt-PT" sz="1600" b="1">
                <a:solidFill>
                  <a:schemeClr val="dk1"/>
                </a:solidFill>
              </a:rPr>
              <a:t>Multi-layer Perceptron (MLP)</a:t>
            </a:r>
            <a:r>
              <a:rPr lang="pt-PT" sz="1600">
                <a:solidFill>
                  <a:schemeClr val="dk1"/>
                </a:solidFill>
              </a:rPr>
              <a:t>, utilizando </a:t>
            </a:r>
            <a:r>
              <a:rPr lang="pt-PT" sz="1600" b="1">
                <a:solidFill>
                  <a:schemeClr val="dk1"/>
                </a:solidFill>
              </a:rPr>
              <a:t>scikit-learn</a:t>
            </a:r>
            <a:r>
              <a:rPr lang="pt-PT" sz="1600">
                <a:solidFill>
                  <a:schemeClr val="dk1"/>
                </a:solidFill>
              </a:rPr>
              <a:t>, particularmente a classe </a:t>
            </a:r>
            <a:r>
              <a:rPr lang="pt-PT" sz="1600" b="1">
                <a:solidFill>
                  <a:schemeClr val="dk1"/>
                </a:solidFill>
              </a:rPr>
              <a:t>MLPClassifier </a:t>
            </a:r>
            <a:r>
              <a:rPr lang="pt-PT" sz="1600">
                <a:solidFill>
                  <a:schemeClr val="dk1"/>
                </a:solidFill>
              </a:rPr>
              <a:t>do módulo sklearn.neural_network.</a:t>
            </a:r>
            <a:endParaRPr sz="16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PT" sz="1600">
                <a:solidFill>
                  <a:schemeClr val="dk1"/>
                </a:solidFill>
              </a:rPr>
              <a:t>Partiremos neste momento da implementação presente no jupyter notebook intitulado NN que se encontra no nosso repositório. No momento da escrita deste powerpoint o </a:t>
            </a:r>
            <a:r>
              <a:rPr lang="pt-PT" sz="1600" b="1">
                <a:solidFill>
                  <a:schemeClr val="dk1"/>
                </a:solidFill>
              </a:rPr>
              <a:t>accuracy_score do mesmo é ~0.45</a:t>
            </a:r>
            <a:r>
              <a:rPr lang="pt-PT" sz="1600">
                <a:solidFill>
                  <a:schemeClr val="dk1"/>
                </a:solidFill>
              </a:rPr>
              <a:t>, um valor muito baixo para os nossos objetivos. Alguns dos hiperparâmetros que poderão afetar este resultado são número de hidden layers, o número de neurónios nas mesmas, o parâmetro alpha que é utilizado para L2 Regularization, a função de ativação (activation{‘identity’, ‘logistic’, ‘tanh’, ‘relu’}), entre outros.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96" name="Google Shape;196;g84e012c81b_0_0"/>
          <p:cNvSpPr/>
          <p:nvPr/>
        </p:nvSpPr>
        <p:spPr>
          <a:xfrm>
            <a:off x="724809" y="4284923"/>
            <a:ext cx="107424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latin typeface="Libre Franklin"/>
                <a:ea typeface="Libre Franklin"/>
                <a:cs typeface="Libre Franklin"/>
                <a:sym typeface="Libre Franklin"/>
              </a:rPr>
              <a:t>Futuros melhoramentos aos três modelos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84e012c81b_0_0"/>
          <p:cNvSpPr/>
          <p:nvPr/>
        </p:nvSpPr>
        <p:spPr>
          <a:xfrm>
            <a:off x="804100" y="4715979"/>
            <a:ext cx="110163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PT" sz="1600">
                <a:solidFill>
                  <a:schemeClr val="dk1"/>
                </a:solidFill>
              </a:rPr>
              <a:t>Para melhorar os resultado atualmente pouco satisfatorios iremos proceder do seguinte modo:</a:t>
            </a:r>
            <a:endParaRPr sz="1600">
              <a:solidFill>
                <a:schemeClr val="dk1"/>
              </a:solidFill>
            </a:endParaRPr>
          </a:p>
          <a:p>
            <a:pPr marL="9144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PT" sz="1600" b="1">
                <a:solidFill>
                  <a:schemeClr val="dk1"/>
                </a:solidFill>
              </a:rPr>
              <a:t>K-Folds cross-validation </a:t>
            </a:r>
            <a:r>
              <a:rPr lang="pt-PT" sz="1600">
                <a:solidFill>
                  <a:schemeClr val="dk1"/>
                </a:solidFill>
              </a:rPr>
              <a:t>para treino, utilizando o sklearn.model_selection.Kfold</a:t>
            </a:r>
            <a:endParaRPr sz="1600">
              <a:solidFill>
                <a:schemeClr val="dk1"/>
              </a:solidFill>
            </a:endParaRPr>
          </a:p>
          <a:p>
            <a:pPr marL="9144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PT" sz="1600" b="1">
                <a:solidFill>
                  <a:schemeClr val="dk1"/>
                </a:solidFill>
              </a:rPr>
              <a:t>Hyperparamether tunning </a:t>
            </a:r>
            <a:r>
              <a:rPr lang="pt-PT" sz="1600">
                <a:solidFill>
                  <a:schemeClr val="dk1"/>
                </a:solidFill>
              </a:rPr>
              <a:t>utilizando o sklearn.model_selection.GridSearchCV</a:t>
            </a:r>
            <a:endParaRPr sz="1600">
              <a:solidFill>
                <a:schemeClr val="dk1"/>
              </a:solidFill>
            </a:endParaRPr>
          </a:p>
          <a:p>
            <a:pPr marL="9144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PT" sz="1600">
                <a:solidFill>
                  <a:schemeClr val="dk1"/>
                </a:solidFill>
              </a:rPr>
              <a:t>Aumentando o número de dimensões dos dataset:</a:t>
            </a:r>
            <a:endParaRPr sz="1600">
              <a:solidFill>
                <a:schemeClr val="dk1"/>
              </a:solidFill>
            </a:endParaRPr>
          </a:p>
          <a:p>
            <a:pPr marL="1371600" lvl="1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PT" sz="1600">
                <a:solidFill>
                  <a:schemeClr val="dk1"/>
                </a:solidFill>
              </a:rPr>
              <a:t>Mantendo os atributos dos jogadores e das equipas separados</a:t>
            </a:r>
            <a:endParaRPr sz="1600">
              <a:solidFill>
                <a:schemeClr val="dk1"/>
              </a:solidFill>
            </a:endParaRPr>
          </a:p>
          <a:p>
            <a:pPr marL="1371600" lvl="1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PT" sz="1600">
                <a:solidFill>
                  <a:schemeClr val="dk1"/>
                </a:solidFill>
              </a:rPr>
              <a:t>Acrescentando atributos de resultados nos últimos x jogos, e de resultados em jogos passados contra a   mesma equipa.</a:t>
            </a:r>
            <a:endParaRPr sz="160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1025</Words>
  <Application>Microsoft Office PowerPoint</Application>
  <PresentationFormat>Ecrã Panorâmico</PresentationFormat>
  <Paragraphs>100</Paragraphs>
  <Slides>7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Libre Franklin</vt:lpstr>
      <vt:lpstr>Franklin Gothic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Claudia</cp:lastModifiedBy>
  <cp:revision>2</cp:revision>
  <dcterms:created xsi:type="dcterms:W3CDTF">2020-03-06T18:53:41Z</dcterms:created>
  <dcterms:modified xsi:type="dcterms:W3CDTF">2020-05-28T13:46:03Z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Ecrã Panorâmico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