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tamaran"/>
      <p:regular r:id="rId23"/>
      <p:bold r:id="rId24"/>
    </p:embeddedFont>
    <p:embeddedFont>
      <p:font typeface="Catamaran Light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0DA300-CA94-4AC7-B685-25F384B4D2BB}">
  <a:tblStyle styleId="{020DA300-CA94-4AC7-B685-25F384B4D2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tamaran-bold.fntdata"/><Relationship Id="rId23" Type="http://schemas.openxmlformats.org/officeDocument/2006/relationships/font" Target="fonts/Catamara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tamaranLight-bold.fntdata"/><Relationship Id="rId25" Type="http://schemas.openxmlformats.org/officeDocument/2006/relationships/font" Target="fonts/Catamaran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288801f87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288801f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027d665da5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027d665da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0288801f87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0288801f8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288801f87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288801f8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027d665da5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027d665d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288801f87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288801f8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0288801f87_2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0288801f8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027d665da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027d665d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027d665da5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027d665d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27d665da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27d665d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27d665da5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27d665d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027d665da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027d665d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288801f87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288801f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027d665da5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027d665da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0288801f87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0288801f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0288801f87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0288801f8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rect b="b" l="l" r="r" t="t"/>
              <a:pathLst>
                <a:path extrusionOk="0" h="380509" w="51727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rect b="b" l="l" r="r" t="t"/>
              <a:pathLst>
                <a:path extrusionOk="0" h="380509" w="51727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/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indent="-419100" lvl="1" marL="914400" rtl="0" algn="ctr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indent="-419100" lvl="2" marL="1371600" rtl="0" algn="ctr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7" name="Google Shape;197;p5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0" name="Google Shape;320;p6"/>
          <p:cNvSpPr txBox="1"/>
          <p:nvPr>
            <p:ph idx="2" type="body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1" name="Google Shape;321;p6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97" name="Google Shape;397;p7"/>
          <p:cNvSpPr txBox="1"/>
          <p:nvPr>
            <p:ph idx="1" type="body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8" name="Google Shape;398;p7"/>
          <p:cNvSpPr txBox="1"/>
          <p:nvPr>
            <p:ph idx="2" type="body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9" name="Google Shape;399;p7"/>
          <p:cNvSpPr txBox="1"/>
          <p:nvPr>
            <p:ph idx="3" type="body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0" name="Google Shape;400;p7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6" name="Google Shape;476;p8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/>
          <p:nvPr>
            <p:ph idx="1" type="body"/>
          </p:nvPr>
        </p:nvSpPr>
        <p:spPr>
          <a:xfrm>
            <a:off x="855300" y="4253900"/>
            <a:ext cx="74334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700"/>
              <a:buNone/>
              <a:defRPr sz="1700"/>
            </a:lvl1pPr>
          </a:lstStyle>
          <a:p/>
        </p:txBody>
      </p:sp>
      <p:sp>
        <p:nvSpPr>
          <p:cNvPr id="505" name="Google Shape;505;p9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18" y="264561"/>
            <a:ext cx="9143345" cy="1231682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Light"/>
              <a:buChar char="▹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Light"/>
              <a:buChar char="▸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/>
          <p:nvPr>
            <p:ph type="ctrTitle"/>
          </p:nvPr>
        </p:nvSpPr>
        <p:spPr>
          <a:xfrm>
            <a:off x="855300" y="167325"/>
            <a:ext cx="7433400" cy="13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MeshSound</a:t>
            </a:r>
            <a:endParaRPr sz="7000"/>
          </a:p>
        </p:txBody>
      </p:sp>
      <p:sp>
        <p:nvSpPr>
          <p:cNvPr id="659" name="Google Shape;659;p12"/>
          <p:cNvSpPr txBox="1"/>
          <p:nvPr>
            <p:ph type="ctrTitle"/>
          </p:nvPr>
        </p:nvSpPr>
        <p:spPr>
          <a:xfrm>
            <a:off x="855300" y="979725"/>
            <a:ext cx="7433400" cy="13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Turma 3 - Grupo 2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Pedro Leite Galvão - up201700488@edu.fe.up.pt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Pedro Miguel Ribeiro Alves - up201707234@edu.fe.up.pt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Raúl Manuel Viana - up201208089@edu.fe.up.pt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1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Scenarios</a:t>
            </a:r>
            <a:endParaRPr/>
          </a:p>
        </p:txBody>
      </p:sp>
      <p:sp>
        <p:nvSpPr>
          <p:cNvPr id="727" name="Google Shape;727;p21"/>
          <p:cNvSpPr txBox="1"/>
          <p:nvPr>
            <p:ph idx="1" type="body"/>
          </p:nvPr>
        </p:nvSpPr>
        <p:spPr>
          <a:xfrm>
            <a:off x="2256975" y="14316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Activity Scenario - Marta Calado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Fartos de ouvirem a sua mãe a cantar as mesmas músicas, os filhos de Maria finalmente cederam à pressão e concordaram em adicioná-la ao seu grupo do MeshSound, onde frequentemente recomendam músicas um ao outro. Deste modo, esperam que a sua mãe expanda um pouco os seus gostos musicais, tornando as raras viagens de carro que ainda fazem em conjunto um pouco mais agradáveis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28" name="Google Shape;728;p2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9" name="Google Shape;7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0" y="1431650"/>
            <a:ext cx="1622500" cy="16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1423750"/>
            <a:ext cx="16383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1423750"/>
            <a:ext cx="16383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1423750"/>
            <a:ext cx="1638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2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Conceptual</a:t>
            </a:r>
            <a:endParaRPr/>
          </a:p>
        </p:txBody>
      </p:sp>
      <p:sp>
        <p:nvSpPr>
          <p:cNvPr id="738" name="Google Shape;738;p22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Objetos(atributos):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▹"/>
            </a:pPr>
            <a:r>
              <a:rPr b="1" lang="en" sz="1100">
                <a:latin typeface="Catamaran"/>
                <a:ea typeface="Catamaran"/>
                <a:cs typeface="Catamaran"/>
                <a:sym typeface="Catamaran"/>
              </a:rPr>
              <a:t>utilizador</a:t>
            </a:r>
            <a:r>
              <a:rPr lang="en" sz="1100"/>
              <a:t>(foto, nome, e-mail, descrição, informação de pagamento); 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▹"/>
            </a:pPr>
            <a:r>
              <a:rPr b="1" lang="en" sz="1100">
                <a:latin typeface="Catamaran"/>
                <a:ea typeface="Catamaran"/>
                <a:cs typeface="Catamaran"/>
                <a:sym typeface="Catamaran"/>
              </a:rPr>
              <a:t>artista</a:t>
            </a:r>
            <a:r>
              <a:rPr lang="en" sz="1100"/>
              <a:t>(foto, nome, e-mail, informação de pagamento);</a:t>
            </a:r>
            <a:endParaRPr sz="11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▹"/>
            </a:pPr>
            <a:r>
              <a:rPr b="1" lang="en" sz="1100">
                <a:latin typeface="Catamaran"/>
                <a:ea typeface="Catamaran"/>
                <a:cs typeface="Catamaran"/>
                <a:sym typeface="Catamaran"/>
              </a:rPr>
              <a:t>música</a:t>
            </a:r>
            <a:r>
              <a:rPr lang="en" sz="1100"/>
              <a:t>(foto, nome, letra, data);</a:t>
            </a:r>
            <a:endParaRPr sz="11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▹"/>
            </a:pPr>
            <a:r>
              <a:rPr b="1" lang="en" sz="1100">
                <a:latin typeface="Catamaran"/>
                <a:ea typeface="Catamaran"/>
                <a:cs typeface="Catamaran"/>
                <a:sym typeface="Catamaran"/>
              </a:rPr>
              <a:t>álbum</a:t>
            </a:r>
            <a:r>
              <a:rPr lang="en" sz="1100"/>
              <a:t>(foto, nome, data);</a:t>
            </a:r>
            <a:endParaRPr sz="11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▹"/>
            </a:pPr>
            <a:r>
              <a:rPr b="1" lang="en" sz="1100">
                <a:latin typeface="Catamaran"/>
                <a:ea typeface="Catamaran"/>
                <a:cs typeface="Catamaran"/>
                <a:sym typeface="Catamaran"/>
              </a:rPr>
              <a:t>playlist</a:t>
            </a:r>
            <a:r>
              <a:rPr lang="en" sz="1100"/>
              <a:t>(foto, nome, descrição);</a:t>
            </a:r>
            <a:endParaRPr sz="11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▹"/>
            </a:pPr>
            <a:r>
              <a:rPr b="1" lang="en" sz="1100">
                <a:latin typeface="Catamaran"/>
                <a:ea typeface="Catamaran"/>
                <a:cs typeface="Catamaran"/>
                <a:sym typeface="Catamaran"/>
              </a:rPr>
              <a:t>grupo</a:t>
            </a:r>
            <a:r>
              <a:rPr lang="en" sz="1100"/>
              <a:t>(foto, nome);</a:t>
            </a:r>
            <a:endParaRPr sz="11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▹"/>
            </a:pPr>
            <a:r>
              <a:rPr b="1" lang="en" sz="1100">
                <a:latin typeface="Catamaran"/>
                <a:ea typeface="Catamaran"/>
                <a:cs typeface="Catamaran"/>
                <a:sym typeface="Catamaran"/>
              </a:rPr>
              <a:t>produto</a:t>
            </a:r>
            <a:r>
              <a:rPr lang="en" sz="1100"/>
              <a:t>(foto, nome, descrição, preço);  </a:t>
            </a:r>
            <a:endParaRPr sz="11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▹"/>
            </a:pPr>
            <a:r>
              <a:rPr b="1" lang="en" sz="1100">
                <a:latin typeface="Catamaran"/>
                <a:ea typeface="Catamaran"/>
                <a:cs typeface="Catamaran"/>
                <a:sym typeface="Catamaran"/>
              </a:rPr>
              <a:t>notificação</a:t>
            </a:r>
            <a:r>
              <a:rPr lang="en" sz="1100"/>
              <a:t>(texto);</a:t>
            </a:r>
            <a:endParaRPr sz="11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▹"/>
            </a:pPr>
            <a:r>
              <a:rPr b="1" lang="en" sz="1100">
                <a:latin typeface="Catamaran"/>
                <a:ea typeface="Catamaran"/>
                <a:cs typeface="Catamaran"/>
                <a:sym typeface="Catamaran"/>
              </a:rPr>
              <a:t>mensagem</a:t>
            </a:r>
            <a:r>
              <a:rPr lang="en" sz="1100"/>
              <a:t>(texto);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mensagem(texto);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9" name="Google Shape;739;p22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3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Conceptual</a:t>
            </a:r>
            <a:endParaRPr/>
          </a:p>
        </p:txBody>
      </p:sp>
      <p:sp>
        <p:nvSpPr>
          <p:cNvPr id="745" name="Google Shape;745;p23"/>
          <p:cNvSpPr txBox="1"/>
          <p:nvPr>
            <p:ph idx="1" type="body"/>
          </p:nvPr>
        </p:nvSpPr>
        <p:spPr>
          <a:xfrm>
            <a:off x="1241875" y="1125350"/>
            <a:ext cx="689400" cy="31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Ações: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6" name="Google Shape;746;p23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7" name="Google Shape;747;p23"/>
          <p:cNvSpPr txBox="1"/>
          <p:nvPr>
            <p:ph idx="1" type="body"/>
          </p:nvPr>
        </p:nvSpPr>
        <p:spPr>
          <a:xfrm>
            <a:off x="1241875" y="1438550"/>
            <a:ext cx="3368400" cy="31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Registar um novo utilizador, adicionando a seguinte informação: foto, nome, e-mail, descrição;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Adicionar, remover e editar a informação de pagamento de um utilizador;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Remover e editar fotos de perfil dos utilizadores;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Remover e editar a descrição dos utilizadores;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Editar o nome de um utilizador;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Editar que informação um utilizador define como pública;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Pesquisar utilizadores, músicas, álbuns, playlists ou produtos;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Fazer download de uma música;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Enviar, aceitar ou recusar pedidos de follow;</a:t>
            </a:r>
            <a:endParaRPr sz="1000"/>
          </a:p>
        </p:txBody>
      </p:sp>
      <p:sp>
        <p:nvSpPr>
          <p:cNvPr id="748" name="Google Shape;748;p23"/>
          <p:cNvSpPr txBox="1"/>
          <p:nvPr>
            <p:ph idx="1" type="body"/>
          </p:nvPr>
        </p:nvSpPr>
        <p:spPr>
          <a:xfrm>
            <a:off x="5082125" y="1125350"/>
            <a:ext cx="3368400" cy="31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Enviar uma recomendação (artista, música, álbum) para um amigo ou um grupo;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Enviar uma mensagem para um amigo ou um grupo;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Criar ou apagar um grupo;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Editar a foto ou nome de um grupo;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Adicionar ou expulsar um utilizador de um grupo;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Sair de um grupo;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Iniciar ou terminar uma sessão de audição coletiva num grupo ou com um amigo;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Visualizar a letra de uma música;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▹"/>
            </a:pPr>
            <a:r>
              <a:rPr lang="en" sz="1000"/>
              <a:t>Aceder ao conteúdo enunciado na notificação (por exemplo aceder a um novo álbum que acabou de sair);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4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Conceptual</a:t>
            </a:r>
            <a:endParaRPr/>
          </a:p>
        </p:txBody>
      </p:sp>
      <p:sp>
        <p:nvSpPr>
          <p:cNvPr id="754" name="Google Shape;754;p24"/>
          <p:cNvSpPr txBox="1"/>
          <p:nvPr>
            <p:ph idx="1" type="body"/>
          </p:nvPr>
        </p:nvSpPr>
        <p:spPr>
          <a:xfrm>
            <a:off x="1241875" y="1125350"/>
            <a:ext cx="38037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Relações: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grupo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 é formado por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pelo menos dois utilizadores;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artista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é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utilizador;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Os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 Artistas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 têm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vários produtos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Os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Artistas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têm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várias músicas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Os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Artistas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têm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vários álbuns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O utilizador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tem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várias playlists;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Uma playlists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tem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várias músicas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álbum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tem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várias músicas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álbum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pertence a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ou mais artistas;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55" name="Google Shape;755;p24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24"/>
          <p:cNvSpPr txBox="1"/>
          <p:nvPr>
            <p:ph idx="1" type="body"/>
          </p:nvPr>
        </p:nvSpPr>
        <p:spPr>
          <a:xfrm>
            <a:off x="4925275" y="1441700"/>
            <a:ext cx="39045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utilizador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segue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vários utilizadores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utilizador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gosta de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várias músicas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utilizador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tem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várias notificações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utilizador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faz download de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várias músicas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Uma mensagem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 pertence a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utilizador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 que por sua vez pertence a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grupo;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Uma recomendação 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é composta por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uma mensagem</a:t>
            </a:r>
            <a:r>
              <a:rPr lang="en" sz="1200">
                <a:latin typeface="Catamaran"/>
                <a:ea typeface="Catamaran"/>
                <a:cs typeface="Catamaran"/>
                <a:sym typeface="Catamaran"/>
              </a:rPr>
              <a:t> e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um artista/música/playlist/álbum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762" name="Google Shape;762;p25"/>
          <p:cNvSpPr txBox="1"/>
          <p:nvPr>
            <p:ph idx="1" type="body"/>
          </p:nvPr>
        </p:nvSpPr>
        <p:spPr>
          <a:xfrm>
            <a:off x="1241875" y="1125350"/>
            <a:ext cx="6660300" cy="334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Funcionalidades para interações entre utilizadores: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Enviar pedidos de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follow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Enviar e receber recomendações de músicas através de um grupo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Criar um grupo com amigos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Ouvir música juntamente com os membros de um grupo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Funcionalidades relacionadas a produtos e músicas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Visualizar a letra de uma música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Visualizar os produtos de um artista através da sua página de perfil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Pesquisar por conteúdos musicais ou produtos de forma escrita</a:t>
            </a:r>
            <a:endParaRPr/>
          </a:p>
        </p:txBody>
      </p:sp>
      <p:sp>
        <p:nvSpPr>
          <p:cNvPr id="763" name="Google Shape;763;p25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6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</a:t>
            </a:r>
            <a:r>
              <a:rPr lang="en"/>
              <a:t>e Tarefas</a:t>
            </a:r>
            <a:endParaRPr/>
          </a:p>
        </p:txBody>
      </p:sp>
      <p:sp>
        <p:nvSpPr>
          <p:cNvPr id="769" name="Google Shape;769;p26"/>
          <p:cNvSpPr txBox="1"/>
          <p:nvPr>
            <p:ph idx="1" type="body"/>
          </p:nvPr>
        </p:nvSpPr>
        <p:spPr>
          <a:xfrm>
            <a:off x="1241875" y="1125350"/>
            <a:ext cx="6660300" cy="334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Criar grupo com amigos e executar música neste grupo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Pesquisar pelos utilizadores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Enviar pedido de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follow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Criar grupo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Pesquisar música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Reproduzir no grupo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Pesquisar e comprar produto de um artista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Pesquisar pelo artista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Ver os produtos anunciados na sua página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Selecionar um produto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Efetuar a compra</a:t>
            </a:r>
            <a:endParaRPr/>
          </a:p>
        </p:txBody>
      </p:sp>
      <p:sp>
        <p:nvSpPr>
          <p:cNvPr id="770" name="Google Shape;770;p26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7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 Utilização</a:t>
            </a:r>
            <a:endParaRPr/>
          </a:p>
        </p:txBody>
      </p:sp>
      <p:sp>
        <p:nvSpPr>
          <p:cNvPr id="776" name="Google Shape;776;p27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7" name="Google Shape;777;p27"/>
          <p:cNvSpPr txBox="1"/>
          <p:nvPr>
            <p:ph idx="1" type="body"/>
          </p:nvPr>
        </p:nvSpPr>
        <p:spPr>
          <a:xfrm>
            <a:off x="1241875" y="1125350"/>
            <a:ext cx="6660300" cy="334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Tarefas mais comuns, como pesquisar 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reproduzir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músicas, devem poder ser executadas em pouco tempo e com poucos cliques.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Tarefas relacionadas à pesquisa de informações e produtos de um artista podem tomar mais tempo, mas tão eficazes quanto possível.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É importante que as funcionalidades da aplicação sejam evidentes para o utilizador sem que este precise ativamente procurar por estas.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aplicação deve garantir privacidade e segurança de maneira clara e transparente para o utilizador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8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 Utilização</a:t>
            </a:r>
            <a:endParaRPr/>
          </a:p>
        </p:txBody>
      </p:sp>
      <p:sp>
        <p:nvSpPr>
          <p:cNvPr id="783" name="Google Shape;783;p28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84" name="Google Shape;784;p28"/>
          <p:cNvGraphicFramePr/>
          <p:nvPr/>
        </p:nvGraphicFramePr>
        <p:xfrm>
          <a:off x="952500" y="12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{020DA300-CA94-4AC7-B685-25F384B4D2BB}</a:tableStyleId>
              </a:tblPr>
              <a:tblGrid>
                <a:gridCol w="3435050"/>
                <a:gridCol w="1913100"/>
                <a:gridCol w="1890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Máx. de Cliques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Tempo Máximo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Pesquisa e seleção de música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Reprodução de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música num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grupo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Enviar follow request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Criar grupo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20 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Compr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ar produto de um artista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2 min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3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Projeto</a:t>
            </a:r>
            <a:endParaRPr/>
          </a:p>
        </p:txBody>
      </p:sp>
      <p:sp>
        <p:nvSpPr>
          <p:cNvPr id="665" name="Google Shape;665;p13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/>
              <a:t>O projeto tem como objetivo construir a interface de utilizador de uma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aplicação móvel</a:t>
            </a:r>
            <a:r>
              <a:rPr lang="en" sz="1800"/>
              <a:t>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de</a:t>
            </a:r>
            <a:r>
              <a:rPr lang="en" sz="1800"/>
              <a:t>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streaming de música</a:t>
            </a:r>
            <a:r>
              <a:rPr lang="en" sz="1800"/>
              <a:t> chamada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MeshSound. </a:t>
            </a:r>
            <a:r>
              <a:rPr lang="en" sz="1800"/>
              <a:t>Este produto seria de uso genérico, apresentando um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catálogo musical de todos os géneros</a:t>
            </a:r>
            <a:r>
              <a:rPr lang="en" sz="1800"/>
              <a:t>, sendo os seus principais elementos diferenciadores uma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maior integração de componentes sociais</a:t>
            </a:r>
            <a:r>
              <a:rPr lang="en" sz="1800"/>
              <a:t>, que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facilitam a comunicação e recomendação de conteúdos entre utilizadores</a:t>
            </a:r>
            <a:r>
              <a:rPr lang="en" sz="1800"/>
              <a:t>, e a disponibilização de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um sistema que possibilita a venda de variados produtos </a:t>
            </a:r>
            <a:r>
              <a:rPr lang="en" sz="1800"/>
              <a:t>pela parte dos artistas.</a:t>
            </a:r>
            <a:endParaRPr sz="1800"/>
          </a:p>
        </p:txBody>
      </p:sp>
      <p:sp>
        <p:nvSpPr>
          <p:cNvPr id="666" name="Google Shape;666;p13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4"/>
          <p:cNvSpPr txBox="1"/>
          <p:nvPr>
            <p:ph type="title"/>
          </p:nvPr>
        </p:nvSpPr>
        <p:spPr>
          <a:xfrm>
            <a:off x="1241850" y="43055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 e Serviços Semelhantes</a:t>
            </a:r>
            <a:endParaRPr/>
          </a:p>
        </p:txBody>
      </p:sp>
      <p:sp>
        <p:nvSpPr>
          <p:cNvPr id="672" name="Google Shape;672;p14"/>
          <p:cNvSpPr txBox="1"/>
          <p:nvPr>
            <p:ph idx="1" type="body"/>
          </p:nvPr>
        </p:nvSpPr>
        <p:spPr>
          <a:xfrm>
            <a:off x="1287750" y="1124025"/>
            <a:ext cx="65685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 área de streaming de música destacam-se duas aplicações que 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juntas representam cerca de 50%</a:t>
            </a:r>
            <a:r>
              <a:rPr lang="en" sz="1400"/>
              <a:t> da quota de mercado dos serviços de streaming: o 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Spotify</a:t>
            </a:r>
            <a:r>
              <a:rPr lang="en" sz="1400"/>
              <a:t> e a 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Apple Music</a:t>
            </a:r>
            <a:r>
              <a:rPr lang="en" sz="1400"/>
              <a:t>.  Existem também serviços com um grau de utilização comparativamente inferior como o 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Soundcloud, Youtube Music, Deezer, Tidal ou Bandcamp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O 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Spotify</a:t>
            </a:r>
            <a:r>
              <a:rPr lang="en" sz="1400"/>
              <a:t> permite ver datas de concertos futuros e aceder a locais externos de venda de CD’s e vinis através da página de um artista e 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não suporta a partilha de música, artistas ou playlists entre utilizadores</a:t>
            </a:r>
            <a:r>
              <a:rPr lang="en" sz="1400"/>
              <a:t> para além da possibilidade de copiar o URL dos mesmos.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O 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Bandcamp</a:t>
            </a:r>
            <a:r>
              <a:rPr lang="en" sz="1400"/>
              <a:t> também disponibiliza a opção de os artistas 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venderem o seu conteúdo musical de forma direta aos seus ouvintes</a:t>
            </a:r>
            <a:r>
              <a:rPr lang="en" sz="1400"/>
              <a:t>, ou então disponibilizá-la de forma gratuita dando a opção ao utilizador de pagar o valor que pretender</a:t>
            </a:r>
            <a:endParaRPr sz="1400"/>
          </a:p>
        </p:txBody>
      </p:sp>
      <p:sp>
        <p:nvSpPr>
          <p:cNvPr id="673" name="Google Shape;673;p14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Inquérito</a:t>
            </a:r>
            <a:endParaRPr/>
          </a:p>
        </p:txBody>
      </p:sp>
      <p:sp>
        <p:nvSpPr>
          <p:cNvPr id="679" name="Google Shape;679;p15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 inquérito foi divulgado com a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comunidade FEUP</a:t>
            </a:r>
            <a:r>
              <a:rPr lang="en" sz="1300"/>
              <a:t> em geral através de e-mail e em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várias comunidades do Reddit</a:t>
            </a:r>
            <a:r>
              <a:rPr lang="en" sz="1300"/>
              <a:t>, nomeadamente r/Spotify e r/AppleMusic. No total foram obtidas cerca de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300 respostas</a:t>
            </a:r>
            <a:r>
              <a:rPr lang="en" sz="1300"/>
              <a:t>. como seria de esperar devido à natureza das comunidades abordadas, a maioria dos participantes no inquérito têm idades compreendidas entre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18 e 24 anos</a:t>
            </a:r>
            <a:r>
              <a:rPr lang="en" sz="1300"/>
              <a:t> (85.96%) e existe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um ligeiro predomínio de respostas do género masculino</a:t>
            </a:r>
            <a:r>
              <a:rPr lang="en" sz="1300"/>
              <a:t> (58.56%).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No que toca a resultados a destacar é de notar:</a:t>
            </a:r>
            <a:endParaRPr sz="1300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▹"/>
            </a:pPr>
            <a:r>
              <a:rPr lang="en" sz="1300"/>
              <a:t>A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predominância da utilização Spotify;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▹"/>
            </a:pPr>
            <a:r>
              <a:rPr lang="en" sz="1300"/>
              <a:t>A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relevância do papel de amigos e familiares</a:t>
            </a:r>
            <a:r>
              <a:rPr lang="en" sz="1300"/>
              <a:t> para o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descobrimento de novas músicas;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▹"/>
            </a:pPr>
            <a:r>
              <a:rPr lang="en" sz="1300"/>
              <a:t>A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abertura</a:t>
            </a:r>
            <a:r>
              <a:rPr lang="en" sz="1300"/>
              <a:t> dos inquiridos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para sistemas de recomendação de música entre utilizadores;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▹"/>
            </a:pPr>
            <a:r>
              <a:rPr lang="en" sz="1300"/>
              <a:t>A adesão a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sistemas que aproximem mais o utilizador dos artistas</a:t>
            </a:r>
            <a:r>
              <a:rPr lang="en" sz="1300"/>
              <a:t> como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integração das suas redes sociais</a:t>
            </a:r>
            <a:r>
              <a:rPr lang="en" sz="1300"/>
              <a:t> e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acesso a conteúdos como entrevistas ou excertos de concertos anteriores;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▹"/>
            </a:pPr>
            <a:r>
              <a:rPr lang="en" sz="1300"/>
              <a:t>A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divisão</a:t>
            </a:r>
            <a:r>
              <a:rPr lang="en" sz="1300"/>
              <a:t> dos inquiridos quanto à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compra e venda </a:t>
            </a:r>
            <a:r>
              <a:rPr lang="en" sz="1300"/>
              <a:t>de produtos na aplicação;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0" name="Google Shape;680;p15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6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Questões </a:t>
            </a:r>
            <a:endParaRPr/>
          </a:p>
        </p:txBody>
      </p:sp>
      <p:sp>
        <p:nvSpPr>
          <p:cNvPr id="686" name="Google Shape;686;p16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Das 11 questões decidimos apresentar duas que melhor nos ajudam a conhecer o utilizador e que finalidades é que este procura na aplicacao: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 u="sng">
                <a:latin typeface="Catamaran"/>
                <a:ea typeface="Catamaran"/>
                <a:cs typeface="Catamaran"/>
                <a:sym typeface="Catamaran"/>
              </a:rPr>
              <a:t>Quem são os utilizadores?</a:t>
            </a:r>
            <a:endParaRPr b="1" sz="1300" u="sng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	A MeshSound destina-se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não só aos ouvintes casuais de música</a:t>
            </a:r>
            <a:r>
              <a:rPr lang="en" sz="1200"/>
              <a:t>, como a todos a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queles que buscam partilhar as suas preferências musicais com os seus amigos</a:t>
            </a:r>
            <a:r>
              <a:rPr lang="en" sz="1200"/>
              <a:t> e que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pretendem conhecer melhor os seus artistas favoritos</a:t>
            </a:r>
            <a:r>
              <a:rPr lang="en" sz="1200"/>
              <a:t>. A aplicação é também direcionada a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qualquer artista que pretenda distribuir a sua música e restantes produtos</a:t>
            </a:r>
            <a:r>
              <a:rPr lang="en" sz="1200"/>
              <a:t> através da aplicação. Devido à dominância do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Spotify</a:t>
            </a:r>
            <a:r>
              <a:rPr lang="en" sz="1200"/>
              <a:t> não só entre os inquiridos como no público geral, podemos assumir que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o perfil dos utilizadores dessa plataforma não deve diferir muito do perfil do público alvo a atingir através do MeshSound</a:t>
            </a:r>
            <a:r>
              <a:rPr lang="en" sz="1200"/>
              <a:t>. Trata-se portanto de uma base de utilizadores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relativamente jovem, que interage principalmente através de dispositivos móveis, e que favorece bastante a integração com redes sociais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7" name="Google Shape;687;p16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7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Questões</a:t>
            </a:r>
            <a:endParaRPr/>
          </a:p>
        </p:txBody>
      </p:sp>
      <p:sp>
        <p:nvSpPr>
          <p:cNvPr id="693" name="Google Shape;693;p17"/>
          <p:cNvSpPr txBox="1"/>
          <p:nvPr>
            <p:ph idx="1" type="body"/>
          </p:nvPr>
        </p:nvSpPr>
        <p:spPr>
          <a:xfrm>
            <a:off x="1241875" y="114650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latin typeface="Catamaran"/>
                <a:ea typeface="Catamaran"/>
                <a:cs typeface="Catamaran"/>
                <a:sym typeface="Catamaran"/>
              </a:rPr>
              <a:t>Que tarefas são desejáveis?</a:t>
            </a:r>
            <a:endParaRPr b="1" sz="1300" u="sng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Os resultados do inquérito revelaram existir uma necessidade para a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comunicação e partilha de conteúdos entre os utilizadores</a:t>
            </a:r>
            <a:r>
              <a:rPr lang="en" sz="1200"/>
              <a:t>, pelo que se podem considerar tarefas desejáveis as seguintes: </a:t>
            </a:r>
            <a:endParaRPr sz="1200"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Enviar e receber recomendações de outros utilizadores; 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criar playlists em parceria com outro utilizador; 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▹"/>
            </a:pP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ouvir a mesma música que outro utilizador em simultâneo</a:t>
            </a:r>
            <a:endParaRPr b="1" sz="12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	Também se consideraram importantes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tarefas que aproximem o utilizador do artista</a:t>
            </a:r>
            <a:r>
              <a:rPr lang="en" sz="1200"/>
              <a:t> como a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possibilidade de poder ver a letra de uma música ou aceder a informação mais detalhada do artista</a:t>
            </a:r>
            <a:r>
              <a:rPr lang="en" sz="1200"/>
              <a:t>, como por exemplo acesso a </a:t>
            </a:r>
            <a:r>
              <a:rPr b="1" lang="en" sz="1200">
                <a:latin typeface="Catamaran"/>
                <a:ea typeface="Catamaran"/>
                <a:cs typeface="Catamaran"/>
                <a:sym typeface="Catamaran"/>
              </a:rPr>
              <a:t>redes sociais, entrevistas ou excertos de alguns dos seus concertos passados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7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8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Personas</a:t>
            </a:r>
            <a:endParaRPr/>
          </a:p>
        </p:txBody>
      </p:sp>
      <p:sp>
        <p:nvSpPr>
          <p:cNvPr id="700" name="Google Shape;700;p18"/>
          <p:cNvSpPr txBox="1"/>
          <p:nvPr>
            <p:ph idx="1" type="body"/>
          </p:nvPr>
        </p:nvSpPr>
        <p:spPr>
          <a:xfrm>
            <a:off x="2250875" y="16442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João Pedro</a:t>
            </a:r>
            <a:r>
              <a:rPr lang="en" sz="1300"/>
              <a:t> é um estudante universitário e tem 22 anos de idade. Apesar do curso ser muito exigente ele consegue sempre tempo para ocupar os seus tempos livres com os treinos e jogos de futebol. Gosta também de ver séries e filmes de ficção científica e adora ouvir música sempre que pode. O João utiliza a versão paga do Spotify porque não prescinde das funcionalidades que esta lhe proporciona. É dessa forma que está sempre informado acerca dos seus artistas favoritos.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01" name="Google Shape;701;p18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2" name="Google Shape;7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0" y="1431650"/>
            <a:ext cx="1622500" cy="16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9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Personas</a:t>
            </a:r>
            <a:endParaRPr/>
          </a:p>
        </p:txBody>
      </p:sp>
      <p:sp>
        <p:nvSpPr>
          <p:cNvPr id="708" name="Google Shape;708;p19"/>
          <p:cNvSpPr txBox="1"/>
          <p:nvPr>
            <p:ph idx="1" type="body"/>
          </p:nvPr>
        </p:nvSpPr>
        <p:spPr>
          <a:xfrm>
            <a:off x="2250875" y="16442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Marta Calado</a:t>
            </a:r>
            <a:r>
              <a:rPr lang="en" sz="1300"/>
              <a:t> tem 62 anos e dois filhos, o Carlos, de 25 anos, e o Tiago, de 29. A Marta e os seus filhos usufruem de uma subscrição do Spotify inserida num plano familiar. Esta aquisição foi motivada pelo Carlos que, sabendo que a sua mãe é uma enorme fã de Tony Carreira, a incentivou a adquirir esta subscrição de forma a que ela pudesse ouvir o seu artista favorito em qualquer lado. Apesar de a Marta estar satisfeita com esta possibilidade, ela não perde uma oportunidade para o ouvir ao vivo sempre que possível.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09" name="Google Shape;709;p19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0" name="Google Shape;7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0" y="1431650"/>
            <a:ext cx="1622500" cy="16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1423750"/>
            <a:ext cx="1638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0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Scenarios</a:t>
            </a:r>
            <a:endParaRPr/>
          </a:p>
        </p:txBody>
      </p:sp>
      <p:sp>
        <p:nvSpPr>
          <p:cNvPr id="717" name="Google Shape;717;p20"/>
          <p:cNvSpPr txBox="1"/>
          <p:nvPr>
            <p:ph idx="1" type="body"/>
          </p:nvPr>
        </p:nvSpPr>
        <p:spPr>
          <a:xfrm>
            <a:off x="2256975" y="14316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Activity Scenario - João Pedro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Na viagem de metro da universidade para casa, o João ouviu uma música nova que nunca tinha ouvido. Quando chegou a casa autenticou-se na sua conta do MeshSound e pesquisou por essa música específica. Depois de a encontrar e de a começar a ouvir foi vendo mais informações acerca da banda. Gostou tanto que partilhou essa música com a sua rede de amigos e foi procurar na página da banda datas dos próximos concertos e se algum aconteceria perto de si. Comprou ainda uma t-shirt a partir da página da banda.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8" name="Google Shape;718;p20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9" name="Google Shape;7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0" y="1431650"/>
            <a:ext cx="1622500" cy="16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1423750"/>
            <a:ext cx="16383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1423750"/>
            <a:ext cx="1638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