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tamaran"/>
      <p:regular r:id="rId15"/>
      <p:bold r:id="rId16"/>
    </p:embeddedFont>
    <p:embeddedFont>
      <p:font typeface="Catamaran Ligh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tamaran-regular.fntdata"/><Relationship Id="rId14" Type="http://schemas.openxmlformats.org/officeDocument/2006/relationships/slide" Target="slides/slide10.xml"/><Relationship Id="rId17" Type="http://schemas.openxmlformats.org/officeDocument/2006/relationships/font" Target="fonts/CatamaranLight-regular.fntdata"/><Relationship Id="rId16" Type="http://schemas.openxmlformats.org/officeDocument/2006/relationships/font" Target="fonts/Catamara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atamaran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087b6e654e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087b6e654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087b6e654e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087b6e654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7cc65c72c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7cc65c7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07cc65c72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07cc65c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07cc65c72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07cc65c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07cc65c72c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07cc65c7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027d665da5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027d665da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086e6533b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086e6533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087b6e654e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087b6e654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rect b="b" l="l" r="r" t="t"/>
              <a:pathLst>
                <a:path extrusionOk="0" h="380509" w="51727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rect b="b" l="l" r="r" t="t"/>
              <a:pathLst>
                <a:path extrusionOk="0" h="380509" w="51727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/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17A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241875" y="1933200"/>
            <a:ext cx="6660300" cy="24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3000"/>
            </a:lvl1pPr>
            <a:lvl2pPr indent="-419100" lvl="1" marL="914400" rtl="0" algn="ctr">
              <a:spcBef>
                <a:spcPts val="800"/>
              </a:spcBef>
              <a:spcAft>
                <a:spcPts val="0"/>
              </a:spcAft>
              <a:buSzPts val="3000"/>
              <a:buChar char="▸"/>
              <a:defRPr sz="3000"/>
            </a:lvl2pPr>
            <a:lvl3pPr indent="-419100" lvl="2" marL="1371600" rtl="0" algn="ctr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20" name="Google Shape;120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8" y="260336"/>
            <a:ext cx="9143345" cy="1231682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7" name="Google Shape;197;p5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0" name="Google Shape;320;p6"/>
          <p:cNvSpPr txBox="1"/>
          <p:nvPr>
            <p:ph idx="2" type="body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1" name="Google Shape;321;p6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97" name="Google Shape;397;p7"/>
          <p:cNvSpPr txBox="1"/>
          <p:nvPr>
            <p:ph idx="1" type="body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8" name="Google Shape;398;p7"/>
          <p:cNvSpPr txBox="1"/>
          <p:nvPr>
            <p:ph idx="2" type="body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9" name="Google Shape;399;p7"/>
          <p:cNvSpPr txBox="1"/>
          <p:nvPr>
            <p:ph idx="3" type="body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0" name="Google Shape;400;p7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4212739" y="916323"/>
            <a:ext cx="718522" cy="200800"/>
          </a:xfrm>
          <a:custGeom>
            <a:rect b="b" l="l" r="r" t="t"/>
            <a:pathLst>
              <a:path extrusionOk="0" h="436521" w="1562005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6" name="Google Shape;476;p8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/>
          <p:nvPr>
            <p:ph idx="1" type="body"/>
          </p:nvPr>
        </p:nvSpPr>
        <p:spPr>
          <a:xfrm>
            <a:off x="855300" y="4253900"/>
            <a:ext cx="74334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700"/>
              <a:buNone/>
              <a:defRPr sz="1700"/>
            </a:lvl1pPr>
          </a:lstStyle>
          <a:p/>
        </p:txBody>
      </p:sp>
      <p:sp>
        <p:nvSpPr>
          <p:cNvPr id="505" name="Google Shape;505;p9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18" y="264561"/>
            <a:ext cx="9143345" cy="1231682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rect b="b" l="l" r="r" t="t"/>
              <a:pathLst>
                <a:path extrusionOk="0" h="620864" w="618934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rect b="b" l="l" r="r" t="t"/>
              <a:pathLst>
                <a:path extrusionOk="0" h="1395202" w="2009203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rect b="b" l="l" r="r" t="t"/>
              <a:pathLst>
                <a:path extrusionOk="0" h="647437" w="1136649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rect b="b" l="l" r="r" t="t"/>
              <a:pathLst>
                <a:path extrusionOk="0" h="951274" w="128524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rect b="b" l="l" r="r" t="t"/>
              <a:pathLst>
                <a:path extrusionOk="0" h="1508784" w="1829498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rect b="b" l="l" r="r" t="t"/>
              <a:pathLst>
                <a:path extrusionOk="0" h="457182" w="104775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rect b="b" l="l" r="r" t="t"/>
              <a:pathLst>
                <a:path extrusionOk="0" h="647373" w="1316418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rect b="b" l="l" r="r" t="t"/>
              <a:pathLst>
                <a:path extrusionOk="0" h="1218201" w="1812035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rect b="b" l="l" r="r" t="t"/>
              <a:pathLst>
                <a:path extrusionOk="0" h="1128274" w="1278128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rect b="b" l="l" r="r" t="t"/>
              <a:pathLst>
                <a:path extrusionOk="0" h="303837" w="706755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rect b="b" l="l" r="r" t="t"/>
              <a:pathLst>
                <a:path extrusionOk="0" h="647310" w="505079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rect b="b" l="l" r="r" t="t"/>
              <a:pathLst>
                <a:path extrusionOk="0" h="951274" w="1058671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rect b="b" l="l" r="r" t="t"/>
              <a:pathLst>
                <a:path extrusionOk="0" h="570764" w="1253934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rect b="b" l="l" r="r" t="t"/>
              <a:pathLst>
                <a:path extrusionOk="0" h="1078110" w="839343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rect b="b" l="l" r="r" t="t"/>
              <a:pathLst>
                <a:path extrusionOk="0" h="1585393" w="1864614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rect b="b" l="l" r="r" t="t"/>
              <a:pathLst>
                <a:path extrusionOk="0" h="1889294" w="1895284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rect b="b" l="l" r="r" t="t"/>
              <a:pathLst>
                <a:path extrusionOk="0" h="98361" w="124269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rect b="b" l="l" r="r" t="t"/>
              <a:pathLst>
                <a:path extrusionOk="0" h="632977" w="1349883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rect b="b" l="l" r="r" t="t"/>
              <a:pathLst>
                <a:path extrusionOk="0" h="1369644" w="1850262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flipH="1" rot="10800000">
              <a:off x="4377375" y="1454281"/>
              <a:ext cx="389112" cy="153155"/>
            </a:xfrm>
            <a:custGeom>
              <a:rect b="b" l="l" r="r" t="t"/>
              <a:pathLst>
                <a:path extrusionOk="0" h="380509" w="122555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rect b="b" l="l" r="r" t="t"/>
              <a:pathLst>
                <a:path extrusionOk="0" h="1268365" w="1821434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rect b="b" l="l" r="r" t="t"/>
              <a:pathLst>
                <a:path extrusionOk="0" h="2960175" w="1219200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fmla="val 1379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fmla="val 22068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b="1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Light"/>
              <a:buChar char="▹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Light"/>
              <a:buChar char="▸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ctr">
              <a:buNone/>
              <a:defRPr b="1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quant-ux.com/#/share.html?h=a2aa10aiVWPPSMPHQc0sHbcbaVnROFFgkOG3L7pZluw6GBJJWtAiBrmiyWG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/>
          <p:nvPr>
            <p:ph type="ctrTitle"/>
          </p:nvPr>
        </p:nvSpPr>
        <p:spPr>
          <a:xfrm>
            <a:off x="855300" y="167325"/>
            <a:ext cx="7433400" cy="13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MeshSound</a:t>
            </a:r>
            <a:endParaRPr sz="7000"/>
          </a:p>
        </p:txBody>
      </p:sp>
      <p:sp>
        <p:nvSpPr>
          <p:cNvPr id="659" name="Google Shape;659;p12"/>
          <p:cNvSpPr txBox="1"/>
          <p:nvPr>
            <p:ph type="ctrTitle"/>
          </p:nvPr>
        </p:nvSpPr>
        <p:spPr>
          <a:xfrm>
            <a:off x="855300" y="979725"/>
            <a:ext cx="7433400" cy="135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Turma 3 - Grupo 2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Pedro Leite Galvão - up201700488@edu.fe.up.pt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Pedro Miguel Ribeiro Alves - up201707234@edu.fe.up.pt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Raúl Manuel Viana - up201208089@edu.fe.up.pt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Correções a realizar</a:t>
            </a:r>
            <a:endParaRPr/>
          </a:p>
        </p:txBody>
      </p:sp>
      <p:sp>
        <p:nvSpPr>
          <p:cNvPr id="759" name="Google Shape;759;p21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Google Shape;760;p21"/>
          <p:cNvSpPr txBox="1"/>
          <p:nvPr/>
        </p:nvSpPr>
        <p:spPr>
          <a:xfrm>
            <a:off x="574925" y="1298163"/>
            <a:ext cx="83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Quanto às correções a realizar futuramente, daremos prioridade à adição de um método para se poder retroceder á página anterior e em remodelar a página de grupos para uma página de gestão social onde um utilizador possa não só obter informação quanto aos seus grupos mas também quanto aos utilizadores que segue e que o seguem.</a:t>
            </a:r>
            <a:endParaRPr sz="1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3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Funcionalidades</a:t>
            </a:r>
            <a:endParaRPr/>
          </a:p>
        </p:txBody>
      </p:sp>
      <p:sp>
        <p:nvSpPr>
          <p:cNvPr id="665" name="Google Shape;665;p13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6" name="Google Shape;666;p13"/>
          <p:cNvSpPr txBox="1"/>
          <p:nvPr/>
        </p:nvSpPr>
        <p:spPr>
          <a:xfrm>
            <a:off x="2211600" y="1024800"/>
            <a:ext cx="4720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Registo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Log in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Recuperação de password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Aceder às definições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Log out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Pesquisar e aceder à página de um utilizador, artista ou álbum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Seguir outro utilizador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Marcar com um “gosto” um artista, álbum ou música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Visualizar a letra de uma música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Aceder às notificações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Criar um grupo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Enviar mensagens ou recomendações para um grupo ou para um utilizador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Reproduzir música num grupo ou em conjunto com outro utilizador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Aceder ao catálogo musical e de produtos de um artista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tamaran Light"/>
              <a:buChar char="●"/>
            </a:pPr>
            <a:r>
              <a:rPr lang="en" sz="11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Comprar um produto</a:t>
            </a:r>
            <a:endParaRPr sz="11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4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 Exemplo 1 - </a:t>
            </a:r>
            <a:r>
              <a:rPr lang="en"/>
              <a:t>Wireflow da compra de um item</a:t>
            </a:r>
            <a:endParaRPr/>
          </a:p>
        </p:txBody>
      </p:sp>
      <p:sp>
        <p:nvSpPr>
          <p:cNvPr id="672" name="Google Shape;672;p14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3" name="Google Shape;673;p14"/>
          <p:cNvGrpSpPr/>
          <p:nvPr/>
        </p:nvGrpSpPr>
        <p:grpSpPr>
          <a:xfrm>
            <a:off x="1132813" y="1278325"/>
            <a:ext cx="6878375" cy="2405748"/>
            <a:chOff x="1132813" y="1278325"/>
            <a:chExt cx="6878375" cy="2405748"/>
          </a:xfrm>
        </p:grpSpPr>
        <p:grpSp>
          <p:nvGrpSpPr>
            <p:cNvPr id="674" name="Google Shape;674;p14"/>
            <p:cNvGrpSpPr/>
            <p:nvPr/>
          </p:nvGrpSpPr>
          <p:grpSpPr>
            <a:xfrm>
              <a:off x="1132813" y="1278325"/>
              <a:ext cx="6878375" cy="2390200"/>
              <a:chOff x="815425" y="1136550"/>
              <a:chExt cx="6878375" cy="2390200"/>
            </a:xfrm>
          </p:grpSpPr>
          <p:pic>
            <p:nvPicPr>
              <p:cNvPr id="675" name="Google Shape;67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15425" y="1136550"/>
                <a:ext cx="1256775" cy="23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6" name="Google Shape;676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99413" y="1142500"/>
                <a:ext cx="1256775" cy="23783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7" name="Google Shape;677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83425" y="1139875"/>
                <a:ext cx="1256775" cy="23835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8" name="Google Shape;678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437025" y="1146875"/>
                <a:ext cx="1256775" cy="23647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9" name="Google Shape;679;p14"/>
            <p:cNvSpPr/>
            <p:nvPr/>
          </p:nvSpPr>
          <p:spPr>
            <a:xfrm>
              <a:off x="1777650" y="3465374"/>
              <a:ext cx="291300" cy="218700"/>
            </a:xfrm>
            <a:prstGeom prst="ellipse">
              <a:avLst/>
            </a:prstGeom>
            <a:noFill/>
            <a:ln cap="flat" cmpd="sng" w="9525">
              <a:solidFill>
                <a:srgbClr val="FFC2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0" name="Google Shape;680;p14"/>
            <p:cNvCxnSpPr>
              <a:stCxn id="679" idx="6"/>
              <a:endCxn id="676" idx="1"/>
            </p:cNvCxnSpPr>
            <p:nvPr/>
          </p:nvCxnSpPr>
          <p:spPr>
            <a:xfrm flipH="1" rot="10800000">
              <a:off x="2068950" y="2473424"/>
              <a:ext cx="948000" cy="11013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1" name="Google Shape;681;p14"/>
            <p:cNvSpPr/>
            <p:nvPr/>
          </p:nvSpPr>
          <p:spPr>
            <a:xfrm>
              <a:off x="3268738" y="2060508"/>
              <a:ext cx="735900" cy="2697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2" name="Google Shape;682;p14"/>
            <p:cNvCxnSpPr>
              <a:stCxn id="681" idx="6"/>
              <a:endCxn id="677" idx="1"/>
            </p:cNvCxnSpPr>
            <p:nvPr/>
          </p:nvCxnSpPr>
          <p:spPr>
            <a:xfrm>
              <a:off x="4004638" y="2195358"/>
              <a:ext cx="896100" cy="2781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3" name="Google Shape;683;p14"/>
            <p:cNvCxnSpPr>
              <a:stCxn id="684" idx="6"/>
              <a:endCxn id="678" idx="1"/>
            </p:cNvCxnSpPr>
            <p:nvPr/>
          </p:nvCxnSpPr>
          <p:spPr>
            <a:xfrm flipH="1" rot="10800000">
              <a:off x="5966700" y="2470938"/>
              <a:ext cx="787800" cy="1947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4" name="Google Shape;684;p14"/>
            <p:cNvSpPr/>
            <p:nvPr/>
          </p:nvSpPr>
          <p:spPr>
            <a:xfrm>
              <a:off x="5143500" y="2543538"/>
              <a:ext cx="823200" cy="2442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 Exemplo 2 - </a:t>
            </a:r>
            <a:r>
              <a:rPr lang="en"/>
              <a:t>Wireflow da utilização da </a:t>
            </a:r>
            <a:r>
              <a:rPr i="1" lang="en"/>
              <a:t>library</a:t>
            </a:r>
            <a:endParaRPr i="1"/>
          </a:p>
        </p:txBody>
      </p:sp>
      <p:sp>
        <p:nvSpPr>
          <p:cNvPr id="690" name="Google Shape;690;p15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1" name="Google Shape;691;p15"/>
          <p:cNvGrpSpPr/>
          <p:nvPr/>
        </p:nvGrpSpPr>
        <p:grpSpPr>
          <a:xfrm>
            <a:off x="777538" y="1271663"/>
            <a:ext cx="7588925" cy="2461489"/>
            <a:chOff x="567650" y="1271663"/>
            <a:chExt cx="7588925" cy="2461489"/>
          </a:xfrm>
        </p:grpSpPr>
        <p:pic>
          <p:nvPicPr>
            <p:cNvPr id="692" name="Google Shape;69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650" y="1278300"/>
              <a:ext cx="1304675" cy="245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62400" y="1288149"/>
              <a:ext cx="1304675" cy="24351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57150" y="1271663"/>
              <a:ext cx="1304675" cy="24484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51900" y="1292313"/>
              <a:ext cx="1304675" cy="24268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6" name="Google Shape;696;p15"/>
          <p:cNvSpPr/>
          <p:nvPr/>
        </p:nvSpPr>
        <p:spPr>
          <a:xfrm>
            <a:off x="1457075" y="3489700"/>
            <a:ext cx="262200" cy="3060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7" name="Google Shape;697;p15"/>
          <p:cNvCxnSpPr>
            <a:stCxn id="696" idx="6"/>
            <a:endCxn id="693" idx="1"/>
          </p:cNvCxnSpPr>
          <p:nvPr/>
        </p:nvCxnSpPr>
        <p:spPr>
          <a:xfrm flipH="1" rot="10800000">
            <a:off x="1719275" y="2505700"/>
            <a:ext cx="1152900" cy="1137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15"/>
          <p:cNvSpPr/>
          <p:nvPr/>
        </p:nvSpPr>
        <p:spPr>
          <a:xfrm>
            <a:off x="3169150" y="1733925"/>
            <a:ext cx="225900" cy="2550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15"/>
          <p:cNvCxnSpPr>
            <a:stCxn id="698" idx="6"/>
            <a:endCxn id="694" idx="1"/>
          </p:cNvCxnSpPr>
          <p:nvPr/>
        </p:nvCxnSpPr>
        <p:spPr>
          <a:xfrm>
            <a:off x="3395050" y="1861425"/>
            <a:ext cx="1572000" cy="63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15"/>
          <p:cNvSpPr/>
          <p:nvPr/>
        </p:nvSpPr>
        <p:spPr>
          <a:xfrm>
            <a:off x="5493200" y="1733925"/>
            <a:ext cx="291300" cy="218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1" name="Google Shape;701;p15"/>
          <p:cNvCxnSpPr>
            <a:stCxn id="700" idx="6"/>
            <a:endCxn id="695" idx="1"/>
          </p:cNvCxnSpPr>
          <p:nvPr/>
        </p:nvCxnSpPr>
        <p:spPr>
          <a:xfrm>
            <a:off x="5784500" y="1843275"/>
            <a:ext cx="1277400" cy="66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6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 Exemplo 3 - </a:t>
            </a:r>
            <a:r>
              <a:rPr lang="en"/>
              <a:t>Wireflow da criação de um novo grupo</a:t>
            </a:r>
            <a:endParaRPr/>
          </a:p>
        </p:txBody>
      </p:sp>
      <p:sp>
        <p:nvSpPr>
          <p:cNvPr id="707" name="Google Shape;707;p16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8" name="Google Shape;708;p16"/>
          <p:cNvGrpSpPr/>
          <p:nvPr/>
        </p:nvGrpSpPr>
        <p:grpSpPr>
          <a:xfrm>
            <a:off x="1696675" y="1263163"/>
            <a:ext cx="5750700" cy="2617180"/>
            <a:chOff x="1696650" y="1229226"/>
            <a:chExt cx="5750700" cy="2617180"/>
          </a:xfrm>
        </p:grpSpPr>
        <p:pic>
          <p:nvPicPr>
            <p:cNvPr id="709" name="Google Shape;70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96650" y="1251650"/>
              <a:ext cx="1377650" cy="257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0" name="Google Shape;71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3174" y="1256026"/>
              <a:ext cx="1377650" cy="2563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1" name="Google Shape;71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69700" y="1229226"/>
              <a:ext cx="1377650" cy="26171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2" name="Google Shape;712;p16"/>
          <p:cNvSpPr/>
          <p:nvPr/>
        </p:nvSpPr>
        <p:spPr>
          <a:xfrm>
            <a:off x="1653800" y="3679125"/>
            <a:ext cx="429900" cy="201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16"/>
          <p:cNvCxnSpPr>
            <a:stCxn id="712" idx="6"/>
            <a:endCxn id="710" idx="1"/>
          </p:cNvCxnSpPr>
          <p:nvPr/>
        </p:nvCxnSpPr>
        <p:spPr>
          <a:xfrm flipH="1" rot="10800000">
            <a:off x="2083700" y="2571675"/>
            <a:ext cx="1799400" cy="1208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16"/>
          <p:cNvSpPr/>
          <p:nvPr/>
        </p:nvSpPr>
        <p:spPr>
          <a:xfrm>
            <a:off x="4393100" y="3416850"/>
            <a:ext cx="357000" cy="262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Google Shape;715;p16"/>
          <p:cNvCxnSpPr>
            <a:stCxn id="714" idx="6"/>
            <a:endCxn id="711" idx="1"/>
          </p:cNvCxnSpPr>
          <p:nvPr/>
        </p:nvCxnSpPr>
        <p:spPr>
          <a:xfrm flipH="1" rot="10800000">
            <a:off x="4750100" y="2571750"/>
            <a:ext cx="1319700" cy="976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7"/>
          <p:cNvSpPr txBox="1"/>
          <p:nvPr>
            <p:ph type="title"/>
          </p:nvPr>
        </p:nvSpPr>
        <p:spPr>
          <a:xfrm>
            <a:off x="1241850" y="446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 Exemplo 4 - </a:t>
            </a:r>
            <a:r>
              <a:rPr lang="en"/>
              <a:t>Wireflow de envio de mensagem direta</a:t>
            </a:r>
            <a:endParaRPr/>
          </a:p>
        </p:txBody>
      </p:sp>
      <p:sp>
        <p:nvSpPr>
          <p:cNvPr id="721" name="Google Shape;721;p17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2" name="Google Shape;722;p17"/>
          <p:cNvGrpSpPr/>
          <p:nvPr/>
        </p:nvGrpSpPr>
        <p:grpSpPr>
          <a:xfrm>
            <a:off x="1606455" y="1309905"/>
            <a:ext cx="6053250" cy="2534534"/>
            <a:chOff x="1689525" y="1177813"/>
            <a:chExt cx="5765000" cy="2436349"/>
          </a:xfrm>
        </p:grpSpPr>
        <p:pic>
          <p:nvPicPr>
            <p:cNvPr id="723" name="Google Shape;72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89525" y="1220875"/>
              <a:ext cx="1282825" cy="2350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4" name="Google Shape;72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0613" y="1198350"/>
              <a:ext cx="1282825" cy="23952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Google Shape;72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71700" y="1177813"/>
              <a:ext cx="1282825" cy="243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6" name="Google Shape;726;p17"/>
          <p:cNvSpPr/>
          <p:nvPr/>
        </p:nvSpPr>
        <p:spPr>
          <a:xfrm>
            <a:off x="2337543" y="3399168"/>
            <a:ext cx="331500" cy="223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7" name="Google Shape;727;p17"/>
          <p:cNvCxnSpPr>
            <a:stCxn id="726" idx="6"/>
            <a:endCxn id="724" idx="1"/>
          </p:cNvCxnSpPr>
          <p:nvPr/>
        </p:nvCxnSpPr>
        <p:spPr>
          <a:xfrm flipH="1" rot="10800000">
            <a:off x="2669043" y="2577318"/>
            <a:ext cx="1290600" cy="933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17"/>
          <p:cNvCxnSpPr>
            <a:stCxn id="729" idx="6"/>
            <a:endCxn id="725" idx="1"/>
          </p:cNvCxnSpPr>
          <p:nvPr/>
        </p:nvCxnSpPr>
        <p:spPr>
          <a:xfrm>
            <a:off x="5103892" y="1883267"/>
            <a:ext cx="1208700" cy="693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9" name="Google Shape;729;p17"/>
          <p:cNvSpPr/>
          <p:nvPr/>
        </p:nvSpPr>
        <p:spPr>
          <a:xfrm>
            <a:off x="4096792" y="1771517"/>
            <a:ext cx="1007100" cy="223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8"/>
          <p:cNvSpPr txBox="1"/>
          <p:nvPr>
            <p:ph type="title"/>
          </p:nvPr>
        </p:nvSpPr>
        <p:spPr>
          <a:xfrm>
            <a:off x="1241850" y="1625650"/>
            <a:ext cx="6660300" cy="15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u="sng">
                <a:solidFill>
                  <a:schemeClr val="hlink"/>
                </a:solidFill>
                <a:hlinkClick r:id="rId3"/>
              </a:rPr>
              <a:t>Test Our Prototype!</a:t>
            </a:r>
            <a:endParaRPr sz="6200"/>
          </a:p>
        </p:txBody>
      </p:sp>
      <p:sp>
        <p:nvSpPr>
          <p:cNvPr id="735" name="Google Shape;735;p18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9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da Avaliação Heurística</a:t>
            </a:r>
            <a:endParaRPr/>
          </a:p>
        </p:txBody>
      </p:sp>
      <p:sp>
        <p:nvSpPr>
          <p:cNvPr id="741" name="Google Shape;741;p19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2" name="Google Shape;742;p19"/>
          <p:cNvSpPr txBox="1"/>
          <p:nvPr/>
        </p:nvSpPr>
        <p:spPr>
          <a:xfrm>
            <a:off x="530875" y="1372325"/>
            <a:ext cx="835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Os principais problemas identificados na versão do protótipo apresentado aos avaliadores foram as seguintes: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Light"/>
              <a:buAutoNum type="arabicPeriod"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Falta de uma funcionalidade de reproduzir música em segundo plano;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Light"/>
              <a:buAutoNum type="arabicPeriod"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Falta de um botão para voltar à página anterior;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Light"/>
              <a:buAutoNum type="arabicPeriod"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 acesso ao nosso perfil não é o mais intuitivo;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Light"/>
              <a:buAutoNum type="arabicPeriod"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Falta de formas de interação rápida com uma música ou álbum na página de pesquisa ou na ‘library’ tais como marcar com “gosto”, descarregar ou adicionar à playlist, sem ter de aceder à página de reprodução de música;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Light"/>
              <a:buAutoNum type="arabicPeriod"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Inexistência de método para visualizar e gerir amizades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/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Correções realizadas</a:t>
            </a:r>
            <a:endParaRPr/>
          </a:p>
        </p:txBody>
      </p:sp>
      <p:sp>
        <p:nvSpPr>
          <p:cNvPr id="748" name="Google Shape;748;p20"/>
          <p:cNvSpPr txBox="1"/>
          <p:nvPr>
            <p:ph idx="12" type="sldNum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Google Shape;749;p20"/>
          <p:cNvSpPr txBox="1"/>
          <p:nvPr/>
        </p:nvSpPr>
        <p:spPr>
          <a:xfrm>
            <a:off x="574925" y="1298163"/>
            <a:ext cx="835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Desde o momento da avaliação heurística </a:t>
            </a: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corrigimos</a:t>
            </a: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os problemas 1 e 4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. 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 </a:t>
            </a: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problema 1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foi corrigido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adicionando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um pequeno player à barra superior quando um utilizador reproduz uma música ao contrário de ir diretamente para a página de reprodução.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 </a:t>
            </a: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problema 4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foi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corrigido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através de um menu de opções ao lado de cada miniatura de uma música ou álbum.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750" name="Google Shape;7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5" y="2791725"/>
            <a:ext cx="3598404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654" y="2627100"/>
            <a:ext cx="4729821" cy="725545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0"/>
          <p:cNvSpPr/>
          <p:nvPr/>
        </p:nvSpPr>
        <p:spPr>
          <a:xfrm>
            <a:off x="806250" y="2614625"/>
            <a:ext cx="2290800" cy="729600"/>
          </a:xfrm>
          <a:prstGeom prst="ellipse">
            <a:avLst/>
          </a:prstGeom>
          <a:noFill/>
          <a:ln cap="flat" cmpd="sng" w="9525">
            <a:solidFill>
              <a:srgbClr val="FFC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0"/>
          <p:cNvSpPr/>
          <p:nvPr/>
        </p:nvSpPr>
        <p:spPr>
          <a:xfrm>
            <a:off x="8482925" y="2845088"/>
            <a:ext cx="451500" cy="306600"/>
          </a:xfrm>
          <a:prstGeom prst="ellipse">
            <a:avLst/>
          </a:prstGeom>
          <a:noFill/>
          <a:ln cap="flat" cmpd="sng" w="9525">
            <a:solidFill>
              <a:srgbClr val="FFC2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