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hfbFkblrSF6g6b9NZ5PLUZQizI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D3CD59-6F77-4789-9032-5BA88E74F0F3}">
  <a:tblStyle styleId="{D9D3CD59-6F77-4789-9032-5BA88E74F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PT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2000" strike="noStrike">
                <a:latin typeface="Arial"/>
                <a:ea typeface="Arial"/>
                <a:cs typeface="Arial"/>
                <a:sym typeface="Arial"/>
              </a:rPr>
              <a:t>Sub-Capa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PT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/>
              <a:t>O </a:t>
            </a:r>
            <a:r>
              <a:rPr lang="pt-PT" sz="1600"/>
              <a:t>reconhecimento</a:t>
            </a:r>
            <a:r>
              <a:rPr lang="pt-PT" sz="1600"/>
              <a:t> da actividade tem como objectivo reconhecer actividades dos ocupantes dos veículos autónomos partilhados.</a:t>
            </a:r>
            <a:endParaRPr sz="1600"/>
          </a:p>
        </p:txBody>
      </p:sp>
      <p:sp>
        <p:nvSpPr>
          <p:cNvPr id="129" name="Google Shape;129;p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Referir: scripts para adaptação do dataset, labels, 80/20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67cb2c572_1_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Frames -&gt; imagens PIL -&gt; tensores -&gt; stack de tensores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e67cb2c572_1_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67cb2c572_1_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Perto da 10ª época a linha de loss do validation set parece sofrer uma inflexão o que pode querer dizer que o modelo começa a sofrer de overfitting, apesar de serem poucas épocas para isso. De qualquer forma a curva da accuracy começa a convergir a partir da 10ª época.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No modelo da esquerda seria de esperar que o treino fosse mais demorado em termos computacionais. O que se registou foi uma curva de validation loss que sugere um dataset de treino não representativo, ou seja que não fornece informação suficiente para o modelo aprender, por exemplo demasiado pequeno. No entanto, apesar da curva de validation accuracy ser algo instável, atinge valores maiores do que os outros modelos.</a:t>
            </a:r>
            <a:endParaRPr/>
          </a:p>
        </p:txBody>
      </p:sp>
      <p:sp>
        <p:nvSpPr>
          <p:cNvPr id="166" name="Google Shape;166;ge67cb2c572_1_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8c9c30bb_0_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e68c9c30bb_0_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1774080" y="362520"/>
            <a:ext cx="796896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2" type="body"/>
          </p:nvPr>
        </p:nvSpPr>
        <p:spPr>
          <a:xfrm>
            <a:off x="1774080" y="794160"/>
            <a:ext cx="796896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" type="body"/>
          </p:nvPr>
        </p:nvSpPr>
        <p:spPr>
          <a:xfrm>
            <a:off x="1774080" y="362520"/>
            <a:ext cx="3888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2" type="body"/>
          </p:nvPr>
        </p:nvSpPr>
        <p:spPr>
          <a:xfrm>
            <a:off x="5857560" y="362520"/>
            <a:ext cx="3888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3" type="body"/>
          </p:nvPr>
        </p:nvSpPr>
        <p:spPr>
          <a:xfrm>
            <a:off x="1774080" y="794160"/>
            <a:ext cx="3888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4" type="body"/>
          </p:nvPr>
        </p:nvSpPr>
        <p:spPr>
          <a:xfrm>
            <a:off x="5857560" y="794160"/>
            <a:ext cx="3888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" type="body"/>
          </p:nvPr>
        </p:nvSpPr>
        <p:spPr>
          <a:xfrm>
            <a:off x="1774080" y="362520"/>
            <a:ext cx="2565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2" type="body"/>
          </p:nvPr>
        </p:nvSpPr>
        <p:spPr>
          <a:xfrm>
            <a:off x="4468320" y="362520"/>
            <a:ext cx="2565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3" type="body"/>
          </p:nvPr>
        </p:nvSpPr>
        <p:spPr>
          <a:xfrm>
            <a:off x="7162920" y="362520"/>
            <a:ext cx="2565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4" type="body"/>
          </p:nvPr>
        </p:nvSpPr>
        <p:spPr>
          <a:xfrm>
            <a:off x="1774080" y="794160"/>
            <a:ext cx="2565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5" type="body"/>
          </p:nvPr>
        </p:nvSpPr>
        <p:spPr>
          <a:xfrm>
            <a:off x="4468320" y="794160"/>
            <a:ext cx="2565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6" type="body"/>
          </p:nvPr>
        </p:nvSpPr>
        <p:spPr>
          <a:xfrm>
            <a:off x="7162920" y="794160"/>
            <a:ext cx="2565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subTitle"/>
          </p:nvPr>
        </p:nvSpPr>
        <p:spPr>
          <a:xfrm>
            <a:off x="1774080" y="362520"/>
            <a:ext cx="7968960" cy="825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" type="body"/>
          </p:nvPr>
        </p:nvSpPr>
        <p:spPr>
          <a:xfrm>
            <a:off x="1774080" y="362520"/>
            <a:ext cx="7968960" cy="82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>
            <a:off x="1774080" y="362520"/>
            <a:ext cx="3888720" cy="82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2" type="body"/>
          </p:nvPr>
        </p:nvSpPr>
        <p:spPr>
          <a:xfrm>
            <a:off x="5857560" y="362520"/>
            <a:ext cx="3888720" cy="82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6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" type="body"/>
          </p:nvPr>
        </p:nvSpPr>
        <p:spPr>
          <a:xfrm>
            <a:off x="1774080" y="362520"/>
            <a:ext cx="3888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2" type="body"/>
          </p:nvPr>
        </p:nvSpPr>
        <p:spPr>
          <a:xfrm>
            <a:off x="5857560" y="362520"/>
            <a:ext cx="3888720" cy="82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3" type="body"/>
          </p:nvPr>
        </p:nvSpPr>
        <p:spPr>
          <a:xfrm>
            <a:off x="1774080" y="794160"/>
            <a:ext cx="3888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subTitle"/>
          </p:nvPr>
        </p:nvSpPr>
        <p:spPr>
          <a:xfrm>
            <a:off x="1774080" y="362520"/>
            <a:ext cx="7968960" cy="825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" type="body"/>
          </p:nvPr>
        </p:nvSpPr>
        <p:spPr>
          <a:xfrm>
            <a:off x="1774080" y="362520"/>
            <a:ext cx="3888720" cy="82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2" type="body"/>
          </p:nvPr>
        </p:nvSpPr>
        <p:spPr>
          <a:xfrm>
            <a:off x="5857560" y="362520"/>
            <a:ext cx="3888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3" type="body"/>
          </p:nvPr>
        </p:nvSpPr>
        <p:spPr>
          <a:xfrm>
            <a:off x="5857560" y="794160"/>
            <a:ext cx="3888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" type="body"/>
          </p:nvPr>
        </p:nvSpPr>
        <p:spPr>
          <a:xfrm>
            <a:off x="1774080" y="362520"/>
            <a:ext cx="3888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2" type="body"/>
          </p:nvPr>
        </p:nvSpPr>
        <p:spPr>
          <a:xfrm>
            <a:off x="5857560" y="362520"/>
            <a:ext cx="3888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9"/>
          <p:cNvSpPr txBox="1"/>
          <p:nvPr>
            <p:ph idx="3" type="body"/>
          </p:nvPr>
        </p:nvSpPr>
        <p:spPr>
          <a:xfrm>
            <a:off x="1774080" y="794160"/>
            <a:ext cx="796896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0"/>
          <p:cNvSpPr txBox="1"/>
          <p:nvPr>
            <p:ph idx="1" type="body"/>
          </p:nvPr>
        </p:nvSpPr>
        <p:spPr>
          <a:xfrm>
            <a:off x="1774080" y="362520"/>
            <a:ext cx="796896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0"/>
          <p:cNvSpPr txBox="1"/>
          <p:nvPr>
            <p:ph idx="2" type="body"/>
          </p:nvPr>
        </p:nvSpPr>
        <p:spPr>
          <a:xfrm>
            <a:off x="1774080" y="794160"/>
            <a:ext cx="796896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1"/>
          <p:cNvSpPr txBox="1"/>
          <p:nvPr>
            <p:ph idx="1" type="body"/>
          </p:nvPr>
        </p:nvSpPr>
        <p:spPr>
          <a:xfrm>
            <a:off x="1774080" y="362520"/>
            <a:ext cx="3888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1"/>
          <p:cNvSpPr txBox="1"/>
          <p:nvPr>
            <p:ph idx="2" type="body"/>
          </p:nvPr>
        </p:nvSpPr>
        <p:spPr>
          <a:xfrm>
            <a:off x="5857560" y="362520"/>
            <a:ext cx="3888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1"/>
          <p:cNvSpPr txBox="1"/>
          <p:nvPr>
            <p:ph idx="3" type="body"/>
          </p:nvPr>
        </p:nvSpPr>
        <p:spPr>
          <a:xfrm>
            <a:off x="1774080" y="794160"/>
            <a:ext cx="3888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1"/>
          <p:cNvSpPr txBox="1"/>
          <p:nvPr>
            <p:ph idx="4" type="body"/>
          </p:nvPr>
        </p:nvSpPr>
        <p:spPr>
          <a:xfrm>
            <a:off x="5857560" y="794160"/>
            <a:ext cx="3888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2"/>
          <p:cNvSpPr txBox="1"/>
          <p:nvPr>
            <p:ph idx="1" type="body"/>
          </p:nvPr>
        </p:nvSpPr>
        <p:spPr>
          <a:xfrm>
            <a:off x="1774080" y="362520"/>
            <a:ext cx="2565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2"/>
          <p:cNvSpPr txBox="1"/>
          <p:nvPr>
            <p:ph idx="2" type="body"/>
          </p:nvPr>
        </p:nvSpPr>
        <p:spPr>
          <a:xfrm>
            <a:off x="4468320" y="362520"/>
            <a:ext cx="2565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2"/>
          <p:cNvSpPr txBox="1"/>
          <p:nvPr>
            <p:ph idx="3" type="body"/>
          </p:nvPr>
        </p:nvSpPr>
        <p:spPr>
          <a:xfrm>
            <a:off x="7162920" y="362520"/>
            <a:ext cx="2565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2"/>
          <p:cNvSpPr txBox="1"/>
          <p:nvPr>
            <p:ph idx="4" type="body"/>
          </p:nvPr>
        </p:nvSpPr>
        <p:spPr>
          <a:xfrm>
            <a:off x="1774080" y="794160"/>
            <a:ext cx="2565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2"/>
          <p:cNvSpPr txBox="1"/>
          <p:nvPr>
            <p:ph idx="5" type="body"/>
          </p:nvPr>
        </p:nvSpPr>
        <p:spPr>
          <a:xfrm>
            <a:off x="4468320" y="794160"/>
            <a:ext cx="2565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2"/>
          <p:cNvSpPr txBox="1"/>
          <p:nvPr>
            <p:ph idx="6" type="body"/>
          </p:nvPr>
        </p:nvSpPr>
        <p:spPr>
          <a:xfrm>
            <a:off x="7162920" y="794160"/>
            <a:ext cx="2565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1774080" y="362520"/>
            <a:ext cx="7968960" cy="82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1774080" y="362520"/>
            <a:ext cx="3888720" cy="82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2" type="body"/>
          </p:nvPr>
        </p:nvSpPr>
        <p:spPr>
          <a:xfrm>
            <a:off x="5857560" y="362520"/>
            <a:ext cx="3888720" cy="82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1774080" y="362520"/>
            <a:ext cx="3888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2" type="body"/>
          </p:nvPr>
        </p:nvSpPr>
        <p:spPr>
          <a:xfrm>
            <a:off x="5857560" y="362520"/>
            <a:ext cx="3888720" cy="82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3" type="body"/>
          </p:nvPr>
        </p:nvSpPr>
        <p:spPr>
          <a:xfrm>
            <a:off x="1774080" y="794160"/>
            <a:ext cx="3888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1774080" y="362520"/>
            <a:ext cx="3888720" cy="82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5857560" y="362520"/>
            <a:ext cx="3888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5857560" y="794160"/>
            <a:ext cx="3888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" type="body"/>
          </p:nvPr>
        </p:nvSpPr>
        <p:spPr>
          <a:xfrm>
            <a:off x="1774080" y="362520"/>
            <a:ext cx="3888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2" type="body"/>
          </p:nvPr>
        </p:nvSpPr>
        <p:spPr>
          <a:xfrm>
            <a:off x="5857560" y="362520"/>
            <a:ext cx="3888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3" type="body"/>
          </p:nvPr>
        </p:nvSpPr>
        <p:spPr>
          <a:xfrm>
            <a:off x="1774080" y="794160"/>
            <a:ext cx="796896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240" y="0"/>
            <a:ext cx="12188520" cy="68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/>
          <p:nvPr>
            <p:ph idx="1" type="body"/>
          </p:nvPr>
        </p:nvSpPr>
        <p:spPr>
          <a:xfrm>
            <a:off x="1238400" y="984600"/>
            <a:ext cx="5560920" cy="182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7"/>
          <p:cNvSpPr txBox="1"/>
          <p:nvPr>
            <p:ph idx="2" type="body"/>
          </p:nvPr>
        </p:nvSpPr>
        <p:spPr>
          <a:xfrm>
            <a:off x="1238400" y="3249720"/>
            <a:ext cx="556092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7"/>
          <p:cNvSpPr txBox="1"/>
          <p:nvPr>
            <p:ph idx="3" type="body"/>
          </p:nvPr>
        </p:nvSpPr>
        <p:spPr>
          <a:xfrm>
            <a:off x="1238400" y="2867760"/>
            <a:ext cx="556092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7"/>
          <p:cNvSpPr txBox="1"/>
          <p:nvPr>
            <p:ph idx="4" type="body"/>
          </p:nvPr>
        </p:nvSpPr>
        <p:spPr>
          <a:xfrm>
            <a:off x="1238400" y="3631320"/>
            <a:ext cx="556092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idx="1" type="body"/>
          </p:nvPr>
        </p:nvSpPr>
        <p:spPr>
          <a:xfrm>
            <a:off x="1774080" y="362520"/>
            <a:ext cx="7968960" cy="82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1773360" y="1884600"/>
            <a:ext cx="7969680" cy="424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9"/>
          <p:cNvSpPr/>
          <p:nvPr/>
        </p:nvSpPr>
        <p:spPr>
          <a:xfrm flipH="1">
            <a:off x="-720" y="0"/>
            <a:ext cx="985320" cy="6866640"/>
          </a:xfrm>
          <a:prstGeom prst="rect">
            <a:avLst/>
          </a:prstGeom>
          <a:solidFill>
            <a:srgbClr val="038AB7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0" y="5877360"/>
            <a:ext cx="98532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29760" y="479520"/>
            <a:ext cx="325800" cy="161964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"/>
          <p:cNvSpPr txBox="1"/>
          <p:nvPr/>
        </p:nvSpPr>
        <p:spPr>
          <a:xfrm>
            <a:off x="1238400" y="815445"/>
            <a:ext cx="61026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600">
                <a:solidFill>
                  <a:srgbClr val="FFFFFF"/>
                </a:solidFill>
              </a:rPr>
              <a:t>Activity classification using noisy video streams 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 txBox="1"/>
          <p:nvPr/>
        </p:nvSpPr>
        <p:spPr>
          <a:xfrm>
            <a:off x="1764300" y="3661480"/>
            <a:ext cx="55608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PT" sz="1800">
                <a:solidFill>
                  <a:schemeClr val="lt1"/>
                </a:solidFill>
              </a:rPr>
              <a:t>I</a:t>
            </a:r>
            <a:r>
              <a:rPr lang="pt-PT" sz="1800">
                <a:solidFill>
                  <a:schemeClr val="lt1"/>
                </a:solidFill>
              </a:rPr>
              <a:t>nternship supervisors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00">
                <a:solidFill>
                  <a:schemeClr val="lt1"/>
                </a:solidFill>
              </a:rPr>
              <a:t>Leonardo Capozzi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00">
                <a:solidFill>
                  <a:schemeClr val="lt1"/>
                </a:solidFill>
              </a:rPr>
              <a:t>Afonso Sousa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rgbClr val="FFFFFF"/>
                </a:solidFill>
              </a:rPr>
              <a:t>30 de julho de 2021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1238400" y="2485805"/>
            <a:ext cx="55608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PT" sz="1800">
                <a:solidFill>
                  <a:schemeClr val="lt1"/>
                </a:solidFill>
              </a:rPr>
              <a:t>João Rôla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PT" sz="1800">
                <a:solidFill>
                  <a:schemeClr val="lt1"/>
                </a:solidFill>
              </a:rPr>
              <a:t>Raul Viana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</a:rPr>
              <a:t>Rodrigo Azevedo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"/>
          <p:cNvSpPr txBox="1"/>
          <p:nvPr/>
        </p:nvSpPr>
        <p:spPr>
          <a:xfrm>
            <a:off x="1774080" y="362520"/>
            <a:ext cx="7968960" cy="82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Introduction/motivation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 txBox="1"/>
          <p:nvPr/>
        </p:nvSpPr>
        <p:spPr>
          <a:xfrm>
            <a:off x="1774075" y="1580475"/>
            <a:ext cx="9554400" cy="4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36370" lvl="0" marL="3430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C0DF"/>
              </a:buClr>
              <a:buSzPts val="2700"/>
              <a:buChar char="•"/>
            </a:pPr>
            <a:r>
              <a:rPr lang="pt-PT" sz="2700"/>
              <a:t>Autonomous vehicles are expected to become pervasive in the years to come. </a:t>
            </a:r>
            <a:endParaRPr sz="2700"/>
          </a:p>
          <a:p>
            <a:pPr indent="-336370" lvl="0" marL="34308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1C0DF"/>
              </a:buClr>
              <a:buSzPts val="2700"/>
              <a:buChar char="•"/>
            </a:pPr>
            <a:r>
              <a:rPr lang="pt-PT" sz="2700"/>
              <a:t>Share vehicles are expected to play a key role in urban mobility</a:t>
            </a:r>
            <a:endParaRPr sz="2700"/>
          </a:p>
          <a:p>
            <a:pPr indent="-336370" lvl="0" marL="34308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1C0DF"/>
              </a:buClr>
              <a:buSzPts val="2700"/>
              <a:buChar char="•"/>
            </a:pPr>
            <a:r>
              <a:rPr lang="pt-PT" sz="2700"/>
              <a:t>The automatic recognition of activity will provide valuable information, but it faces difficulties due to the noise that affects visual information.</a:t>
            </a:r>
            <a:endParaRPr sz="2700"/>
          </a:p>
          <a:p>
            <a:pPr indent="-336370" lvl="0" marL="34308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51C0DF"/>
              </a:buClr>
              <a:buSzPts val="2700"/>
              <a:buChar char="•"/>
            </a:pPr>
            <a:r>
              <a:rPr lang="pt-PT" sz="2700"/>
              <a:t>Accurate classification is therefore extremely valuable.</a:t>
            </a:r>
            <a:r>
              <a:rPr lang="pt-PT" sz="2700">
                <a:solidFill>
                  <a:schemeClr val="dk1"/>
                </a:solidFill>
              </a:rPr>
              <a:t> 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33" name="Google Shape;133;p2"/>
          <p:cNvSpPr txBox="1"/>
          <p:nvPr/>
        </p:nvSpPr>
        <p:spPr>
          <a:xfrm>
            <a:off x="0" y="5877360"/>
            <a:ext cx="98532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PT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/>
          <p:nvPr/>
        </p:nvSpPr>
        <p:spPr>
          <a:xfrm>
            <a:off x="1774080" y="362520"/>
            <a:ext cx="7968960" cy="82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1774075" y="1495050"/>
            <a:ext cx="8395500" cy="3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36370" lvl="0" marL="34308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1C0DF"/>
              </a:buClr>
              <a:buSzPts val="2700"/>
              <a:buChar char="•"/>
            </a:pPr>
            <a:r>
              <a:rPr lang="pt-PT" sz="2700"/>
              <a:t>Definition and preparation of the best available dataset</a:t>
            </a:r>
            <a:endParaRPr sz="2700"/>
          </a:p>
          <a:p>
            <a:pPr indent="-336370" lvl="0" marL="34308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1C0DF"/>
              </a:buClr>
              <a:buSzPts val="2700"/>
              <a:buChar char="•"/>
            </a:pPr>
            <a:r>
              <a:rPr lang="pt-PT" sz="2700"/>
              <a:t>Integration of motion information in a proper classification model based on deep neural network</a:t>
            </a:r>
            <a:r>
              <a:rPr lang="pt-PT" sz="2700"/>
              <a:t>s</a:t>
            </a:r>
            <a:endParaRPr sz="2700"/>
          </a:p>
          <a:p>
            <a:pPr indent="-336370" lvl="0" marL="34308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1C0DF"/>
              </a:buClr>
              <a:buSzPts val="2700"/>
              <a:buFont typeface="Arial"/>
              <a:buChar char="•"/>
            </a:pPr>
            <a:r>
              <a:rPr lang="pt-PT" sz="2700"/>
              <a:t>Fine-tune the classification model hyper-parameters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370" lvl="0" marL="34308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1C0DF"/>
              </a:buClr>
              <a:buSzPts val="2700"/>
              <a:buFont typeface="Arial"/>
              <a:buChar char="•"/>
            </a:pPr>
            <a:r>
              <a:rPr lang="pt-PT" sz="2700"/>
              <a:t>Report the work and the results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0" y="5877360"/>
            <a:ext cx="98532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PT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/>
          <p:nvPr/>
        </p:nvSpPr>
        <p:spPr>
          <a:xfrm>
            <a:off x="1774080" y="362520"/>
            <a:ext cx="7968960" cy="82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 Description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1774075" y="1354675"/>
            <a:ext cx="8911200" cy="48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36370" lvl="0" marL="34308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C0DF"/>
              </a:buClr>
              <a:buSzPts val="2700"/>
              <a:buChar char="•"/>
            </a:pPr>
            <a:r>
              <a:rPr lang="pt-PT" sz="2700"/>
              <a:t>Brief research about the PyTorch framework and libraries concerning deep-learning and neural networks.</a:t>
            </a:r>
            <a:endParaRPr sz="2700"/>
          </a:p>
          <a:p>
            <a:pPr indent="-336370" lvl="0" marL="34308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C0DF"/>
              </a:buClr>
              <a:buSzPts val="2700"/>
              <a:buChar char="•"/>
            </a:pPr>
            <a:r>
              <a:rPr lang="pt-PT" sz="2700"/>
              <a:t>Determine what freely available dataset and model would best suit our needs (HMDB-51).</a:t>
            </a:r>
            <a:endParaRPr sz="2700"/>
          </a:p>
          <a:p>
            <a:pPr indent="-336370" lvl="0" marL="34308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C0DF"/>
              </a:buClr>
              <a:buSzPts val="2700"/>
              <a:buChar char="•"/>
            </a:pPr>
            <a:r>
              <a:rPr lang="pt-PT" sz="2700"/>
              <a:t>Adaptation of the dataset by way of frame extraction, and development of a dataloader for action recognition.</a:t>
            </a:r>
            <a:endParaRPr sz="2700"/>
          </a:p>
          <a:p>
            <a:pPr indent="-336370" lvl="0" marL="34308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1C0DF"/>
              </a:buClr>
              <a:buSzPts val="2700"/>
              <a:buChar char="•"/>
            </a:pPr>
            <a:r>
              <a:rPr lang="pt-PT" sz="2700"/>
              <a:t>Splitting of the dataset into validation and training groups.</a:t>
            </a:r>
            <a:endParaRPr sz="2700"/>
          </a:p>
        </p:txBody>
      </p:sp>
      <p:sp>
        <p:nvSpPr>
          <p:cNvPr id="147" name="Google Shape;147;p4"/>
          <p:cNvSpPr txBox="1"/>
          <p:nvPr/>
        </p:nvSpPr>
        <p:spPr>
          <a:xfrm>
            <a:off x="0" y="5877360"/>
            <a:ext cx="98532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PT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67cb2c572_1_2"/>
          <p:cNvSpPr txBox="1"/>
          <p:nvPr/>
        </p:nvSpPr>
        <p:spPr>
          <a:xfrm>
            <a:off x="1774080" y="362520"/>
            <a:ext cx="79689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 Description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e67cb2c572_1_2"/>
          <p:cNvSpPr txBox="1"/>
          <p:nvPr/>
        </p:nvSpPr>
        <p:spPr>
          <a:xfrm>
            <a:off x="1774085" y="1481275"/>
            <a:ext cx="8395500" cy="4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00050" lvl="0" marL="457200" marR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rgbClr val="51C0DF"/>
              </a:buClr>
              <a:buSzPts val="2700"/>
              <a:buChar char="●"/>
            </a:pPr>
            <a:r>
              <a:rPr lang="pt-PT" sz="2700"/>
              <a:t>Upload of the modified dataset to Google cloud.</a:t>
            </a:r>
            <a:endParaRPr sz="2700"/>
          </a:p>
          <a:p>
            <a:pPr indent="-400050" lvl="0" marL="457200" marR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rgbClr val="51C0DF"/>
              </a:buClr>
              <a:buSzPts val="2700"/>
              <a:buChar char="●"/>
            </a:pPr>
            <a:r>
              <a:rPr lang="pt-PT" sz="2700"/>
              <a:t>Testing our notebook script with a reduced version of the dataset (fewer classes).</a:t>
            </a:r>
            <a:endParaRPr sz="2700"/>
          </a:p>
          <a:p>
            <a:pPr indent="-400050" lvl="0" marL="457200" marR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rgbClr val="51C0DF"/>
              </a:buClr>
              <a:buSzPts val="2700"/>
              <a:buChar char="●"/>
            </a:pPr>
            <a:r>
              <a:rPr lang="pt-PT" sz="2700"/>
              <a:t>Running our notebook through the whole 51 classes.</a:t>
            </a:r>
            <a:endParaRPr sz="2700"/>
          </a:p>
          <a:p>
            <a:pPr indent="-400050" lvl="0" marL="457200" marR="0" rtl="0" algn="l">
              <a:lnSpc>
                <a:spcPct val="115000"/>
              </a:lnSpc>
              <a:spcBef>
                <a:spcPts val="2200"/>
              </a:spcBef>
              <a:spcAft>
                <a:spcPts val="1000"/>
              </a:spcAft>
              <a:buClr>
                <a:srgbClr val="51C0DF"/>
              </a:buClr>
              <a:buSzPts val="2700"/>
              <a:buChar char="●"/>
            </a:pPr>
            <a:r>
              <a:rPr lang="pt-PT" sz="2700"/>
              <a:t>Fine-tuning of the parameters and statistics gathering.</a:t>
            </a:r>
            <a:endParaRPr sz="2700"/>
          </a:p>
        </p:txBody>
      </p:sp>
      <p:sp>
        <p:nvSpPr>
          <p:cNvPr id="154" name="Google Shape;154;ge67cb2c572_1_2"/>
          <p:cNvSpPr txBox="1"/>
          <p:nvPr/>
        </p:nvSpPr>
        <p:spPr>
          <a:xfrm>
            <a:off x="0" y="5877360"/>
            <a:ext cx="9852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PT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/>
          <p:nvPr/>
        </p:nvSpPr>
        <p:spPr>
          <a:xfrm>
            <a:off x="1774080" y="362520"/>
            <a:ext cx="7968960" cy="82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Obtained Results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1246304" y="1847450"/>
            <a:ext cx="4819200" cy="4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173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C0DF"/>
              </a:buClr>
              <a:buSzPts val="2400"/>
              <a:buFont typeface="Arial"/>
              <a:buChar char="●"/>
            </a:pPr>
            <a:r>
              <a:rPr lang="pt-PT" sz="2400">
                <a:solidFill>
                  <a:schemeClr val="dk1"/>
                </a:solidFill>
              </a:rPr>
              <a:t>Resnet (2D+1) 18</a:t>
            </a:r>
            <a:endParaRPr sz="2400">
              <a:solidFill>
                <a:schemeClr val="dk1"/>
              </a:solidFill>
            </a:endParaRPr>
          </a:p>
          <a:p>
            <a:pPr indent="-342900" lvl="1" marL="63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8AB7"/>
              </a:buClr>
              <a:buSzPts val="1800"/>
              <a:buChar char="○"/>
            </a:pPr>
            <a:r>
              <a:rPr lang="pt-PT" sz="1800">
                <a:solidFill>
                  <a:schemeClr val="dk1"/>
                </a:solidFill>
              </a:rPr>
              <a:t>all layers frozen, except the last one</a:t>
            </a:r>
            <a:endParaRPr sz="1800">
              <a:solidFill>
                <a:schemeClr val="dk1"/>
              </a:solidFill>
            </a:endParaRPr>
          </a:p>
          <a:p>
            <a:pPr indent="-342900" lvl="1" marL="63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8AB7"/>
              </a:buClr>
              <a:buSzPts val="1800"/>
              <a:buChar char="○"/>
            </a:pPr>
            <a:r>
              <a:rPr lang="pt-PT" sz="1800">
                <a:solidFill>
                  <a:schemeClr val="dk1"/>
                </a:solidFill>
              </a:rPr>
              <a:t>batch_size: 16</a:t>
            </a:r>
            <a:endParaRPr sz="1800">
              <a:solidFill>
                <a:schemeClr val="dk1"/>
              </a:solidFill>
            </a:endParaRPr>
          </a:p>
          <a:p>
            <a:pPr indent="-342900" lvl="1" marL="63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8AB7"/>
              </a:buClr>
              <a:buSzPts val="1800"/>
              <a:buChar char="○"/>
            </a:pPr>
            <a:r>
              <a:rPr lang="pt-PT" sz="1800">
                <a:solidFill>
                  <a:schemeClr val="dk1"/>
                </a:solidFill>
              </a:rPr>
              <a:t>learning rate: 2e-4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0" y="5877360"/>
            <a:ext cx="98532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PT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899" y="698176"/>
            <a:ext cx="5330675" cy="274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9904" y="3597350"/>
            <a:ext cx="5821696" cy="3003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67cb2c572_1_9"/>
          <p:cNvSpPr txBox="1"/>
          <p:nvPr/>
        </p:nvSpPr>
        <p:spPr>
          <a:xfrm>
            <a:off x="1774080" y="362520"/>
            <a:ext cx="79689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Obtained </a:t>
            </a:r>
            <a:r>
              <a:rPr b="1" i="0" lang="pt-P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e67cb2c572_1_9"/>
          <p:cNvSpPr txBox="1"/>
          <p:nvPr/>
        </p:nvSpPr>
        <p:spPr>
          <a:xfrm>
            <a:off x="1372505" y="866000"/>
            <a:ext cx="4169700" cy="4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51C0DF"/>
              </a:buClr>
              <a:buSzPts val="2800"/>
              <a:buChar char="•"/>
            </a:pPr>
            <a:r>
              <a:rPr lang="pt-PT" sz="2400">
                <a:solidFill>
                  <a:srgbClr val="262626"/>
                </a:solidFill>
                <a:highlight>
                  <a:srgbClr val="FFFFFF"/>
                </a:highlight>
              </a:rPr>
              <a:t>ResNet 3D 18</a:t>
            </a:r>
            <a:r>
              <a:rPr lang="pt-PT" sz="2800">
                <a:solidFill>
                  <a:schemeClr val="dk1"/>
                </a:solidFill>
              </a:rPr>
              <a:t>:</a:t>
            </a:r>
            <a:endParaRPr sz="2800"/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8AB7"/>
              </a:buClr>
              <a:buSzPts val="1500"/>
              <a:buChar char="○"/>
            </a:pPr>
            <a:r>
              <a:rPr lang="pt-PT" sz="1500"/>
              <a:t>all layers frozen, except the last one</a:t>
            </a:r>
            <a:endParaRPr sz="1500"/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8AB7"/>
              </a:buClr>
              <a:buSzPts val="1500"/>
              <a:buChar char="○"/>
            </a:pPr>
            <a:r>
              <a:rPr lang="pt-PT" sz="1500"/>
              <a:t>batch-size: 10</a:t>
            </a:r>
            <a:endParaRPr sz="1500"/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8AB7"/>
              </a:buClr>
              <a:buSzPts val="1500"/>
              <a:buChar char="○"/>
            </a:pPr>
            <a:r>
              <a:rPr lang="pt-PT" sz="1500"/>
              <a:t>learning-rate: 1e-4</a:t>
            </a:r>
            <a:endParaRPr sz="1500"/>
          </a:p>
        </p:txBody>
      </p:sp>
      <p:sp>
        <p:nvSpPr>
          <p:cNvPr id="170" name="Google Shape;170;ge67cb2c572_1_9"/>
          <p:cNvSpPr txBox="1"/>
          <p:nvPr/>
        </p:nvSpPr>
        <p:spPr>
          <a:xfrm>
            <a:off x="0" y="5877360"/>
            <a:ext cx="9852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PT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ge67cb2c572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500" y="2289110"/>
            <a:ext cx="4112450" cy="2245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e67cb2c572_1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5087" y="4538625"/>
            <a:ext cx="4112449" cy="21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e67cb2c572_1_9"/>
          <p:cNvSpPr txBox="1"/>
          <p:nvPr/>
        </p:nvSpPr>
        <p:spPr>
          <a:xfrm>
            <a:off x="6953805" y="817975"/>
            <a:ext cx="4169700" cy="4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51C0DF"/>
              </a:buClr>
              <a:buSzPts val="2800"/>
              <a:buChar char="•"/>
            </a:pPr>
            <a:r>
              <a:rPr lang="pt-PT" sz="2400">
                <a:solidFill>
                  <a:srgbClr val="262626"/>
                </a:solidFill>
                <a:highlight>
                  <a:srgbClr val="FFFFFF"/>
                </a:highlight>
              </a:rPr>
              <a:t>ResNet 3D 18</a:t>
            </a:r>
            <a:r>
              <a:rPr lang="pt-PT" sz="2800">
                <a:solidFill>
                  <a:schemeClr val="dk1"/>
                </a:solidFill>
              </a:rPr>
              <a:t>:</a:t>
            </a:r>
            <a:endParaRPr sz="28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38AB7"/>
              </a:buClr>
              <a:buSzPts val="1500"/>
              <a:buChar char="○"/>
            </a:pPr>
            <a:r>
              <a:rPr lang="pt-PT" sz="1500">
                <a:solidFill>
                  <a:schemeClr val="dk1"/>
                </a:solidFill>
              </a:rPr>
              <a:t>all layers unfrozen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38AB7"/>
              </a:buClr>
              <a:buSzPts val="1500"/>
              <a:buChar char="○"/>
            </a:pPr>
            <a:r>
              <a:rPr lang="pt-PT" sz="1500">
                <a:solidFill>
                  <a:schemeClr val="dk1"/>
                </a:solidFill>
              </a:rPr>
              <a:t>batch-size: 10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38AB7"/>
              </a:buClr>
              <a:buSzPts val="1500"/>
              <a:buChar char="○"/>
            </a:pPr>
            <a:r>
              <a:rPr lang="pt-PT" sz="1500">
                <a:solidFill>
                  <a:schemeClr val="dk1"/>
                </a:solidFill>
              </a:rPr>
              <a:t>learning-rate: 1e-4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9900"/>
              </a:solidFill>
            </a:endParaRPr>
          </a:p>
        </p:txBody>
      </p:sp>
      <p:pic>
        <p:nvPicPr>
          <p:cNvPr id="174" name="Google Shape;174;ge67cb2c572_1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8800" y="2240900"/>
            <a:ext cx="4357964" cy="22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e67cb2c572_1_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91825" y="4486167"/>
            <a:ext cx="4357974" cy="22239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ge67cb2c572_1_9"/>
          <p:cNvCxnSpPr/>
          <p:nvPr/>
        </p:nvCxnSpPr>
        <p:spPr>
          <a:xfrm>
            <a:off x="6587725" y="1897125"/>
            <a:ext cx="11400" cy="418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68c9c30bb_0_2"/>
          <p:cNvSpPr txBox="1"/>
          <p:nvPr/>
        </p:nvSpPr>
        <p:spPr>
          <a:xfrm>
            <a:off x="1774080" y="362520"/>
            <a:ext cx="79689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Obtained Results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e68c9c30bb_0_2"/>
          <p:cNvSpPr txBox="1"/>
          <p:nvPr/>
        </p:nvSpPr>
        <p:spPr>
          <a:xfrm>
            <a:off x="1677050" y="1310275"/>
            <a:ext cx="5024400" cy="46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10970" lvl="0" marL="34308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1C0DF"/>
              </a:buClr>
              <a:buSzPts val="2300"/>
              <a:buChar char="•"/>
            </a:pPr>
            <a:r>
              <a:rPr lang="pt-PT" sz="2300">
                <a:solidFill>
                  <a:schemeClr val="dk1"/>
                </a:solidFill>
              </a:rPr>
              <a:t>As expected, the </a:t>
            </a:r>
            <a:r>
              <a:rPr b="1" lang="pt-PT" sz="2300">
                <a:solidFill>
                  <a:schemeClr val="dk1"/>
                </a:solidFill>
              </a:rPr>
              <a:t>ResNet3D18</a:t>
            </a:r>
            <a:r>
              <a:rPr lang="pt-PT" sz="2300">
                <a:solidFill>
                  <a:schemeClr val="dk1"/>
                </a:solidFill>
              </a:rPr>
              <a:t> achieved the best accuracy when trained with all layers unfrozen.</a:t>
            </a:r>
            <a:endParaRPr sz="2300">
              <a:solidFill>
                <a:schemeClr val="dk1"/>
              </a:solidFill>
            </a:endParaRPr>
          </a:p>
          <a:p>
            <a:pPr indent="-310970" lvl="0" marL="34308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1C0DF"/>
              </a:buClr>
              <a:buSzPts val="2300"/>
              <a:buChar char="•"/>
            </a:pPr>
            <a:r>
              <a:rPr lang="pt-PT" sz="2300">
                <a:solidFill>
                  <a:schemeClr val="dk1"/>
                </a:solidFill>
              </a:rPr>
              <a:t>There were no significant differences between </a:t>
            </a:r>
            <a:r>
              <a:rPr b="1" lang="pt-PT" sz="2300">
                <a:solidFill>
                  <a:schemeClr val="dk1"/>
                </a:solidFill>
              </a:rPr>
              <a:t>ResNet3D18</a:t>
            </a:r>
            <a:r>
              <a:rPr lang="pt-PT" sz="2300">
                <a:solidFill>
                  <a:schemeClr val="dk1"/>
                </a:solidFill>
              </a:rPr>
              <a:t> and </a:t>
            </a:r>
            <a:r>
              <a:rPr b="1" lang="pt-PT" sz="2300">
                <a:solidFill>
                  <a:schemeClr val="dk1"/>
                </a:solidFill>
              </a:rPr>
              <a:t>Resnet(2D+1)18</a:t>
            </a:r>
            <a:r>
              <a:rPr lang="pt-PT" sz="2300">
                <a:solidFill>
                  <a:schemeClr val="dk1"/>
                </a:solidFill>
              </a:rPr>
              <a:t> trained with all layers frozen except the last one.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83" name="Google Shape;183;ge68c9c30bb_0_2"/>
          <p:cNvSpPr txBox="1"/>
          <p:nvPr/>
        </p:nvSpPr>
        <p:spPr>
          <a:xfrm>
            <a:off x="0" y="5877360"/>
            <a:ext cx="9852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PT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4" name="Google Shape;184;ge68c9c30bb_0_2"/>
          <p:cNvGraphicFramePr/>
          <p:nvPr/>
        </p:nvGraphicFramePr>
        <p:xfrm>
          <a:off x="7390725" y="231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{D9D3CD59-6F77-4789-9032-5BA88E74F0F3}</a:tableStyleId>
              </a:tblPr>
              <a:tblGrid>
                <a:gridCol w="2051575"/>
                <a:gridCol w="1750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500"/>
                        <a:t>Max Accuracy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600">
                          <a:solidFill>
                            <a:schemeClr val="dk1"/>
                          </a:solidFill>
                        </a:rPr>
                        <a:t>Resnet (2D+1) 18 frozen)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600"/>
                        <a:t>57%</a:t>
                      </a:r>
                      <a:endParaRPr sz="16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600">
                          <a:solidFill>
                            <a:srgbClr val="262626"/>
                          </a:solidFill>
                          <a:highlight>
                            <a:schemeClr val="lt1"/>
                          </a:highlight>
                        </a:rPr>
                        <a:t>ResNet 3D 18 (frozen)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600"/>
                        <a:t>56%</a:t>
                      </a:r>
                      <a:endParaRPr sz="16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600">
                          <a:solidFill>
                            <a:srgbClr val="262626"/>
                          </a:solidFill>
                          <a:highlight>
                            <a:schemeClr val="lt1"/>
                          </a:highlight>
                        </a:rPr>
                        <a:t>ResNet 3D 18 (unfrozen)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600"/>
                        <a:t>73%</a:t>
                      </a:r>
                      <a:endParaRPr sz="16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"/>
          <p:cNvSpPr txBox="1"/>
          <p:nvPr/>
        </p:nvSpPr>
        <p:spPr>
          <a:xfrm>
            <a:off x="1774080" y="362520"/>
            <a:ext cx="7968960" cy="82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"/>
          <p:cNvSpPr txBox="1"/>
          <p:nvPr/>
        </p:nvSpPr>
        <p:spPr>
          <a:xfrm>
            <a:off x="1774085" y="1629950"/>
            <a:ext cx="8395500" cy="4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300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C0DF"/>
              </a:buClr>
              <a:buSzPts val="2600"/>
              <a:buFont typeface="Arial"/>
              <a:buChar char="•"/>
            </a:pPr>
            <a:r>
              <a:rPr lang="pt-PT" sz="2600"/>
              <a:t>All the proposed objectives were </a:t>
            </a:r>
            <a:r>
              <a:rPr lang="pt-PT" sz="2600"/>
              <a:t>accomplished</a:t>
            </a:r>
            <a:endParaRPr sz="26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300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C0DF"/>
              </a:buClr>
              <a:buSzPts val="2600"/>
              <a:buChar char="•"/>
            </a:pPr>
            <a:r>
              <a:rPr lang="pt-PT" sz="2600"/>
              <a:t>Video classification model training implies heavy computation</a:t>
            </a:r>
            <a:endParaRPr sz="2600"/>
          </a:p>
          <a:p>
            <a:pPr indent="-330020" lvl="0" marL="34308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51C0DF"/>
              </a:buClr>
              <a:buSzPts val="2600"/>
              <a:buFont typeface="Arial"/>
              <a:buChar char="•"/>
            </a:pPr>
            <a:r>
              <a:rPr lang="pt-PT" sz="2600"/>
              <a:t>Model with unfrozen layers has better performance, </a:t>
            </a:r>
            <a:r>
              <a:rPr lang="pt-PT" sz="2600"/>
              <a:t>although</a:t>
            </a:r>
            <a:r>
              <a:rPr lang="pt-PT" sz="2600"/>
              <a:t> at the cost of extremely long training time</a:t>
            </a:r>
            <a:endParaRPr sz="2600"/>
          </a:p>
          <a:p>
            <a:pPr indent="-330020" lvl="0" marL="34308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51C0DF"/>
              </a:buClr>
              <a:buSzPts val="2600"/>
              <a:buChar char="•"/>
            </a:pPr>
            <a:r>
              <a:rPr lang="pt-PT" sz="2600"/>
              <a:t>The hyper-parameter values have quite impact in model performance</a:t>
            </a:r>
            <a:endParaRPr sz="2600"/>
          </a:p>
          <a:p>
            <a:pPr indent="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"/>
          <p:cNvSpPr txBox="1"/>
          <p:nvPr/>
        </p:nvSpPr>
        <p:spPr>
          <a:xfrm>
            <a:off x="0" y="5877360"/>
            <a:ext cx="98532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PT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22944"/>
      </a:dk2>
      <a:lt2>
        <a:srgbClr val="D1DFE9"/>
      </a:lt2>
      <a:accent1>
        <a:srgbClr val="222944"/>
      </a:accent1>
      <a:accent2>
        <a:srgbClr val="008FBE"/>
      </a:accent2>
      <a:accent3>
        <a:srgbClr val="51C0DF"/>
      </a:accent3>
      <a:accent4>
        <a:srgbClr val="939598"/>
      </a:accent4>
      <a:accent5>
        <a:srgbClr val="F1F2F2"/>
      </a:accent5>
      <a:accent6>
        <a:srgbClr val="4D829B"/>
      </a:accent6>
      <a:hlink>
        <a:srgbClr val="57C9FF"/>
      </a:hlink>
      <a:folHlink>
        <a:srgbClr val="008F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22944"/>
      </a:dk2>
      <a:lt2>
        <a:srgbClr val="D1DFE9"/>
      </a:lt2>
      <a:accent1>
        <a:srgbClr val="222944"/>
      </a:accent1>
      <a:accent2>
        <a:srgbClr val="008FBE"/>
      </a:accent2>
      <a:accent3>
        <a:srgbClr val="51C0DF"/>
      </a:accent3>
      <a:accent4>
        <a:srgbClr val="939598"/>
      </a:accent4>
      <a:accent5>
        <a:srgbClr val="F1F2F2"/>
      </a:accent5>
      <a:accent6>
        <a:srgbClr val="4D829B"/>
      </a:accent6>
      <a:hlink>
        <a:srgbClr val="57C9FF"/>
      </a:hlink>
      <a:folHlink>
        <a:srgbClr val="008F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22944"/>
      </a:dk2>
      <a:lt2>
        <a:srgbClr val="D1DFE9"/>
      </a:lt2>
      <a:accent1>
        <a:srgbClr val="222944"/>
      </a:accent1>
      <a:accent2>
        <a:srgbClr val="008FBE"/>
      </a:accent2>
      <a:accent3>
        <a:srgbClr val="51C0DF"/>
      </a:accent3>
      <a:accent4>
        <a:srgbClr val="939598"/>
      </a:accent4>
      <a:accent5>
        <a:srgbClr val="F1F2F2"/>
      </a:accent5>
      <a:accent6>
        <a:srgbClr val="4D829B"/>
      </a:accent6>
      <a:hlink>
        <a:srgbClr val="57C9FF"/>
      </a:hlink>
      <a:folHlink>
        <a:srgbClr val="008F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2016-10-25T13:04:22Z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