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2" r:id="rId6"/>
    <p:sldId id="265" r:id="rId7"/>
    <p:sldId id="297" r:id="rId8"/>
    <p:sldId id="257" r:id="rId9"/>
    <p:sldId id="318" r:id="rId10"/>
    <p:sldId id="258" r:id="rId11"/>
    <p:sldId id="259" r:id="rId12"/>
    <p:sldId id="319" r:id="rId13"/>
    <p:sldId id="306" r:id="rId14"/>
    <p:sldId id="322" r:id="rId15"/>
    <p:sldId id="330" r:id="rId16"/>
    <p:sldId id="325" r:id="rId17"/>
    <p:sldId id="326" r:id="rId18"/>
    <p:sldId id="327" r:id="rId19"/>
    <p:sldId id="328" r:id="rId20"/>
    <p:sldId id="324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2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296" r:id="rId3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4140" autoAdjust="0"/>
  </p:normalViewPr>
  <p:slideViewPr>
    <p:cSldViewPr snapToGrid="0">
      <p:cViewPr varScale="1">
        <p:scale>
          <a:sx n="93" d="100"/>
          <a:sy n="93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1800" noProof="0" dirty="0"/>
            <a:t>Professor: Murilo Varges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pt-BR" noProof="0"/>
        </a:p>
      </dgm:t>
    </dgm:pt>
    <dgm:pt modelId="{808B76D0-8EC7-469A-93AC-7A6017188A9D}" type="sibTrans" cxnId="{C5E94186-9CB6-4C42-92B3-C546CC53A7B9}">
      <dgm:prSet/>
      <dgm:spPr/>
      <dgm:t>
        <a:bodyPr rtlCol="0"/>
        <a:lstStyle/>
        <a:p>
          <a:pPr rtl="0"/>
          <a:endParaRPr lang="pt-BR" noProof="0"/>
        </a:p>
      </dgm:t>
    </dgm:pt>
    <dgm:pt modelId="{4E8D2E69-0173-4BD3-B96A-7A9C5DD12B47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2000" noProof="0" dirty="0"/>
            <a:t>Aluno: José </a:t>
          </a:r>
          <a:r>
            <a:rPr lang="pt-BR" sz="2000" noProof="0" dirty="0" err="1"/>
            <a:t>Cenci</a:t>
          </a:r>
          <a:endParaRPr lang="pt-BR" sz="2000" noProof="0" dirty="0"/>
        </a:p>
      </dgm:t>
    </dgm:pt>
    <dgm:pt modelId="{FEF1E80E-8A9E-4B0A-817C-2A4CFDCF3FB2}" type="sibTrans" cxnId="{0F866C41-EB5F-47BD-A2CD-A58671F15B67}">
      <dgm:prSet/>
      <dgm:spPr/>
      <dgm:t>
        <a:bodyPr rtlCol="0"/>
        <a:lstStyle/>
        <a:p>
          <a:pPr rtl="0"/>
          <a:endParaRPr lang="pt-BR" noProof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pt-BR" noProof="0"/>
        </a:p>
      </dgm:t>
    </dgm:pt>
    <dgm:pt modelId="{89FCFCA3-EEB6-4511-8804-410C087A0F5C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20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Aluno: Raul Dantas</a:t>
          </a:r>
        </a:p>
      </dgm:t>
    </dgm:pt>
    <dgm:pt modelId="{1928E1B0-BAC3-44A5-9859-6FB765EBA727}" type="parTrans" cxnId="{177EF907-E5F9-4955-9CD5-88F7EFCC1E8A}">
      <dgm:prSet/>
      <dgm:spPr/>
      <dgm:t>
        <a:bodyPr/>
        <a:lstStyle/>
        <a:p>
          <a:endParaRPr lang="pt-BR"/>
        </a:p>
      </dgm:t>
    </dgm:pt>
    <dgm:pt modelId="{6B109EB8-390D-4F36-A60C-38DB5EDA5703}" type="sibTrans" cxnId="{177EF907-E5F9-4955-9CD5-88F7EFCC1E8A}">
      <dgm:prSet/>
      <dgm:spPr/>
      <dgm:t>
        <a:bodyPr/>
        <a:lstStyle/>
        <a:p>
          <a:endParaRPr lang="pt-BR"/>
        </a:p>
      </dgm:t>
    </dgm:pt>
    <dgm:pt modelId="{62F8266B-222B-4ACF-8613-2C8D6376E5BD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34FD8F56-D6B7-417A-923A-010E4B5FF0CD}" type="pres">
      <dgm:prSet presAssocID="{AAC263CB-8256-4B03-92FE-1622698FB3E9}" presName="compNode" presStyleCnt="0"/>
      <dgm:spPr/>
    </dgm:pt>
    <dgm:pt modelId="{08450877-B8C0-4FE2-B6DB-B88F20C8574C}" type="pres">
      <dgm:prSet presAssocID="{AAC263CB-8256-4B03-92FE-1622698FB3E9}" presName="bgRect" presStyleLbl="bgShp" presStyleIdx="0" presStyleCnt="3"/>
      <dgm:spPr/>
    </dgm:pt>
    <dgm:pt modelId="{BB7E5F84-64F2-4718-BACC-301BBCDC9D3A}" type="pres">
      <dgm:prSet presAssocID="{AAC263CB-8256-4B03-92FE-1622698FB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E1920B-5F09-4283-BAA8-B0012E66F14A}" type="pres">
      <dgm:prSet presAssocID="{AAC263CB-8256-4B03-92FE-1622698FB3E9}" presName="spaceRect" presStyleCnt="0"/>
      <dgm:spPr/>
    </dgm:pt>
    <dgm:pt modelId="{30E9CA6C-A0F7-4BE8-9B77-EE5C9EF005B7}" type="pres">
      <dgm:prSet presAssocID="{AAC263CB-8256-4B03-92FE-1622698FB3E9}" presName="parTx" presStyleLbl="revTx" presStyleIdx="0" presStyleCnt="3">
        <dgm:presLayoutVars>
          <dgm:chMax val="0"/>
          <dgm:chPref val="0"/>
        </dgm:presLayoutVars>
      </dgm:prSet>
      <dgm:spPr/>
    </dgm:pt>
    <dgm:pt modelId="{75497209-36D8-474C-9F50-43B26DAE367B}" type="pres">
      <dgm:prSet presAssocID="{808B76D0-8EC7-469A-93AC-7A6017188A9D}" presName="sibTrans" presStyleCnt="0"/>
      <dgm:spPr/>
    </dgm:pt>
    <dgm:pt modelId="{FB1D870E-AB7C-40E3-AA7F-3EC612E6F71C}" type="pres">
      <dgm:prSet presAssocID="{4E8D2E69-0173-4BD3-B96A-7A9C5DD12B47}" presName="compNode" presStyleCnt="0"/>
      <dgm:spPr/>
    </dgm:pt>
    <dgm:pt modelId="{B9A40EDB-694E-464C-8356-AEE8787842F2}" type="pres">
      <dgm:prSet presAssocID="{4E8D2E69-0173-4BD3-B96A-7A9C5DD12B47}" presName="bgRect" presStyleLbl="bgShp" presStyleIdx="1" presStyleCnt="3"/>
      <dgm:spPr/>
    </dgm:pt>
    <dgm:pt modelId="{8B8D9FA1-74BB-4EA5-B65F-49B870DCE4EB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35795C-E288-448C-BF98-006011EF35C1}" type="pres">
      <dgm:prSet presAssocID="{4E8D2E69-0173-4BD3-B96A-7A9C5DD12B47}" presName="spaceRect" presStyleCnt="0"/>
      <dgm:spPr/>
    </dgm:pt>
    <dgm:pt modelId="{4258831D-960B-4D2D-A65E-513B92084C01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0304E00D-5157-44C3-8474-C7B47B6A48CB}" type="pres">
      <dgm:prSet presAssocID="{FEF1E80E-8A9E-4B0A-817C-2A4CFDCF3FB2}" presName="sibTrans" presStyleCnt="0"/>
      <dgm:spPr/>
    </dgm:pt>
    <dgm:pt modelId="{A523DFC2-38F7-4F0A-A445-3A839818DD68}" type="pres">
      <dgm:prSet presAssocID="{89FCFCA3-EEB6-4511-8804-410C087A0F5C}" presName="compNode" presStyleCnt="0"/>
      <dgm:spPr/>
    </dgm:pt>
    <dgm:pt modelId="{231467B2-B007-4656-8957-4E099236E321}" type="pres">
      <dgm:prSet presAssocID="{89FCFCA3-EEB6-4511-8804-410C087A0F5C}" presName="bgRect" presStyleLbl="bgShp" presStyleIdx="2" presStyleCnt="3"/>
      <dgm:spPr/>
    </dgm:pt>
    <dgm:pt modelId="{DB3DB6FA-0D01-40B2-8B85-198D6A17630F}" type="pres">
      <dgm:prSet presAssocID="{89FCFCA3-EEB6-4511-8804-410C087A0F5C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7732AC4-35D8-462D-A91D-CAE3930C3E07}" type="pres">
      <dgm:prSet presAssocID="{89FCFCA3-EEB6-4511-8804-410C087A0F5C}" presName="spaceRect" presStyleCnt="0"/>
      <dgm:spPr/>
    </dgm:pt>
    <dgm:pt modelId="{0DFF97D5-570E-4EA5-92C3-3F056EC46497}" type="pres">
      <dgm:prSet presAssocID="{89FCFCA3-EEB6-4511-8804-410C087A0F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D0D100-FB07-44A7-8ACC-C79CE174D2D7}" type="presOf" srcId="{D4503D04-C97E-4622-AE07-D0307CB3B4CA}" destId="{62F8266B-222B-4ACF-8613-2C8D6376E5BD}" srcOrd="0" destOrd="0" presId="urn:microsoft.com/office/officeart/2018/2/layout/IconVerticalSolidList"/>
    <dgm:cxn modelId="{177EF907-E5F9-4955-9CD5-88F7EFCC1E8A}" srcId="{D4503D04-C97E-4622-AE07-D0307CB3B4CA}" destId="{89FCFCA3-EEB6-4511-8804-410C087A0F5C}" srcOrd="2" destOrd="0" parTransId="{1928E1B0-BAC3-44A5-9859-6FB765EBA727}" sibTransId="{6B109EB8-390D-4F36-A60C-38DB5EDA5703}"/>
    <dgm:cxn modelId="{3098B621-1CB3-4092-AA79-8E5EFD86118C}" type="presOf" srcId="{AAC263CB-8256-4B03-92FE-1622698FB3E9}" destId="{30E9CA6C-A0F7-4BE8-9B77-EE5C9EF005B7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DF9E2E69-6F35-42AC-AC47-D14489EBF350}" type="presOf" srcId="{4E8D2E69-0173-4BD3-B96A-7A9C5DD12B47}" destId="{4258831D-960B-4D2D-A65E-513B92084C01}" srcOrd="0" destOrd="0" presId="urn:microsoft.com/office/officeart/2018/2/layout/IconVerticalSolidList"/>
    <dgm:cxn modelId="{43649E51-6D41-4636-93F5-F30C05A227CF}" type="presOf" srcId="{89FCFCA3-EEB6-4511-8804-410C087A0F5C}" destId="{0DFF97D5-570E-4EA5-92C3-3F056EC46497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656783BB-2438-4D71-907D-3DA3280FA237}" type="presParOf" srcId="{62F8266B-222B-4ACF-8613-2C8D6376E5BD}" destId="{34FD8F56-D6B7-417A-923A-010E4B5FF0CD}" srcOrd="0" destOrd="0" presId="urn:microsoft.com/office/officeart/2018/2/layout/IconVerticalSolidList"/>
    <dgm:cxn modelId="{3A0A467A-10B0-4602-AD01-47F0158D1210}" type="presParOf" srcId="{34FD8F56-D6B7-417A-923A-010E4B5FF0CD}" destId="{08450877-B8C0-4FE2-B6DB-B88F20C8574C}" srcOrd="0" destOrd="0" presId="urn:microsoft.com/office/officeart/2018/2/layout/IconVerticalSolidList"/>
    <dgm:cxn modelId="{E1B7C540-733E-437A-BA3D-85A4192E1979}" type="presParOf" srcId="{34FD8F56-D6B7-417A-923A-010E4B5FF0CD}" destId="{BB7E5F84-64F2-4718-BACC-301BBCDC9D3A}" srcOrd="1" destOrd="0" presId="urn:microsoft.com/office/officeart/2018/2/layout/IconVerticalSolidList"/>
    <dgm:cxn modelId="{4566196B-E17A-413D-B272-94838334571C}" type="presParOf" srcId="{34FD8F56-D6B7-417A-923A-010E4B5FF0CD}" destId="{D7E1920B-5F09-4283-BAA8-B0012E66F14A}" srcOrd="2" destOrd="0" presId="urn:microsoft.com/office/officeart/2018/2/layout/IconVerticalSolidList"/>
    <dgm:cxn modelId="{B0785EF7-4FCE-461A-A4B4-A21C184E5CE1}" type="presParOf" srcId="{34FD8F56-D6B7-417A-923A-010E4B5FF0CD}" destId="{30E9CA6C-A0F7-4BE8-9B77-EE5C9EF005B7}" srcOrd="3" destOrd="0" presId="urn:microsoft.com/office/officeart/2018/2/layout/IconVerticalSolidList"/>
    <dgm:cxn modelId="{8D73B65A-6984-4190-8BFD-0EC9D2850735}" type="presParOf" srcId="{62F8266B-222B-4ACF-8613-2C8D6376E5BD}" destId="{75497209-36D8-474C-9F50-43B26DAE367B}" srcOrd="1" destOrd="0" presId="urn:microsoft.com/office/officeart/2018/2/layout/IconVerticalSolidList"/>
    <dgm:cxn modelId="{982758D7-DC56-4961-A1CF-FF96AD2FB29F}" type="presParOf" srcId="{62F8266B-222B-4ACF-8613-2C8D6376E5BD}" destId="{FB1D870E-AB7C-40E3-AA7F-3EC612E6F71C}" srcOrd="2" destOrd="0" presId="urn:microsoft.com/office/officeart/2018/2/layout/IconVerticalSolidList"/>
    <dgm:cxn modelId="{FEC5837C-B06A-43EB-9606-13395ADD61C7}" type="presParOf" srcId="{FB1D870E-AB7C-40E3-AA7F-3EC612E6F71C}" destId="{B9A40EDB-694E-464C-8356-AEE8787842F2}" srcOrd="0" destOrd="0" presId="urn:microsoft.com/office/officeart/2018/2/layout/IconVerticalSolidList"/>
    <dgm:cxn modelId="{45642D0B-EA69-409A-BC01-9985D1AD7854}" type="presParOf" srcId="{FB1D870E-AB7C-40E3-AA7F-3EC612E6F71C}" destId="{8B8D9FA1-74BB-4EA5-B65F-49B870DCE4EB}" srcOrd="1" destOrd="0" presId="urn:microsoft.com/office/officeart/2018/2/layout/IconVerticalSolidList"/>
    <dgm:cxn modelId="{7C49629D-DBC2-46E3-A26F-7AE1D960E93C}" type="presParOf" srcId="{FB1D870E-AB7C-40E3-AA7F-3EC612E6F71C}" destId="{FE35795C-E288-448C-BF98-006011EF35C1}" srcOrd="2" destOrd="0" presId="urn:microsoft.com/office/officeart/2018/2/layout/IconVerticalSolidList"/>
    <dgm:cxn modelId="{F9970892-BF0C-4F75-8590-4B315CF898BF}" type="presParOf" srcId="{FB1D870E-AB7C-40E3-AA7F-3EC612E6F71C}" destId="{4258831D-960B-4D2D-A65E-513B92084C01}" srcOrd="3" destOrd="0" presId="urn:microsoft.com/office/officeart/2018/2/layout/IconVerticalSolidList"/>
    <dgm:cxn modelId="{04CDD2B8-7ADB-4B2C-B9B8-A89A92FDD132}" type="presParOf" srcId="{62F8266B-222B-4ACF-8613-2C8D6376E5BD}" destId="{0304E00D-5157-44C3-8474-C7B47B6A48CB}" srcOrd="3" destOrd="0" presId="urn:microsoft.com/office/officeart/2018/2/layout/IconVerticalSolidList"/>
    <dgm:cxn modelId="{9779F1F9-2C40-4B09-9062-E2656E8A97E8}" type="presParOf" srcId="{62F8266B-222B-4ACF-8613-2C8D6376E5BD}" destId="{A523DFC2-38F7-4F0A-A445-3A839818DD68}" srcOrd="4" destOrd="0" presId="urn:microsoft.com/office/officeart/2018/2/layout/IconVerticalSolidList"/>
    <dgm:cxn modelId="{FE608D48-BB56-4916-BE0F-7D5644640BF9}" type="presParOf" srcId="{A523DFC2-38F7-4F0A-A445-3A839818DD68}" destId="{231467B2-B007-4656-8957-4E099236E321}" srcOrd="0" destOrd="0" presId="urn:microsoft.com/office/officeart/2018/2/layout/IconVerticalSolidList"/>
    <dgm:cxn modelId="{8EDBD688-A5D6-4AE0-9524-744EDF585F31}" type="presParOf" srcId="{A523DFC2-38F7-4F0A-A445-3A839818DD68}" destId="{DB3DB6FA-0D01-40B2-8B85-198D6A17630F}" srcOrd="1" destOrd="0" presId="urn:microsoft.com/office/officeart/2018/2/layout/IconVerticalSolidList"/>
    <dgm:cxn modelId="{55A15CC0-BA5E-4453-AD92-F3BC0CB0279D}" type="presParOf" srcId="{A523DFC2-38F7-4F0A-A445-3A839818DD68}" destId="{07732AC4-35D8-462D-A91D-CAE3930C3E07}" srcOrd="2" destOrd="0" presId="urn:microsoft.com/office/officeart/2018/2/layout/IconVerticalSolidList"/>
    <dgm:cxn modelId="{E3A67409-18DF-4842-8808-32E3132E71AD}" type="presParOf" srcId="{A523DFC2-38F7-4F0A-A445-3A839818DD68}" destId="{0DFF97D5-570E-4EA5-92C3-3F056EC46497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0877-B8C0-4FE2-B6DB-B88F20C8574C}">
      <dsp:nvSpPr>
        <dsp:cNvPr id="0" name=""/>
        <dsp:cNvSpPr/>
      </dsp:nvSpPr>
      <dsp:spPr>
        <a:xfrm>
          <a:off x="0" y="432"/>
          <a:ext cx="3731872" cy="10116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E5F84-64F2-4718-BACC-301BBCDC9D3A}">
      <dsp:nvSpPr>
        <dsp:cNvPr id="0" name=""/>
        <dsp:cNvSpPr/>
      </dsp:nvSpPr>
      <dsp:spPr>
        <a:xfrm>
          <a:off x="306030" y="228058"/>
          <a:ext cx="556419" cy="556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CA6C-A0F7-4BE8-9B77-EE5C9EF005B7}">
      <dsp:nvSpPr>
        <dsp:cNvPr id="0" name=""/>
        <dsp:cNvSpPr/>
      </dsp:nvSpPr>
      <dsp:spPr>
        <a:xfrm>
          <a:off x="1168480" y="432"/>
          <a:ext cx="256339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rtlCol="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Professor: Murilo Varges</a:t>
          </a:r>
        </a:p>
      </dsp:txBody>
      <dsp:txXfrm>
        <a:off x="1168480" y="432"/>
        <a:ext cx="2563391" cy="1011671"/>
      </dsp:txXfrm>
    </dsp:sp>
    <dsp:sp modelId="{B9A40EDB-694E-464C-8356-AEE8787842F2}">
      <dsp:nvSpPr>
        <dsp:cNvPr id="0" name=""/>
        <dsp:cNvSpPr/>
      </dsp:nvSpPr>
      <dsp:spPr>
        <a:xfrm>
          <a:off x="0" y="1265021"/>
          <a:ext cx="3731872" cy="1011671"/>
        </a:xfrm>
        <a:prstGeom prst="roundRect">
          <a:avLst>
            <a:gd name="adj" fmla="val 10000"/>
          </a:avLst>
        </a:prstGeom>
        <a:solidFill>
          <a:schemeClr val="accent5">
            <a:hueOff val="2130522"/>
            <a:satOff val="-14104"/>
            <a:lumOff val="-2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D9FA1-74BB-4EA5-B65F-49B870DCE4EB}">
      <dsp:nvSpPr>
        <dsp:cNvPr id="0" name=""/>
        <dsp:cNvSpPr/>
      </dsp:nvSpPr>
      <dsp:spPr>
        <a:xfrm>
          <a:off x="306030" y="1492647"/>
          <a:ext cx="556419" cy="556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8831D-960B-4D2D-A65E-513B92084C01}">
      <dsp:nvSpPr>
        <dsp:cNvPr id="0" name=""/>
        <dsp:cNvSpPr/>
      </dsp:nvSpPr>
      <dsp:spPr>
        <a:xfrm>
          <a:off x="1168480" y="1265021"/>
          <a:ext cx="256339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Aluno: José </a:t>
          </a:r>
          <a:r>
            <a:rPr lang="pt-BR" sz="2000" kern="1200" noProof="0" dirty="0" err="1"/>
            <a:t>Cenci</a:t>
          </a:r>
          <a:endParaRPr lang="pt-BR" sz="2000" kern="1200" noProof="0" dirty="0"/>
        </a:p>
      </dsp:txBody>
      <dsp:txXfrm>
        <a:off x="1168480" y="1265021"/>
        <a:ext cx="2563391" cy="1011671"/>
      </dsp:txXfrm>
    </dsp:sp>
    <dsp:sp modelId="{231467B2-B007-4656-8957-4E099236E321}">
      <dsp:nvSpPr>
        <dsp:cNvPr id="0" name=""/>
        <dsp:cNvSpPr/>
      </dsp:nvSpPr>
      <dsp:spPr>
        <a:xfrm>
          <a:off x="0" y="2529610"/>
          <a:ext cx="3731872" cy="1011671"/>
        </a:xfrm>
        <a:prstGeom prst="roundRect">
          <a:avLst>
            <a:gd name="adj" fmla="val 10000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DB6FA-0D01-40B2-8B85-198D6A17630F}">
      <dsp:nvSpPr>
        <dsp:cNvPr id="0" name=""/>
        <dsp:cNvSpPr/>
      </dsp:nvSpPr>
      <dsp:spPr>
        <a:xfrm>
          <a:off x="306030" y="2757236"/>
          <a:ext cx="556419" cy="556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F97D5-570E-4EA5-92C3-3F056EC46497}">
      <dsp:nvSpPr>
        <dsp:cNvPr id="0" name=""/>
        <dsp:cNvSpPr/>
      </dsp:nvSpPr>
      <dsp:spPr>
        <a:xfrm>
          <a:off x="1168480" y="2529610"/>
          <a:ext cx="256339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Aluno: Raul Dantas</a:t>
          </a:r>
        </a:p>
      </dsp:txBody>
      <dsp:txXfrm>
        <a:off x="1168480" y="2529610"/>
        <a:ext cx="2563391" cy="1011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Ícones"/>
  <dgm:desc val="Use para mostrar uma série de recursos visuais de cima para baixo com texto de Nível 1 ou de Nível 1 e Nível 2 de agrupados em uma forma. Funciona melhor com ícones ou imagens pequenas com descrições mais lon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C4E566-DF6D-4434-93E9-5533CA56705F}" type="datetime1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88A98BC-2DB8-47A3-A77F-B9E32C266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CD38-7F5C-4227-BBA4-D598333EE84D}" type="datetime1">
              <a:rPr lang="pt-BR" smtClean="0"/>
              <a:pPr/>
              <a:t>04/04/2024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BB1A04-13E8-48CD-97F9-AC2568E1A8D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pt-BR" dirty="0">
              <a:cs typeface="Calibri"/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67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pt-BR" dirty="0">
              <a:cs typeface="Calibri"/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176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pt-BR" dirty="0">
              <a:cs typeface="Calibri"/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51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pt-BR" dirty="0">
              <a:cs typeface="Calibri"/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533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BB1A04-13E8-48CD-97F9-AC2568E1A8D4}" type="slidenum">
              <a:rPr lang="pt-BR" noProof="0" smtClean="0"/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77242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BB1A04-13E8-48CD-97F9-AC2568E1A8D4}" type="slidenum">
              <a:rPr lang="pt-BR" noProof="0" smtClean="0"/>
              <a:t>27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9115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BB1A04-13E8-48CD-97F9-AC2568E1A8D4}" type="slidenum">
              <a:rPr lang="pt-BR" noProof="0" smtClean="0"/>
              <a:t>28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8645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BB1A04-13E8-48CD-97F9-AC2568E1A8D4}" type="slidenum">
              <a:rPr lang="pt-BR" noProof="0" smtClean="0"/>
              <a:t>29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56064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BB1A04-13E8-48CD-97F9-AC2568E1A8D4}" type="slidenum">
              <a:rPr lang="pt-BR" noProof="0" smtClean="0"/>
              <a:t>30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80650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BB1A04-13E8-48CD-97F9-AC2568E1A8D4}" type="slidenum">
              <a:rPr lang="pt-BR" noProof="0" smtClean="0"/>
              <a:t>31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2173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100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BB1A04-13E8-48CD-97F9-AC2568E1A8D4}" type="slidenum">
              <a:rPr lang="pt-BR" noProof="0" smtClean="0"/>
              <a:t>32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8624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BB1A04-13E8-48CD-97F9-AC2568E1A8D4}" type="slidenum">
              <a:rPr lang="pt-BR" noProof="0" smtClean="0"/>
              <a:t>33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14376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BB1A04-13E8-48CD-97F9-AC2568E1A8D4}" type="slidenum">
              <a:rPr lang="pt-BR" noProof="0" smtClean="0"/>
              <a:t>34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1982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just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73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91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829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BB1A04-13E8-48CD-97F9-AC2568E1A8D4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168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BB1A04-13E8-48CD-97F9-AC2568E1A8D4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655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pt-BR" dirty="0">
              <a:cs typeface="Calibri"/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7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pt-BR" dirty="0">
              <a:cs typeface="Calibri"/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42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BB1A04-13E8-48CD-97F9-AC2568E1A8D4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401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 hidden="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C0F2418-18A5-4620-9C98-AABCFA65A613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96B0CC-A7A8-4770-8010-8421B78D923A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20234B-30B7-40AE-B829-0CDFB20A8A6F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C4F889-DC04-41D4-9624-F44F4E8775A8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D7379-AFF5-45F0-9A4F-D3BCFA8D885F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230BA-F9E0-4E57-B34D-A39072C367EA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C8274D-3C8B-49F7-AA5B-2A74945DB72B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1FFE33-98EC-45DF-9B28-9A91B3BD7AF6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024654-788D-4B81-AD3A-2D33A5E99CC4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8D48DB-FFB4-4AA5-93D3-E473718F0CBC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E49CA-2A21-452C-A29D-3D33E5046395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62F635-993B-46BA-821B-592A025CD20C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89913-8AB1-47F9-A4D6-4A59B3162795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3A875-AAC4-45A8-ABAC-BEE21140AF6C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6449D-BEBC-4417-865A-DF4A51559CA5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0345C6-580F-410D-A6D2-723D4EE32CD6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FB54B-4600-45E4-8262-FE9801EB5BFE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 hidden="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04964C2-D243-417B-AB21-8B2FFD718236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teldig.com/2018/12/empezar-mundo-ia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ublicdomainpictures.net/en/view-image.php?image=376886&amp;picture=artificial-intelligence" TargetMode="External"/><Relationship Id="rId11" Type="http://schemas.microsoft.com/office/2007/relationships/diagramDrawing" Target="../diagrams/drawing1.xml"/><Relationship Id="rId5" Type="http://schemas.openxmlformats.org/officeDocument/2006/relationships/image" Target="../media/image5.jp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mentefilosofica.com/2020/12/la-inteligencia-artificial-y-su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tângulo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pic>
          <p:nvPicPr>
            <p:cNvPr id="12" name="Imagem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a16="http://schemas.microsoft.com/office/drawing/2014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etângulo com Canto Diagonal Arredondado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orma Livre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Forma Livre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orma Livre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orma Livre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orma Livre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orma Livre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orma Livre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Forma Livre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Forma Livre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Retângulo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orma Livre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orma Livre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orma Livre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orma Livre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orma Livre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orma Livre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orma Livre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orma Livre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orma Livre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Retângulo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2800" dirty="0"/>
              <a:t>MINERAÇÃO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Classificação de preços de celulares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3F974E-5FBB-0759-2438-B44B4A4602EE}"/>
              </a:ext>
            </a:extLst>
          </p:cNvPr>
          <p:cNvSpPr txBox="1"/>
          <p:nvPr/>
        </p:nvSpPr>
        <p:spPr>
          <a:xfrm>
            <a:off x="611413" y="6858000"/>
            <a:ext cx="10972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6" tooltip="https://www.inteldig.com/2018/12/empezar-mundo-ia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7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5DB4432-F489-0348-EEEB-CF9896DF217E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71" y="0"/>
            <a:ext cx="5820010" cy="728877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300" dirty="0">
                <a:solidFill>
                  <a:srgbClr val="FFFFFF"/>
                </a:solidFill>
              </a:rPr>
              <a:t>MATRIZ DE CORRELAÇÃO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A21315-957D-3D08-EC73-BFCC4D611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18"/>
          <a:stretch/>
        </p:blipFill>
        <p:spPr>
          <a:xfrm>
            <a:off x="1401034" y="840905"/>
            <a:ext cx="9507598" cy="53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4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5DB4432-F489-0348-EEEB-CF9896DF217E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0" y="-64168"/>
            <a:ext cx="9240252" cy="728877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300" dirty="0">
                <a:solidFill>
                  <a:srgbClr val="FFFFFF"/>
                </a:solidFill>
              </a:rPr>
              <a:t>CORRELAÇÃO DAS COLUNAS COM PRICE_RANGE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CBE473-F543-6B7C-9E55-385F088EE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51" y="865688"/>
            <a:ext cx="9624381" cy="52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5864" y="-38672"/>
            <a:ext cx="9747849" cy="1400530"/>
          </a:xfrm>
        </p:spPr>
        <p:txBody>
          <a:bodyPr/>
          <a:lstStyle/>
          <a:p>
            <a:pPr algn="ctr"/>
            <a:r>
              <a:rPr lang="pt-BR" dirty="0"/>
              <a:t>ANÁLISE EXPLORATÓRIA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04" y="1361858"/>
            <a:ext cx="11564571" cy="4886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Ao analisarmos a matriz de correlação, foi possível concluir: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Forte correlação entre </a:t>
            </a:r>
            <a:r>
              <a:rPr lang="pt-BR" dirty="0" err="1"/>
              <a:t>ram</a:t>
            </a:r>
            <a:r>
              <a:rPr lang="pt-BR" dirty="0"/>
              <a:t> e </a:t>
            </a:r>
            <a:r>
              <a:rPr lang="pt-BR" dirty="0" err="1"/>
              <a:t>price_range</a:t>
            </a:r>
            <a:r>
              <a:rPr lang="pt-BR" dirty="0"/>
              <a:t>.</a:t>
            </a:r>
          </a:p>
          <a:p>
            <a:r>
              <a:rPr lang="pt-PT" dirty="0"/>
              <a:t>price_range tem um valor de correlação baixo com o restante dos recursos, mas isso não pode ser usado como critério para remover esses recursos, pois a correlação de Pearson expressa apenas a relação linear entre duas variáveis.</a:t>
            </a:r>
          </a:p>
          <a:p>
            <a:r>
              <a:rPr lang="pt-PT" dirty="0"/>
              <a:t>Podemos ver uma correlação moderada entre 4G e 3G, fc e pc, px_height e px_width, sc_h e sc_w.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6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5DB4432-F489-0348-EEEB-CF9896DF217E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0" y="-64168"/>
            <a:ext cx="9240252" cy="728877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300" dirty="0">
                <a:solidFill>
                  <a:srgbClr val="FFFFFF"/>
                </a:solidFill>
              </a:rPr>
              <a:t>PCA 2d – z score</a:t>
            </a:r>
          </a:p>
        </p:txBody>
      </p:sp>
      <p:pic>
        <p:nvPicPr>
          <p:cNvPr id="6" name="Imagem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44FAD5F-EA55-D769-0176-34F37C90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50" y="664709"/>
            <a:ext cx="9945782" cy="58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6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5DB4432-F489-0348-EEEB-CF9896DF217E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0" y="-64168"/>
            <a:ext cx="9240252" cy="728877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300" dirty="0">
                <a:solidFill>
                  <a:srgbClr val="FFFFFF"/>
                </a:solidFill>
              </a:rPr>
              <a:t>PCA 3d – z score</a:t>
            </a:r>
          </a:p>
        </p:txBody>
      </p:sp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11A1E81-DF9F-FEDA-FA8C-5020F1F1A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580986"/>
            <a:ext cx="9625264" cy="56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4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5DB4432-F489-0348-EEEB-CF9896DF217E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0" y="-64168"/>
            <a:ext cx="9240252" cy="728877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300" dirty="0">
                <a:solidFill>
                  <a:srgbClr val="FFFFFF"/>
                </a:solidFill>
              </a:rPr>
              <a:t>PCA 2d – MIN MAX</a:t>
            </a:r>
          </a:p>
        </p:txBody>
      </p:sp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DED1D946-421C-B026-8464-0B3649B07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50" y="834188"/>
            <a:ext cx="9945782" cy="56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7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5DB4432-F489-0348-EEEB-CF9896DF217E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0" y="-64168"/>
            <a:ext cx="9240252" cy="728877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300" dirty="0">
                <a:solidFill>
                  <a:srgbClr val="FFFFFF"/>
                </a:solidFill>
              </a:rPr>
              <a:t>PCA 3d – MIN MAX</a:t>
            </a:r>
          </a:p>
        </p:txBody>
      </p:sp>
      <p:pic>
        <p:nvPicPr>
          <p:cNvPr id="6" name="Imagem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D2A9525A-A4CB-FADA-71A8-835A3503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664709"/>
            <a:ext cx="9945782" cy="561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8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5864" y="-38672"/>
            <a:ext cx="9747849" cy="1400530"/>
          </a:xfrm>
        </p:spPr>
        <p:txBody>
          <a:bodyPr/>
          <a:lstStyle/>
          <a:p>
            <a:pPr algn="ctr"/>
            <a:r>
              <a:rPr lang="pt-BR" dirty="0"/>
              <a:t>ANÁLISE EXPLORATÓRIA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04" y="1361858"/>
            <a:ext cx="11564571" cy="4886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Ao analisarmos os principais componentes, foi possível concluir: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Concluímos que a normalização z-score seria mais apropriada para a análise de componentes principais (PCA).  Devido que a normalização </a:t>
            </a:r>
            <a:r>
              <a:rPr lang="pt-BR" sz="2800" dirty="0" err="1"/>
              <a:t>MinMax</a:t>
            </a:r>
            <a:r>
              <a:rPr lang="pt-BR" sz="2800" dirty="0"/>
              <a:t> fazem os dados ficarem muito agrupados.</a:t>
            </a:r>
          </a:p>
        </p:txBody>
      </p:sp>
    </p:spTree>
    <p:extLst>
      <p:ext uri="{BB962C8B-B14F-4D97-AF65-F5344CB8AC3E}">
        <p14:creationId xmlns:p14="http://schemas.microsoft.com/office/powerpoint/2010/main" val="361085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-325587"/>
            <a:ext cx="9905998" cy="1478570"/>
          </a:xfrm>
        </p:spPr>
        <p:txBody>
          <a:bodyPr/>
          <a:lstStyle/>
          <a:p>
            <a:pPr algn="ctr"/>
            <a:r>
              <a:rPr lang="en-US" sz="3200" dirty="0" err="1"/>
              <a:t>Análise</a:t>
            </a:r>
            <a:r>
              <a:rPr lang="en-US" sz="3200" dirty="0"/>
              <a:t> </a:t>
            </a:r>
            <a:r>
              <a:rPr lang="en-US" sz="3200" dirty="0" err="1"/>
              <a:t>descritiva</a:t>
            </a:r>
            <a:r>
              <a:rPr lang="en-US" sz="3200" dirty="0"/>
              <a:t> – Dados </a:t>
            </a:r>
            <a:r>
              <a:rPr lang="en-US" sz="3200" dirty="0" err="1"/>
              <a:t>Categóricos</a:t>
            </a:r>
            <a:endParaRPr lang="en-US" sz="32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068523"/>
            <a:ext cx="4952998" cy="49109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85325"/>
            <a:ext cx="4952999" cy="50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-325587"/>
            <a:ext cx="9905998" cy="1478570"/>
          </a:xfrm>
        </p:spPr>
        <p:txBody>
          <a:bodyPr/>
          <a:lstStyle/>
          <a:p>
            <a:pPr algn="ctr"/>
            <a:r>
              <a:rPr lang="en-US" sz="3200" dirty="0" err="1"/>
              <a:t>Análise</a:t>
            </a:r>
            <a:r>
              <a:rPr lang="en-US" sz="3200" dirty="0"/>
              <a:t> </a:t>
            </a:r>
            <a:r>
              <a:rPr lang="en-US" sz="3200" dirty="0" err="1"/>
              <a:t>descritiva</a:t>
            </a:r>
            <a:r>
              <a:rPr lang="en-US" sz="3200" dirty="0"/>
              <a:t> – Dados </a:t>
            </a:r>
            <a:r>
              <a:rPr lang="en-US" sz="3200" dirty="0" err="1"/>
              <a:t>Categóricos</a:t>
            </a:r>
            <a:endParaRPr lang="en-US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255249-4ADD-2A5A-F910-B52564AA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36181"/>
            <a:ext cx="5029653" cy="48277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1954198-0AA7-0B88-2408-61F9B9616A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1" r="6721"/>
          <a:stretch/>
        </p:blipFill>
        <p:spPr>
          <a:xfrm>
            <a:off x="6096000" y="1236180"/>
            <a:ext cx="4952999" cy="48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2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tâ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pic>
          <p:nvPicPr>
            <p:cNvPr id="282" name="Imagem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a16="http://schemas.microsoft.com/office/drawing/2014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394" y="618518"/>
            <a:ext cx="441521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3200" dirty="0" err="1"/>
              <a:t>MINERAÇão</a:t>
            </a:r>
            <a:r>
              <a:rPr lang="pt-BR" sz="3200" dirty="0"/>
              <a:t> de dados</a:t>
            </a:r>
          </a:p>
        </p:txBody>
      </p:sp>
      <p:pic>
        <p:nvPicPr>
          <p:cNvPr id="10" name="Espaço Reservado para Conteúdo 6">
            <a:extLst>
              <a:ext uri="{FF2B5EF4-FFF2-40B4-BE49-F238E27FC236}">
                <a16:creationId xmlns:a16="http://schemas.microsoft.com/office/drawing/2014/main" id="{38616497-6A2B-4863-A3DD-A2D0AF074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3262" r="13262"/>
          <a:stretch/>
        </p:blipFill>
        <p:spPr>
          <a:xfrm flipH="1"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341" name="Grupo 283" hidden="1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200" name="Espaço Reservado para Conteúdo 2" descr="Smart Art">
            <a:extLst>
              <a:ext uri="{FF2B5EF4-FFF2-40B4-BE49-F238E27FC236}">
                <a16:creationId xmlns:a16="http://schemas.microsoft.com/office/drawing/2014/main" id="{C7094B13-F699-4785-845B-4DB18710A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419175"/>
              </p:ext>
            </p:extLst>
          </p:nvPr>
        </p:nvGraphicFramePr>
        <p:xfrm>
          <a:off x="7962519" y="2249487"/>
          <a:ext cx="373187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4802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-325587"/>
            <a:ext cx="9905998" cy="1478570"/>
          </a:xfrm>
        </p:spPr>
        <p:txBody>
          <a:bodyPr/>
          <a:lstStyle/>
          <a:p>
            <a:pPr algn="ctr"/>
            <a:r>
              <a:rPr lang="en-US" sz="3200" dirty="0" err="1"/>
              <a:t>Análise</a:t>
            </a:r>
            <a:r>
              <a:rPr lang="en-US" sz="3200" dirty="0"/>
              <a:t> </a:t>
            </a:r>
            <a:r>
              <a:rPr lang="en-US" sz="3200" dirty="0" err="1"/>
              <a:t>descritiva</a:t>
            </a:r>
            <a:r>
              <a:rPr lang="en-US" sz="3200" dirty="0"/>
              <a:t> – Dados </a:t>
            </a:r>
            <a:r>
              <a:rPr lang="en-US" sz="3200" dirty="0" err="1"/>
              <a:t>Categóricos</a:t>
            </a:r>
            <a:endParaRPr lang="en-US" sz="3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8C49CE-0FD0-8938-5306-52D88F4E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152983"/>
            <a:ext cx="4952999" cy="49109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2F8B65-235A-D725-1213-AD1DFD6B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2983"/>
            <a:ext cx="4952999" cy="491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-325587"/>
            <a:ext cx="9905998" cy="1478570"/>
          </a:xfrm>
        </p:spPr>
        <p:txBody>
          <a:bodyPr/>
          <a:lstStyle/>
          <a:p>
            <a:pPr algn="ctr"/>
            <a:r>
              <a:rPr lang="en-US" sz="3200" dirty="0" err="1"/>
              <a:t>Análise</a:t>
            </a:r>
            <a:r>
              <a:rPr lang="en-US" sz="3200" dirty="0"/>
              <a:t> </a:t>
            </a:r>
            <a:r>
              <a:rPr lang="en-US" sz="3200" dirty="0" err="1"/>
              <a:t>descritiva</a:t>
            </a:r>
            <a:r>
              <a:rPr lang="en-US" sz="3200" dirty="0"/>
              <a:t> – Dados </a:t>
            </a:r>
            <a:r>
              <a:rPr lang="en-US" sz="3200" dirty="0" err="1"/>
              <a:t>Categóricos</a:t>
            </a:r>
            <a:endParaRPr lang="en-US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A64944-9CEF-9306-703C-B497738E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8" y="1152983"/>
            <a:ext cx="5145508" cy="48628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D1E669-EA9A-81FE-37E4-7278315BC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92" y="1150480"/>
            <a:ext cx="5145507" cy="48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82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25587"/>
            <a:ext cx="12191999" cy="116779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descritiva</a:t>
            </a:r>
            <a:r>
              <a:rPr lang="en-US" sz="2400" dirty="0"/>
              <a:t> – Dados </a:t>
            </a:r>
            <a:r>
              <a:rPr lang="en-US" sz="2400" dirty="0" err="1"/>
              <a:t>Categóricos</a:t>
            </a:r>
            <a:r>
              <a:rPr lang="en-US" sz="2400" dirty="0"/>
              <a:t> – </a:t>
            </a:r>
            <a:r>
              <a:rPr lang="en-US" sz="2400" dirty="0" err="1"/>
              <a:t>Relacionado</a:t>
            </a:r>
            <a:r>
              <a:rPr lang="en-US" sz="2400" dirty="0"/>
              <a:t> com </a:t>
            </a:r>
            <a:r>
              <a:rPr lang="en-US" sz="2400" dirty="0" err="1"/>
              <a:t>price_range</a:t>
            </a:r>
            <a:endParaRPr lang="en-US" sz="2400" dirty="0"/>
          </a:p>
        </p:txBody>
      </p:sp>
      <p:pic>
        <p:nvPicPr>
          <p:cNvPr id="6" name="Picture 2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0.png">
            <a:extLst>
              <a:ext uri="{FF2B5EF4-FFF2-40B4-BE49-F238E27FC236}">
                <a16:creationId xmlns:a16="http://schemas.microsoft.com/office/drawing/2014/main" id="{37698AC3-C0EA-4464-3E1B-89F7A067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8" y="1152983"/>
            <a:ext cx="4953002" cy="481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3.png">
            <a:extLst>
              <a:ext uri="{FF2B5EF4-FFF2-40B4-BE49-F238E27FC236}">
                <a16:creationId xmlns:a16="http://schemas.microsoft.com/office/drawing/2014/main" id="{6BE3C090-68DA-46B0-C14D-F41B136F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147977"/>
            <a:ext cx="4953002" cy="481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790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25587"/>
            <a:ext cx="12191999" cy="116779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descritiva</a:t>
            </a:r>
            <a:r>
              <a:rPr lang="en-US" sz="2400" dirty="0"/>
              <a:t> – Dados </a:t>
            </a:r>
            <a:r>
              <a:rPr lang="en-US" sz="2400" dirty="0" err="1"/>
              <a:t>Categóricos</a:t>
            </a:r>
            <a:r>
              <a:rPr lang="en-US" sz="2400" dirty="0"/>
              <a:t> – </a:t>
            </a:r>
            <a:r>
              <a:rPr lang="en-US" sz="2400" dirty="0" err="1"/>
              <a:t>Relacionado</a:t>
            </a:r>
            <a:r>
              <a:rPr lang="en-US" sz="2400" dirty="0"/>
              <a:t> com </a:t>
            </a:r>
            <a:r>
              <a:rPr lang="en-US" sz="2400" dirty="0" err="1"/>
              <a:t>price_range</a:t>
            </a:r>
            <a:endParaRPr lang="en-US" sz="2400" dirty="0"/>
          </a:p>
        </p:txBody>
      </p:sp>
      <p:pic>
        <p:nvPicPr>
          <p:cNvPr id="4" name="Picture 4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1.png">
            <a:extLst>
              <a:ext uri="{FF2B5EF4-FFF2-40B4-BE49-F238E27FC236}">
                <a16:creationId xmlns:a16="http://schemas.microsoft.com/office/drawing/2014/main" id="{AD281A1D-E737-A0CC-4A3F-E89253E8C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142971"/>
            <a:ext cx="4953001" cy="488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4.png">
            <a:extLst>
              <a:ext uri="{FF2B5EF4-FFF2-40B4-BE49-F238E27FC236}">
                <a16:creationId xmlns:a16="http://schemas.microsoft.com/office/drawing/2014/main" id="{03C60C10-6CF0-4C98-0B0A-5F433FC80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8" y="1142971"/>
            <a:ext cx="4953002" cy="48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94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25587"/>
            <a:ext cx="12191999" cy="116779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descritiva</a:t>
            </a:r>
            <a:r>
              <a:rPr lang="en-US" sz="2400" dirty="0"/>
              <a:t> – Dados </a:t>
            </a:r>
            <a:r>
              <a:rPr lang="en-US" sz="2400" dirty="0" err="1"/>
              <a:t>Categóricos</a:t>
            </a:r>
            <a:r>
              <a:rPr lang="en-US" sz="2400" dirty="0"/>
              <a:t> – </a:t>
            </a:r>
            <a:r>
              <a:rPr lang="en-US" sz="2400" dirty="0" err="1"/>
              <a:t>Relacionado</a:t>
            </a:r>
            <a:r>
              <a:rPr lang="en-US" sz="2400" dirty="0"/>
              <a:t> com </a:t>
            </a:r>
            <a:r>
              <a:rPr lang="en-US" sz="2400" dirty="0" err="1"/>
              <a:t>price_range</a:t>
            </a:r>
            <a:endParaRPr lang="en-US" sz="2400" dirty="0"/>
          </a:p>
        </p:txBody>
      </p:sp>
      <p:pic>
        <p:nvPicPr>
          <p:cNvPr id="6" name="Picture 6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2.png">
            <a:extLst>
              <a:ext uri="{FF2B5EF4-FFF2-40B4-BE49-F238E27FC236}">
                <a16:creationId xmlns:a16="http://schemas.microsoft.com/office/drawing/2014/main" id="{52C5AB9F-54B9-B61B-0C4A-7C4F7C1EF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192" y="1082923"/>
            <a:ext cx="4958809" cy="488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5.png">
            <a:extLst>
              <a:ext uri="{FF2B5EF4-FFF2-40B4-BE49-F238E27FC236}">
                <a16:creationId xmlns:a16="http://schemas.microsoft.com/office/drawing/2014/main" id="{0744C8A5-FE45-F524-46E2-E6D76B69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0" y="1142971"/>
            <a:ext cx="4958809" cy="48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25587"/>
            <a:ext cx="12191999" cy="116779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descritiva</a:t>
            </a:r>
            <a:r>
              <a:rPr lang="en-US" sz="2400" dirty="0"/>
              <a:t> – Dados </a:t>
            </a:r>
            <a:r>
              <a:rPr lang="en-US" sz="2400" dirty="0" err="1"/>
              <a:t>Categóricos</a:t>
            </a:r>
            <a:r>
              <a:rPr lang="en-US" sz="2400" dirty="0"/>
              <a:t> – </a:t>
            </a:r>
            <a:r>
              <a:rPr lang="en-US" sz="2400" dirty="0" err="1"/>
              <a:t>Relacionado</a:t>
            </a:r>
            <a:r>
              <a:rPr lang="en-US" sz="2400" dirty="0"/>
              <a:t> com </a:t>
            </a:r>
            <a:r>
              <a:rPr lang="en-US" sz="2400" dirty="0" err="1"/>
              <a:t>price_range</a:t>
            </a:r>
            <a:endParaRPr lang="en-US" sz="2400" dirty="0"/>
          </a:p>
        </p:txBody>
      </p:sp>
      <p:pic>
        <p:nvPicPr>
          <p:cNvPr id="4" name="Picture 14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6.png">
            <a:extLst>
              <a:ext uri="{FF2B5EF4-FFF2-40B4-BE49-F238E27FC236}">
                <a16:creationId xmlns:a16="http://schemas.microsoft.com/office/drawing/2014/main" id="{4F9AE2FD-27A5-315A-6393-1FEB72B3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74" y="1160080"/>
            <a:ext cx="9908710" cy="480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42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Análise</a:t>
            </a:r>
            <a:r>
              <a:rPr lang="en-US" sz="3200" dirty="0"/>
              <a:t> </a:t>
            </a:r>
            <a:r>
              <a:rPr lang="en-US" sz="3200" dirty="0" err="1"/>
              <a:t>descritiva</a:t>
            </a:r>
            <a:endParaRPr lang="en-US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Vemos quase a mesma frequência em termos de ter ou não Bluetooth, 4G, dois cartões SIM, tela “touchscreen” e quantidade de núcleos de processamento utilizados.</a:t>
            </a:r>
          </a:p>
          <a:p>
            <a:r>
              <a:rPr lang="pt-PT" dirty="0"/>
              <a:t>Vemos uma grande diferença em termos de ter ou não 3G.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7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/>
              <a:t>Celulares com maiores baterias, são mais caros.</a:t>
            </a:r>
            <a:endParaRPr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25587"/>
            <a:ext cx="12191999" cy="116779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descritiva</a:t>
            </a:r>
            <a:r>
              <a:rPr lang="en-US" sz="2400" dirty="0"/>
              <a:t> – Dados </a:t>
            </a:r>
            <a:r>
              <a:rPr lang="en-US" sz="2400" dirty="0" err="1"/>
              <a:t>Numéricos</a:t>
            </a:r>
            <a:r>
              <a:rPr lang="en-US" sz="2400" dirty="0"/>
              <a:t>.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8BD5C751-E841-BED1-EA7D-7648C771F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174" y="1152322"/>
            <a:ext cx="4999826" cy="47347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FD3A8C6-7D3A-7C56-862F-D55BE862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52322"/>
            <a:ext cx="4999826" cy="473477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87B172F-78AD-AB38-840E-BEF4326B71D2}"/>
              </a:ext>
            </a:extLst>
          </p:cNvPr>
          <p:cNvSpPr txBox="1"/>
          <p:nvPr/>
        </p:nvSpPr>
        <p:spPr>
          <a:xfrm>
            <a:off x="1171254" y="582787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Celulares com maiores baterias, são mais caros.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45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/>
              <a:t>Memória interna tem uma leve relação com o preço também.</a:t>
            </a:r>
            <a:endParaRPr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25587"/>
            <a:ext cx="12191999" cy="116779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descritiva</a:t>
            </a:r>
            <a:r>
              <a:rPr lang="en-US" sz="2400" dirty="0"/>
              <a:t> – Dados </a:t>
            </a:r>
            <a:r>
              <a:rPr lang="en-US" sz="2400" dirty="0" err="1"/>
              <a:t>Numéricos</a:t>
            </a:r>
            <a:r>
              <a:rPr lang="en-US" sz="24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AD7C48-53A2-9313-B270-62BCB0BA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4" y="1152321"/>
            <a:ext cx="4999826" cy="46755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9E3B8D-492F-9D06-BD7D-8A6E65733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656" y="1152322"/>
            <a:ext cx="5075170" cy="475531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34345C-548E-7137-0D82-11EDC5231195}"/>
              </a:ext>
            </a:extLst>
          </p:cNvPr>
          <p:cNvSpPr txBox="1"/>
          <p:nvPr/>
        </p:nvSpPr>
        <p:spPr>
          <a:xfrm>
            <a:off x="6051346" y="576864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Memória interna tem uma leve relação com o preço.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08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/>
              <a:t>Memória interna tem uma leve relação com o preço também.</a:t>
            </a:r>
            <a:endParaRPr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25587"/>
            <a:ext cx="12191999" cy="116779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descritiva</a:t>
            </a:r>
            <a:r>
              <a:rPr lang="en-US" sz="2400" dirty="0"/>
              <a:t> – Dados </a:t>
            </a:r>
            <a:r>
              <a:rPr lang="en-US" sz="2400" dirty="0" err="1"/>
              <a:t>Numéricos</a:t>
            </a:r>
            <a:r>
              <a:rPr lang="en-US" sz="2400" dirty="0"/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34345C-548E-7137-0D82-11EDC5231195}"/>
              </a:ext>
            </a:extLst>
          </p:cNvPr>
          <p:cNvSpPr txBox="1"/>
          <p:nvPr/>
        </p:nvSpPr>
        <p:spPr>
          <a:xfrm>
            <a:off x="6051346" y="576864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Celulares mais caros, pela análise, são mais leves.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6C6447-8DDD-7801-F35C-7BDC7F9D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4" y="1152320"/>
            <a:ext cx="4955172" cy="46163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97FDF4A-9224-FD68-D48A-6DBDD2EC9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737" y="1152319"/>
            <a:ext cx="5147090" cy="45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5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19576"/>
            <a:ext cx="9906000" cy="14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5400" kern="1200" cap="all" baseline="0" dirty="0">
                <a:latin typeface="+mj-lt"/>
                <a:ea typeface="+mj-ea"/>
                <a:cs typeface="+mj-cs"/>
              </a:rPr>
              <a:t>Conteúdo: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7E406F37-6429-B5ED-59C4-A4953647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776859"/>
            <a:ext cx="9906000" cy="4961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pt-BR" sz="3200" dirty="0"/>
              <a:t>INTRODUÇÃO</a:t>
            </a:r>
            <a:endParaRPr lang="pt-BR" sz="3200" dirty="0">
              <a:effectLst/>
            </a:endParaRPr>
          </a:p>
          <a:p>
            <a:pPr marL="2286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pt-BR" sz="3200" i="0" strike="noStrike" dirty="0">
                <a:effectLst/>
              </a:rPr>
              <a:t>PRÉ-PROCESSAMENTO</a:t>
            </a:r>
          </a:p>
          <a:p>
            <a:pPr marL="2286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pt-BR" sz="3200" dirty="0">
                <a:effectLst/>
              </a:rPr>
              <a:t>ANÁLISE EXPLORATÓRIA</a:t>
            </a:r>
          </a:p>
          <a:p>
            <a:pPr marL="2286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pt-BR" sz="3200" dirty="0"/>
              <a:t>ANÁLISE DESCRITIVA</a:t>
            </a:r>
            <a:endParaRPr lang="pt-BR" sz="3200" dirty="0">
              <a:effectLst/>
            </a:endParaRPr>
          </a:p>
          <a:p>
            <a:pPr marL="2286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pt-BR" sz="3200" i="0" strike="noStrike" dirty="0">
                <a:effectLst/>
              </a:rPr>
              <a:t>RESULTADOS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912132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/>
              <a:t>Memória interna tem uma leve relação com o preço também.</a:t>
            </a:r>
            <a:endParaRPr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25587"/>
            <a:ext cx="12191999" cy="116779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descritiva</a:t>
            </a:r>
            <a:r>
              <a:rPr lang="en-US" sz="2400" dirty="0"/>
              <a:t> – Dados </a:t>
            </a:r>
            <a:r>
              <a:rPr lang="en-US" sz="2400" dirty="0" err="1"/>
              <a:t>Numéricos</a:t>
            </a:r>
            <a:r>
              <a:rPr lang="en-US" sz="2400" dirty="0"/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34345C-548E-7137-0D82-11EDC5231195}"/>
              </a:ext>
            </a:extLst>
          </p:cNvPr>
          <p:cNvSpPr txBox="1"/>
          <p:nvPr/>
        </p:nvSpPr>
        <p:spPr>
          <a:xfrm>
            <a:off x="4798032" y="5879239"/>
            <a:ext cx="727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Quanto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maior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altura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da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resolução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de pixel da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tela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maior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o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preço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08EA91-5339-A7D8-4EF1-2A1DFA229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3" y="1152319"/>
            <a:ext cx="4999827" cy="47861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A673F9-8822-FF89-A548-2232E2C7C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347" y="1152318"/>
            <a:ext cx="5044480" cy="46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6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/>
              <a:t>Memória interna tem uma leve relação com o preço também.</a:t>
            </a:r>
            <a:endParaRPr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25587"/>
            <a:ext cx="12191999" cy="116779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descritiva</a:t>
            </a:r>
            <a:r>
              <a:rPr lang="en-US" sz="2400" dirty="0"/>
              <a:t> – Dados </a:t>
            </a:r>
            <a:r>
              <a:rPr lang="en-US" sz="2400" dirty="0" err="1"/>
              <a:t>Numéricos</a:t>
            </a:r>
            <a:r>
              <a:rPr lang="en-US" sz="2400" dirty="0"/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34345C-548E-7137-0D82-11EDC5231195}"/>
              </a:ext>
            </a:extLst>
          </p:cNvPr>
          <p:cNvSpPr txBox="1"/>
          <p:nvPr/>
        </p:nvSpPr>
        <p:spPr>
          <a:xfrm>
            <a:off x="1279134" y="5899829"/>
            <a:ext cx="727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Quanto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maior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largura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da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resolução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de pixel da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tela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maior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o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preço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EB3F8A-B517-4DAF-7D56-A53B40D8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4" y="1152317"/>
            <a:ext cx="4999825" cy="47269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95B69CC-0D28-3459-7376-BDCF03DDC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656" y="1152317"/>
            <a:ext cx="5075171" cy="47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77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/>
              <a:t>Memória interna tem uma leve relação com o preço também.</a:t>
            </a:r>
            <a:endParaRPr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25587"/>
            <a:ext cx="12191999" cy="116779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descritiva</a:t>
            </a:r>
            <a:r>
              <a:rPr lang="en-US" sz="2400" dirty="0"/>
              <a:t> – Dados </a:t>
            </a:r>
            <a:r>
              <a:rPr lang="en-US" sz="2400" dirty="0" err="1"/>
              <a:t>Numéricos</a:t>
            </a:r>
            <a:r>
              <a:rPr lang="en-US" sz="2400" dirty="0"/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34345C-548E-7137-0D82-11EDC5231195}"/>
              </a:ext>
            </a:extLst>
          </p:cNvPr>
          <p:cNvSpPr txBox="1"/>
          <p:nvPr/>
        </p:nvSpPr>
        <p:spPr>
          <a:xfrm>
            <a:off x="1279134" y="5899829"/>
            <a:ext cx="727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Quanto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maior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largura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da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resolução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de pixel da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tela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maior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 o </a:t>
            </a:r>
            <a:r>
              <a:rPr lang="en-US" altLang="en-US" dirty="0" err="1">
                <a:solidFill>
                  <a:schemeClr val="bg1"/>
                </a:solidFill>
                <a:latin typeface="var(--jp-code-font-family)"/>
              </a:rPr>
              <a:t>preço</a:t>
            </a:r>
            <a:r>
              <a:rPr lang="en-US" altLang="en-US" dirty="0">
                <a:solidFill>
                  <a:schemeClr val="bg1"/>
                </a:solidFill>
                <a:latin typeface="var(--jp-code-font-family)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F821E5-692A-BF34-75A0-5950301EC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3" y="1152317"/>
            <a:ext cx="4999827" cy="47475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49E73E-E14A-DF2F-9E27-A57420AFC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657" y="1155638"/>
            <a:ext cx="5075170" cy="47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9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962850" y="580986"/>
            <a:ext cx="10266300" cy="58860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/>
              <a:t>Memória interna tem uma leve relação com o preço também.</a:t>
            </a:r>
            <a:endParaRPr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25587"/>
            <a:ext cx="12191999" cy="116779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descritiva</a:t>
            </a:r>
            <a:r>
              <a:rPr lang="en-US" sz="2400" dirty="0"/>
              <a:t> – Dados </a:t>
            </a:r>
            <a:r>
              <a:rPr lang="en-US" sz="2400" dirty="0" err="1"/>
              <a:t>Numéricos</a:t>
            </a:r>
            <a:r>
              <a:rPr lang="en-US" sz="24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643AAB-E79C-D6C1-E1E4-4D21EEADE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19" y="1142709"/>
            <a:ext cx="9926326" cy="48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71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8E388E-0BBF-F3DA-2889-504D4F1C7CA6}"/>
              </a:ext>
            </a:extLst>
          </p:cNvPr>
          <p:cNvSpPr/>
          <p:nvPr/>
        </p:nvSpPr>
        <p:spPr>
          <a:xfrm>
            <a:off x="-1" y="580985"/>
            <a:ext cx="12191999" cy="61588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/>
              <a:t>Memória interna tem uma leve relação com o preço também.</a:t>
            </a:r>
            <a:endParaRPr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25587"/>
            <a:ext cx="12191999" cy="116779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descritiva</a:t>
            </a:r>
            <a:r>
              <a:rPr lang="en-US" sz="2400" dirty="0"/>
              <a:t> – Dados </a:t>
            </a:r>
            <a:r>
              <a:rPr lang="en-US" sz="2400" dirty="0" err="1"/>
              <a:t>Numéricos</a:t>
            </a:r>
            <a:r>
              <a:rPr lang="en-US" sz="2400" dirty="0"/>
              <a:t> - </a:t>
            </a:r>
            <a:r>
              <a:rPr lang="pt-BR" sz="2400" dirty="0"/>
              <a:t>Atributos Numéricos x </a:t>
            </a:r>
            <a:r>
              <a:rPr lang="pt-BR" sz="2400" dirty="0" err="1"/>
              <a:t>Ram</a:t>
            </a:r>
            <a:r>
              <a:rPr lang="en-US" sz="24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C6465C-7093-7911-C5F6-E416A153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7" y="940908"/>
            <a:ext cx="11630347" cy="54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65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37" y="2694250"/>
            <a:ext cx="10735126" cy="1469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4400" dirty="0">
                <a:latin typeface="Times New Roman"/>
                <a:cs typeface="Times New Roman"/>
              </a:rPr>
              <a:t>FIM... Muito Obrigado !</a:t>
            </a:r>
          </a:p>
        </p:txBody>
      </p:sp>
    </p:spTree>
    <p:extLst>
      <p:ext uri="{BB962C8B-B14F-4D97-AF65-F5344CB8AC3E}">
        <p14:creationId xmlns:p14="http://schemas.microsoft.com/office/powerpoint/2010/main" val="293871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cap="all" baseline="0" dirty="0"/>
              <a:t>introdução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1056E0E-3537-6CB5-D266-BBC15E255C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269" r="13269"/>
          <a:stretch/>
        </p:blipFill>
        <p:spPr>
          <a:xfrm>
            <a:off x="1141410" y="2249486"/>
            <a:ext cx="4878389" cy="3541714"/>
          </a:xfrm>
          <a:noFill/>
        </p:spPr>
      </p:pic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7E406F37-6429-B5ED-59C4-A4953647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9486" y="1282471"/>
            <a:ext cx="4875211" cy="49570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800" dirty="0"/>
              <a:t>A classificação de preços de celulares é uma aplicação prática da mineração de dados que pode fornecer insights valiosos para consumidores, fabricantes e vendedores, ajudando a entender as tendências do mercado e as preferências dos usuários.</a:t>
            </a:r>
          </a:p>
          <a:p>
            <a:pPr mar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t-BR" sz="2800" dirty="0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8AD99A8C-10D8-5033-F8F6-54452A68A939}"/>
              </a:ext>
            </a:extLst>
          </p:cNvPr>
          <p:cNvSpPr txBox="1">
            <a:spLocks/>
          </p:cNvSpPr>
          <p:nvPr/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600" kern="1200">
              <a:latin typeface="+mn-lt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7698FB-B3D3-A9F2-49ED-EDB4C0587630}"/>
              </a:ext>
            </a:extLst>
          </p:cNvPr>
          <p:cNvSpPr txBox="1"/>
          <p:nvPr/>
        </p:nvSpPr>
        <p:spPr>
          <a:xfrm>
            <a:off x="1141410" y="5791200"/>
            <a:ext cx="487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4" tooltip="https://www.mentefilosofica.com/2020/12/la-inteligencia-artificial-y-su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5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137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44905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/>
              <a:t>CONJUNTO DE DADOS</a:t>
            </a:r>
            <a:br>
              <a:rPr lang="pt-PT" sz="5400" dirty="0"/>
            </a:br>
            <a:endParaRPr lang="en-US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844842"/>
            <a:ext cx="10216399" cy="4668253"/>
          </a:xfrm>
        </p:spPr>
        <p:txBody>
          <a:bodyPr>
            <a:normAutofit fontScale="77500" lnSpcReduction="20000"/>
          </a:bodyPr>
          <a:lstStyle/>
          <a:p>
            <a:r>
              <a:rPr lang="pt-BR" sz="3600" dirty="0"/>
              <a:t>A base de dados escolhida foi a “mobile-</a:t>
            </a:r>
            <a:r>
              <a:rPr lang="pt-BR" sz="3600" dirty="0" err="1"/>
              <a:t>price</a:t>
            </a:r>
            <a:r>
              <a:rPr lang="pt-BR" sz="3600" dirty="0"/>
              <a:t>-</a:t>
            </a:r>
            <a:r>
              <a:rPr lang="pt-BR" sz="3600" dirty="0" err="1"/>
              <a:t>classification</a:t>
            </a:r>
            <a:r>
              <a:rPr lang="pt-BR" sz="3600" dirty="0"/>
              <a:t>”, como o próprio nome diz, o objetivo principal é classificar o preço dos celulares de acordo com características de telefones celulares.</a:t>
            </a:r>
          </a:p>
          <a:p>
            <a:r>
              <a:rPr lang="pt-BR" sz="3600" dirty="0"/>
              <a:t>A classificação do celular entra de 0 a 3, no caso seria a única variável dependente: </a:t>
            </a:r>
            <a:r>
              <a:rPr lang="pt-BR" sz="3600" dirty="0" err="1"/>
              <a:t>price_range</a:t>
            </a:r>
            <a:endParaRPr lang="pt-BR" sz="3600" dirty="0"/>
          </a:p>
          <a:p>
            <a:r>
              <a:rPr lang="pt-BR" sz="3600" dirty="0"/>
              <a:t>0 – Barato</a:t>
            </a:r>
          </a:p>
          <a:p>
            <a:r>
              <a:rPr lang="pt-BR" sz="3600" dirty="0"/>
              <a:t>1 – Médio</a:t>
            </a:r>
          </a:p>
          <a:p>
            <a:r>
              <a:rPr lang="pt-BR" sz="3600" dirty="0"/>
              <a:t>2 – Caro</a:t>
            </a:r>
          </a:p>
          <a:p>
            <a:r>
              <a:rPr lang="pt-BR" sz="3600" dirty="0"/>
              <a:t>3 – Muito caro.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33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28335"/>
            <a:ext cx="9905998" cy="1174823"/>
          </a:xfrm>
        </p:spPr>
        <p:txBody>
          <a:bodyPr/>
          <a:lstStyle/>
          <a:p>
            <a:pPr algn="ctr"/>
            <a:r>
              <a:rPr lang="pt-BR" sz="4800" dirty="0"/>
              <a:t>Colunas</a:t>
            </a:r>
            <a:endParaRPr lang="en-US" dirty="0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1A07A6AB-CA6F-23B8-87E7-2E1E553CBF12}"/>
              </a:ext>
            </a:extLst>
          </p:cNvPr>
          <p:cNvSpPr txBox="1">
            <a:spLocks/>
          </p:cNvSpPr>
          <p:nvPr/>
        </p:nvSpPr>
        <p:spPr>
          <a:xfrm>
            <a:off x="823266" y="1203157"/>
            <a:ext cx="4625034" cy="54382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battery_power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Potência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bateria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blue: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Disponibilidade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Bluetooth.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clock_speed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Velocidade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relógio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processador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(GHz).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dual_sim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Suporte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a dual SIM).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fc: Megapixels 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câmera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frontal.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four_g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Disponibilidade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4G.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int_memory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Memória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interna do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(GB).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m_dep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Profundidade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móvel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cm.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mobile_wt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Peso do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móvel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gramas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n_cores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Número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cores do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processador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pc: Megapixels 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câmera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principal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traseira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).</a:t>
            </a:r>
            <a:endParaRPr lang="pt-BR" sz="1050" dirty="0">
              <a:ea typeface="+mn-lt"/>
              <a:cs typeface="+mn-l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C8B050F-919C-6191-CCAF-1ACAAA1FCF48}"/>
              </a:ext>
            </a:extLst>
          </p:cNvPr>
          <p:cNvCxnSpPr/>
          <p:nvPr/>
        </p:nvCxnSpPr>
        <p:spPr>
          <a:xfrm>
            <a:off x="6096000" y="2264230"/>
            <a:ext cx="0" cy="3396341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64BCAECC-31F5-31ED-D010-543286E304AC}"/>
              </a:ext>
            </a:extLst>
          </p:cNvPr>
          <p:cNvSpPr txBox="1">
            <a:spLocks/>
          </p:cNvSpPr>
          <p:nvPr/>
        </p:nvSpPr>
        <p:spPr>
          <a:xfrm>
            <a:off x="6537697" y="1203156"/>
            <a:ext cx="5063753" cy="5438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px_height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Altura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resolução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pixel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tela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px_width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Largura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resolução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pixel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tela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ram: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Memória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RAM do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(MB).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sc_h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Altura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tela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cm.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sc_w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Largura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tela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cm.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talk_time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Tempo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máximo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conversação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uma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única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carga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bateria</a:t>
            </a:r>
            <a:r>
              <a:rPr lang="en-US" altLang="en-US" dirty="0">
                <a:latin typeface="var(--jp-code-font-family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(horas).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three_g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Disponibilidade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3G.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touch_screen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Presença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tela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sensível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toque.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wifi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Disponibilidade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WiFi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pt-BR" sz="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965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875" y="1287969"/>
            <a:ext cx="3402252" cy="53260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pt-PT" sz="2800" dirty="0"/>
              <a:t>DescriÇÃO DOS problemas da base e estratégias adotadas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7179" y="1853248"/>
            <a:ext cx="6629423" cy="419548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de </a:t>
            </a:r>
            <a:r>
              <a:rPr lang="pt-BR" dirty="0" err="1"/>
              <a:t>treino+teste</a:t>
            </a:r>
            <a:r>
              <a:rPr lang="pt-BR" dirty="0"/>
              <a:t> tem 21 colunas e 2000 linhas.</a:t>
            </a:r>
            <a:endParaRPr lang="en-US" dirty="0"/>
          </a:p>
          <a:p>
            <a:r>
              <a:rPr lang="en-US" dirty="0"/>
              <a:t>20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r>
              <a:rPr lang="en-US" dirty="0"/>
              <a:t> e 1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.</a:t>
            </a:r>
          </a:p>
          <a:p>
            <a:r>
              <a:rPr lang="en-US" dirty="0" err="1"/>
              <a:t>clock_speed</a:t>
            </a:r>
            <a:r>
              <a:rPr lang="en-US" dirty="0"/>
              <a:t> e </a:t>
            </a:r>
            <a:r>
              <a:rPr lang="en-US" dirty="0" err="1"/>
              <a:t>m_dep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“float”.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“</a:t>
            </a:r>
            <a:r>
              <a:rPr lang="en-US" dirty="0" err="1"/>
              <a:t>int</a:t>
            </a:r>
            <a:r>
              <a:rPr lang="en-US" dirty="0"/>
              <a:t>”.</a:t>
            </a:r>
          </a:p>
          <a:p>
            <a:r>
              <a:rPr lang="pt-BR" dirty="0"/>
              <a:t>Não existem valores faltantes.</a:t>
            </a:r>
            <a:endParaRPr lang="en-US" dirty="0"/>
          </a:p>
          <a:p>
            <a:r>
              <a:rPr lang="en-US" dirty="0" err="1"/>
              <a:t>Temos</a:t>
            </a:r>
            <a:r>
              <a:rPr lang="en-US" dirty="0"/>
              <a:t> 8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categóricas</a:t>
            </a:r>
            <a:r>
              <a:rPr lang="en-US" dirty="0"/>
              <a:t>: </a:t>
            </a:r>
            <a:r>
              <a:rPr lang="en-US" dirty="0" err="1"/>
              <a:t>n_cores</a:t>
            </a:r>
            <a:r>
              <a:rPr lang="en-US" dirty="0"/>
              <a:t> , </a:t>
            </a:r>
            <a:r>
              <a:rPr lang="en-US" dirty="0" err="1"/>
              <a:t>price_range</a:t>
            </a:r>
            <a:r>
              <a:rPr lang="en-US" dirty="0"/>
              <a:t>, blue, </a:t>
            </a:r>
            <a:r>
              <a:rPr lang="en-US" dirty="0" err="1"/>
              <a:t>dual_sim</a:t>
            </a:r>
            <a:r>
              <a:rPr lang="en-US" dirty="0"/>
              <a:t>, </a:t>
            </a:r>
            <a:r>
              <a:rPr lang="en-US" dirty="0" err="1"/>
              <a:t>four_g</a:t>
            </a:r>
            <a:r>
              <a:rPr lang="en-US" dirty="0"/>
              <a:t>, </a:t>
            </a:r>
            <a:r>
              <a:rPr lang="en-US" dirty="0" err="1"/>
              <a:t>three_g</a:t>
            </a:r>
            <a:r>
              <a:rPr lang="en-US" dirty="0"/>
              <a:t>, </a:t>
            </a:r>
            <a:r>
              <a:rPr lang="en-US" dirty="0" err="1"/>
              <a:t>touch_screen</a:t>
            </a:r>
            <a:r>
              <a:rPr lang="en-US" dirty="0"/>
              <a:t>,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 err="1"/>
              <a:t>Temos</a:t>
            </a:r>
            <a:r>
              <a:rPr lang="en-US" dirty="0"/>
              <a:t> 13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numéricas</a:t>
            </a:r>
            <a:r>
              <a:rPr lang="en-US" dirty="0"/>
              <a:t>: </a:t>
            </a:r>
            <a:r>
              <a:rPr lang="en-US" dirty="0" err="1"/>
              <a:t>battery_power</a:t>
            </a:r>
            <a:r>
              <a:rPr lang="en-US" dirty="0"/>
              <a:t>, </a:t>
            </a:r>
            <a:r>
              <a:rPr lang="en-US" dirty="0" err="1"/>
              <a:t>clock_speed</a:t>
            </a:r>
            <a:r>
              <a:rPr lang="en-US" dirty="0"/>
              <a:t>, fc, </a:t>
            </a:r>
            <a:r>
              <a:rPr lang="en-US" dirty="0" err="1"/>
              <a:t>int_memory</a:t>
            </a:r>
            <a:r>
              <a:rPr lang="en-US" dirty="0"/>
              <a:t>, </a:t>
            </a:r>
            <a:r>
              <a:rPr lang="en-US" dirty="0" err="1"/>
              <a:t>m_dep</a:t>
            </a:r>
            <a:r>
              <a:rPr lang="en-US" dirty="0"/>
              <a:t>, </a:t>
            </a:r>
            <a:r>
              <a:rPr lang="en-US" dirty="0" err="1"/>
              <a:t>mobile_wt</a:t>
            </a:r>
            <a:r>
              <a:rPr lang="en-US" dirty="0"/>
              <a:t>, pc, </a:t>
            </a:r>
            <a:r>
              <a:rPr lang="en-US" dirty="0" err="1"/>
              <a:t>px_height</a:t>
            </a:r>
            <a:r>
              <a:rPr lang="en-US" dirty="0"/>
              <a:t>, </a:t>
            </a:r>
            <a:r>
              <a:rPr lang="en-US" dirty="0" err="1"/>
              <a:t>px_width</a:t>
            </a:r>
            <a:r>
              <a:rPr lang="en-US" dirty="0"/>
              <a:t>, ram, </a:t>
            </a:r>
            <a:r>
              <a:rPr lang="en-US" dirty="0" err="1"/>
              <a:t>talk_time</a:t>
            </a:r>
            <a:r>
              <a:rPr lang="en-US" dirty="0"/>
              <a:t>, </a:t>
            </a:r>
            <a:r>
              <a:rPr lang="en-US" dirty="0" err="1"/>
              <a:t>sc_h</a:t>
            </a:r>
            <a:r>
              <a:rPr lang="en-US" dirty="0"/>
              <a:t>, </a:t>
            </a:r>
            <a:r>
              <a:rPr lang="en-US" dirty="0" err="1"/>
              <a:t>sc_w</a:t>
            </a:r>
            <a:endParaRPr lang="en-US" dirty="0"/>
          </a:p>
          <a:p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7396602" y="1287969"/>
            <a:ext cx="141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train.info()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8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705" y="0"/>
            <a:ext cx="11047411" cy="1478570"/>
          </a:xfrm>
        </p:spPr>
        <p:txBody>
          <a:bodyPr/>
          <a:lstStyle/>
          <a:p>
            <a:r>
              <a:rPr lang="pt-PT" sz="3200" dirty="0"/>
              <a:t>Redução, discretização e transformação de dados</a:t>
            </a:r>
            <a:br>
              <a:rPr lang="pt-PT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possui redundância de dados.</a:t>
            </a:r>
          </a:p>
          <a:p>
            <a:r>
              <a:rPr lang="pt-BR" dirty="0"/>
              <a:t>Não reduzimos a base pois já temos 2000 linhas somando as bases de treino e teste.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005" y="-38672"/>
            <a:ext cx="10177989" cy="1400530"/>
          </a:xfrm>
        </p:spPr>
        <p:txBody>
          <a:bodyPr/>
          <a:lstStyle/>
          <a:p>
            <a:pPr algn="ctr"/>
            <a:r>
              <a:rPr lang="pt-BR" dirty="0"/>
              <a:t>ANÁLISE EXPLORATÓRIA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04" y="1361858"/>
            <a:ext cx="11564571" cy="4886541"/>
          </a:xfrm>
        </p:spPr>
        <p:txBody>
          <a:bodyPr>
            <a:normAutofit/>
          </a:bodyPr>
          <a:lstStyle/>
          <a:p>
            <a:r>
              <a:rPr lang="pt-BR" dirty="0"/>
              <a:t>Matriz de correlação.</a:t>
            </a:r>
          </a:p>
          <a:p>
            <a:r>
              <a:rPr lang="pt-BR" dirty="0"/>
              <a:t>Análise componentes principais – PCA.</a:t>
            </a:r>
          </a:p>
          <a:p>
            <a:r>
              <a:rPr lang="pt-BR" dirty="0"/>
              <a:t>Histogramas.</a:t>
            </a:r>
          </a:p>
          <a:p>
            <a:r>
              <a:rPr lang="pt-BR" dirty="0"/>
              <a:t>Distribuições por faixa de preço.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36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33_TF22898775_Win32" id="{4D6974A7-200F-4D7A-9E77-8B84AEB0BF36}" vid="{276CB21F-6DB6-4182-83EC-82E4F1BCA4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1c4c374-682d-4290-8a6a-4ceee43acd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1ADB281DC3E7439306122BC9805F68" ma:contentTypeVersion="12" ma:contentTypeDescription="Crie um novo documento." ma:contentTypeScope="" ma:versionID="0159f4c5e2d771b735a09351dceb95b8">
  <xsd:schema xmlns:xsd="http://www.w3.org/2001/XMLSchema" xmlns:xs="http://www.w3.org/2001/XMLSchema" xmlns:p="http://schemas.microsoft.com/office/2006/metadata/properties" xmlns:ns3="21c4c374-682d-4290-8a6a-4ceee43acd6d" xmlns:ns4="9cf06c21-c18d-49ad-beb8-a99a88890b40" targetNamespace="http://schemas.microsoft.com/office/2006/metadata/properties" ma:root="true" ma:fieldsID="f2e6bbd6bb5954f4d9c49c3e693022ea" ns3:_="" ns4:_="">
    <xsd:import namespace="21c4c374-682d-4290-8a6a-4ceee43acd6d"/>
    <xsd:import namespace="9cf06c21-c18d-49ad-beb8-a99a88890b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4c374-682d-4290-8a6a-4ceee43acd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f06c21-c18d-49ad-beb8-a99a88890b4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18BD99-41E9-467C-9777-74587F831718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1c4c374-682d-4290-8a6a-4ceee43acd6d"/>
    <ds:schemaRef ds:uri="http://schemas.microsoft.com/office/2006/metadata/properties"/>
    <ds:schemaRef ds:uri="http://purl.org/dc/dcmitype/"/>
    <ds:schemaRef ds:uri="http://www.w3.org/XML/1998/namespace"/>
    <ds:schemaRef ds:uri="9cf06c21-c18d-49ad-beb8-a99a88890b4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607FB0C-FD44-43C0-B994-9C75AA9F1B52}">
  <ds:schemaRefs>
    <ds:schemaRef ds:uri="21c4c374-682d-4290-8a6a-4ceee43acd6d"/>
    <ds:schemaRef ds:uri="9cf06c21-c18d-49ad-beb8-a99a88890b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moderno</Template>
  <TotalTime>3620</TotalTime>
  <Words>1075</Words>
  <Application>Microsoft Office PowerPoint</Application>
  <PresentationFormat>Widescreen</PresentationFormat>
  <Paragraphs>151</Paragraphs>
  <Slides>35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Times New Roman</vt:lpstr>
      <vt:lpstr>Tw Cen MT</vt:lpstr>
      <vt:lpstr>var(--jp-code-font-family)</vt:lpstr>
      <vt:lpstr>Circuito</vt:lpstr>
      <vt:lpstr>MINERAÇÃO DE DADOS</vt:lpstr>
      <vt:lpstr>MINERAÇão de dados</vt:lpstr>
      <vt:lpstr>Conteúdo:</vt:lpstr>
      <vt:lpstr>introdução</vt:lpstr>
      <vt:lpstr>CONJUNTO DE DADOS </vt:lpstr>
      <vt:lpstr>Colunas</vt:lpstr>
      <vt:lpstr>DescriÇÃO DOS problemas da base e estratégias adotadas</vt:lpstr>
      <vt:lpstr>Redução, discretização e transformação de dados </vt:lpstr>
      <vt:lpstr>ANÁLISE EXPLORATÓRIA</vt:lpstr>
      <vt:lpstr>MATRIZ DE CORRELAÇÃO</vt:lpstr>
      <vt:lpstr>CORRELAÇÃO DAS COLUNAS COM PRICE_RANGE</vt:lpstr>
      <vt:lpstr>ANÁLISE EXPLORATÓRIA</vt:lpstr>
      <vt:lpstr>PCA 2d – z score</vt:lpstr>
      <vt:lpstr>PCA 3d – z score</vt:lpstr>
      <vt:lpstr>PCA 2d – MIN MAX</vt:lpstr>
      <vt:lpstr>PCA 3d – MIN MAX</vt:lpstr>
      <vt:lpstr>ANÁLISE EXPLORATÓRIA</vt:lpstr>
      <vt:lpstr>Análise descritiva – Dados Categóricos</vt:lpstr>
      <vt:lpstr>Análise descritiva – Dados Categóricos</vt:lpstr>
      <vt:lpstr>Análise descritiva – Dados Categóricos</vt:lpstr>
      <vt:lpstr>Análise descritiva – Dados Categóricos</vt:lpstr>
      <vt:lpstr>Análise descritiva – Dados Categóricos – Relacionado com price_range</vt:lpstr>
      <vt:lpstr>Análise descritiva – Dados Categóricos – Relacionado com price_range</vt:lpstr>
      <vt:lpstr>Análise descritiva – Dados Categóricos – Relacionado com price_range</vt:lpstr>
      <vt:lpstr>Análise descritiva – Dados Categóricos – Relacionado com price_range</vt:lpstr>
      <vt:lpstr>Análise descritiva</vt:lpstr>
      <vt:lpstr>Análise descritiva – Dados Numéricos.</vt:lpstr>
      <vt:lpstr>Análise descritiva – Dados Numéricos.</vt:lpstr>
      <vt:lpstr>Análise descritiva – Dados Numéricos.</vt:lpstr>
      <vt:lpstr>Análise descritiva – Dados Numéricos.</vt:lpstr>
      <vt:lpstr>Análise descritiva – Dados Numéricos.</vt:lpstr>
      <vt:lpstr>Análise descritiva – Dados Numéricos.</vt:lpstr>
      <vt:lpstr>Análise descritiva – Dados Numéricos.</vt:lpstr>
      <vt:lpstr>Análise descritiva – Dados Numéricos - Atributos Numéricos x Ram.</vt:lpstr>
      <vt:lpstr>FIM... Muito Obrigado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Moderno design</dc:title>
  <dc:creator>Leonardo Reneres dos Santos</dc:creator>
  <cp:lastModifiedBy>Raul Dantas</cp:lastModifiedBy>
  <cp:revision>656</cp:revision>
  <dcterms:created xsi:type="dcterms:W3CDTF">2023-03-14T19:14:05Z</dcterms:created>
  <dcterms:modified xsi:type="dcterms:W3CDTF">2024-04-04T11:39:49Z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0x010100AA1ADB281DC3E7439306122BC9805F68</vt:lpwstr>
  </property>
</Properties>
</file>