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  <p:sldId id="271" r:id="rId11"/>
    <p:sldId id="272" r:id="rId12"/>
    <p:sldId id="265" r:id="rId13"/>
    <p:sldId id="270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Mobile </a:t>
            </a:r>
            <a:r>
              <a:rPr lang="pt-BR" dirty="0" err="1" smtClean="0"/>
              <a:t>Price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José augusto </a:t>
            </a:r>
            <a:r>
              <a:rPr lang="pt-BR" dirty="0" err="1"/>
              <a:t>Cenci</a:t>
            </a:r>
            <a:r>
              <a:rPr lang="pt-BR" dirty="0"/>
              <a:t> Castilho</a:t>
            </a:r>
            <a:endParaRPr lang="en-US" dirty="0"/>
          </a:p>
          <a:p>
            <a:r>
              <a:rPr lang="pt-BR" dirty="0" smtClean="0"/>
              <a:t>Raul Prado Dantas</a:t>
            </a:r>
          </a:p>
        </p:txBody>
      </p:sp>
    </p:spTree>
    <p:extLst>
      <p:ext uri="{BB962C8B-B14F-4D97-AF65-F5344CB8AC3E}">
        <p14:creationId xmlns:p14="http://schemas.microsoft.com/office/powerpoint/2010/main" val="31542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r>
              <a:rPr lang="en-US" sz="3200" dirty="0" smtClean="0"/>
              <a:t> – Dados </a:t>
            </a:r>
            <a:r>
              <a:rPr lang="en-US" sz="3200" dirty="0" err="1" smtClean="0"/>
              <a:t>Categóricos</a:t>
            </a:r>
            <a:endParaRPr lang="en-US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6128"/>
            <a:ext cx="4236883" cy="30282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81" y="1421122"/>
            <a:ext cx="4379877" cy="30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9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221" y="259771"/>
            <a:ext cx="9764627" cy="1400530"/>
          </a:xfrm>
        </p:spPr>
        <p:txBody>
          <a:bodyPr/>
          <a:lstStyle/>
          <a:p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 smtClean="0"/>
              <a:t>descritiva</a:t>
            </a:r>
            <a:r>
              <a:rPr lang="en-US" sz="2400" dirty="0" smtClean="0"/>
              <a:t> – Dados </a:t>
            </a:r>
            <a:r>
              <a:rPr lang="en-US" sz="2400" dirty="0" err="1" smtClean="0"/>
              <a:t>Categóricos</a:t>
            </a:r>
            <a:r>
              <a:rPr lang="en-US" sz="2400" dirty="0" smtClean="0"/>
              <a:t> – </a:t>
            </a:r>
            <a:r>
              <a:rPr lang="en-US" sz="2400" dirty="0" err="1" smtClean="0"/>
              <a:t>Relacionado</a:t>
            </a:r>
            <a:r>
              <a:rPr lang="en-US" sz="2400" dirty="0" smtClean="0"/>
              <a:t> com </a:t>
            </a:r>
            <a:r>
              <a:rPr lang="en-US" sz="2400" dirty="0" err="1" smtClean="0"/>
              <a:t>price_range</a:t>
            </a:r>
            <a:endParaRPr lang="en-US" sz="2400" dirty="0"/>
          </a:p>
        </p:txBody>
      </p:sp>
      <p:pic>
        <p:nvPicPr>
          <p:cNvPr id="4098" name="Picture 2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4" y="1144594"/>
            <a:ext cx="2973519" cy="224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8" y="1144594"/>
            <a:ext cx="2966651" cy="224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02" y="1144594"/>
            <a:ext cx="2944716" cy="224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155" y="1144594"/>
            <a:ext cx="2972209" cy="22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1" y="3724712"/>
            <a:ext cx="3120003" cy="236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33" y="3722665"/>
            <a:ext cx="3120002" cy="236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www.kaggleusercontent.com/kf/130529099/eyJhbGciOiJkaXIiLCJlbmMiOiJBMTI4Q0JDLUhTMjU2In0..LwlCxCeHB832DEvXPLNygQ.VoNnCDln-DGYJVQm_JZ8JSnIOKnQ8hR5JBlYrby8a5vi2Pn3s8_sibJJwft7V9i_vlAGlNpcJ6eba237xBcT9b-00H8Fv-iXRYL5iPC275yLOt8Hn_kgGdMz-AunywL55H3Dg2OotpbL1JPha0guUzjuPAtNIgXpFXJ13-6fCrp6MKcruGMeuQ-t3Q-qgGyd-QleYwR7ZNmQOoVz0MZ3BOkq21ZerwNXPaTC32fK4mdvl_rhjcfMHhgD6Ky1yP6MF_cO69QA118x2cdq7l7YiiWLgYzfM6lGamw1Mv3SZqYFsnEY6vz82rERU8dVwuUmI9RpcJY6ooxUnOspOyQ1fAYVKLvgjY2AfmWYQoG25IWq1VpIVP_pszOeSiHNwhDNB4Mz4WQC2YFFjZQLzQUkcFqE21_SpLSK8wS6n-ardgkGdsN5pmSnVqGw0z_d4_mXAkGYbSjg2RoPJKs54oZyPAwqLzoN2kLGPV9lLiQ32BGPWIQ5OBxjd5yhN_5SYroaOUNZxVXprYAg5HtrvK4PfFldBqHceGjyCBL01cjIkChoZTKu4Saqz_zwY--2WUfIByP5SvEsM-P89JVyX5MLb2oGEegOZEJs1kzG15Ek_avZS7Xf-CmySC3Jp7CNvZRhRfwxVd8OuMKFjMb6xG4nteH2uOsI-X3ZfZzGy9D-AXXSKXoPQOn0bmWimudsmBTa.kF-6dlN5p_pPvdSackYSTA/__results___files/__results___40_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53" y="3724712"/>
            <a:ext cx="3124519" cy="23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endParaRPr lang="en-US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Vemos quase a mesma frequência em termos de ter ou não Bluetooth, 4G, dois cartões SIM, tela </a:t>
            </a:r>
            <a:r>
              <a:rPr lang="pt-PT" dirty="0" smtClean="0"/>
              <a:t>“touchscreen” e </a:t>
            </a:r>
            <a:r>
              <a:rPr lang="pt-PT" dirty="0"/>
              <a:t>quantidade de núcleos de processamento utilizados.</a:t>
            </a:r>
          </a:p>
          <a:p>
            <a:r>
              <a:rPr lang="pt-PT" dirty="0"/>
              <a:t>Vemos uma grande diferença em termos de ter ou não 3G.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7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r>
              <a:rPr lang="en-US" sz="3200" dirty="0" smtClean="0"/>
              <a:t> – Dados </a:t>
            </a:r>
            <a:r>
              <a:rPr lang="en-US" sz="3200" dirty="0" err="1" smtClean="0"/>
              <a:t>Numéricos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5" y="1152322"/>
            <a:ext cx="4455954" cy="25402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38" y="1152983"/>
            <a:ext cx="4402646" cy="2539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38" y="3811425"/>
            <a:ext cx="4455954" cy="25901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138" y="3842317"/>
            <a:ext cx="4402646" cy="255929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152322"/>
            <a:ext cx="139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Celulares com maiores baterias, são mais caros.</a:t>
            </a:r>
            <a:endParaRPr lang="en-US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394784" y="3811425"/>
            <a:ext cx="1618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Memória interna tem uma leve relação com o preço também.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992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r>
              <a:rPr lang="en-US" sz="3200" dirty="0" smtClean="0"/>
              <a:t> – Dados </a:t>
            </a:r>
            <a:r>
              <a:rPr lang="en-US" sz="3200" dirty="0" err="1" smtClean="0"/>
              <a:t>Numéricos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5" y="1152984"/>
            <a:ext cx="4261449" cy="267567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30" y="1152983"/>
            <a:ext cx="4452365" cy="26756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25" y="3895771"/>
            <a:ext cx="4261449" cy="26065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630" y="3890661"/>
            <a:ext cx="4452365" cy="261543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808193" y="1071461"/>
            <a:ext cx="222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Celulares mais caros, pela análise, são mais leves.</a:t>
            </a:r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08193" y="3890661"/>
            <a:ext cx="1290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err="1" smtClean="0">
                <a:latin typeface="var(--jp-code-font-family)"/>
              </a:rPr>
              <a:t>Quanto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 err="1" smtClean="0">
                <a:latin typeface="var(--jp-code-font-family)"/>
              </a:rPr>
              <a:t>maior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 err="1" smtClean="0">
                <a:latin typeface="var(--jp-code-font-family)"/>
              </a:rPr>
              <a:t>altura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>
                <a:latin typeface="var(--jp-code-font-family)"/>
              </a:rPr>
              <a:t>da </a:t>
            </a:r>
            <a:r>
              <a:rPr lang="en-US" altLang="en-US" dirty="0" err="1">
                <a:latin typeface="var(--jp-code-font-family)"/>
              </a:rPr>
              <a:t>resolução</a:t>
            </a:r>
            <a:r>
              <a:rPr lang="en-US" altLang="en-US" dirty="0">
                <a:latin typeface="var(--jp-code-font-family)"/>
              </a:rPr>
              <a:t> de pixel da </a:t>
            </a:r>
            <a:r>
              <a:rPr lang="en-US" altLang="en-US" dirty="0" err="1" smtClean="0">
                <a:latin typeface="var(--jp-code-font-family)"/>
              </a:rPr>
              <a:t>tela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 err="1" smtClean="0">
                <a:latin typeface="var(--jp-code-font-family)"/>
              </a:rPr>
              <a:t>maior</a:t>
            </a:r>
            <a:r>
              <a:rPr lang="en-US" altLang="en-US" dirty="0" smtClean="0">
                <a:latin typeface="var(--jp-code-font-family)"/>
              </a:rPr>
              <a:t> o </a:t>
            </a:r>
            <a:r>
              <a:rPr lang="en-US" altLang="en-US" dirty="0" err="1" smtClean="0">
                <a:latin typeface="var(--jp-code-font-family)"/>
              </a:rPr>
              <a:t>preço</a:t>
            </a:r>
            <a:r>
              <a:rPr lang="en-US" altLang="en-US" dirty="0" smtClean="0">
                <a:latin typeface="var(--jp-code-font-family)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1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r>
              <a:rPr lang="en-US" sz="3200" dirty="0" smtClean="0"/>
              <a:t> – Dados </a:t>
            </a:r>
            <a:r>
              <a:rPr lang="en-US" sz="3200" dirty="0" err="1" smtClean="0"/>
              <a:t>Numéricos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77" y="1443301"/>
            <a:ext cx="4448992" cy="25330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07" y="1442649"/>
            <a:ext cx="4389653" cy="25337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20" y="4090621"/>
            <a:ext cx="4448993" cy="24989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786" y="4090621"/>
            <a:ext cx="4330107" cy="249896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90" y="1442649"/>
            <a:ext cx="1290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err="1" smtClean="0">
                <a:latin typeface="var(--jp-code-font-family)"/>
              </a:rPr>
              <a:t>Quanto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 err="1" smtClean="0">
                <a:latin typeface="var(--jp-code-font-family)"/>
              </a:rPr>
              <a:t>maior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 err="1" smtClean="0">
                <a:latin typeface="var(--jp-code-font-family)"/>
              </a:rPr>
              <a:t>largura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>
                <a:latin typeface="var(--jp-code-font-family)"/>
              </a:rPr>
              <a:t>da </a:t>
            </a:r>
            <a:r>
              <a:rPr lang="en-US" altLang="en-US" dirty="0" err="1">
                <a:latin typeface="var(--jp-code-font-family)"/>
              </a:rPr>
              <a:t>resolução</a:t>
            </a:r>
            <a:r>
              <a:rPr lang="en-US" altLang="en-US" dirty="0">
                <a:latin typeface="var(--jp-code-font-family)"/>
              </a:rPr>
              <a:t> de pixel da </a:t>
            </a:r>
            <a:r>
              <a:rPr lang="en-US" altLang="en-US" dirty="0" err="1" smtClean="0">
                <a:latin typeface="var(--jp-code-font-family)"/>
              </a:rPr>
              <a:t>tela</a:t>
            </a:r>
            <a:r>
              <a:rPr lang="en-US" altLang="en-US" dirty="0" smtClean="0">
                <a:latin typeface="var(--jp-code-font-family)"/>
              </a:rPr>
              <a:t> </a:t>
            </a:r>
            <a:r>
              <a:rPr lang="en-US" altLang="en-US" dirty="0" err="1" smtClean="0">
                <a:latin typeface="var(--jp-code-font-family)"/>
              </a:rPr>
              <a:t>maior</a:t>
            </a:r>
            <a:r>
              <a:rPr lang="en-US" altLang="en-US" dirty="0" smtClean="0">
                <a:latin typeface="var(--jp-code-font-family)"/>
              </a:rPr>
              <a:t> o </a:t>
            </a:r>
            <a:r>
              <a:rPr lang="en-US" altLang="en-US" dirty="0" err="1" smtClean="0">
                <a:latin typeface="var(--jp-code-font-family)"/>
              </a:rPr>
              <a:t>preço</a:t>
            </a:r>
            <a:r>
              <a:rPr lang="en-US" altLang="en-US" dirty="0" smtClean="0">
                <a:latin typeface="var(--jp-code-font-family)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2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r>
              <a:rPr lang="en-US" sz="3200" dirty="0" smtClean="0"/>
              <a:t> – Dados </a:t>
            </a:r>
            <a:r>
              <a:rPr lang="en-US" sz="3200" dirty="0" err="1" smtClean="0"/>
              <a:t>Numéricos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4" y="1152983"/>
            <a:ext cx="4987880" cy="29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50714"/>
            <a:ext cx="9404723" cy="545572"/>
          </a:xfrm>
        </p:spPr>
        <p:txBody>
          <a:bodyPr/>
          <a:lstStyle/>
          <a:p>
            <a:r>
              <a:rPr lang="pt-BR" sz="3200" dirty="0" smtClean="0"/>
              <a:t>Atributos Numéricos x </a:t>
            </a:r>
            <a:r>
              <a:rPr lang="pt-BR" sz="3200" dirty="0" err="1" smtClean="0"/>
              <a:t>Ram</a:t>
            </a:r>
            <a:endParaRPr lang="en-US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1646"/>
            <a:ext cx="10471296" cy="4976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6111" y="949234"/>
            <a:ext cx="104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Manter só para dizer que a RAM é o atributo que pesa mais com relação ao preço.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Base de dados, objetivo, principais colunas, atributos (Independentes e Dependentes</a:t>
            </a:r>
            <a:r>
              <a:rPr lang="pt-PT" sz="3200" dirty="0" smtClean="0"/>
              <a:t>)</a:t>
            </a:r>
            <a:r>
              <a:rPr lang="pt-PT" sz="3200" dirty="0"/>
              <a:t/>
            </a:r>
            <a:br>
              <a:rPr lang="pt-PT" sz="3200" dirty="0"/>
            </a:b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base de dados escolhida foi a “mobile-</a:t>
            </a:r>
            <a:r>
              <a:rPr lang="pt-BR" dirty="0" err="1" smtClean="0"/>
              <a:t>price</a:t>
            </a:r>
            <a:r>
              <a:rPr lang="pt-BR" dirty="0" smtClean="0"/>
              <a:t>-</a:t>
            </a:r>
            <a:r>
              <a:rPr lang="pt-BR" dirty="0" err="1" smtClean="0"/>
              <a:t>classification</a:t>
            </a:r>
            <a:r>
              <a:rPr lang="pt-BR" dirty="0" smtClean="0"/>
              <a:t>”, como o próprio nome diz, o objetivo principal é classificar o preço dos celulares de acordo com os parâmetros que contém.</a:t>
            </a:r>
            <a:endParaRPr lang="en-US" dirty="0" smtClean="0"/>
          </a:p>
          <a:p>
            <a:r>
              <a:rPr lang="pt-BR" dirty="0" smtClean="0"/>
              <a:t>A classificação do celular entra de 0 a 3, no caso seria a única variável dependente: </a:t>
            </a:r>
            <a:r>
              <a:rPr lang="pt-BR" dirty="0" err="1" smtClean="0"/>
              <a:t>price_range</a:t>
            </a:r>
            <a:endParaRPr lang="pt-BR" dirty="0" smtClean="0"/>
          </a:p>
          <a:p>
            <a:r>
              <a:rPr lang="pt-BR" dirty="0" smtClean="0"/>
              <a:t>0 – Barato</a:t>
            </a:r>
          </a:p>
          <a:p>
            <a:r>
              <a:rPr lang="pt-BR" dirty="0" smtClean="0"/>
              <a:t>1 – Médio</a:t>
            </a:r>
          </a:p>
          <a:p>
            <a:r>
              <a:rPr lang="pt-BR" dirty="0" smtClean="0"/>
              <a:t>2 – Caro</a:t>
            </a:r>
          </a:p>
          <a:p>
            <a:r>
              <a:rPr lang="pt-BR" dirty="0" smtClean="0"/>
              <a:t>3 – Muito caro.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323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Colunas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469350"/>
            <a:ext cx="9264152" cy="478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238050" rIns="31740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battery_power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Potência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bateria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blue: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Bluetooth (0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indicando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ausência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presença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respectivamente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clock_speed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Velocidade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relógio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processador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(GHz).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dual_sim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Suporte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a dual SIM (0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fc: Megapixels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câmera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frontal.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four_g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4G (0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int_memory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Memória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interna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m_dep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Profundidade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móvel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mobile_wt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Peso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móvel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gramas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n_cores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Número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cores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processador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pc: Megapixels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câmera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principal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traseira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px_height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Altura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resolução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pixel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px_width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Largura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resolução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pixel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ram: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Memória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RAM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(MB).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sc_h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Altura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sc_w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Largura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dispositivo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cm.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talk_time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Tempo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máximo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conversação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única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carga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bateria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provavelmente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horas).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three_g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3G (0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touch_screen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Presença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tela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sensível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toque (0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wifi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Disponibilidade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WiFi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(0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1).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776" y="1412728"/>
            <a:ext cx="3402252" cy="5326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Pré-Processamento: Descrever problemas da base e estratégias adotadas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7179" y="1853248"/>
            <a:ext cx="6629423" cy="419548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dataset</a:t>
            </a:r>
            <a:r>
              <a:rPr lang="pt-BR" dirty="0" smtClean="0"/>
              <a:t> de treino tem 21 colunas e 2000 linhas.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 e 1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clock_speed</a:t>
            </a:r>
            <a:r>
              <a:rPr lang="en-US" dirty="0" smtClean="0"/>
              <a:t> e </a:t>
            </a:r>
            <a:r>
              <a:rPr lang="en-US" dirty="0" err="1"/>
              <a:t>m_dep</a:t>
            </a:r>
            <a:r>
              <a:rPr lang="en-US" dirty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“float”.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“</a:t>
            </a:r>
            <a:r>
              <a:rPr lang="en-US" dirty="0" err="1" smtClean="0"/>
              <a:t>int</a:t>
            </a:r>
            <a:r>
              <a:rPr lang="en-US" dirty="0" smtClean="0"/>
              <a:t>”.</a:t>
            </a:r>
            <a:endParaRPr lang="en-US" dirty="0"/>
          </a:p>
          <a:p>
            <a:r>
              <a:rPr lang="pt-BR" dirty="0" smtClean="0"/>
              <a:t>Não existem valores faltantes.</a:t>
            </a:r>
            <a:endParaRPr lang="en-US" dirty="0"/>
          </a:p>
          <a:p>
            <a:r>
              <a:rPr lang="en-US" dirty="0" err="1" smtClean="0"/>
              <a:t>Temos</a:t>
            </a:r>
            <a:r>
              <a:rPr lang="en-US" dirty="0" smtClean="0"/>
              <a:t> 8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categóricas</a:t>
            </a:r>
            <a:r>
              <a:rPr lang="en-US" dirty="0" smtClean="0"/>
              <a:t>: </a:t>
            </a:r>
            <a:r>
              <a:rPr lang="en-US" dirty="0" err="1"/>
              <a:t>n_cores</a:t>
            </a:r>
            <a:r>
              <a:rPr lang="en-US" dirty="0"/>
              <a:t> , </a:t>
            </a:r>
            <a:r>
              <a:rPr lang="en-US" dirty="0" err="1"/>
              <a:t>price_range</a:t>
            </a:r>
            <a:r>
              <a:rPr lang="en-US" dirty="0"/>
              <a:t>, blue, </a:t>
            </a:r>
            <a:r>
              <a:rPr lang="en-US" dirty="0" err="1"/>
              <a:t>dual_sim</a:t>
            </a:r>
            <a:r>
              <a:rPr lang="en-US" dirty="0"/>
              <a:t>, </a:t>
            </a:r>
            <a:r>
              <a:rPr lang="en-US" dirty="0" err="1"/>
              <a:t>four_g</a:t>
            </a:r>
            <a:r>
              <a:rPr lang="en-US" dirty="0"/>
              <a:t>, </a:t>
            </a:r>
            <a:r>
              <a:rPr lang="en-US" dirty="0" err="1"/>
              <a:t>three_g</a:t>
            </a:r>
            <a:r>
              <a:rPr lang="en-US" dirty="0"/>
              <a:t>, </a:t>
            </a:r>
            <a:r>
              <a:rPr lang="en-US" dirty="0" err="1"/>
              <a:t>touch_screen</a:t>
            </a:r>
            <a:r>
              <a:rPr lang="en-US" dirty="0"/>
              <a:t>,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 err="1" smtClean="0"/>
              <a:t>Temos</a:t>
            </a:r>
            <a:r>
              <a:rPr lang="en-US" dirty="0" smtClean="0"/>
              <a:t> 13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numéricas</a:t>
            </a:r>
            <a:r>
              <a:rPr lang="en-US" dirty="0" smtClean="0"/>
              <a:t>: </a:t>
            </a:r>
            <a:r>
              <a:rPr lang="en-US" dirty="0" err="1"/>
              <a:t>battery_power</a:t>
            </a:r>
            <a:r>
              <a:rPr lang="en-US" dirty="0"/>
              <a:t>, </a:t>
            </a:r>
            <a:r>
              <a:rPr lang="en-US" dirty="0" err="1"/>
              <a:t>clock_speed</a:t>
            </a:r>
            <a:r>
              <a:rPr lang="en-US" dirty="0"/>
              <a:t>, fc, </a:t>
            </a:r>
            <a:r>
              <a:rPr lang="en-US" dirty="0" err="1"/>
              <a:t>int_memory</a:t>
            </a:r>
            <a:r>
              <a:rPr lang="en-US" dirty="0"/>
              <a:t>, </a:t>
            </a:r>
            <a:r>
              <a:rPr lang="en-US" dirty="0" err="1"/>
              <a:t>m_dep</a:t>
            </a:r>
            <a:r>
              <a:rPr lang="en-US" dirty="0"/>
              <a:t>, </a:t>
            </a:r>
            <a:r>
              <a:rPr lang="en-US" dirty="0" err="1"/>
              <a:t>mobile_wt</a:t>
            </a:r>
            <a:r>
              <a:rPr lang="en-US" dirty="0"/>
              <a:t>, pc, </a:t>
            </a:r>
            <a:r>
              <a:rPr lang="en-US" dirty="0" err="1"/>
              <a:t>px_height</a:t>
            </a:r>
            <a:r>
              <a:rPr lang="en-US" dirty="0"/>
              <a:t>, </a:t>
            </a:r>
            <a:r>
              <a:rPr lang="en-US" dirty="0" err="1"/>
              <a:t>px_width</a:t>
            </a:r>
            <a:r>
              <a:rPr lang="en-US" dirty="0"/>
              <a:t>, ram, </a:t>
            </a:r>
            <a:r>
              <a:rPr lang="en-US" dirty="0" err="1"/>
              <a:t>talk_time</a:t>
            </a:r>
            <a:r>
              <a:rPr lang="en-US" dirty="0"/>
              <a:t>, </a:t>
            </a:r>
            <a:r>
              <a:rPr lang="en-US" dirty="0" err="1"/>
              <a:t>sc_h</a:t>
            </a:r>
            <a:r>
              <a:rPr lang="en-US" dirty="0"/>
              <a:t>, </a:t>
            </a:r>
            <a:r>
              <a:rPr lang="en-US" dirty="0" err="1"/>
              <a:t>sc_w</a:t>
            </a:r>
            <a:endParaRPr lang="en-US" dirty="0"/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03664" y="1047087"/>
            <a:ext cx="141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train.info()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Redução, discretização e transformação de </a:t>
            </a:r>
            <a:r>
              <a:rPr lang="pt-PT" sz="3200" dirty="0" smtClean="0"/>
              <a:t>dados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possui redundância de dados.</a:t>
            </a:r>
            <a:endParaRPr lang="pt-BR" dirty="0" smtClean="0"/>
          </a:p>
          <a:p>
            <a:r>
              <a:rPr lang="pt-BR" dirty="0" smtClean="0"/>
              <a:t>Utilizamos a normalização z-score.</a:t>
            </a:r>
          </a:p>
          <a:p>
            <a:r>
              <a:rPr lang="pt-BR" dirty="0" smtClean="0"/>
              <a:t>Não reduzimos a base pois já temos 2000 linhas.</a:t>
            </a: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7849" cy="1400530"/>
          </a:xfrm>
        </p:spPr>
        <p:txBody>
          <a:bodyPr/>
          <a:lstStyle/>
          <a:p>
            <a:r>
              <a:rPr lang="pt-BR" dirty="0" smtClean="0"/>
              <a:t>Correlação dos dados - Conclusões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04" y="4997348"/>
            <a:ext cx="11564571" cy="1251051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Forte correlação entre </a:t>
            </a:r>
            <a:r>
              <a:rPr lang="pt-BR" dirty="0" err="1" smtClean="0"/>
              <a:t>ram</a:t>
            </a:r>
            <a:r>
              <a:rPr lang="pt-BR" dirty="0" smtClean="0"/>
              <a:t> e </a:t>
            </a:r>
            <a:r>
              <a:rPr lang="pt-BR" dirty="0" err="1" smtClean="0"/>
              <a:t>price_range</a:t>
            </a:r>
            <a:r>
              <a:rPr lang="pt-BR" dirty="0" smtClean="0"/>
              <a:t>.</a:t>
            </a:r>
          </a:p>
          <a:p>
            <a:r>
              <a:rPr lang="pt-PT" dirty="0"/>
              <a:t>price_range tem um valor de correlação baixo com o restante dos recursos, mas isso não pode ser usado como critério para remover esses recursos, pois a correlação de Pearson expressa apenas a relação linear entre duas variáveis</a:t>
            </a:r>
            <a:r>
              <a:rPr lang="pt-PT" dirty="0" smtClean="0"/>
              <a:t>.</a:t>
            </a:r>
          </a:p>
          <a:p>
            <a:r>
              <a:rPr lang="pt-PT" dirty="0"/>
              <a:t>Podemos ver uma correlação moderada entre 4G e 3G, fc e pc, px_height e px_width, sc_h e sc_w</a:t>
            </a:r>
            <a:r>
              <a:rPr lang="pt-PT" dirty="0" smtClean="0"/>
              <a:t>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2818"/>
          <a:stretch/>
        </p:blipFill>
        <p:spPr>
          <a:xfrm>
            <a:off x="427838" y="1361858"/>
            <a:ext cx="5148743" cy="36354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3" y="1362994"/>
            <a:ext cx="5979781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6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Apresentação do PCA (Gráfico dos principais componentes</a:t>
            </a:r>
            <a:r>
              <a:rPr lang="pt-PT" sz="3200" dirty="0" smtClean="0"/>
              <a:t>)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676" y="1574466"/>
            <a:ext cx="7167759" cy="41957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6111" y="5872293"/>
            <a:ext cx="1073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o PCA utilizamos a normalização z-score. Já que utilizando a normalização min-</a:t>
            </a:r>
            <a:r>
              <a:rPr lang="pt-BR" dirty="0" err="1" smtClean="0"/>
              <a:t>max</a:t>
            </a:r>
            <a:r>
              <a:rPr lang="pt-BR" dirty="0" smtClean="0"/>
              <a:t> a apresentação não ficou boa.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Apresentação do PCA (Gráfico dos principais componentes</a:t>
            </a:r>
            <a:r>
              <a:rPr lang="pt-PT" sz="3200" dirty="0" smtClean="0"/>
              <a:t>)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242" y="1716407"/>
            <a:ext cx="5251488" cy="45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Análise</a:t>
            </a:r>
            <a:r>
              <a:rPr lang="en-US" sz="3200" dirty="0"/>
              <a:t> </a:t>
            </a:r>
            <a:r>
              <a:rPr lang="en-US" sz="3200" dirty="0" err="1" smtClean="0"/>
              <a:t>descritiva</a:t>
            </a:r>
            <a:r>
              <a:rPr lang="en-US" sz="3200" dirty="0" smtClean="0"/>
              <a:t> – Dados </a:t>
            </a:r>
            <a:r>
              <a:rPr lang="en-US" sz="3200" dirty="0" err="1" smtClean="0"/>
              <a:t>Categóricos</a:t>
            </a:r>
            <a:endParaRPr lang="en-US" sz="32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76" y="1152983"/>
            <a:ext cx="3700152" cy="26236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43" y="1152983"/>
            <a:ext cx="3590489" cy="26218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63" y="1152983"/>
            <a:ext cx="3662116" cy="262181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76" y="3972802"/>
            <a:ext cx="3700152" cy="26975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/>
          <a:srcRect l="2851" r="6721"/>
          <a:stretch/>
        </p:blipFill>
        <p:spPr>
          <a:xfrm>
            <a:off x="4157617" y="3972801"/>
            <a:ext cx="3590489" cy="269755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263" y="3972800"/>
            <a:ext cx="3662116" cy="27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712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var(--jp-code-font-family)</vt:lpstr>
      <vt:lpstr>Wingdings 3</vt:lpstr>
      <vt:lpstr>Íon</vt:lpstr>
      <vt:lpstr>Mobile Price Classification</vt:lpstr>
      <vt:lpstr>Base de dados, objetivo, principais colunas, atributos (Independentes e Dependentes) </vt:lpstr>
      <vt:lpstr>Colunas</vt:lpstr>
      <vt:lpstr>Pré-Processamento: Descrever problemas da base e estratégias adotadas</vt:lpstr>
      <vt:lpstr>Redução, discretização e transformação de dados </vt:lpstr>
      <vt:lpstr>Correlação dos dados - Conclusões</vt:lpstr>
      <vt:lpstr>Apresentação do PCA (Gráfico dos principais componentes)</vt:lpstr>
      <vt:lpstr>Apresentação do PCA (Gráfico dos principais componentes)</vt:lpstr>
      <vt:lpstr>Análise descritiva – Dados Categóricos</vt:lpstr>
      <vt:lpstr>Análise descritiva – Dados Categóricos</vt:lpstr>
      <vt:lpstr>Análise descritiva – Dados Categóricos – Relacionado com price_range</vt:lpstr>
      <vt:lpstr>Análise descritiva</vt:lpstr>
      <vt:lpstr>Análise descritiva – Dados Numéricos.</vt:lpstr>
      <vt:lpstr>Análise descritiva – Dados Numéricos.</vt:lpstr>
      <vt:lpstr>Análise descritiva – Dados Numéricos.</vt:lpstr>
      <vt:lpstr>Análise descritiva – Dados Numéricos.</vt:lpstr>
      <vt:lpstr>Atributos Numéricos x 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usuario</dc:creator>
  <cp:lastModifiedBy>usuario</cp:lastModifiedBy>
  <cp:revision>16</cp:revision>
  <dcterms:created xsi:type="dcterms:W3CDTF">2024-03-28T11:23:41Z</dcterms:created>
  <dcterms:modified xsi:type="dcterms:W3CDTF">2024-03-28T13:51:28Z</dcterms:modified>
</cp:coreProperties>
</file>