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/>
    <p:restoredTop sz="94694"/>
  </p:normalViewPr>
  <p:slideViewPr>
    <p:cSldViewPr snapToGrid="0">
      <p:cViewPr varScale="1">
        <p:scale>
          <a:sx n="91" d="100"/>
          <a:sy n="91" d="100"/>
        </p:scale>
        <p:origin x="2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0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86 663 3161,'0'0'4090,"0"-48"-2929,-3-154 14,2 176-773,-1 1 0,-1 0-1,-11-44 1,6 32 26,-6-30 314,-19-81 1049,28 134-1260,3 12 176,1 23 155,1-7-1164,1 108 306,16 130 0,67 385 168,-80-605-225,57 498 262,-34-2-2464,-27-477 129,0-25-1596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4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 7346,'0'0'5625,"-44"60"-5112,-132 203-119,169-250-373,0 0 0,1 0 0,1 1 1,1 0-1,0 0 0,0 0 0,1 0 0,1 0 1,1 1-1,0-1 0,1 15 0,-1 1 26,2 0 0,1 0 0,2 0 0,1 0 0,1-1 0,1 0 0,19 48 0,-9-39-11,1-1 0,2-1 0,2 0 0,1-2 0,2 0 0,47 49 0,-67-77-37,1-1 0,0 0-1,0 0 1,0 0-1,0-1 1,1 0-1,0 0 1,0 0 0,0-1-1,0 0 1,1-1-1,12 4 1,-18-6-12,-1 0-1,0 1 1,1-1 0,-1 0 0,0 0-1,1 0 1,-1 0 0,0 0-1,1 0 1,-1-1 0,0 1 0,0 0-1,1 0 1,-1-1 0,0 1 0,1-1-1,-1 0 1,0 1 0,0-1 0,0 0-1,1 0 1,0-2-17,0 0-1,-1 1 0,0-1 1,1 0-1,-1 1 1,0-1-1,0 0 0,-1 0 1,1 0-1,0-3 1,4-41-170,-1-94 1,-4 107 94,1-75-376,0-9-1811,-15-137 1,-18 71-2342,21 131 2954,9 41 1482,-1-3 241,0-1 0,-11-27 1,13 73 4102,2-16-3776,0 0 0,1 0 0,0-1 0,1 1 0,0-1 0,1 0 0,6 13 0,49 90 786,-34-72-823,-20-35-282,125 223 937,-84-156-822,58 70 0,-50-84-177,-47-55-64,0-1 0,0 0 1,0 0-1,1 0 0,15 7 0,-22-12 9,0-1-1,0 1 0,0-1 1,0 1-1,0-1 0,0 1 1,0-1-1,0 0 0,0 1 1,0-1-1,1 0 0,-1 0 1,0 0-1,0 0 0,0 0 0,0 0 1,0 0-1,1-1 0,-1 1 1,0 0-1,0-1 0,0 1 1,0-1-1,0 1 0,1-1 1,-1-1-156,1 1 1,-1-1 0,0 1 0,0-1-1,0 0 1,0 1 0,0-1-1,-1 0 1,1 0 0,0 0 0,-1 0-1,0 0 1,1-3 0,2-55-4967</inkml:trace>
  <inkml:trace contextRef="#ctx0" brushRef="#br0" timeOffset="1">964 271 4505,'0'0'6985,"155"323"-6368,-93-198-201,1 5-160,6-11-152,9-4-104,-24-32-584,-15-31-2497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4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9634,'0'0'3785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5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1 691 9282,'0'0'2949,"19"52"-2288,63 166 33,-74-193-438,2-1 1,0 1-1,17 27 1,-23-46-189,-2-3-21,10 13 196,-12-16-240,0 0-1,0 0 0,1 0 0,-1 0 0,0 0 0,0 0 0,0 0 0,1 0 0,-1 0 1,0 0-1,0 0 0,0 0 0,1 0 0,-1 0 0,0 0 0,0 0 0,0 0 1,1 0-1,-1 0 0,0 0 0,0 0 0,0 0 0,1 0 0,-1 0 0,0 0 1,0 0-1,0 0 0,1 0 0,-1-1 0,0 1 0,0 0 0,1 0 0,4-15-4,10-94-81,-5 30 59,62-332-1058,-58 353 828,3 0 0,2 2 0,3 0 1,56-102-1,-72 149 235,0 0 0,0 0 0,0 1 0,1-1 0,0 2 0,1-1 0,0 1 0,0 0 0,0 1 0,1 0 0,0 0 0,11-5 0,-15 9 28,0 1 0,0-1 0,0 1 0,0 0 1,0 0-1,0 1 0,1-1 0,-1 1 1,0 0-1,1 1 0,-1-1 0,0 1 0,0 0 1,0 0-1,0 1 0,0 0 0,0 0 0,0 0 1,0 0-1,-1 1 0,1-1 0,-1 1 1,1 0-1,-1 1 0,0-1 0,4 6 0,10 9 127,-2 1 0,0 1 1,0 1-1,19 37 0,46 103 242,-55-105-291,197 408-264,-201-413-1681,-18-30-3921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6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55 146 680,'0'0'10326,"0"-4"-9417,0-13-217,0 12 775,3 5-2349,-2 1 837,1-1 0,-1 0 0,0 0 0,1 0 0,-1 0 0,1 0 0,-1-1 0,1 1 0,-1 0 1,0-1-1,1 1 0,-1-1 0,0 1 0,1-1 0,-1 0 0,0 1 0,0-1 0,1 0 0,-1 0 0,0 0 0,1-1 0,-1-1 11,0 1-1,0-1 1,0 0 0,0 0-1,-1 1 1,1-1 0,-1 0-1,0 0 1,0 0 0,0-4-1,1-12 56,-1 14-15,1 0 0,-1 0 0,0 0 0,0 0 0,-1 0 0,-1-8 0,1 12-4,0 0 1,0 1-1,1-1 1,-1 0-1,0 1 1,0-1-1,0 1 0,0-1 1,0 1-1,0-1 1,0 1-1,0 0 1,0-1-1,0 1 0,0 0 1,0 0-1,0 0 1,0 0-1,0 0 1,0 0-1,0 0 1,0 0-1,0 0 0,-2 1 1,-1-1-16,2 0 8,0 0 1,1 0 0,-1 0-1,0 0 1,0 1-1,1-1 1,-1 1-1,0-1 1,1 1-1,-1-1 1,1 1-1,-1 0 1,1 0-1,-1 0 1,1 0 0,-1 0-1,1 0 1,0 0-1,-1 0 1,1 1-1,0-1 1,0 0-1,0 1 1,0-1-1,0 1 1,0-1 0,1 1-1,-1-1 1,1 1-1,-2 2 1,0 5 46,1 0 1,0 0 0,0 0 0,1 17 0,0-13 33,-1 18 88,0 30 67,1-55-216,1-1-1,0 1 1,0-1 0,0 0-1,0 1 1,1-1-1,0 0 1,4 8 0,-3-9-13,0 0-1,0 0 1,0-1 0,0 1 0,1-1 0,0 0-1,-1 0 1,1 0 0,0 0 0,1 0 0,-1-1-1,0 0 1,1 0 0,-1 0 0,8 1 0,2 1-88,0-2 1,0 0 0,1-1 0,17 0-1,-30-1 50,0 0 0,1 0 0,-1 0 0,0-1 0,0 1-1,0-1 1,0 0 0,0 1 0,0-1 0,0 0 0,0 0 0,0 0 0,0-1-1,0 1 1,0 0 0,-1-1 0,4-2 0,-2 0 20,-1 1 0,1-1 0,-1 0 1,0 0-1,1 0 0,-2 0 0,1-1 0,1-5 1,1-5 18,-1-1 0,-1 0 0,-1 1 1,0-20-1,-1 13-29,1 12 4,-1 0 0,0 0 0,-1 0 1,-3-18-1,3 25 21,-1 0 0,1 0 1,0 0-1,-1 0 0,1 0 0,-1 1 1,0-1-1,0 0 0,0 1 0,0-1 1,-1 1-1,1 0 0,-1 0 0,1 0 1,-1 0-1,0 0 0,1 0 0,-5-1 1,-5-2 81,0 1 0,-1 0 0,1 1 0,-1 0 0,0 1 0,0 1 0,-1 0 0,-22 1 0,33 0-47,0 0 1,1 0-1,-1 0 0,0 0 0,0 0 0,1 1 1,-1 0-1,0-1 0,0 1 0,1 0 0,-1 0 1,1 1-1,-1-1 0,1 0 0,0 1 0,-1 0 1,1-1-1,-3 4 0,3-2 17,0 1 0,0-1 0,0 1 0,0 0 0,0 0 0,1-1 0,0 1 0,0 0 0,0 0 0,0 1 0,1-1 0,-1 5 0,0 3 13,0-1 1,1 0 0,0 0 0,1 0 0,3 17 0,-2-23-57,0 0 1,-1 1 0,1-1 0,1-1 0,-1 1-1,1 0 1,0-1 0,0 1 0,0-1-1,1 0 1,0 0 0,0 0 0,5 4 0,2 0-5,0 0 0,1 0 0,0-1 0,1-1 0,-1 0 0,1-1 0,0-1 0,21 5 0,-7-3-78,1-2 0,0-1 0,34-1 0,-58-2 31,0 0 1,0 0 0,0 0-1,0-1 1,0 0 0,0 1-1,0-1 1,0 0 0,0-1-1,0 1 1,0-1 0,0 0-1,5-3 1,-6 2-25,0-1 0,0 1 0,0-1 0,0 0 0,0 0 0,-1 0 0,0 0 0,0 0 0,0 0 0,3-9 0,-1 0-546,0 0 0,3-22 0,-4-14-3715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0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0 323 9618,'0'0'4673,"552"-214"-4353,-335 173-160,1 4-160,7 17-32,-15 9-16,-8 11-384,0 16-600,-55 41-1265,-54 0-3872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1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195 552 7218,'0'0'4176,"24"-6"-3654,152-34 73,26-24 127,-199 64-717,-1-1 0,0 0-1,0 0 1,1 0-1,-1 0 1,0 0-1,0-1 1,0 1-1,0-1 1,-1 1-1,1-1 1,0 0-1,0 1 1,-1-1-1,1 0 1,-1 0-1,2-3 1,-2 0 11,0 0 0,0 0 0,0 0 0,0 0 0,-1-1 0,-1-9 0,1 4 19,0 4-15,1 0-6,-1 0 1,0 0-1,-1 0 0,1 0 1,-2 1-1,1-1 0,-1 0 1,0 0-1,-5-11 1,-2 3 4,-1 1 1,-1 0-1,-19-20 1,-43-37 29,66 65-48,-10-10 15,-1 1-1,0 0 1,-38-23 0,45 33 31,0 0 0,0 0 0,0 2 0,-1-1 0,1 1-1,-1 1 1,0 0 0,1 0 0,-21 1 0,25 2-30,0-1 1,1 1-1,-1 0 1,1 1-1,-1-1 0,1 1 1,-1 1-1,1-1 1,0 1-1,0 0 1,0 1-1,0-1 1,1 1-1,-1 0 0,1 1 1,0-1-1,1 1 1,-7 7-1,-1 4-7,1-1-1,1 2 1,0 0-1,1 0 0,-10 29 1,8-16 12,2 1 0,1 0-1,1 1 1,-3 54 0,5 133 71,5-156-86,1-37 16,0-1 0,7 40 0,-5-51-18,1 1-1,0-1 1,1 0-1,1-1 1,13 25-1,-5-18-1,0 0-1,2 0 1,0-2-1,1 0 1,1 0-1,0-2 1,2 0-1,-1-2 1,2 0-1,0-1 1,44 20-1,-26-17-4,1-1 0,0-2 0,1-2-1,1-1 1,0-3 0,48 3 0,-80-9-38,51 3-125,82-4 1,-125-1-167,-1-1 1,0-1 0,1 0 0,-1-1 0,0-1-1,-1-1 1,1 0 0,-1-2 0,18-10-1,24-23-4766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1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26 6673,'0'0'5123,"-14"-6"-4600,4 1-505,0 2 0,0-1 1,-17-3-1,27 7-18,-1 0 0,1 0 0,-1-1 0,1 1 0,0 0 0,-1 0 0,1 0 0,-1 0 1,1 0-1,0 1 0,-1-1 0,1 0 0,-1 0 0,1 0 0,0 0 0,-1 0 0,1 0 0,0 1 0,-1-1 0,1 0 0,0 0 0,-1 1 0,1-1 1,0 0-1,-1 0 0,1 1 0,0-1 0,0 0 0,-1 1 0,1-1 0,0 0 0,0 1 0,-1 0 0,1 0 3,0 0 0,1 0 1,-1 0-1,0 0 0,0 0 0,0 0 0,1 0 0,-1 0 0,0 0 1,1 0-1,-1 0 0,1 0 0,-1 0 0,2 0 0,9 14 98,1-1 0,1 0-1,15 12 1,3 4 32,36 36 58,70 73 137,-109-108-251,-2 0 0,36 60 0,-51-72-68,-2 1 0,0 1 0,-1 0 0,-1 0 0,-1 1 0,-1 0 1,-1 0-1,0 0 0,-2 0 0,-1 36 0,-1-49-9,0 0 1,0 0-1,-1 0 1,-1 0-1,0 0 1,0 0-1,0-1 1,-8 17-1,7-18-11,-2-1 0,1 0 0,0 0 0,-1 0-1,0-1 1,0 1 0,-1-1 0,0-1 0,0 1 0,0-1 0,-8 5 0,0-1-124,-1-1-1,-1 0 1,1-1 0,-1-1 0,0 0 0,-31 5 0,0-5-1059,-50-1 0,75-3 628,-74 0-2447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1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1114 5281,'0'0'5441,"459"-260"-5441,-374 255-32,8 5-272,1 0-504,-25 15-920,-22 6-3449</inkml:trace>
  <inkml:trace contextRef="#ctx0" brushRef="#br0" timeOffset="1">1251 1 6809,'0'0'6946,"39"291"-6426,0-114-368,15 26-24,24 15-80,-1 1 40,9-22-72,-8-25 40,-9-37-56,-6-36-40,-1-47-264,-23-36-912,-24-16-3313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2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 9058,'0'0'4857,"427"-93"-4761,-287 82-96,15 11-368,-38 0-968,-40 11-4762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3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1344,'0'0'10939,"0"-35"-10291,0-103-108,1 127-316,0 12-116,4 20-82,2 8 11,36 82 109,22 58 45,42 105-1,68 179-23,-155-399-169,132 387 43,-121-337-90,-5 1 0,16 136 0,-41-227-10,7 99-1038,-8-113 1097,0 1-61,0-1-1,0 1 1,0-1-1,0 1 1,0-1-1,0 0 1,0 1-1,0-1 1,0 1-1,0-1 1,0 1 0,0-1-1,0 1 1,0-1-1,0 0 1,0 1-1,-1-1 1,1 1-1,0-1 1,0 1-1,0-1 1,-1 0-1,1 1 1,0-1-1,-1 0 1,1 1 0,0-1-1,-1 0 1,1 0-1,0 1 1,-1-1-1,0 0 1,-24 2-3805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3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0 255 6793,'0'0'6194,"474"-130"-5762,-256 94-40,15 0-48,15 10-208,-7 10-136,-8 6-80,55 10-456,-63 5-888,-54 26-1673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9T20:51:34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0 421 6785,'0'0'3491,"17"61"-3010,57 201 171,-12-75 437,-38-122-611,-19-48-349,52 136 1196,-55-150-775,-1-4-329,-1-13-256,-1-1 91,1-684-255,0 654 30,2 0-1,14-87 0,-13 119 101,-1 1 0,2 0-1,0-1 1,0 1 0,1 0 0,1 1-1,0-1 1,0 1 0,1 1-1,1-1 1,0 1 0,0 0-1,1 1 1,19-17 0,-22 22-19,1 0-1,0 0 1,0 0 0,1 1 0,-1 0 0,1 1-1,-1-1 1,1 1 0,15-1 0,-3 2-269,1 0 1,26 3 0,-24 0-281,0 1 1,41 11-1,44 27-1798,-107-41 2418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3F3F-8580-7813-AF3A-F3D9F9BAF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55636-7863-047D-2D84-A8D9360F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4611-260D-6419-88F5-67E4B3E4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6227-7B6D-71D1-8699-2DB6DD29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873E-DCEF-146B-2BB2-ACDE329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D03B-A1DA-769B-21CA-049B4398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D9CCA-1637-7859-786A-6A84E4E7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1B02-2AC2-32C4-656D-BB8E0BBD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4780-44AF-9BB7-A892-51698DBF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F9AA-6364-EC78-EACB-3C8B53F7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B8F64-F98F-C06B-2E67-26AC5CF9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72323-9796-3064-02E5-501FEFEC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8A85-F92E-4FF5-42FB-EB94A2BB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AC09-D0B3-139C-2AD8-24044CE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63C0-412C-0D42-8FDE-9C33D494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5D9D-8867-5F26-EDBA-AD869EA0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72C5-327F-73D2-C877-BB6D2A7B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0A35-8324-0DBF-BFC9-2A6B44AF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A071-D851-9D68-69DA-3597D107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C132-2966-EF3E-F4BE-5F88235F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C26C-2E73-F028-5E0C-39192E14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FC51-6547-AA86-DA99-FE61B278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87F81-C64F-11E9-8F46-3A7880C9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96F0-6A54-292C-C226-D2A57E6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2068-DEBB-A8DD-6C2E-742AE4B9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D9E7-85E7-DDED-1597-D0C2900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6825-AAD3-C28A-311E-B3A7CE2B3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0A38-8202-CCB3-CFFC-197A9372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7917-D7A2-CB89-19D5-66D459E1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9D12D-F057-A4BA-4DBD-0DAD678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A437-2C88-BA0F-5547-93C9B756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20CB-E793-EC2C-4301-0214CEE2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5B15-B545-CDD2-BCA2-32A4C9B5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4869-EEF3-4F3A-789A-AF880D1F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EB3FD-5E6A-2859-557C-217514C5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504C1-FF9B-184B-81C4-1D3AEE95A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EAFBE-3242-AAC6-686F-077F1F7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08E8-11FF-6BA6-370B-6220B4A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F6A8D-36AD-DC68-8014-370B56A4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31B9-F7B5-6306-FE61-51C0293C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A9F06-53F2-27D3-1D77-44B8BEAE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89CDF-08D0-32D7-6B2B-7D7DF9C4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49C37-43AE-F966-0A55-43EE176A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A81CE-FEF6-40E2-F7DC-D49D0DA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32E29-4912-983E-AD36-028CF6BF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71FED-DB90-2B69-8243-870BE0BF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7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9D51-A7A6-32F5-7712-DE48D8A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BECE-CAFB-68A8-AB5B-573CE916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4AE08-EDA6-3374-F0C4-6525BFA4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31A8E-9EFB-F963-CB0D-7B41DE9C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35209-43A6-8D03-57F5-91782B0B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4466-1B00-18DB-712A-5AB1FC6B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5E2B-73D3-223B-331D-FCC392E4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C482C-4C59-948E-0A01-A800D6BBB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BF0E9-1C30-FA0A-E917-C7827AFE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3A06-64DE-B80A-8BB1-EC6280B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B25A-DDA3-700F-1C5A-42FC7362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C6FD-2F2D-5BE1-EFD2-CD346D2E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01296-5974-E435-BE9C-94B1210E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1B38-DEFF-B3B2-1245-8F7BF015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1787-279F-3EF3-3A74-F3482126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676D-6F31-C541-95BA-06C4EF8EFB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FF71-FC35-2C3E-8170-5133417D5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530E-39A5-2F2C-E01A-A538210E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2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image" Target="../media/image20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24" Type="http://schemas.openxmlformats.org/officeDocument/2006/relationships/customXml" Target="../ink/ink11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9.png"/><Relationship Id="rId4" Type="http://schemas.openxmlformats.org/officeDocument/2006/relationships/customXml" Target="../ink/ink1.xml"/><Relationship Id="rId9" Type="http://schemas.openxmlformats.org/officeDocument/2006/relationships/image" Target="../media/image2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8DF0-7407-A7BC-5138-5113C616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Reliability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AB5C-4EC0-EB8C-9773-88856FD5A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64EB1-EBEF-81AE-D3AD-A0D09493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2. Plotting Word Frequency</a:t>
            </a:r>
          </a:p>
        </p:txBody>
      </p:sp>
      <p:pic>
        <p:nvPicPr>
          <p:cNvPr id="7" name="Picture 6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07C8983E-9B03-A15C-25BD-F5FBA660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4" y="2957665"/>
            <a:ext cx="5624161" cy="3346376"/>
          </a:xfrm>
          <a:prstGeom prst="rect">
            <a:avLst/>
          </a:prstGeom>
        </p:spPr>
      </p:pic>
      <p:pic>
        <p:nvPicPr>
          <p:cNvPr id="5" name="Picture 4" descr="A graph of blue columns&#10;&#10;Description automatically generated with medium confidence">
            <a:extLst>
              <a:ext uri="{FF2B5EF4-FFF2-40B4-BE49-F238E27FC236}">
                <a16:creationId xmlns:a16="http://schemas.microsoft.com/office/drawing/2014/main" id="{603B59C4-2DEB-7775-FA8C-E39E225A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43" y="2957665"/>
            <a:ext cx="5819785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9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93DAF-F245-3264-F9BD-750A32B9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3. N-gram analysis (bigrams)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F1A47-96D0-5725-76FE-0201A7FF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3" y="2625067"/>
            <a:ext cx="5760082" cy="3672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D83E2-824B-E790-27E8-8CBBA3F7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05" y="2625067"/>
            <a:ext cx="5805615" cy="36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00E7-836B-86C2-91A2-4E83F2C3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4. Sentiment Analysis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3798-7044-B18A-BC6B-7AFE38EC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 used sentiment polarity (a part of sentiment analysis) to determine the degree of positivity or negativity expressed in each text, a numerical measure.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This is equivalent to a human analysing the tone or mood within a text through language choice among other things.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i="1" dirty="0" err="1"/>
              <a:t>TextBlob</a:t>
            </a:r>
            <a:r>
              <a:rPr lang="en-US" sz="2400" dirty="0"/>
              <a:t> library analyses the sentiment of a given text and outputs the numerical value for sentiment polarity. </a:t>
            </a:r>
          </a:p>
        </p:txBody>
      </p:sp>
    </p:spTree>
    <p:extLst>
      <p:ext uri="{BB962C8B-B14F-4D97-AF65-F5344CB8AC3E}">
        <p14:creationId xmlns:p14="http://schemas.microsoft.com/office/powerpoint/2010/main" val="122165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E0FE2-84F8-A1FB-EB56-E5F1CE60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93" y="613238"/>
            <a:ext cx="9813613" cy="58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A2D0-8A29-6262-A608-943ED2F5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Logistic Regression (with ‘text’ column)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2FD5-A681-D22F-D5B9-18D7B07D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4" y="1881043"/>
            <a:ext cx="5387109" cy="4214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I first started by tokenising and creating a bag-of words representation of the text within each article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US" sz="1600" dirty="0"/>
              <a:t>This approach represents a document as an unordered set of words, disregarding grammar and word order but keeping track of word frequency. The basic idea is to create a vocabulary of unique words present in the entire set of documents and then represent each document as a vector in this high-dimensional space, with each dimension corresponding to a word in the vocabulary.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734329-550A-F2C9-F0EA-C2CBAB043F7D}"/>
              </a:ext>
            </a:extLst>
          </p:cNvPr>
          <p:cNvSpPr txBox="1">
            <a:spLocks/>
          </p:cNvSpPr>
          <p:nvPr/>
        </p:nvSpPr>
        <p:spPr>
          <a:xfrm>
            <a:off x="6225308" y="1576243"/>
            <a:ext cx="5514110" cy="480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Create Vocabulary: Identify all unique words in the entire set of documents.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sz="1600" dirty="0"/>
              <a:t>Tokenisation</a:t>
            </a:r>
            <a:r>
              <a:rPr lang="en-US" sz="1600" dirty="0"/>
              <a:t>: Break down each document into individual words.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Word Frequency: Count the frequency of each word in each document.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Vector Representation: Represent each document as a vector, where each element in the vector corresponds to the frequency of a word in the vocabulary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 address some of the limitations of bag-of-words I used TF-IDF (Term Frequency-Inverse Document Frequency).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Instead of representing a document as a raw word frequency vector, TF-IDF considers both the frequency of a word in a document (Term Frequency) and the rarity of the word across all documents in the dataset (Inverse Document Frequency).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2163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EE1D-543F-0329-DCEE-27A68372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18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Since there was an equal distribution of 'reliable' and 'unreliable' news, this score is respectable - where a random guess strategy would yield, on average, a score of 50%. </a:t>
            </a:r>
          </a:p>
          <a:p>
            <a:pPr marL="0" indent="0">
              <a:buNone/>
            </a:pPr>
            <a:r>
              <a:rPr lang="en-US" sz="2400" dirty="0"/>
              <a:t>Let us compare this to the model's performance on the training set, because it is interesting.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B28A-95A7-F777-FC4B-0752B783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93" y="3830409"/>
            <a:ext cx="6876027" cy="14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6C2A-31F8-6418-10FE-17B2CAEF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18" y="13803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model does not seem to be overfitting as using the test set only reduced accuracy by 2%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1AC3D-95BD-380C-D3F0-72FDBDE5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4" y="3135739"/>
            <a:ext cx="5692632" cy="12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ABF98-58AB-3B53-D461-355826DD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37" y="739091"/>
            <a:ext cx="7340326" cy="53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4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CC8D-BE4F-130C-60A5-F101D215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35" y="4045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 interesting thing to observe when combining logistic regression with TF-IDF is the coefficient the model gives to each word. </a:t>
            </a:r>
          </a:p>
          <a:p>
            <a:pPr marL="0" indent="0">
              <a:buNone/>
            </a:pPr>
            <a:r>
              <a:rPr lang="en-US" sz="2400" dirty="0"/>
              <a:t>Below is a </a:t>
            </a:r>
            <a:r>
              <a:rPr lang="en-US" sz="2400" dirty="0" err="1"/>
              <a:t>visualisation</a:t>
            </a:r>
            <a:r>
              <a:rPr lang="en-US" sz="2400" dirty="0"/>
              <a:t> of the coefficient (weight) of words in determining reliability of a given article.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EE408-4E69-516E-8B37-57509624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8" y="2172437"/>
            <a:ext cx="8098529" cy="44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2F5C-266B-5035-E9DE-E2070166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37" y="7172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This word cloud shows the most common words within articles deemed 'reliable'.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61EB1-188D-660B-E31F-C864BBFB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06" y="2140033"/>
            <a:ext cx="8020462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3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B25D-7A1B-A978-727D-EB45A197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Visualising the 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DF9-2B60-B99F-48F0-BC31D63D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‘id’</a:t>
            </a:r>
          </a:p>
          <a:p>
            <a:pPr lvl="1"/>
            <a:r>
              <a:rPr lang="en-GB" dirty="0"/>
              <a:t>‘title’</a:t>
            </a:r>
          </a:p>
          <a:p>
            <a:pPr lvl="1"/>
            <a:r>
              <a:rPr lang="en-GB" dirty="0"/>
              <a:t>‘author’</a:t>
            </a:r>
          </a:p>
          <a:p>
            <a:pPr lvl="1"/>
            <a:r>
              <a:rPr lang="en-GB" dirty="0"/>
              <a:t>‘text’</a:t>
            </a:r>
          </a:p>
          <a:p>
            <a:pPr lvl="1"/>
            <a:r>
              <a:rPr lang="en-GB" dirty="0"/>
              <a:t>‘label’: 1 and 0 represent unreliable and reliable articles respectively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20FA6-6F96-46C6-808E-1991880C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41" y="4163776"/>
            <a:ext cx="811571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53225-5439-ECA3-0839-7745FCAA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71" y="913663"/>
            <a:ext cx="9150820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5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C64F-2489-9746-B1AD-FEEAE671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Logistic Regression (Article Title)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BD2B5-B40A-1584-D4A3-311203D2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03" y="2201676"/>
            <a:ext cx="5770961" cy="1193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18D9A-FD42-97BA-698F-E9ADA528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86" y="3905699"/>
            <a:ext cx="5457168" cy="13212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45C9D90-E233-36A4-DC67-ACE1B9295DEA}"/>
              </a:ext>
            </a:extLst>
          </p:cNvPr>
          <p:cNvGrpSpPr/>
          <p:nvPr/>
        </p:nvGrpSpPr>
        <p:grpSpPr>
          <a:xfrm>
            <a:off x="926202" y="2151486"/>
            <a:ext cx="1815120" cy="891720"/>
            <a:chOff x="926202" y="2151486"/>
            <a:chExt cx="1815120" cy="89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158813-3E2E-A52D-27D9-72D0DFE9B62C}"/>
                    </a:ext>
                  </a:extLst>
                </p14:cNvPr>
                <p14:cNvContentPartPr/>
                <p14:nvPr/>
              </p14:nvContentPartPr>
              <p14:xfrm>
                <a:off x="1334442" y="2246166"/>
                <a:ext cx="70200" cy="79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158813-3E2E-A52D-27D9-72D0DFE9B6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8322" y="2240046"/>
                  <a:ext cx="8244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5801C5-B12B-A805-B826-B8B4ED14454F}"/>
                    </a:ext>
                  </a:extLst>
                </p14:cNvPr>
                <p14:cNvContentPartPr/>
                <p14:nvPr/>
              </p14:nvContentPartPr>
              <p14:xfrm>
                <a:off x="926202" y="2151486"/>
                <a:ext cx="744120" cy="11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5801C5-B12B-A805-B826-B8B4ED1445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0082" y="2145366"/>
                  <a:ext cx="756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D017DD-7D27-7F8C-9758-F50EA3054888}"/>
                    </a:ext>
                  </a:extLst>
                </p14:cNvPr>
                <p14:cNvContentPartPr/>
                <p14:nvPr/>
              </p14:nvContentPartPr>
              <p14:xfrm>
                <a:off x="1572042" y="2512926"/>
                <a:ext cx="397440" cy="43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D017DD-7D27-7F8C-9758-F50EA30548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5922" y="2506806"/>
                  <a:ext cx="4096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6B3752-25CF-090A-D61B-4A96D63164E6}"/>
                    </a:ext>
                  </a:extLst>
                </p14:cNvPr>
                <p14:cNvContentPartPr/>
                <p14:nvPr/>
              </p14:nvContentPartPr>
              <p14:xfrm>
                <a:off x="2013762" y="2593566"/>
                <a:ext cx="176760" cy="35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6B3752-25CF-090A-D61B-4A96D63164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7642" y="2587446"/>
                  <a:ext cx="189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0CEA13-9B7C-056A-D805-68CCA26CDC98}"/>
                    </a:ext>
                  </a:extLst>
                </p14:cNvPr>
                <p14:cNvContentPartPr/>
                <p14:nvPr/>
              </p14:nvContentPartPr>
              <p14:xfrm>
                <a:off x="1921602" y="2274966"/>
                <a:ext cx="702360" cy="64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0CEA13-9B7C-056A-D805-68CCA26CDC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5482" y="2268846"/>
                  <a:ext cx="71460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760296-3B49-D947-0D7A-7A1F0C021959}"/>
                    </a:ext>
                  </a:extLst>
                </p14:cNvPr>
                <p14:cNvContentPartPr/>
                <p14:nvPr/>
              </p14:nvContentPartPr>
              <p14:xfrm>
                <a:off x="2410842" y="2569086"/>
                <a:ext cx="330480" cy="37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760296-3B49-D947-0D7A-7A1F0C0219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04722" y="2562966"/>
                  <a:ext cx="3427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D28BB5-F2D9-0F5C-451F-B92B302506A7}"/>
              </a:ext>
            </a:extLst>
          </p:cNvPr>
          <p:cNvGrpSpPr/>
          <p:nvPr/>
        </p:nvGrpSpPr>
        <p:grpSpPr>
          <a:xfrm>
            <a:off x="898122" y="3775086"/>
            <a:ext cx="2318400" cy="811440"/>
            <a:chOff x="898122" y="3775086"/>
            <a:chExt cx="2318400" cy="81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A62DF9-22B1-9CF6-8C5C-BF2DBC6E8825}"/>
                    </a:ext>
                  </a:extLst>
                </p14:cNvPr>
                <p14:cNvContentPartPr/>
                <p14:nvPr/>
              </p14:nvContentPartPr>
              <p14:xfrm>
                <a:off x="1239402" y="3813966"/>
                <a:ext cx="246600" cy="77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A62DF9-22B1-9CF6-8C5C-BF2DBC6E88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3282" y="3807846"/>
                  <a:ext cx="2588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241C18-16B6-748D-390B-7C7DE94EBE5C}"/>
                    </a:ext>
                  </a:extLst>
                </p14:cNvPr>
                <p14:cNvContentPartPr/>
                <p14:nvPr/>
              </p14:nvContentPartPr>
              <p14:xfrm>
                <a:off x="898122" y="3775086"/>
                <a:ext cx="839160" cy="9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241C18-16B6-748D-390B-7C7DE94EB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2002" y="3768966"/>
                  <a:ext cx="851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CB2FC6-F843-12BF-1283-C2AC96601474}"/>
                    </a:ext>
                  </a:extLst>
                </p14:cNvPr>
                <p14:cNvContentPartPr/>
                <p14:nvPr/>
              </p14:nvContentPartPr>
              <p14:xfrm>
                <a:off x="1812522" y="4138686"/>
                <a:ext cx="274320" cy="42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CB2FC6-F843-12BF-1283-C2AC966014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6402" y="4132566"/>
                  <a:ext cx="2865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6356EF-D701-596C-E41D-8EB5CC1FE25A}"/>
                    </a:ext>
                  </a:extLst>
                </p14:cNvPr>
                <p14:cNvContentPartPr/>
                <p14:nvPr/>
              </p14:nvContentPartPr>
              <p14:xfrm>
                <a:off x="2243082" y="4119606"/>
                <a:ext cx="534600" cy="43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6356EF-D701-596C-E41D-8EB5CC1FE2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6962" y="4113486"/>
                  <a:ext cx="5468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E9D4FC-ECF2-E132-AACC-73699B473C63}"/>
                    </a:ext>
                  </a:extLst>
                </p14:cNvPr>
                <p14:cNvContentPartPr/>
                <p14:nvPr/>
              </p14:nvContentPartPr>
              <p14:xfrm>
                <a:off x="2550882" y="405984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E9D4FC-ECF2-E132-AACC-73699B473C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4762" y="405372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CB8F24-A251-8F15-007B-02A0DAFCAA61}"/>
                    </a:ext>
                  </a:extLst>
                </p14:cNvPr>
                <p14:cNvContentPartPr/>
                <p14:nvPr/>
              </p14:nvContentPartPr>
              <p14:xfrm>
                <a:off x="2807922" y="4112766"/>
                <a:ext cx="408600" cy="40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CB8F24-A251-8F15-007B-02A0DAFCAA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01802" y="4106646"/>
                  <a:ext cx="4208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BA8938-2119-1965-C7E4-1E9327A32C73}"/>
                    </a:ext>
                  </a:extLst>
                </p14:cNvPr>
                <p14:cNvContentPartPr/>
                <p14:nvPr/>
              </p14:nvContentPartPr>
              <p14:xfrm>
                <a:off x="2531082" y="3981006"/>
                <a:ext cx="157320" cy="11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BA8938-2119-1965-C7E4-1E9327A32C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4962" y="3974886"/>
                  <a:ext cx="169560" cy="12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56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DBE00-22EA-559A-3517-80B26023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56" y="812769"/>
            <a:ext cx="7045643" cy="559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2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4A9A9-1328-CA8E-467D-034FBD44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05" y="764613"/>
            <a:ext cx="9292590" cy="55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2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1016F9-5255-AFAB-EA2C-A8F8EED8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87" y="1562771"/>
            <a:ext cx="8455496" cy="43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4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4AE33-8C0B-16C6-E5DA-84D2BD37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27" y="628769"/>
            <a:ext cx="10118231" cy="60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72FBB-61ED-DB52-119F-1FF83039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39" y="630763"/>
            <a:ext cx="3666321" cy="55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2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44588-9962-5002-AA4F-54877BD9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99" y="778163"/>
            <a:ext cx="6831001" cy="53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8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64A1-F34C-53CD-B2F3-BF600A94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Pre-Processing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E1D8-09F9-E7F0-39E7-51DB222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4" y="1825625"/>
            <a:ext cx="50217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system-ui"/>
              </a:rPr>
              <a:t>The dataset contained some null values. </a:t>
            </a:r>
          </a:p>
          <a:p>
            <a:pPr marL="0" indent="0" algn="l">
              <a:buNone/>
            </a:pPr>
            <a:endParaRPr lang="en-US" sz="2400" dirty="0">
              <a:latin typeface="system-ui"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system-ui"/>
              </a:rPr>
              <a:t>39 of 20800 (0.19%) entries of the text column were non-null; I deleted these samples.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886B-0874-0852-8C56-D06DD0FA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50" y="1825625"/>
            <a:ext cx="6846950" cy="38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9DA7-944A-182D-214B-210971DE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3" y="2499158"/>
            <a:ext cx="5142342" cy="1859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ystem-ui"/>
              </a:rPr>
              <a:t>The new data description demonstrates this reduction in samples from 20800 to 20761 (the number of non-null text value samples)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FE03B-FFC1-6215-D39A-5610D018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63" y="1048247"/>
            <a:ext cx="4165600" cy="48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6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EC08C-8803-0AF3-2211-90BEC98F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45" y="896447"/>
            <a:ext cx="7127327" cy="506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2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DA12-9DD9-BA92-D97C-66383A3B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Visualising Reliability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1180-C1B5-BE53-EB8B-CB7DF40B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Word Clouds (Word Frequency)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Plotting Word Frequency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N-gram analysis (bigrams)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Sentiment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09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0007-54F4-C254-60D9-EB817087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1. Word Clouds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B6CFB-7876-E1C6-5EFE-BF3180A0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0" y="2405805"/>
            <a:ext cx="5577715" cy="2922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A19E2-2101-17CA-816B-188F2639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06" y="2405805"/>
            <a:ext cx="5934928" cy="30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5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534</Words>
  <Application>Microsoft Office PowerPoint</Application>
  <PresentationFormat>Widescreen</PresentationFormat>
  <Paragraphs>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system-ui</vt:lpstr>
      <vt:lpstr>Office Theme</vt:lpstr>
      <vt:lpstr>News Reliability Model</vt:lpstr>
      <vt:lpstr>Visualising the dataset</vt:lpstr>
      <vt:lpstr>PowerPoint Presentation</vt:lpstr>
      <vt:lpstr>PowerPoint Presentation</vt:lpstr>
      <vt:lpstr>Pre-Processing</vt:lpstr>
      <vt:lpstr>PowerPoint Presentation</vt:lpstr>
      <vt:lpstr>PowerPoint Presentation</vt:lpstr>
      <vt:lpstr>Visualising Reliability</vt:lpstr>
      <vt:lpstr>1. Word Clouds</vt:lpstr>
      <vt:lpstr>2. Plotting Word Frequency</vt:lpstr>
      <vt:lpstr>3. N-gram analysis (bigrams)</vt:lpstr>
      <vt:lpstr>4. Sentiment Analysis</vt:lpstr>
      <vt:lpstr>PowerPoint Presentation</vt:lpstr>
      <vt:lpstr>Logistic Regression (with ‘text’ column)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(Article Title)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2077 Paradigm Shift</dc:title>
  <dc:creator>Raum ELLAFI</dc:creator>
  <cp:lastModifiedBy>Raum ELLAFI</cp:lastModifiedBy>
  <cp:revision>3</cp:revision>
  <dcterms:created xsi:type="dcterms:W3CDTF">2024-01-30T13:58:44Z</dcterms:created>
  <dcterms:modified xsi:type="dcterms:W3CDTF">2024-02-09T20:58:49Z</dcterms:modified>
</cp:coreProperties>
</file>