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F37020-931A-4D64-86E7-638750BAA3E3}">
  <a:tblStyle styleId="{9EF37020-931A-4D64-86E7-638750BAA3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97924C-7687-40D8-BAB4-C0213BCEAC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AD05F5A-FE7D-48BE-9C06-78F9AD3DC54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 normal mean Sum(ux) cov xTsigmaX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b/w  and ½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Cvx modelling system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   ConcaveNONdecreasing(convex)   arg should be </a:t>
            </a:r>
            <a:r>
              <a:rPr b="1" lang="en"/>
              <a:t>concave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steps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Hyperplane formed using finite number of constraints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 in finite no. of steps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bd ft = 1 ft * 1 ft * 1 inch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face value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25.jp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11" Type="http://schemas.openxmlformats.org/officeDocument/2006/relationships/image" Target="../media/image36.png"/><Relationship Id="rId10" Type="http://schemas.openxmlformats.org/officeDocument/2006/relationships/image" Target="../media/image41.png"/><Relationship Id="rId12" Type="http://schemas.openxmlformats.org/officeDocument/2006/relationships/image" Target="../media/image22.png"/><Relationship Id="rId9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Relationship Id="rId6" Type="http://schemas.openxmlformats.org/officeDocument/2006/relationships/image" Target="../media/image41.png"/><Relationship Id="rId7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image" Target="../media/image67.png"/><Relationship Id="rId7" Type="http://schemas.openxmlformats.org/officeDocument/2006/relationships/image" Target="../media/image6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41.png"/><Relationship Id="rId6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10" Type="http://schemas.openxmlformats.org/officeDocument/2006/relationships/image" Target="../media/image48.png"/><Relationship Id="rId9" Type="http://schemas.openxmlformats.org/officeDocument/2006/relationships/image" Target="../media/image51.png"/><Relationship Id="rId5" Type="http://schemas.openxmlformats.org/officeDocument/2006/relationships/image" Target="../media/image50.png"/><Relationship Id="rId6" Type="http://schemas.openxmlformats.org/officeDocument/2006/relationships/image" Target="../media/image42.png"/><Relationship Id="rId7" Type="http://schemas.openxmlformats.org/officeDocument/2006/relationships/image" Target="../media/image55.png"/><Relationship Id="rId8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9.png"/><Relationship Id="rId4" Type="http://schemas.openxmlformats.org/officeDocument/2006/relationships/image" Target="../media/image46.png"/><Relationship Id="rId5" Type="http://schemas.openxmlformats.org/officeDocument/2006/relationships/image" Target="../media/image57.png"/><Relationship Id="rId6" Type="http://schemas.openxmlformats.org/officeDocument/2006/relationships/image" Target="../media/image53.png"/><Relationship Id="rId7" Type="http://schemas.openxmlformats.org/officeDocument/2006/relationships/image" Target="../media/image56.png"/><Relationship Id="rId8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0.jpg"/><Relationship Id="rId4" Type="http://schemas.openxmlformats.org/officeDocument/2006/relationships/image" Target="../media/image6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6.jpg"/><Relationship Id="rId4" Type="http://schemas.openxmlformats.org/officeDocument/2006/relationships/image" Target="../media/image64.jpg"/><Relationship Id="rId5" Type="http://schemas.openxmlformats.org/officeDocument/2006/relationships/image" Target="../media/image6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0.png"/><Relationship Id="rId4" Type="http://schemas.openxmlformats.org/officeDocument/2006/relationships/image" Target="../media/image5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2.png"/><Relationship Id="rId4" Type="http://schemas.openxmlformats.org/officeDocument/2006/relationships/image" Target="../media/image6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3.png"/><Relationship Id="rId4" Type="http://schemas.openxmlformats.org/officeDocument/2006/relationships/image" Target="../media/image7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1.png"/><Relationship Id="rId4" Type="http://schemas.openxmlformats.org/officeDocument/2006/relationships/image" Target="../media/image7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0.png"/><Relationship Id="rId4" Type="http://schemas.openxmlformats.org/officeDocument/2006/relationships/image" Target="../media/image8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9.png"/><Relationship Id="rId4" Type="http://schemas.openxmlformats.org/officeDocument/2006/relationships/image" Target="../media/image73.png"/><Relationship Id="rId5" Type="http://schemas.openxmlformats.org/officeDocument/2006/relationships/image" Target="../media/image7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7.jp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6.png"/><Relationship Id="rId6" Type="http://schemas.openxmlformats.org/officeDocument/2006/relationships/image" Target="../media/image4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Mini Project MTD350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Stochastic Programming Models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222200"/>
            <a:ext cx="85206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Supervisor: Prof. Vikas Vikram Singh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Course Coordinator: Prof. </a:t>
            </a:r>
            <a:r>
              <a:rPr lang="en" sz="2400">
                <a:solidFill>
                  <a:srgbClr val="000000"/>
                </a:solidFill>
              </a:rPr>
              <a:t>Viswanathan Puthan Veedu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Submitted by: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Raunak Lohiya											Vishavjeet Singh</a:t>
            </a:r>
            <a:endParaRPr sz="1800">
              <a:solidFill>
                <a:srgbClr val="00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2014MT60362											2014MT60570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5" y="346538"/>
            <a:ext cx="1200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4 - Chance Constraint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: multivariate normal distribution with mean vector     and covariance matrix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00" y="1437250"/>
            <a:ext cx="2119075" cy="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470" y="1847675"/>
            <a:ext cx="1762355" cy="77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951" y="2740650"/>
            <a:ext cx="3349600" cy="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0325" y="3148100"/>
            <a:ext cx="895757" cy="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400" y="3790475"/>
            <a:ext cx="149525" cy="3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2725" y="3861688"/>
            <a:ext cx="149525" cy="19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67025" y="3861697"/>
            <a:ext cx="182745" cy="1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75" y="1088350"/>
            <a:ext cx="2870850" cy="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650" y="1805925"/>
            <a:ext cx="1662890" cy="243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Shape 141"/>
          <p:cNvGraphicFramePr/>
          <p:nvPr/>
        </p:nvGraphicFramePr>
        <p:xfrm>
          <a:off x="1096475" y="21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1239725"/>
                <a:gridCol w="1239725"/>
                <a:gridCol w="1239725"/>
                <a:gridCol w="1239725"/>
                <a:gridCol w="1239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(α, b)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0.01, 1.0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0.3, 1.0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0.35, 1.0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0.4, 1.0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5.14E-09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2.87E-08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1.35E-08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6.02E-08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0.53282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0.99582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3.69E-08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1.01E-07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0.46717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Value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1.01865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5 - CVaR minimization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75" y="1248075"/>
            <a:ext cx="2667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750" y="2221850"/>
            <a:ext cx="8001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350" y="1496000"/>
            <a:ext cx="46291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1450" y="1552874"/>
            <a:ext cx="1227558" cy="6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68950"/>
            <a:ext cx="76200" cy="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Shape 160"/>
          <p:cNvGraphicFramePr/>
          <p:nvPr/>
        </p:nvGraphicFramePr>
        <p:xfrm>
          <a:off x="8386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{1697924C-7687-40D8-BAB4-C0213BCEAC88}</a:tableStyleId>
              </a:tblPr>
              <a:tblGrid>
                <a:gridCol w="1260225"/>
                <a:gridCol w="990175"/>
                <a:gridCol w="1125200"/>
                <a:gridCol w="1125200"/>
                <a:gridCol w="1125200"/>
                <a:gridCol w="1125200"/>
              </a:tblGrid>
              <a:tr h="42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   0.75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     </a:t>
                      </a:r>
                      <a:r>
                        <a:rPr b="1" lang="en" sz="1000"/>
                        <a:t> 0.95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NSE/RELIANCE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0.080952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0.093474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0.10393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0.11178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0.14296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EOD/GS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0.0053597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0.001782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3.6044e-21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0.012519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1.4772e-17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NSE/MARUTI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0.16541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0.15398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0.14603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0.1508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0.12676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EOD/MSFT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0.23675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0.25105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0.25157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0.23643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0.2476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NSE/TCS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0.51153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0.49972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0.49846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0.48847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0.48268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Return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1.0143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1.0146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1.0144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1.0141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1.0137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Stage Models</a:t>
            </a:r>
            <a:endParaRPr b="1"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Benders decomposition :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stage problem :                                           equivalent problem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25" y="2324300"/>
            <a:ext cx="2396280" cy="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00" y="2987100"/>
            <a:ext cx="775992" cy="2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2503" y="3447875"/>
            <a:ext cx="2479011" cy="3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2500" y="3772475"/>
            <a:ext cx="2746889" cy="31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3800" y="4171975"/>
            <a:ext cx="2969765" cy="2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62625" y="4504900"/>
            <a:ext cx="696946" cy="2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46475" y="2357578"/>
            <a:ext cx="1761725" cy="2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6475" y="2789450"/>
            <a:ext cx="1761725" cy="2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1900" y="2698075"/>
            <a:ext cx="1761725" cy="2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45475" y="3238775"/>
            <a:ext cx="956356" cy="2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45475" y="3651825"/>
            <a:ext cx="696950" cy="23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Benders decomposition can be divided into two stages -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Feasibility cuts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Optimality cuts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cut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Initially take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                 be the optimal solution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00" y="1275635"/>
            <a:ext cx="1961225" cy="28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625" y="2120275"/>
            <a:ext cx="758110" cy="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275" y="2794425"/>
            <a:ext cx="1147928" cy="2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50" y="1721288"/>
            <a:ext cx="1761725" cy="2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023" y="3378008"/>
            <a:ext cx="904375" cy="16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for any realization of     the second stage problem becomes infeasible generate a feasibility cut to remove       from the feasible region.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Generating feasibility cut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for some realization       above problem has positive optimal value, generate feasibility cut : 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50" y="1237500"/>
            <a:ext cx="122000" cy="2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300" y="1623650"/>
            <a:ext cx="254050" cy="1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7725" y="3112125"/>
            <a:ext cx="254050" cy="27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950" y="2591100"/>
            <a:ext cx="5184171" cy="2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50" y="4147000"/>
            <a:ext cx="5559805" cy="2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problem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Keeping on finding feasibility cuts until it is not possible to find any more.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5" y="1796647"/>
            <a:ext cx="1961225" cy="28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775" y="3086913"/>
            <a:ext cx="758110" cy="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25" y="2242300"/>
            <a:ext cx="1761725" cy="2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1775" y="2700408"/>
            <a:ext cx="2241200" cy="2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Optimality cut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finding all the feasibility cuts: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value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optimal solution be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00" y="1586950"/>
            <a:ext cx="1958825" cy="2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58275"/>
            <a:ext cx="1958825" cy="24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450" y="2278529"/>
            <a:ext cx="1193675" cy="35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9275" y="2707675"/>
            <a:ext cx="855700" cy="2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3850" y="2332975"/>
            <a:ext cx="1270125" cy="2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5375" y="2682513"/>
            <a:ext cx="467677" cy="3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9475" y="3307761"/>
            <a:ext cx="1270125" cy="26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7925" y="3895650"/>
            <a:ext cx="855700" cy="19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the project is to learn to formulate, analyse and solve optimization problems involving stochastic models.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 modelling involves concepts from optimization theory, probability and statistics and functional analysis.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concepts including recourse actions, chance constraints and the nonanticipativity principle to development of two-stage and multi-stage stochastic programming problems would be covered.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 finds its application in all areas of science and engineering, from telecommunication and medicine, to finance.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234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whether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true then       is the optimal solution.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generate optimality cut as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      is the optimal solution of the dual of the 2nd stage problem for the jth scenario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000" y="1147725"/>
            <a:ext cx="1108825" cy="2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100" y="1693850"/>
            <a:ext cx="258500" cy="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824" y="2635449"/>
            <a:ext cx="4119700" cy="2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975" y="3161825"/>
            <a:ext cx="258500" cy="3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5975" y="3863175"/>
            <a:ext cx="5041019" cy="2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4500" y="2662622"/>
            <a:ext cx="258500" cy="243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       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Solve it, repeat the steps till we get an optimal solution.  </a:t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50" y="1274022"/>
            <a:ext cx="258500" cy="24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025" y="1274026"/>
            <a:ext cx="319346" cy="2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6 - </a:t>
            </a:r>
            <a:r>
              <a:rPr lang="en"/>
              <a:t>A Multiproduct assembly problem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input factors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input requirements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Demand scenarios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sell prices</a:t>
            </a:r>
            <a:endParaRPr/>
          </a:p>
        </p:txBody>
      </p:sp>
      <p:graphicFrame>
        <p:nvGraphicFramePr>
          <p:cNvPr id="256" name="Shape 256"/>
          <p:cNvGraphicFramePr/>
          <p:nvPr/>
        </p:nvGraphicFramePr>
        <p:xfrm>
          <a:off x="2784875" y="120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{9AD05F5A-FE7D-48BE-9C06-78F9AD3DC545}</a:tableStyleId>
              </a:tblPr>
              <a:tblGrid>
                <a:gridCol w="1227425"/>
                <a:gridCol w="1227425"/>
                <a:gridCol w="1227425"/>
                <a:gridCol w="1227425"/>
                <a:gridCol w="1227425"/>
              </a:tblGrid>
              <a:tr h="34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Requirements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</a:tr>
              <a:tr h="3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Chairs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4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Lumber (bd ft)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4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Finishing (hrs)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4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Carpentry (hrs)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57" name="Shape 257"/>
          <p:cNvGraphicFramePr/>
          <p:nvPr/>
        </p:nvGraphicFramePr>
        <p:xfrm>
          <a:off x="2784875" y="329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{9AD05F5A-FE7D-48BE-9C06-78F9AD3DC545}</a:tableStyleId>
              </a:tblPr>
              <a:tblGrid>
                <a:gridCol w="1188725"/>
                <a:gridCol w="1188725"/>
                <a:gridCol w="1188725"/>
                <a:gridCol w="1188725"/>
                <a:gridCol w="1188725"/>
              </a:tblGrid>
              <a:tr h="2794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Demand scenarios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Sell price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 likely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Chairs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58" name="Shape 258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1300 bd ft of lumber, 540 hours of finishing &amp; 325 hours of carpentry.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profit will be approximately $ 1730 on an average.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3585"/>
            <a:ext cx="3942499" cy="187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950" y="1583575"/>
            <a:ext cx="4597324" cy="22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6 - An Asset Liability Management Problem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Total capital Rs 15000, won’t invest more than Rs 7000 in any asset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75" y="1733337"/>
            <a:ext cx="3570500" cy="26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: Rs 7003.5, B : Rs 6972, C : Rs 997.5, Maxm avg sale proceeds : Rs 10161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271373" cy="2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975" y="1152471"/>
            <a:ext cx="4435025" cy="2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5">
            <a:alphaModFix/>
          </a:blip>
          <a:srcRect b="0" l="0" r="0" t="19967"/>
          <a:stretch/>
        </p:blipFill>
        <p:spPr>
          <a:xfrm>
            <a:off x="0" y="3456675"/>
            <a:ext cx="4486175" cy="10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77100" y="66175"/>
            <a:ext cx="89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Multi-Stage Models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Model 8 - Minimum Return Soft Optimization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175350" y="849600"/>
            <a:ext cx="87570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</a:t>
            </a:r>
            <a:r>
              <a:rPr lang="en"/>
              <a:t>r</a:t>
            </a:r>
            <a:r>
              <a:rPr lang="en"/>
              <a:t>epresents VaR (non smooth and non convex)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 Optimization solution softens the goal: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 a good enough solution (top k% solution) rather than global optimum.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obtained solution should be highly probable to be a good enough solution.                                                                 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0" y="1353675"/>
            <a:ext cx="2870250" cy="5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100" y="1427300"/>
            <a:ext cx="1011400" cy="3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Optimization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Sample the feasible set X to generate a finite subset 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G denote set of good enough solutions in 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Stage 2: Select the best solution from 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74" y="2214575"/>
            <a:ext cx="3365376" cy="43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74" y="2740575"/>
            <a:ext cx="3778700" cy="38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 of 1000 sample strategies which satisfies the problem constraints: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00" y="1575825"/>
            <a:ext cx="4732999" cy="5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700" y="2096000"/>
            <a:ext cx="5944025" cy="23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5684150" cy="22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97550"/>
            <a:ext cx="3178525" cy="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monthly data from 31-01-2011 to 31-12-2016 obtained via Quandl API.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RETURNS:							</a:t>
            </a:r>
            <a:r>
              <a:rPr lang="en" sz="1200">
                <a:solidFill>
                  <a:schemeClr val="dk1"/>
                </a:solidFill>
              </a:rPr>
              <a:t>VARIANCE-COVARIANCE MATRIX: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MARUTI &gt; TCS &gt; MSFT &gt; GS &gt; RELIANCE</a:t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						Variance Order: MARUTI &gt; GS &gt; RELIANCE &gt; MSFT &gt; TCS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69" name="Shape 69"/>
          <p:cNvGraphicFramePr/>
          <p:nvPr/>
        </p:nvGraphicFramePr>
        <p:xfrm>
          <a:off x="311700" y="213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730900"/>
                <a:gridCol w="524850"/>
                <a:gridCol w="627875"/>
                <a:gridCol w="627875"/>
                <a:gridCol w="627875"/>
              </a:tblGrid>
              <a:tr h="48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8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1.00283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1.02104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1.01172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1.01591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" name="Shape 70"/>
          <p:cNvGraphicFramePr/>
          <p:nvPr/>
        </p:nvGraphicFramePr>
        <p:xfrm>
          <a:off x="3627375" y="213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862550"/>
                <a:gridCol w="862550"/>
                <a:gridCol w="862550"/>
                <a:gridCol w="862550"/>
                <a:gridCol w="862550"/>
                <a:gridCol w="8625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0.004889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0.001772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0.0037489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0.0012848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0.000244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0.001772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0.006672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0.0021833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0.0024767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0.001125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0.0037489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0.0021833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0.0097254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0.001926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-0.00067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0.0012848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0.0024767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0.001926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0.0043629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0.000503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0.000244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-0.00067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0.000503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0.003615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sample strategy with the least VaR.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x in S, generate </a:t>
            </a:r>
            <a:r>
              <a:rPr lang="en"/>
              <a:t>time-series </a:t>
            </a:r>
            <a:r>
              <a:rPr lang="en"/>
              <a:t>data of its loss rate (- return) using historical prices of the securities.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 losses obtained for a given strategy x and choose the strategy with smallest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2122"/>
            <a:ext cx="605686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24" y="3426825"/>
            <a:ext cx="3285550" cy="5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Minimum Return Soft Optimization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hyperparameters, 𝛂 = 0.95 and 𝞵 = 0.05, expected return = 0.0506</a:t>
            </a:r>
            <a:endParaRPr/>
          </a:p>
        </p:txBody>
      </p:sp>
      <p:graphicFrame>
        <p:nvGraphicFramePr>
          <p:cNvPr id="329" name="Shape 329"/>
          <p:cNvGraphicFramePr/>
          <p:nvPr/>
        </p:nvGraphicFramePr>
        <p:xfrm>
          <a:off x="311700" y="191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Period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0.169405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0.271794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0.316299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0.022173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0.004387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0.036054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0.136329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0.144516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0.163146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0.312296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0.040541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0.284698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0.369359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0.213963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0.25217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0.221357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0.293702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0.165892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0.25466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0.327255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5050" y="445025"/>
            <a:ext cx="90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9 - Multi Stage Controlled VaR Soft Optimization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Maximise return subject to VaR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Stage 1: Generate 1,000 sample strategies by estimating VaR using historical simulation method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Stage 2: Determine the sample strategy with the largest return where returns are estimated using  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75" y="1584400"/>
            <a:ext cx="2714655" cy="4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095" y="2509075"/>
            <a:ext cx="3350750" cy="43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9850" y="3352925"/>
            <a:ext cx="3162584" cy="4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expected return for </a:t>
            </a:r>
            <a:r>
              <a:rPr lang="en"/>
              <a:t>𝛂</a:t>
            </a:r>
            <a:r>
              <a:rPr lang="en"/>
              <a:t> = 0.95 and 𝜷 = 0.1, expected return = 0.0615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5" name="Shape 345"/>
          <p:cNvGraphicFramePr/>
          <p:nvPr/>
        </p:nvGraphicFramePr>
        <p:xfrm>
          <a:off x="540300" y="177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Period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0.042409505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0.125266863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0.000533702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0.104495231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0.001447582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0.122846935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0.146846067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0.037387058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0.225348595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0.24337832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0.509333427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0.29973329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0.275083533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0.289575621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0.213048959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0.264337767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0.455710786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0.218932261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0.130237844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0.294046654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68875" y="445025"/>
            <a:ext cx="943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10 - </a:t>
            </a:r>
            <a:r>
              <a:rPr lang="en"/>
              <a:t>Multi-Period Optimization using Scenario Tree</a:t>
            </a:r>
            <a:endParaRPr/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100" y="1152475"/>
            <a:ext cx="3781275" cy="37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52474"/>
            <a:ext cx="3303446" cy="8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97550"/>
            <a:ext cx="4108500" cy="31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49250"/>
            <a:ext cx="85206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initial wealth = 60 and final wealth = 80, we obtain</a:t>
            </a:r>
            <a:endParaRPr/>
          </a:p>
        </p:txBody>
      </p:sp>
      <p:graphicFrame>
        <p:nvGraphicFramePr>
          <p:cNvPr id="360" name="Shape 360"/>
          <p:cNvGraphicFramePr/>
          <p:nvPr/>
        </p:nvGraphicFramePr>
        <p:xfrm>
          <a:off x="95250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r; g = 5,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r; g = 15, 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Bonds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Bonds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60.00000003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-2.71E-08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42.63006751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17.36993249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74.99999994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6.63E-08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73.08930743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3.34E-10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26.97907396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36.62092605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16.17813391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48.46406204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93.74999996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3.57E-08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91.36163428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7.66E-10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79.49999991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3.57E-08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77.47466587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7.07E-10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75.4716981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3.85E-08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75.47169811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5.00E-09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5.826260607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63.78699496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2.48E-10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71.42857143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Value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2.2147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2.1445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Shape 361"/>
          <p:cNvSpPr txBox="1"/>
          <p:nvPr>
            <p:ph type="title"/>
          </p:nvPr>
        </p:nvSpPr>
        <p:spPr>
          <a:xfrm>
            <a:off x="77100" y="149250"/>
            <a:ext cx="89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Multi-Period Portfolio Optimization Using Scenario Tree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test our models on monthly data from 31-12-2017 to 30-04-2018</a:t>
            </a:r>
            <a:endParaRPr/>
          </a:p>
        </p:txBody>
      </p:sp>
      <p:graphicFrame>
        <p:nvGraphicFramePr>
          <p:cNvPr id="368" name="Shape 368"/>
          <p:cNvGraphicFramePr/>
          <p:nvPr/>
        </p:nvGraphicFramePr>
        <p:xfrm>
          <a:off x="389925" y="190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Maruti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1.334864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0.9759288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1.1069856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1.0589327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1.0194412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1.5453501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0.9826007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1.3148492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1.1245166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1.1174993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0.9001626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1.0573870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1.3930949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1.2866202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1.17678715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0.9197282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1.1681929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1.6133859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1.4696055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1.39579782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0.9532146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1.04696494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1.49015566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1.45800464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1.54809848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23883" y="87040"/>
            <a:ext cx="79893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8600"/>
            <a:ext cx="7881662" cy="42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-6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56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Alexander Shapiro, Darinka Dentcheva, and Andrzej Ruszczynski. Lectures on stochastic programming: modeling and theory. SIAM, 2009.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Aparna Mehra R. Khemchandani Suresh Chandra, S. Dharmaraja. Financial Mathematics: An Introduction. Narosa Publishing House, 2012.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Chunhui Xu, Jie Wang, and Naoki Shiba. Multistage portfolio optimization with var as risk measure. International Journal of Innovative Computing, Information and Control, 3(3):709{724, 2007.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B.Nandi. Bender's decomposition. 2011.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Mehmet Can and Narela Bajram. A stochastic programming approach for multi- period portfolio optimization with transaction costs. Southeast Europe Journal of Soft Computing, 1(2), 2012.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237625" y="2218800"/>
            <a:ext cx="4982700" cy="22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65900" y="2445450"/>
            <a:ext cx="8166300" cy="2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Markowitz Curve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Obtained by Monte Carlo Simulation.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108" y="1017725"/>
            <a:ext cx="45551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22750"/>
            <a:ext cx="8520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Models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1 - Expectation Maximization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799525"/>
            <a:ext cx="2085975" cy="2352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Shape 85"/>
          <p:cNvGraphicFramePr/>
          <p:nvPr/>
        </p:nvGraphicFramePr>
        <p:xfrm>
          <a:off x="2085975" y="168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999150"/>
                <a:gridCol w="999150"/>
                <a:gridCol w="999150"/>
                <a:gridCol w="999150"/>
                <a:gridCol w="999150"/>
                <a:gridCol w="999150"/>
                <a:gridCol w="999150"/>
              </a:tblGrid>
              <a:tr h="45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3.50E-07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3.31E-08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3.12E-08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4.48E-08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9.13E-09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6.03E-07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6.36E-08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5.80E-08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8.26E-08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1.38E-08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0.24794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0.499594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0.62546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0.71545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0.99999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1.20E-07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9.52E-08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1.30E-07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1.77E-08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0.56085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0.50040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0.28454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3.43E-08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Value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1.01638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1.01848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1.01912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1.01959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1.02105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Variance Minimization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2313750" cy="262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2313750" y="111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1123050"/>
                <a:gridCol w="1123050"/>
                <a:gridCol w="1123050"/>
                <a:gridCol w="1123050"/>
                <a:gridCol w="1123050"/>
                <a:gridCol w="11230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0.20643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6.21E-02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8.59E-10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4.10E-09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0.01576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8.35E-06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1.61E-09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7.73E-09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0.17788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0.79622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0.99091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0.24773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0.24156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1.19E-08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0.44990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0.51843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0.20377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0.00908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Value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                  Inf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Utility Function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61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5300"/>
            <a:ext cx="4374549" cy="29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555" y="1183887"/>
            <a:ext cx="4537545" cy="33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3 - Utility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normality assumption!! Sample Approximation Approach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Skewness and Kurtosis Test: p -value (0.1363, 0.0002)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412350" y="220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{9EF37020-931A-4D64-86E7-638750BAA3E3}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6.83E-10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3.84E-09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3.84E-09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1.03E-09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3.39E-10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3.10E-09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5.09E-09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5.09E-09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1.06E-09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0.5722542276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MARUTI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0.4377457712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4.27E-10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3.14E-09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3.14E-09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9.97E-10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3.05E-10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5.41E-10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3.61E-09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3.61E-09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1.02E-09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5.51E-10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Value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1.056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0.2091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0.4184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1.1546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0.188878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0.00972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0.00972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Constraint, VaR and CVaR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</a:t>
            </a:r>
            <a:r>
              <a:rPr lang="en"/>
              <a:t>Constraints involving random variables are very restrictive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probabilistic constraints: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 at risk (VaR):								      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But, VaR pays no attention to the magnitude of losses!!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 VaR (CVaR):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0" y="1247575"/>
            <a:ext cx="101040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975" y="1763175"/>
            <a:ext cx="235603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725" y="2303850"/>
            <a:ext cx="38301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150" y="2276113"/>
            <a:ext cx="2429025" cy="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9620" y="3188425"/>
            <a:ext cx="528240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