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Neighbourhood_(mathematics)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z,y depend on d and x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Q(x,D) is a r.v.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costs and prices same in all periods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stage case x</a:t>
            </a:r>
            <a:r>
              <a:rPr baseline="-25000" lang="en"/>
              <a:t>0</a:t>
            </a:r>
            <a:r>
              <a:rPr lang="en"/>
              <a:t> - x and z</a:t>
            </a:r>
            <a:r>
              <a:rPr baseline="-25000" lang="en"/>
              <a:t>1</a:t>
            </a:r>
            <a:r>
              <a:rPr lang="en"/>
              <a:t>,y</a:t>
            </a:r>
            <a:r>
              <a:rPr baseline="-25000" lang="en"/>
              <a:t>1</a:t>
            </a:r>
            <a:r>
              <a:rPr lang="en"/>
              <a:t> - z,y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U(w) is concave non-decreasing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amount we pay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- amount we invest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- amount we borrow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/>
              <a:t>Since W linear fn of </a:t>
            </a:r>
            <a:r>
              <a:rPr lang="en">
                <a:solidFill>
                  <a:schemeClr val="dk1"/>
                </a:solidFill>
              </a:rPr>
              <a:t>𝛏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baseline="30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Var(W)=x⅀x</a:t>
            </a:r>
            <a:r>
              <a:rPr baseline="30000" lang="en">
                <a:solidFill>
                  <a:schemeClr val="dk1"/>
                </a:solidFill>
              </a:rPr>
              <a:t>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/>
              <a:t>𝛏 and R have same covariance matrix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/>
              <a:t>cov(X</a:t>
            </a:r>
            <a:r>
              <a:rPr baseline="-25000" lang="en"/>
              <a:t>1</a:t>
            </a:r>
            <a:r>
              <a:rPr lang="en"/>
              <a:t>,X</a:t>
            </a:r>
            <a:r>
              <a:rPr baseline="-25000" lang="en"/>
              <a:t>2</a:t>
            </a:r>
            <a:r>
              <a:rPr lang="en"/>
              <a:t>)=E((X</a:t>
            </a:r>
            <a:r>
              <a:rPr baseline="-25000" lang="en"/>
              <a:t>1</a:t>
            </a:r>
            <a:r>
              <a:rPr lang="en"/>
              <a:t>-E(X</a:t>
            </a:r>
            <a:r>
              <a:rPr baseline="-25000" lang="en"/>
              <a:t>1</a:t>
            </a:r>
            <a:r>
              <a:rPr lang="en"/>
              <a:t>))(X</a:t>
            </a:r>
            <a:r>
              <a:rPr baseline="-25000" lang="en"/>
              <a:t>2</a:t>
            </a:r>
            <a:r>
              <a:rPr lang="en"/>
              <a:t>-E(X</a:t>
            </a:r>
            <a:r>
              <a:rPr baseline="-25000" lang="en"/>
              <a:t>2</a:t>
            </a:r>
            <a:r>
              <a:rPr lang="en"/>
              <a:t>))) = E(X</a:t>
            </a:r>
            <a:r>
              <a:rPr baseline="-25000" lang="en"/>
              <a:t>1</a:t>
            </a:r>
            <a:r>
              <a:rPr lang="en"/>
              <a:t>X</a:t>
            </a:r>
            <a:r>
              <a:rPr baseline="-25000" lang="en"/>
              <a:t>2</a:t>
            </a:r>
            <a:r>
              <a:rPr lang="en"/>
              <a:t>)-E(X</a:t>
            </a:r>
            <a:r>
              <a:rPr baseline="-25000" lang="en"/>
              <a:t>1</a:t>
            </a:r>
            <a:r>
              <a:rPr lang="en"/>
              <a:t>)E(X</a:t>
            </a:r>
            <a:r>
              <a:rPr baseline="-25000" lang="en"/>
              <a:t>2</a:t>
            </a:r>
            <a:r>
              <a:rPr lang="en"/>
              <a:t>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/>
              <a:t>⅀ is +ve semidefinite a</a:t>
            </a:r>
            <a:r>
              <a:rPr lang="en">
                <a:solidFill>
                  <a:schemeClr val="dk1"/>
                </a:solidFill>
              </a:rPr>
              <a:t>⅀a</a:t>
            </a:r>
            <a:r>
              <a:rPr baseline="30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&gt;=a for all a in R</a:t>
            </a:r>
            <a:r>
              <a:rPr baseline="30000" lang="en">
                <a:solidFill>
                  <a:schemeClr val="dk1"/>
                </a:solidFill>
              </a:rPr>
              <a:t>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SPP convex coz concave objective and convex feasible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Feasible bounded - optimal can be proved using Weirstrass Theorem - Every bounded sequence has a convergent subsequence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arbitrary seq. {x</a:t>
            </a:r>
            <a:r>
              <a:rPr baseline="-25000" lang="en"/>
              <a:t>k</a:t>
            </a:r>
            <a:r>
              <a:rPr lang="en"/>
              <a:t>} s.t. lim f(x</a:t>
            </a:r>
            <a:r>
              <a:rPr baseline="-25000" lang="en"/>
              <a:t>k</a:t>
            </a:r>
            <a:r>
              <a:rPr lang="en"/>
              <a:t>) = inf f(x)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Equivalence means SPP optimal value = lagrange SPP optimal + ƛv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Lagrange multipliers 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∇f(x)+Σλ</a:t>
            </a:r>
            <a:r>
              <a:rPr baseline="-25000" lang="en"/>
              <a:t>i</a:t>
            </a:r>
            <a:r>
              <a:rPr lang="en">
                <a:solidFill>
                  <a:schemeClr val="dk1"/>
                </a:solidFill>
              </a:rPr>
              <a:t>∇g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(x)=0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(x)&lt;=0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λ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g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(x)=0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λ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&gt;=0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L(x,λ) = f(x) + Σλ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g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(x)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 f(x)  s.t. g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(x)&lt;=0  equivalent to Max</a:t>
            </a:r>
            <a:r>
              <a:rPr baseline="-25000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Min</a:t>
            </a:r>
            <a:r>
              <a:rPr baseline="-25000" lang="en">
                <a:solidFill>
                  <a:schemeClr val="dk1"/>
                </a:solidFill>
              </a:rPr>
              <a:t>λ</a:t>
            </a:r>
            <a:r>
              <a:rPr lang="en">
                <a:solidFill>
                  <a:schemeClr val="dk1"/>
                </a:solidFill>
              </a:rPr>
              <a:t>L(x,λ)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Dual -  Min</a:t>
            </a:r>
            <a:r>
              <a:rPr baseline="-25000" lang="en">
                <a:solidFill>
                  <a:schemeClr val="dk1"/>
                </a:solidFill>
              </a:rPr>
              <a:t>λ</a:t>
            </a:r>
            <a:r>
              <a:rPr lang="en">
                <a:solidFill>
                  <a:schemeClr val="dk1"/>
                </a:solidFill>
              </a:rPr>
              <a:t>Max</a:t>
            </a:r>
            <a:r>
              <a:rPr baseline="-25000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L(x,λ)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Necessity for KKT -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local min at which basic constraint qualification holds Dbar x = delD xbar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D(x) - set of all feasible dirns there exists k&gt;0 st 0&lt;p&lt;=k imply x+pd belong to feasible region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delD(x) linearizing cone = d s.t. d</a:t>
            </a:r>
            <a:r>
              <a:rPr baseline="30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∇g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(x)&lt;=0 where i are s.t. g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(x)=0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 is continuous on closed interval [a, b] and F is the indefinite integral of f on [a, b]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A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closed interval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an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interval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which includes all its limit points.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A point </a:t>
            </a:r>
            <a:r>
              <a:rPr i="1" lang="en" sz="105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in </a:t>
            </a:r>
            <a:r>
              <a:rPr i="1" lang="en" sz="105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is a 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limit point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of </a:t>
            </a:r>
            <a:r>
              <a:rPr i="1" lang="en" sz="1050">
                <a:solidFill>
                  <a:srgbClr val="222222"/>
                </a:solidFill>
                <a:highlight>
                  <a:srgbClr val="FFFFFF"/>
                </a:highlight>
              </a:rPr>
              <a:t>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if every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neighbourhood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of </a:t>
            </a:r>
            <a:r>
              <a:rPr i="1" lang="en" sz="105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contains at least one point of </a:t>
            </a:r>
            <a:r>
              <a:rPr i="1" lang="en" sz="1050">
                <a:solidFill>
                  <a:srgbClr val="222222"/>
                </a:solidFill>
                <a:highlight>
                  <a:srgbClr val="FFFFFF"/>
                </a:highlight>
              </a:rPr>
              <a:t>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different from </a:t>
            </a:r>
            <a:r>
              <a:rPr i="1" lang="en" sz="105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itself.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: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1) Overlapping Subproblems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2) Optimal Substructure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Open Sans"/>
              <a:buAutoNum type="arabicPeriod"/>
            </a:pPr>
            <a:r>
              <a:rPr lang="en" sz="1050">
                <a:solidFill>
                  <a:srgbClr val="252C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problem can be broken down into optimal sub-problems.</a:t>
            </a:r>
            <a:endParaRPr sz="1050">
              <a:solidFill>
                <a:srgbClr val="252C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C33"/>
              </a:buClr>
              <a:buSzPts val="1050"/>
              <a:buFont typeface="Open Sans"/>
              <a:buAutoNum type="arabicPeriod"/>
            </a:pPr>
            <a:r>
              <a:rPr lang="en" sz="1050">
                <a:solidFill>
                  <a:srgbClr val="252C33"/>
                </a:solidFill>
                <a:latin typeface="Open Sans"/>
                <a:ea typeface="Open Sans"/>
                <a:cs typeface="Open Sans"/>
                <a:sym typeface="Open Sans"/>
              </a:rPr>
              <a:t>Recursively define the value of the solution by expressing it in terms of optimal solutions for smaller sub-problems.</a:t>
            </a:r>
            <a:endParaRPr sz="1050">
              <a:solidFill>
                <a:srgbClr val="252C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C33"/>
              </a:buClr>
              <a:buSzPts val="1050"/>
              <a:buFont typeface="Open Sans"/>
              <a:buAutoNum type="arabicPeriod"/>
            </a:pPr>
            <a:r>
              <a:rPr lang="en" sz="1050">
                <a:solidFill>
                  <a:srgbClr val="252C33"/>
                </a:solidFill>
                <a:latin typeface="Open Sans"/>
                <a:ea typeface="Open Sans"/>
                <a:cs typeface="Open Sans"/>
                <a:sym typeface="Open Sans"/>
              </a:rPr>
              <a:t>Compute the value of the optimal solution in bottom-up fashion.</a:t>
            </a:r>
            <a:endParaRPr sz="1050">
              <a:solidFill>
                <a:srgbClr val="252C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C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dynamic programming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is a method for solving a complex problem by breaking it down into a collection of simpler subproblems, solving each of those subproblems just once, and storing their solutions.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Relationship Id="rId8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jpg"/><Relationship Id="rId4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jpg"/><Relationship Id="rId4" Type="http://schemas.openxmlformats.org/officeDocument/2006/relationships/image" Target="../media/image3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jpg"/><Relationship Id="rId4" Type="http://schemas.openxmlformats.org/officeDocument/2006/relationships/image" Target="../media/image4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jpg"/><Relationship Id="rId4" Type="http://schemas.openxmlformats.org/officeDocument/2006/relationships/image" Target="../media/image3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8.jpg"/><Relationship Id="rId4" Type="http://schemas.openxmlformats.org/officeDocument/2006/relationships/image" Target="../media/image49.jpg"/><Relationship Id="rId5" Type="http://schemas.openxmlformats.org/officeDocument/2006/relationships/image" Target="../media/image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jpg"/><Relationship Id="rId4" Type="http://schemas.openxmlformats.org/officeDocument/2006/relationships/image" Target="../media/image56.jpg"/><Relationship Id="rId5" Type="http://schemas.openxmlformats.org/officeDocument/2006/relationships/image" Target="../media/image4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5.jpg"/><Relationship Id="rId4" Type="http://schemas.openxmlformats.org/officeDocument/2006/relationships/image" Target="../media/image4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jpg"/><Relationship Id="rId4" Type="http://schemas.openxmlformats.org/officeDocument/2006/relationships/image" Target="../media/image5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jpg"/><Relationship Id="rId4" Type="http://schemas.openxmlformats.org/officeDocument/2006/relationships/image" Target="../media/image53.jpg"/><Relationship Id="rId5" Type="http://schemas.openxmlformats.org/officeDocument/2006/relationships/image" Target="../media/image54.jpg"/><Relationship Id="rId6" Type="http://schemas.openxmlformats.org/officeDocument/2006/relationships/image" Target="../media/image5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youtube.com/watch?v=eJMuT65_Ve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Mini Project MTD350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Stochastic Programming Models</a:t>
            </a:r>
            <a:endParaRPr sz="3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222200"/>
            <a:ext cx="8520600" cy="25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Supervisor: Prof. Vikas Vikram Singh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Course Coordinator: Prof. </a:t>
            </a:r>
            <a:r>
              <a:rPr lang="en" sz="2400">
                <a:solidFill>
                  <a:srgbClr val="000000"/>
                </a:solidFill>
              </a:rPr>
              <a:t>Viswanathan Puthan Veedu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Submitted by: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Raunak Lohiya											Vishavjeet Singh</a:t>
            </a:r>
            <a:endParaRPr sz="1800">
              <a:solidFill>
                <a:srgbClr val="000000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2014MT60362											2014MT60570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25" y="346538"/>
            <a:ext cx="12001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Nonanticipativity constraint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stagewise independence,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   ,				 implies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sequence of decisions based on information available at current stage is called a </a:t>
            </a:r>
            <a:r>
              <a:rPr i="1" lang="en"/>
              <a:t>policy.</a:t>
            </a:r>
            <a:r>
              <a:rPr lang="en"/>
              <a:t> A policy satisfies </a:t>
            </a:r>
            <a:r>
              <a:rPr i="1" lang="en"/>
              <a:t>nonanticipativity con</a:t>
            </a:r>
            <a:r>
              <a:rPr lang="en"/>
              <a:t>straint.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Nonanticipativity constraint: Our decision about the inventory level xt should depends only on information available at the time of the decision.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policy is said to be feasible if it satisfies other constraints with probability 1.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79" y="1683531"/>
            <a:ext cx="1047575" cy="35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500" y="1727975"/>
            <a:ext cx="1390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8675" y="1726413"/>
            <a:ext cx="48568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550" y="1726425"/>
            <a:ext cx="77773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solution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x*(t) be an (unconstrained) minimizer of convex function f(x) =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Therefore,				   is an optimal solution. Such policy is called the </a:t>
            </a:r>
            <a:r>
              <a:rPr i="1" lang="en"/>
              <a:t>basestock </a:t>
            </a:r>
            <a:r>
              <a:rPr lang="en"/>
              <a:t>policy.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50" y="1705125"/>
            <a:ext cx="4684600" cy="3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475" y="2266875"/>
            <a:ext cx="1779150" cy="3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Constraints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involving random variables are very restrictive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leads to probabilistic constraints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625" y="1655913"/>
            <a:ext cx="421226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75" y="3092200"/>
            <a:ext cx="41458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780" y="3680050"/>
            <a:ext cx="4458045" cy="4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350" y="4096200"/>
            <a:ext cx="370892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752" y="1640000"/>
            <a:ext cx="1145747" cy="2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2075" y="2790589"/>
            <a:ext cx="2174875" cy="28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311700" y="332600"/>
            <a:ext cx="8520600" cy="11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Multiproduct Assembly</a:t>
            </a:r>
            <a:endParaRPr/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311700" y="1597975"/>
            <a:ext cx="85206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➢n types of products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➢m types of parts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➢A unit of product i requires a</a:t>
            </a:r>
            <a:r>
              <a:rPr baseline="-25000" lang="en" sz="2000"/>
              <a:t>ij</a:t>
            </a:r>
            <a:r>
              <a:rPr lang="en" sz="2000"/>
              <a:t> units of part j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➢Demand </a:t>
            </a:r>
            <a:r>
              <a:rPr b="1" lang="en" sz="2000"/>
              <a:t>D </a:t>
            </a:r>
            <a:r>
              <a:rPr lang="en" sz="2000"/>
              <a:t>= (D</a:t>
            </a:r>
            <a:r>
              <a:rPr baseline="-25000" lang="en" sz="2000"/>
              <a:t>1</a:t>
            </a:r>
            <a:r>
              <a:rPr lang="en" sz="2000"/>
              <a:t>,...,D</a:t>
            </a:r>
            <a:r>
              <a:rPr baseline="-25000" lang="en" sz="2000"/>
              <a:t>n</a:t>
            </a:r>
            <a:r>
              <a:rPr lang="en" sz="2000"/>
              <a:t>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➢Cost c</a:t>
            </a:r>
            <a:r>
              <a:rPr baseline="-25000" lang="en" sz="2000"/>
              <a:t>j</a:t>
            </a:r>
            <a:r>
              <a:rPr lang="en" sz="2000"/>
              <a:t> per unit of part j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➢Cost l</a:t>
            </a:r>
            <a:r>
              <a:rPr baseline="-25000" lang="en" sz="2000"/>
              <a:t>i</a:t>
            </a:r>
            <a:r>
              <a:rPr lang="en" sz="2000"/>
              <a:t> to satisfy a unit of demand for product i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➢q</a:t>
            </a:r>
            <a:r>
              <a:rPr baseline="-25000" lang="en" sz="2000"/>
              <a:t>i</a:t>
            </a:r>
            <a:r>
              <a:rPr lang="en" sz="2000"/>
              <a:t> unit selling price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➢Resale value of unused unit of part j is s</a:t>
            </a:r>
            <a:r>
              <a:rPr baseline="-25000" lang="en" sz="2000"/>
              <a:t>j</a:t>
            </a:r>
            <a:r>
              <a:rPr lang="en" sz="2000"/>
              <a:t>&lt;c</a:t>
            </a:r>
            <a:r>
              <a:rPr baseline="-25000" lang="en" sz="2000"/>
              <a:t>j</a:t>
            </a:r>
            <a:endParaRPr baseline="-2500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 u="sng"/>
              <a:t>Aim</a:t>
            </a:r>
            <a:r>
              <a:rPr lang="en" sz="2000"/>
              <a:t>: Decide </a:t>
            </a:r>
            <a:r>
              <a:rPr b="1" lang="en" sz="2000"/>
              <a:t>x </a:t>
            </a:r>
            <a:r>
              <a:rPr lang="en" sz="2000"/>
              <a:t>the number of parts to be ordered before the demand is realized such that the expected production cost is minimized.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After </a:t>
            </a:r>
            <a:r>
              <a:rPr b="1" lang="en" sz="2000"/>
              <a:t>D </a:t>
            </a:r>
            <a:r>
              <a:rPr lang="en" sz="2000"/>
              <a:t>is realized let number of units produced be </a:t>
            </a:r>
            <a:r>
              <a:rPr b="1" lang="en" sz="2000"/>
              <a:t>z </a:t>
            </a:r>
            <a:r>
              <a:rPr lang="en" sz="2000"/>
              <a:t>and number of parts left be </a:t>
            </a:r>
            <a:r>
              <a:rPr b="1" lang="en" sz="2000"/>
              <a:t>y</a:t>
            </a:r>
            <a:endParaRPr b="1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stage problem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First stage -</a:t>
            </a:r>
            <a:endParaRPr b="1"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</a:t>
            </a:r>
            <a:r>
              <a:rPr lang="en" sz="2000"/>
              <a:t>here Q(x,D) is the optimal value of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Second stage - </a:t>
            </a:r>
            <a:endParaRPr b="1" sz="20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25" y="1730750"/>
            <a:ext cx="2345563" cy="4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25" y="3541200"/>
            <a:ext cx="2714401" cy="134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Multistage Model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Demand modelled as a stochastic process D</a:t>
            </a:r>
            <a:r>
              <a:rPr baseline="-25000" lang="en" sz="2000"/>
              <a:t>t</a:t>
            </a:r>
            <a:r>
              <a:rPr lang="en" sz="2000"/>
              <a:t> t=1,...T where D</a:t>
            </a:r>
            <a:r>
              <a:rPr baseline="-25000" lang="en" sz="2000"/>
              <a:t>t</a:t>
            </a:r>
            <a:r>
              <a:rPr lang="en" sz="2000"/>
              <a:t>=(D</a:t>
            </a:r>
            <a:r>
              <a:rPr baseline="-25000" lang="en" sz="2000"/>
              <a:t>t1</a:t>
            </a:r>
            <a:r>
              <a:rPr lang="en" sz="2000"/>
              <a:t>,...,D</a:t>
            </a:r>
            <a:r>
              <a:rPr baseline="-25000" lang="en" sz="2000"/>
              <a:t>tn</a:t>
            </a:r>
            <a:r>
              <a:rPr lang="en" sz="2000"/>
              <a:t>)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HIstory of demand in periods 1,...,t : 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Quantities ordered at beginning of stage t: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z</a:t>
            </a:r>
            <a:r>
              <a:rPr baseline="-25000" lang="en" sz="2000"/>
              <a:t>t</a:t>
            </a:r>
            <a:r>
              <a:rPr lang="en" sz="2000"/>
              <a:t>,y</a:t>
            </a:r>
            <a:r>
              <a:rPr baseline="-25000" lang="en" sz="2000"/>
              <a:t>t</a:t>
            </a:r>
            <a:r>
              <a:rPr lang="en" sz="2000"/>
              <a:t> units produced at the end of stage t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Holding one unit of part j in inventory costs h</a:t>
            </a:r>
            <a:r>
              <a:rPr baseline="-25000" lang="en" sz="2000"/>
              <a:t>j</a:t>
            </a:r>
            <a:endParaRPr sz="2000"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400" y="1968125"/>
            <a:ext cx="2309149" cy="3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950" y="2242225"/>
            <a:ext cx="3370150" cy="4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 at t=T,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                                                              (1)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Optimal value of (1) :</a:t>
            </a:r>
            <a:r>
              <a:rPr lang="en"/>
              <a:t> 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25" y="1732700"/>
            <a:ext cx="3821899" cy="13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600" y="3451725"/>
            <a:ext cx="2352351" cy="3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 t = T-1 the problem is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</a:t>
            </a:r>
            <a:r>
              <a:rPr lang="en" sz="2000"/>
              <a:t>here </a:t>
            </a:r>
            <a:endParaRPr sz="2000"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4375"/>
            <a:ext cx="7417726" cy="13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975" y="3334900"/>
            <a:ext cx="6949374" cy="5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general at stage t= T-1,...1 the problem is : 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</a:t>
            </a:r>
            <a:r>
              <a:rPr lang="en" sz="2000"/>
              <a:t>ith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Optimal value : </a:t>
            </a:r>
            <a:endParaRPr sz="2000"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5750"/>
            <a:ext cx="5811526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725" y="3416950"/>
            <a:ext cx="6026276" cy="4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3500" y="3989800"/>
            <a:ext cx="2080525" cy="3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of the project is to learn to formulate, analyse and solve optimization problems involving stochastic models.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 modelling involves concepts from optimization theory, probability and statistics and functional analysis.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concepts including recourse actions, chance constraints and the nonanticipativity principle to development of two-stage and multi-stage stochastic programming problems would be covered.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 finds its application in all areas of science and engineering, from telecommunication and medicine, to finance.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Backward recursion continues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 t=1, y</a:t>
            </a:r>
            <a:r>
              <a:rPr baseline="-25000" lang="en" sz="2000"/>
              <a:t>0</a:t>
            </a:r>
            <a:r>
              <a:rPr lang="en" sz="2000"/>
              <a:t> represents initial inventory levels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</a:t>
            </a:r>
            <a:r>
              <a:rPr baseline="-25000" lang="en" sz="2000"/>
              <a:t>1</a:t>
            </a:r>
            <a:r>
              <a:rPr lang="en" sz="2000"/>
              <a:t>(x</a:t>
            </a:r>
            <a:r>
              <a:rPr baseline="-25000" lang="en" sz="2000"/>
              <a:t>0</a:t>
            </a:r>
            <a:r>
              <a:rPr lang="en" sz="2000"/>
              <a:t>,d</a:t>
            </a:r>
            <a:r>
              <a:rPr baseline="-25000" lang="en" sz="2000"/>
              <a:t>1</a:t>
            </a:r>
            <a:r>
              <a:rPr lang="en" sz="2000"/>
              <a:t>) depends only on x</a:t>
            </a:r>
            <a:r>
              <a:rPr baseline="-25000" lang="en" sz="2000"/>
              <a:t>0</a:t>
            </a:r>
            <a:r>
              <a:rPr lang="en" sz="2000"/>
              <a:t>,d</a:t>
            </a:r>
            <a:r>
              <a:rPr baseline="-25000" lang="en" sz="2000"/>
              <a:t>1</a:t>
            </a:r>
            <a:endParaRPr baseline="-25000"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 problem to determine x</a:t>
            </a:r>
            <a:r>
              <a:rPr baseline="-25000" lang="en" sz="2000"/>
              <a:t>0</a:t>
            </a:r>
            <a:r>
              <a:rPr lang="en" sz="2000"/>
              <a:t> :</a:t>
            </a:r>
            <a:endParaRPr sz="2000"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75" y="2659325"/>
            <a:ext cx="309412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Portfolio Selection</a:t>
            </a:r>
            <a:endParaRPr sz="5200"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601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Wealth W</a:t>
            </a:r>
            <a:r>
              <a:rPr baseline="-25000" lang="en" sz="2000"/>
              <a:t>0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n assets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Invest x</a:t>
            </a:r>
            <a:r>
              <a:rPr baseline="-25000" lang="en" sz="2000"/>
              <a:t>i</a:t>
            </a:r>
            <a:r>
              <a:rPr lang="en" sz="2000"/>
              <a:t> in asset i, ⅀x</a:t>
            </a:r>
            <a:r>
              <a:rPr baseline="-25000" lang="en" sz="2000"/>
              <a:t>i</a:t>
            </a:r>
            <a:r>
              <a:rPr lang="en" sz="2000"/>
              <a:t>=W</a:t>
            </a:r>
            <a:r>
              <a:rPr baseline="-25000" lang="en" sz="2000"/>
              <a:t>0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Return rate R</a:t>
            </a:r>
            <a:r>
              <a:rPr baseline="-25000" lang="en" sz="2000"/>
              <a:t>i</a:t>
            </a:r>
            <a:r>
              <a:rPr lang="en" sz="2000"/>
              <a:t> (a random variable) for asset i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𝛏</a:t>
            </a:r>
            <a:r>
              <a:rPr baseline="-25000" lang="en" sz="2000"/>
              <a:t>i</a:t>
            </a:r>
            <a:r>
              <a:rPr lang="en" sz="2000"/>
              <a:t> = 1+R</a:t>
            </a:r>
            <a:r>
              <a:rPr baseline="-25000" lang="en" sz="2000"/>
              <a:t>i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Aim</a:t>
            </a:r>
            <a:r>
              <a:rPr lang="en" sz="2000"/>
              <a:t>: Maximize expected return</a:t>
            </a:r>
            <a:endParaRPr sz="2000"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921727" cy="7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16875"/>
            <a:ext cx="3075651" cy="8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47625"/>
            <a:ext cx="5705700" cy="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Aim</a:t>
            </a:r>
            <a:r>
              <a:rPr lang="en" sz="2000"/>
              <a:t>: Maximize expected utility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r&gt;q&gt;0 and a&gt;0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2-stage stochastic linear program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6850"/>
            <a:ext cx="3874424" cy="6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38075"/>
            <a:ext cx="5880475" cy="19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Aim</a:t>
            </a:r>
            <a:r>
              <a:rPr lang="en" sz="2000"/>
              <a:t>: Maximize expected return while controlling risk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Σ is the covariance matrix of 𝛏.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 formulation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(1)                                                      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v &gt; 0 is a specified constant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51675"/>
            <a:ext cx="5076724" cy="8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475" y="1092625"/>
            <a:ext cx="3168651" cy="7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6245675" y="3046300"/>
            <a:ext cx="2066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x</a:t>
            </a:r>
            <a:r>
              <a:rPr baseline="30000" lang="en" sz="2000"/>
              <a:t>T</a:t>
            </a:r>
            <a:r>
              <a:rPr lang="en" sz="2000"/>
              <a:t>⅀x is convex quadratic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(1) is a convex problem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 least one feasible solution of investing everything in cash, Var[W</a:t>
            </a:r>
            <a:r>
              <a:rPr baseline="-25000" lang="en" sz="2000"/>
              <a:t>1</a:t>
            </a:r>
            <a:r>
              <a:rPr lang="en" sz="2000"/>
              <a:t>]=0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Feasible set is closed and bounded.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∴ (1) has an optimal solution</a:t>
            </a:r>
            <a:endParaRPr sz="2000"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5725"/>
            <a:ext cx="5034909" cy="8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satisfies Slater’s condition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∴ no duality gap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∴ there exists Lagrange multiplier            such that the (1) is equivalent to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</a:t>
            </a:r>
            <a:r>
              <a:rPr lang="en"/>
              <a:t>here      is given by an optimal solution of the dual problem</a:t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21" y="2245571"/>
            <a:ext cx="624725" cy="3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50" y="2571775"/>
            <a:ext cx="3702500" cy="7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925" y="3287075"/>
            <a:ext cx="168800" cy="2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275" y="3622125"/>
            <a:ext cx="3702458" cy="8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/>
              <a:t>Aim</a:t>
            </a:r>
            <a:r>
              <a:rPr lang="en" sz="2000"/>
              <a:t>: Minimize Var[W</a:t>
            </a:r>
            <a:r>
              <a:rPr baseline="-25000" lang="en" sz="2000"/>
              <a:t>1</a:t>
            </a:r>
            <a:r>
              <a:rPr lang="en" sz="2000"/>
              <a:t>] keeping E[W</a:t>
            </a:r>
            <a:r>
              <a:rPr baseline="-25000" lang="en" sz="2000"/>
              <a:t>1</a:t>
            </a:r>
            <a:r>
              <a:rPr lang="en" sz="2000"/>
              <a:t>] above 𝜏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61475"/>
            <a:ext cx="4132675" cy="8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Lectures on Stochastic Programming: Modeling and Theory</a:t>
            </a:r>
            <a:endParaRPr/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77777"/>
                </a:solidFill>
              </a:rPr>
              <a:t>Book by Alexander Shapiro, Andrzej Piotr Ruszczyński, and Darinka Dentcheva</a:t>
            </a:r>
            <a:endParaRPr sz="1000">
              <a:solidFill>
                <a:srgbClr val="777777"/>
              </a:solidFill>
            </a:endParaRPr>
          </a:p>
          <a:p>
            <a:pPr indent="0" lvl="0" mar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Tutorial on Stochastic Programming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Alexander Shapiro∗ and Andy Philpott  March 21, 2007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Stochastic Programming, Modeling and Theory. Lecture  (15.10.2013)</a:t>
            </a:r>
            <a:endParaRPr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https://www.youtube.com/watch?v=eJMuT65_VeY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0" y="232725"/>
            <a:ext cx="8520600" cy="6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The News Vendor Problem</a:t>
            </a:r>
            <a:endParaRPr sz="2800"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861525"/>
            <a:ext cx="8520600" cy="4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Aim: Minimize cost of ordering quantity x to satisfy demand 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lang="en" sz="1800"/>
              <a:t>here c is the per unit cost of ordering, b &gt; c is the per unit cost of additional order, h is the holding cost.</a:t>
            </a:r>
            <a:r>
              <a:rPr lang="en" sz="1800"/>
              <a:t> 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minimum occurs at x = d </a:t>
            </a:r>
            <a:endParaRPr sz="180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75" y="1470825"/>
            <a:ext cx="3160550" cy="27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825" y="1333263"/>
            <a:ext cx="3787975" cy="5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75" y="2839750"/>
            <a:ext cx="1499446" cy="6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5850" y="2608825"/>
            <a:ext cx="34904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Demand D is random!!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probability distribution of D is known. Choose cost function 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Justification for optimizing the total cost on average due to Law of Large Numbers.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xample of recourse action or 2 stage problem.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the first stage, before a realization of the demand D is known, one has to make a decision about ordering quantity x.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 the second stage after demand D becomes known, it may happen that d &gt; x. In that case the company takes the recourse action of ordering the required quantity d - x at the higher cost of b &gt; 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00" y="1548050"/>
            <a:ext cx="3067875" cy="640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875" y="1473125"/>
            <a:ext cx="4373240" cy="6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Closed Form Solution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f(x) is well defined and continuous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At x = 0,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4100"/>
            <a:ext cx="2418900" cy="5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155" y="2279726"/>
            <a:ext cx="1282375" cy="35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4675" y="2634425"/>
            <a:ext cx="3966100" cy="13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201028"/>
            <a:ext cx="9144001" cy="82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solution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is convex function since f’’(x) is non negative. Thus, local optima is same as global optima.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00" y="2484425"/>
            <a:ext cx="3277350" cy="8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00" y="1935050"/>
            <a:ext cx="2482975" cy="3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stage Models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bjective: minimize the expected value of the total cost over the planning horizon.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D(t): Demand of random process at time 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y(t): current inventory level at time t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x(t): replenished inventory level at time t [x(t) &gt;= y(t)]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d(t): Realization of Demand after ordering at time 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ct; bt; ht: ordering, holding and backorder penalty cost per unit, at time 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75" y="1825563"/>
            <a:ext cx="41529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last stage t = T, for observed inventory level yT, minimizing cost implies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:History of the demand process up to time 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 : Realization of demand upto time 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50" y="1736250"/>
            <a:ext cx="125338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8188" y="1675125"/>
            <a:ext cx="53244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525" y="1761625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450" y="2494800"/>
            <a:ext cx="60960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450" y="4285500"/>
            <a:ext cx="1623000" cy="3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454" y="4850425"/>
            <a:ext cx="1800990" cy="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Continued...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any time t,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time t = 1,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Problem: The value of function cannot be calculated in a closed form and it is difficult to approximate numerically.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Simplification: Stagewise independence (expectations are unconditional)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50" y="1661013"/>
            <a:ext cx="62103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50" y="3149550"/>
            <a:ext cx="6071925" cy="3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