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Alice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Roboto Black" panose="02000000000000000000" pitchFamily="2" charset="0"/>
      <p:bold r:id="rId51"/>
      <p:boldItalic r:id="rId52"/>
    </p:embeddedFont>
    <p:embeddedFont>
      <p:font typeface="Trebuchet MS" panose="020B0603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211db074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2211db074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97" name="Google Shape;5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4" name="Google Shape;7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95" name="Google Shape;7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3" name="Google Shape;8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1" name="Google Shape;8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9" name="Google Shape;8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7" name="Google Shape;9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5" name="Google Shape;9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3" name="Google Shape;9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1" name="Google Shape;4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0" name="Google Shape;10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" name="Google Shape;10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211db0749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6" name="Google Shape;1076;g2211db0749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4" name="Google Shape;11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" name="Google Shape;4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1" name="Google Shape;5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0" name="Google Shape;10;p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-2780908" y="-3332313"/>
            <a:ext cx="6568144" cy="10644279"/>
            <a:chOff x="0" y="-1"/>
            <a:chExt cx="8757525" cy="14192371"/>
          </a:xfrm>
        </p:grpSpPr>
        <p:grpSp>
          <p:nvGrpSpPr>
            <p:cNvPr id="29" name="Google Shape;29;p2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" name="Google Shape;47;p2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8" name="Google Shape;48;p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" name="Google Shape;49;p2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1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2" name="Google Shape;342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3" name="Google Shape;343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47" name="Google Shape;347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" name="Google Shape;361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2" name="Google Shape;362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65" name="Google Shape;365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16425" y="1150150"/>
            <a:ext cx="1305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lice"/>
              <a:buNone/>
              <a:defRPr sz="7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5807400" y="3487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»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10786707">
            <a:off x="15045066" y="-5690480"/>
            <a:ext cx="6527063" cy="10619128"/>
            <a:chOff x="5" y="9"/>
            <a:chExt cx="8702685" cy="1415873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80" name="Google Shape;80;p4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83" name="Google Shape;83;p4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78" name="Google Shape;178;p7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7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7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91" name="Google Shape;191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6" name="Google Shape;196;p7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00" name="Google Shape;200;p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7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03" name="Google Shape;203;p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06" name="Google Shape;206;p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09" name="Google Shape;209;p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7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12" name="Google Shape;212;p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8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17" name="Google Shape;217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18" name="Google Shape;218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" name="Google Shape;236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37" name="Google Shape;237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0" name="Google Shape;240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9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256" name="Google Shape;256;p9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257" name="Google Shape;257;p9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9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60" name="Google Shape;260;p9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261" name="Google Shape;261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9" name="Google Shape;279;p9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280" name="Google Shape;280;p9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9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9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287" name="Google Shape;287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9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9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296" name="Google Shape;296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9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0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2" name="Google Shape;302;p10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03" name="Google Shape;303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4" name="Google Shape;304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07" name="Google Shape;307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0" name="Google Shape;310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16" name="Google Shape;316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19" name="Google Shape;319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10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22" name="Google Shape;322;p10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0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25" name="Google Shape;325;p10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28" name="Google Shape;328;p10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0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31" name="Google Shape;331;p10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10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34" name="Google Shape;334;p10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10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37" name="Google Shape;337;p10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b="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84" name="Google Shape;384;p1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85" name="Google Shape;385;p1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12"/>
          <p:cNvGrpSpPr/>
          <p:nvPr/>
        </p:nvGrpSpPr>
        <p:grpSpPr>
          <a:xfrm>
            <a:off x="1585464" y="1566144"/>
            <a:ext cx="15312799" cy="7237795"/>
            <a:chOff x="0" y="0"/>
            <a:chExt cx="4032974" cy="1906238"/>
          </a:xfrm>
        </p:grpSpPr>
        <p:sp>
          <p:nvSpPr>
            <p:cNvPr id="387" name="Google Shape;387;p12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8" name="Google Shape;388;p1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9" name="Google Shape;389;p12"/>
          <p:cNvCxnSpPr/>
          <p:nvPr/>
        </p:nvCxnSpPr>
        <p:spPr>
          <a:xfrm>
            <a:off x="4271543" y="4669373"/>
            <a:ext cx="9387600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12"/>
          <p:cNvSpPr txBox="1"/>
          <p:nvPr/>
        </p:nvSpPr>
        <p:spPr>
          <a:xfrm>
            <a:off x="1958100" y="1962925"/>
            <a:ext cx="143718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6100" b="1" i="0" u="none" strike="noStrike" cap="none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R-Tre</a:t>
            </a:r>
            <a:r>
              <a:rPr lang="en-US" sz="6100" b="1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e:</a:t>
            </a:r>
            <a:r>
              <a:rPr lang="en-US" sz="6100" b="0" i="0" u="none" strike="noStrike" cap="none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6100" b="1" i="0" u="none" strike="noStrike" cap="none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A Dynamic Index Structure for Spatial Searching</a:t>
            </a:r>
            <a:endParaRPr sz="6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5085738" y="4924948"/>
            <a:ext cx="81165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latin typeface="Open Sans"/>
                <a:ea typeface="Open Sans"/>
                <a:cs typeface="Open Sans"/>
                <a:sym typeface="Open Sans"/>
              </a:rPr>
              <a:t>By: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Adarsh Goel       (2020B3A70821P)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Arjoo Kumari      (2020B3A70770P)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Chinmay Anand (2020B3A70800P)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Raunak Bhalla    (2020B4A70859P)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Dimple Kakkar    (2020B4A70632P)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2350" y="2040700"/>
            <a:ext cx="11984550" cy="73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1"/>
          <p:cNvSpPr/>
          <p:nvPr/>
        </p:nvSpPr>
        <p:spPr>
          <a:xfrm>
            <a:off x="5674235" y="3242561"/>
            <a:ext cx="1141200" cy="586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Nw</a:t>
            </a:r>
            <a:endParaRPr sz="21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11470626" y="2657567"/>
            <a:ext cx="3208500" cy="207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new data point Nw into the R-tree shown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902600" y="463075"/>
            <a:ext cx="13401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R-Tree: Insertion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4725" y="2276599"/>
            <a:ext cx="12590872" cy="54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2"/>
          <p:cNvSpPr/>
          <p:nvPr/>
        </p:nvSpPr>
        <p:spPr>
          <a:xfrm>
            <a:off x="490185" y="6474501"/>
            <a:ext cx="1343700" cy="65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Nw</a:t>
            </a:r>
            <a:endParaRPr sz="21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2"/>
          <p:cNvCxnSpPr/>
          <p:nvPr/>
        </p:nvCxnSpPr>
        <p:spPr>
          <a:xfrm rot="10800000" flipH="1">
            <a:off x="1833885" y="6399376"/>
            <a:ext cx="1269900" cy="4401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3" name="Google Shape;593;p22"/>
          <p:cNvSpPr/>
          <p:nvPr/>
        </p:nvSpPr>
        <p:spPr>
          <a:xfrm>
            <a:off x="2738800" y="8383701"/>
            <a:ext cx="5066400" cy="11106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 goes here creating an overflow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94" name="Google Shape;594;p22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Insertion: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3"/>
          <p:cNvGrpSpPr/>
          <p:nvPr/>
        </p:nvGrpSpPr>
        <p:grpSpPr>
          <a:xfrm>
            <a:off x="12125132" y="0"/>
            <a:ext cx="6239108" cy="10287066"/>
            <a:chOff x="0" y="0"/>
            <a:chExt cx="1643211" cy="2709333"/>
          </a:xfrm>
        </p:grpSpPr>
        <p:sp>
          <p:nvSpPr>
            <p:cNvPr id="600" name="Google Shape;600;p23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601" name="Google Shape;601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3"/>
          <p:cNvSpPr txBox="1"/>
          <p:nvPr/>
        </p:nvSpPr>
        <p:spPr>
          <a:xfrm>
            <a:off x="902600" y="1416075"/>
            <a:ext cx="10951800" cy="875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upwards from node L to root and adjust MBRs along the way</a:t>
            </a:r>
            <a:r>
              <a:rPr lang="en-US" sz="3100" dirty="0"/>
              <a:t>.</a:t>
            </a:r>
            <a:endParaRPr sz="3100" dirty="0"/>
          </a:p>
          <a:p>
            <a:pPr marL="457200" marR="0" lvl="0" indent="-425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lang="en-US" sz="3100" dirty="0"/>
              <a:t>Algorithm: Input L1, L2 and L</a:t>
            </a:r>
            <a:endParaRPr sz="3100" dirty="0"/>
          </a:p>
          <a:p>
            <a:pPr marL="1003300" marR="0" lvl="1" indent="-514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+mj-lt"/>
              <a:buAutoNum type="alphaL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N = L.</a:t>
            </a:r>
            <a:r>
              <a:rPr lang="en-US" sz="3100" dirty="0"/>
              <a:t> 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 was split earlier, initialize N1 = L1 and N</a:t>
            </a:r>
            <a:r>
              <a:rPr lang="en-US" sz="3100" dirty="0"/>
              <a:t>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100" dirty="0"/>
              <a:t>L2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 dirty="0"/>
          </a:p>
          <a:p>
            <a:pPr marL="914400" marR="0" lvl="1" indent="-425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lphaL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= root</a:t>
            </a:r>
            <a:r>
              <a:rPr lang="en-US" sz="3100" dirty="0"/>
              <a:t>, then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dirty="0"/>
              <a:t>check if it was </a:t>
            </a:r>
            <a:r>
              <a:rPr lang="en-US" sz="3100" dirty="0" err="1"/>
              <a:t>splitted</a:t>
            </a:r>
            <a:r>
              <a:rPr lang="en-US" sz="3100" dirty="0"/>
              <a:t>. If it was </a:t>
            </a:r>
            <a:r>
              <a:rPr lang="en-US" sz="3100" dirty="0" err="1"/>
              <a:t>splitted</a:t>
            </a:r>
            <a:r>
              <a:rPr lang="en-US" sz="3100" dirty="0"/>
              <a:t> create a new root node having N1 and N2 as children. Increase height of tree. Now stop the procedure.</a:t>
            </a:r>
            <a:endParaRPr sz="3100" dirty="0"/>
          </a:p>
          <a:p>
            <a:pPr marL="914400" marR="0" lvl="1" indent="-425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AutoNum type="alphaLcPeriod"/>
            </a:pPr>
            <a:r>
              <a:rPr lang="en-US" sz="3100" dirty="0"/>
              <a:t>Let P = </a:t>
            </a:r>
            <a:r>
              <a:rPr lang="en-US" sz="3100" dirty="0" err="1"/>
              <a:t>N.parent</a:t>
            </a:r>
            <a:r>
              <a:rPr lang="en-US" sz="3100" dirty="0"/>
              <a:t>. If N was not split , adjust MBR in P.</a:t>
            </a:r>
          </a:p>
          <a:p>
            <a:pPr marL="914400" marR="0" lvl="1" indent="-425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00"/>
              <a:buAutoNum type="alphaL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was split</a:t>
            </a:r>
            <a:r>
              <a:rPr lang="en-US" sz="3100" dirty="0"/>
              <a:t>. Replace N with N1 in P as its child.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 new entry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assign appropriate rectangle to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covering N</a:t>
            </a:r>
            <a:r>
              <a:rPr lang="en-US" sz="3100" dirty="0"/>
              <a:t>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Add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 if possible else, split P to create P1 and P</a:t>
            </a:r>
            <a:r>
              <a:rPr lang="en-US" sz="3100" dirty="0"/>
              <a:t>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all entries of P and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Enn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 dirty="0"/>
          </a:p>
          <a:p>
            <a:pPr marL="914400" marR="0" lvl="1" indent="-425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lphaL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N =</a:t>
            </a:r>
            <a:r>
              <a:rPr lang="en-US" sz="3100" dirty="0"/>
              <a:t> P and 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 = P1</a:t>
            </a:r>
            <a:r>
              <a:rPr lang="en-US" sz="3100" dirty="0"/>
              <a:t>, 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N</a:t>
            </a:r>
            <a:r>
              <a:rPr lang="en-US" sz="3100" dirty="0"/>
              <a:t>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P</a:t>
            </a:r>
            <a:r>
              <a:rPr lang="en-US" sz="3100" dirty="0"/>
              <a:t>2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split occurred in P.</a:t>
            </a:r>
            <a:endParaRPr sz="1300" dirty="0"/>
          </a:p>
          <a:p>
            <a:pPr marL="914400" marR="0" lvl="1" indent="-42545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100"/>
              <a:buFont typeface="Arial"/>
              <a:buAutoNum type="alphaLcPeriod"/>
            </a:pPr>
            <a:r>
              <a:rPr lang="en-US"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from Step 2.2.</a:t>
            </a:r>
            <a:endParaRPr sz="1300" dirty="0"/>
          </a:p>
        </p:txBody>
      </p:sp>
      <p:sp>
        <p:nvSpPr>
          <p:cNvPr id="603" name="Google Shape;603;p23"/>
          <p:cNvSpPr txBox="1"/>
          <p:nvPr/>
        </p:nvSpPr>
        <p:spPr>
          <a:xfrm>
            <a:off x="978800" y="207100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4" name="Google Shape;604;p23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605" name="Google Shape;605;p2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8" name="Google Shape;608;p23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09" name="Google Shape;609;p2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12" name="Google Shape;612;p2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23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23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618" name="Google Shape;618;p2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0" name="Google Shape;620;p23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621" name="Google Shape;621;p2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4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628" name="Google Shape;628;p24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629" name="Google Shape;629;p2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0" name="Google Shape;630;p2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6402"/>
          <a:stretch/>
        </p:blipFill>
        <p:spPr>
          <a:xfrm>
            <a:off x="902599" y="1480385"/>
            <a:ext cx="9412975" cy="869069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/>
        </p:nvSpPr>
        <p:spPr>
          <a:xfrm>
            <a:off x="902600" y="151500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dirty="0" err="1">
                <a:latin typeface="Trebuchet MS"/>
                <a:ea typeface="Trebuchet MS"/>
                <a:cs typeface="Trebuchet MS"/>
                <a:sym typeface="Trebuchet MS"/>
              </a:rPr>
              <a:t>AdjustTree</a:t>
            </a:r>
            <a:endParaRPr sz="14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32" name="Google Shape;632;p24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633" name="Google Shape;633;p2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634" name="Google Shape;634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2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40" name="Google Shape;640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2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43" name="Google Shape;643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2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646" name="Google Shape;646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2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4725" y="2276599"/>
            <a:ext cx="12590872" cy="54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5"/>
          <p:cNvSpPr/>
          <p:nvPr/>
        </p:nvSpPr>
        <p:spPr>
          <a:xfrm>
            <a:off x="490185" y="6474501"/>
            <a:ext cx="1343700" cy="65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Nw</a:t>
            </a:r>
            <a:endParaRPr sz="21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5"/>
          <p:cNvCxnSpPr/>
          <p:nvPr/>
        </p:nvCxnSpPr>
        <p:spPr>
          <a:xfrm rot="10800000" flipH="1">
            <a:off x="1833885" y="6399376"/>
            <a:ext cx="1269900" cy="4401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8" name="Google Shape;658;p25"/>
          <p:cNvSpPr/>
          <p:nvPr/>
        </p:nvSpPr>
        <p:spPr>
          <a:xfrm>
            <a:off x="2738800" y="8383701"/>
            <a:ext cx="5066400" cy="11106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 goes here creating an overflow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9" name="Google Shape;659;p25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/>
          <p:nvPr/>
        </p:nvSpPr>
        <p:spPr>
          <a:xfrm>
            <a:off x="13146272" y="6138849"/>
            <a:ext cx="1097280" cy="7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/>
          </a:p>
        </p:txBody>
      </p:sp>
      <p:pic>
        <p:nvPicPr>
          <p:cNvPr id="665" name="Google Shape;6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54" y="1730360"/>
            <a:ext cx="11669165" cy="504915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6"/>
          <p:cNvSpPr/>
          <p:nvPr/>
        </p:nvSpPr>
        <p:spPr>
          <a:xfrm>
            <a:off x="1553308" y="4356296"/>
            <a:ext cx="2553300" cy="2576700"/>
          </a:xfrm>
          <a:prstGeom prst="ellipse">
            <a:avLst/>
          </a:prstGeom>
          <a:noFill/>
          <a:ln w="412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6"/>
          <p:cNvSpPr/>
          <p:nvPr/>
        </p:nvSpPr>
        <p:spPr>
          <a:xfrm rot="10800000" flipH="1">
            <a:off x="2753750" y="6806981"/>
            <a:ext cx="8289300" cy="2684400"/>
          </a:xfrm>
          <a:prstGeom prst="bentArrow">
            <a:avLst>
              <a:gd name="adj1" fmla="val 15055"/>
              <a:gd name="adj2" fmla="val 18477"/>
              <a:gd name="adj3" fmla="val 37666"/>
              <a:gd name="adj4" fmla="val 5076"/>
            </a:avLst>
          </a:prstGeom>
          <a:gradFill>
            <a:gsLst>
              <a:gs pos="0">
                <a:srgbClr val="C5C5C5"/>
              </a:gs>
              <a:gs pos="35000">
                <a:srgbClr val="D6D6D6"/>
              </a:gs>
              <a:gs pos="100000">
                <a:srgbClr val="EFEFEF"/>
              </a:gs>
            </a:gsLst>
            <a:lin ang="16200000" scaled="0"/>
          </a:gradFill>
          <a:ln w="9525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12391819" y="1931309"/>
            <a:ext cx="3080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3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2</a:t>
            </a:r>
            <a:endParaRPr b="1"/>
          </a:p>
        </p:txBody>
      </p:sp>
      <p:cxnSp>
        <p:nvCxnSpPr>
          <p:cNvPr id="669" name="Google Shape;669;p26"/>
          <p:cNvCxnSpPr>
            <a:endCxn id="670" idx="0"/>
          </p:cNvCxnSpPr>
          <p:nvPr/>
        </p:nvCxnSpPr>
        <p:spPr>
          <a:xfrm rot="5400000">
            <a:off x="12607708" y="7416570"/>
            <a:ext cx="1578300" cy="59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1" name="Google Shape;671;p26"/>
          <p:cNvSpPr txBox="1"/>
          <p:nvPr/>
        </p:nvSpPr>
        <p:spPr>
          <a:xfrm>
            <a:off x="16770725" y="6138700"/>
            <a:ext cx="10974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R3’’</a:t>
            </a:r>
            <a:endParaRPr sz="3600" b="1"/>
          </a:p>
        </p:txBody>
      </p:sp>
      <p:cxnSp>
        <p:nvCxnSpPr>
          <p:cNvPr id="672" name="Google Shape;672;p26"/>
          <p:cNvCxnSpPr>
            <a:endCxn id="673" idx="0"/>
          </p:cNvCxnSpPr>
          <p:nvPr/>
        </p:nvCxnSpPr>
        <p:spPr>
          <a:xfrm rot="5400000">
            <a:off x="16191600" y="7364375"/>
            <a:ext cx="1554000" cy="710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4" name="Google Shape;674;p26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75" name="Google Shape;675;p26"/>
          <p:cNvGrpSpPr/>
          <p:nvPr/>
        </p:nvGrpSpPr>
        <p:grpSpPr>
          <a:xfrm>
            <a:off x="11358950" y="8496575"/>
            <a:ext cx="3292324" cy="738900"/>
            <a:chOff x="13146150" y="6138850"/>
            <a:chExt cx="3292324" cy="738900"/>
          </a:xfrm>
        </p:grpSpPr>
        <p:sp>
          <p:nvSpPr>
            <p:cNvPr id="676" name="Google Shape;676;p26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Nw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R8</a:t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3146150" y="6138850"/>
            <a:ext cx="3292324" cy="738900"/>
            <a:chOff x="13146150" y="6138850"/>
            <a:chExt cx="3292324" cy="738900"/>
          </a:xfrm>
        </p:grpSpPr>
        <p:sp>
          <p:nvSpPr>
            <p:cNvPr id="680" name="Google Shape;680;p26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R5</a:t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14967175" y="8496575"/>
            <a:ext cx="3292324" cy="738900"/>
            <a:chOff x="13146150" y="6138850"/>
            <a:chExt cx="3292324" cy="738900"/>
          </a:xfrm>
        </p:grpSpPr>
        <p:sp>
          <p:nvSpPr>
            <p:cNvPr id="684" name="Google Shape;684;p26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R9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R10</a:t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6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54" y="1654160"/>
            <a:ext cx="11669165" cy="504915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7"/>
          <p:cNvSpPr/>
          <p:nvPr/>
        </p:nvSpPr>
        <p:spPr>
          <a:xfrm>
            <a:off x="1477108" y="4280096"/>
            <a:ext cx="2553300" cy="2576700"/>
          </a:xfrm>
          <a:prstGeom prst="ellipse">
            <a:avLst/>
          </a:prstGeom>
          <a:noFill/>
          <a:ln w="412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 rot="10800000" flipH="1">
            <a:off x="2753750" y="6654710"/>
            <a:ext cx="8289180" cy="2684271"/>
          </a:xfrm>
          <a:prstGeom prst="bentArrow">
            <a:avLst>
              <a:gd name="adj1" fmla="val 15055"/>
              <a:gd name="adj2" fmla="val 18477"/>
              <a:gd name="adj3" fmla="val 37666"/>
              <a:gd name="adj4" fmla="val 5076"/>
            </a:avLst>
          </a:prstGeom>
          <a:gradFill>
            <a:gsLst>
              <a:gs pos="0">
                <a:srgbClr val="C5C5C5"/>
              </a:gs>
              <a:gs pos="35000">
                <a:srgbClr val="D6D6D6"/>
              </a:gs>
              <a:gs pos="100000">
                <a:srgbClr val="EFEFEF"/>
              </a:gs>
            </a:gsLst>
            <a:lin ang="16200000" scaled="0"/>
          </a:gradFill>
          <a:ln w="9525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2391819" y="1855109"/>
            <a:ext cx="3080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3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2</a:t>
            </a:r>
            <a:endParaRPr b="1"/>
          </a:p>
        </p:txBody>
      </p:sp>
      <p:sp>
        <p:nvSpPr>
          <p:cNvPr id="695" name="Google Shape;695;p27"/>
          <p:cNvSpPr/>
          <p:nvPr/>
        </p:nvSpPr>
        <p:spPr>
          <a:xfrm>
            <a:off x="9229810" y="7345383"/>
            <a:ext cx="3006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R3’’ should go into this</a:t>
            </a:r>
            <a:endParaRPr/>
          </a:p>
        </p:txBody>
      </p:sp>
      <p:cxnSp>
        <p:nvCxnSpPr>
          <p:cNvPr id="696" name="Google Shape;696;p27"/>
          <p:cNvCxnSpPr>
            <a:endCxn id="697" idx="1"/>
          </p:cNvCxnSpPr>
          <p:nvPr/>
        </p:nvCxnSpPr>
        <p:spPr>
          <a:xfrm rot="10800000" flipH="1">
            <a:off x="11278772" y="6508127"/>
            <a:ext cx="1867500" cy="6753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98" name="Google Shape;698;p27"/>
          <p:cNvSpPr/>
          <p:nvPr/>
        </p:nvSpPr>
        <p:spPr>
          <a:xfrm>
            <a:off x="13146272" y="6138849"/>
            <a:ext cx="1097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/>
          </a:p>
        </p:txBody>
      </p:sp>
      <p:cxnSp>
        <p:nvCxnSpPr>
          <p:cNvPr id="699" name="Google Shape;699;p27"/>
          <p:cNvCxnSpPr/>
          <p:nvPr/>
        </p:nvCxnSpPr>
        <p:spPr>
          <a:xfrm rot="5400000">
            <a:off x="12607708" y="7416570"/>
            <a:ext cx="1578300" cy="59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0" name="Google Shape;700;p27"/>
          <p:cNvSpPr txBox="1"/>
          <p:nvPr/>
        </p:nvSpPr>
        <p:spPr>
          <a:xfrm>
            <a:off x="16770725" y="6138700"/>
            <a:ext cx="10974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R3’’</a:t>
            </a:r>
            <a:endParaRPr sz="3600" b="1"/>
          </a:p>
        </p:txBody>
      </p:sp>
      <p:cxnSp>
        <p:nvCxnSpPr>
          <p:cNvPr id="701" name="Google Shape;701;p27"/>
          <p:cNvCxnSpPr>
            <a:endCxn id="702" idx="0"/>
          </p:cNvCxnSpPr>
          <p:nvPr/>
        </p:nvCxnSpPr>
        <p:spPr>
          <a:xfrm rot="5400000">
            <a:off x="16191600" y="7364375"/>
            <a:ext cx="1554000" cy="710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03" name="Google Shape;703;p27"/>
          <p:cNvGrpSpPr/>
          <p:nvPr/>
        </p:nvGrpSpPr>
        <p:grpSpPr>
          <a:xfrm>
            <a:off x="11358950" y="8496575"/>
            <a:ext cx="3292324" cy="738900"/>
            <a:chOff x="13146150" y="6138850"/>
            <a:chExt cx="3292324" cy="738900"/>
          </a:xfrm>
        </p:grpSpPr>
        <p:sp>
          <p:nvSpPr>
            <p:cNvPr id="704" name="Google Shape;704;p27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Nw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R8</a:t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7"/>
          <p:cNvGrpSpPr/>
          <p:nvPr/>
        </p:nvGrpSpPr>
        <p:grpSpPr>
          <a:xfrm>
            <a:off x="13146150" y="6138850"/>
            <a:ext cx="3292324" cy="738900"/>
            <a:chOff x="13146150" y="6138850"/>
            <a:chExt cx="3292324" cy="738900"/>
          </a:xfrm>
        </p:grpSpPr>
        <p:sp>
          <p:nvSpPr>
            <p:cNvPr id="708" name="Google Shape;708;p27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R5</a:t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27"/>
          <p:cNvGrpSpPr/>
          <p:nvPr/>
        </p:nvGrpSpPr>
        <p:grpSpPr>
          <a:xfrm>
            <a:off x="14967175" y="8496575"/>
            <a:ext cx="3292324" cy="738900"/>
            <a:chOff x="13146150" y="6138850"/>
            <a:chExt cx="3292324" cy="738900"/>
          </a:xfrm>
        </p:grpSpPr>
        <p:sp>
          <p:nvSpPr>
            <p:cNvPr id="712" name="Google Shape;712;p27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R9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R10</a:t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7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54" y="1654160"/>
            <a:ext cx="11669165" cy="5049158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28"/>
          <p:cNvSpPr/>
          <p:nvPr/>
        </p:nvSpPr>
        <p:spPr>
          <a:xfrm rot="10800000" flipH="1">
            <a:off x="2753750" y="6654710"/>
            <a:ext cx="8289180" cy="2684271"/>
          </a:xfrm>
          <a:prstGeom prst="bentArrow">
            <a:avLst>
              <a:gd name="adj1" fmla="val 15055"/>
              <a:gd name="adj2" fmla="val 18477"/>
              <a:gd name="adj3" fmla="val 37666"/>
              <a:gd name="adj4" fmla="val 5076"/>
            </a:avLst>
          </a:prstGeom>
          <a:gradFill>
            <a:gsLst>
              <a:gs pos="0">
                <a:srgbClr val="C5C5C5"/>
              </a:gs>
              <a:gs pos="35000">
                <a:srgbClr val="D6D6D6"/>
              </a:gs>
              <a:gs pos="100000">
                <a:srgbClr val="EFEFEF"/>
              </a:gs>
            </a:gsLst>
            <a:lin ang="16200000" scaled="0"/>
          </a:gradFill>
          <a:ln w="9525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8"/>
          <p:cNvSpPr/>
          <p:nvPr/>
        </p:nvSpPr>
        <p:spPr>
          <a:xfrm>
            <a:off x="8255800" y="6703325"/>
            <a:ext cx="32523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Overflow: This was split</a:t>
            </a:r>
            <a:endParaRPr/>
          </a:p>
        </p:txBody>
      </p:sp>
      <p:cxnSp>
        <p:nvCxnSpPr>
          <p:cNvPr id="722" name="Google Shape;722;p28"/>
          <p:cNvCxnSpPr>
            <a:stCxn id="721" idx="3"/>
            <a:endCxn id="723" idx="1"/>
          </p:cNvCxnSpPr>
          <p:nvPr/>
        </p:nvCxnSpPr>
        <p:spPr>
          <a:xfrm rot="10800000" flipH="1">
            <a:off x="11508100" y="6746525"/>
            <a:ext cx="1446900" cy="5685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24" name="Google Shape;724;p28"/>
          <p:cNvSpPr/>
          <p:nvPr/>
        </p:nvSpPr>
        <p:spPr>
          <a:xfrm rot="-1930040">
            <a:off x="1392836" y="2935971"/>
            <a:ext cx="4446114" cy="2187207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8"/>
          <p:cNvSpPr/>
          <p:nvPr/>
        </p:nvSpPr>
        <p:spPr>
          <a:xfrm>
            <a:off x="12391819" y="1550309"/>
            <a:ext cx="3080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3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2</a:t>
            </a:r>
            <a:endParaRPr b="1"/>
          </a:p>
        </p:txBody>
      </p:sp>
      <p:sp>
        <p:nvSpPr>
          <p:cNvPr id="726" name="Google Shape;726;p28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7" name="Google Shape;727;p28"/>
          <p:cNvGrpSpPr/>
          <p:nvPr/>
        </p:nvGrpSpPr>
        <p:grpSpPr>
          <a:xfrm>
            <a:off x="15649881" y="7104641"/>
            <a:ext cx="2116839" cy="1350969"/>
            <a:chOff x="15665210" y="6679666"/>
            <a:chExt cx="2116839" cy="1350969"/>
          </a:xfrm>
        </p:grpSpPr>
        <p:cxnSp>
          <p:nvCxnSpPr>
            <p:cNvPr id="728" name="Google Shape;728;p28"/>
            <p:cNvCxnSpPr/>
            <p:nvPr/>
          </p:nvCxnSpPr>
          <p:spPr>
            <a:xfrm rot="-5400000" flipH="1">
              <a:off x="15556160" y="6812785"/>
              <a:ext cx="1326900" cy="11088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9" name="Google Shape;729;p28"/>
            <p:cNvCxnSpPr/>
            <p:nvPr/>
          </p:nvCxnSpPr>
          <p:spPr>
            <a:xfrm rot="-5400000" flipH="1">
              <a:off x="16564199" y="6788716"/>
              <a:ext cx="1326900" cy="11088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0" name="Google Shape;730;p28"/>
          <p:cNvCxnSpPr/>
          <p:nvPr/>
        </p:nvCxnSpPr>
        <p:spPr>
          <a:xfrm rot="5400000">
            <a:off x="12474066" y="7643470"/>
            <a:ext cx="1578300" cy="59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1" name="Google Shape;731;p28"/>
          <p:cNvSpPr txBox="1"/>
          <p:nvPr/>
        </p:nvSpPr>
        <p:spPr>
          <a:xfrm>
            <a:off x="16247383" y="6377288"/>
            <a:ext cx="10974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R5</a:t>
            </a:r>
            <a:endParaRPr sz="3600" b="1"/>
          </a:p>
        </p:txBody>
      </p:sp>
      <p:cxnSp>
        <p:nvCxnSpPr>
          <p:cNvPr id="732" name="Google Shape;732;p28"/>
          <p:cNvCxnSpPr>
            <a:endCxn id="733" idx="0"/>
          </p:cNvCxnSpPr>
          <p:nvPr/>
        </p:nvCxnSpPr>
        <p:spPr>
          <a:xfrm rot="-5400000" flipH="1">
            <a:off x="14214333" y="7555575"/>
            <a:ext cx="1619400" cy="71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34" name="Google Shape;734;p28"/>
          <p:cNvGrpSpPr/>
          <p:nvPr/>
        </p:nvGrpSpPr>
        <p:grpSpPr>
          <a:xfrm>
            <a:off x="11225308" y="8723475"/>
            <a:ext cx="3292324" cy="738900"/>
            <a:chOff x="13146150" y="6138850"/>
            <a:chExt cx="3292324" cy="738900"/>
          </a:xfrm>
        </p:grpSpPr>
        <p:sp>
          <p:nvSpPr>
            <p:cNvPr id="735" name="Google Shape;735;p28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Nw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R8</a:t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28"/>
          <p:cNvGrpSpPr/>
          <p:nvPr/>
        </p:nvGrpSpPr>
        <p:grpSpPr>
          <a:xfrm>
            <a:off x="12955050" y="6377288"/>
            <a:ext cx="3292324" cy="738900"/>
            <a:chOff x="13146150" y="6138850"/>
            <a:chExt cx="3292324" cy="738900"/>
          </a:xfrm>
        </p:grpSpPr>
        <p:sp>
          <p:nvSpPr>
            <p:cNvPr id="739" name="Google Shape;739;p28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3600" b="1">
                  <a:solidFill>
                    <a:schemeClr val="dk1"/>
                  </a:solidFill>
                </a:rPr>
                <a:t>3’’</a:t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3600" b="1">
                  <a:solidFill>
                    <a:schemeClr val="dk1"/>
                  </a:solidFill>
                </a:rPr>
                <a:t>4</a:t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R3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28"/>
          <p:cNvGrpSpPr/>
          <p:nvPr/>
        </p:nvGrpSpPr>
        <p:grpSpPr>
          <a:xfrm>
            <a:off x="14833533" y="8723475"/>
            <a:ext cx="3292324" cy="738900"/>
            <a:chOff x="13146150" y="6138850"/>
            <a:chExt cx="3292324" cy="738900"/>
          </a:xfrm>
        </p:grpSpPr>
        <p:sp>
          <p:nvSpPr>
            <p:cNvPr id="733" name="Google Shape;733;p28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R9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R10</a:t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8"/>
          <p:cNvGrpSpPr/>
          <p:nvPr/>
        </p:nvGrpSpPr>
        <p:grpSpPr>
          <a:xfrm>
            <a:off x="13377863" y="4666950"/>
            <a:ext cx="3292324" cy="738900"/>
            <a:chOff x="13146150" y="6138850"/>
            <a:chExt cx="3292324" cy="738900"/>
          </a:xfrm>
        </p:grpSpPr>
        <p:sp>
          <p:nvSpPr>
            <p:cNvPr id="746" name="Google Shape;746;p28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3600" b="1">
                  <a:solidFill>
                    <a:schemeClr val="dk1"/>
                  </a:solidFill>
                </a:rPr>
                <a:t>2</a:t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54" y="1958910"/>
            <a:ext cx="11669165" cy="5049158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29"/>
          <p:cNvSpPr/>
          <p:nvPr/>
        </p:nvSpPr>
        <p:spPr>
          <a:xfrm rot="10800000" flipH="1">
            <a:off x="5138475" y="4936475"/>
            <a:ext cx="3935700" cy="4402500"/>
          </a:xfrm>
          <a:prstGeom prst="bentArrow">
            <a:avLst>
              <a:gd name="adj1" fmla="val 5636"/>
              <a:gd name="adj2" fmla="val 12483"/>
              <a:gd name="adj3" fmla="val 37666"/>
              <a:gd name="adj4" fmla="val 5076"/>
            </a:avLst>
          </a:prstGeom>
          <a:gradFill>
            <a:gsLst>
              <a:gs pos="0">
                <a:srgbClr val="C5C5C5"/>
              </a:gs>
              <a:gs pos="35000">
                <a:srgbClr val="D6D6D6"/>
              </a:gs>
              <a:gs pos="100000">
                <a:srgbClr val="EFEFEF"/>
              </a:gs>
            </a:gsLst>
            <a:lin ang="16200000" scaled="0"/>
          </a:gradFill>
          <a:ln w="9525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9"/>
          <p:cNvSpPr/>
          <p:nvPr/>
        </p:nvSpPr>
        <p:spPr>
          <a:xfrm rot="-1930095">
            <a:off x="3429044" y="2715739"/>
            <a:ext cx="4743361" cy="1600433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9"/>
          <p:cNvSpPr/>
          <p:nvPr/>
        </p:nvSpPr>
        <p:spPr>
          <a:xfrm>
            <a:off x="12468019" y="2159909"/>
            <a:ext cx="3080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3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2</a:t>
            </a:r>
            <a:endParaRPr b="1"/>
          </a:p>
        </p:txBody>
      </p:sp>
      <p:sp>
        <p:nvSpPr>
          <p:cNvPr id="757" name="Google Shape;757;p29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AdjustTree: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13823975" y="6605888"/>
            <a:ext cx="10974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600" b="1">
                <a:solidFill>
                  <a:schemeClr val="dk1"/>
                </a:solidFill>
              </a:rPr>
              <a:t>3’’</a:t>
            </a:r>
            <a:endParaRPr/>
          </a:p>
        </p:txBody>
      </p:sp>
      <p:grpSp>
        <p:nvGrpSpPr>
          <p:cNvPr id="759" name="Google Shape;759;p29"/>
          <p:cNvGrpSpPr/>
          <p:nvPr/>
        </p:nvGrpSpPr>
        <p:grpSpPr>
          <a:xfrm>
            <a:off x="16173624" y="7344488"/>
            <a:ext cx="1829709" cy="1279500"/>
            <a:chOff x="16417553" y="6690913"/>
            <a:chExt cx="1829709" cy="1279500"/>
          </a:xfrm>
        </p:grpSpPr>
        <p:cxnSp>
          <p:nvCxnSpPr>
            <p:cNvPr id="760" name="Google Shape;760;p29"/>
            <p:cNvCxnSpPr>
              <a:stCxn id="761" idx="2"/>
            </p:cNvCxnSpPr>
            <p:nvPr/>
          </p:nvCxnSpPr>
          <p:spPr>
            <a:xfrm rot="-5400000" flipH="1">
              <a:off x="16152203" y="6956263"/>
              <a:ext cx="1243500" cy="7128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2" name="Google Shape;762;p29"/>
            <p:cNvCxnSpPr>
              <a:stCxn id="763" idx="2"/>
            </p:cNvCxnSpPr>
            <p:nvPr/>
          </p:nvCxnSpPr>
          <p:spPr>
            <a:xfrm rot="-5400000" flipH="1">
              <a:off x="17241513" y="6964663"/>
              <a:ext cx="1279200" cy="7323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64" name="Google Shape;764;p29"/>
          <p:cNvCxnSpPr/>
          <p:nvPr/>
        </p:nvCxnSpPr>
        <p:spPr>
          <a:xfrm rot="5400000">
            <a:off x="12245466" y="7872070"/>
            <a:ext cx="1578300" cy="59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29"/>
          <p:cNvCxnSpPr>
            <a:endCxn id="766" idx="0"/>
          </p:cNvCxnSpPr>
          <p:nvPr/>
        </p:nvCxnSpPr>
        <p:spPr>
          <a:xfrm rot="-5400000" flipH="1">
            <a:off x="13985733" y="7784175"/>
            <a:ext cx="1619400" cy="71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67" name="Google Shape;767;p29"/>
          <p:cNvGrpSpPr/>
          <p:nvPr/>
        </p:nvGrpSpPr>
        <p:grpSpPr>
          <a:xfrm>
            <a:off x="10996708" y="8952075"/>
            <a:ext cx="3292324" cy="738900"/>
            <a:chOff x="13146150" y="6138850"/>
            <a:chExt cx="3292324" cy="738900"/>
          </a:xfrm>
        </p:grpSpPr>
        <p:sp>
          <p:nvSpPr>
            <p:cNvPr id="768" name="Google Shape;768;p29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Nw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R8</a:t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29"/>
          <p:cNvGrpSpPr/>
          <p:nvPr/>
        </p:nvGrpSpPr>
        <p:grpSpPr>
          <a:xfrm>
            <a:off x="15624924" y="6605888"/>
            <a:ext cx="2194809" cy="738900"/>
            <a:chOff x="15149974" y="6377288"/>
            <a:chExt cx="2194809" cy="738900"/>
          </a:xfrm>
        </p:grpSpPr>
        <p:sp>
          <p:nvSpPr>
            <p:cNvPr id="763" name="Google Shape;763;p29"/>
            <p:cNvSpPr txBox="1"/>
            <p:nvPr/>
          </p:nvSpPr>
          <p:spPr>
            <a:xfrm>
              <a:off x="16247383" y="6377288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/>
                <a:t>R5</a:t>
              </a:r>
              <a:endParaRPr sz="3600" b="1"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15149974" y="6377288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3600" b="1">
                  <a:solidFill>
                    <a:schemeClr val="dk1"/>
                  </a:solidFill>
                </a:rPr>
                <a:t>4</a:t>
              </a:r>
              <a:endParaRPr/>
            </a:p>
          </p:txBody>
        </p:sp>
      </p:grpSp>
      <p:sp>
        <p:nvSpPr>
          <p:cNvPr id="772" name="Google Shape;772;p29"/>
          <p:cNvSpPr/>
          <p:nvPr/>
        </p:nvSpPr>
        <p:spPr>
          <a:xfrm>
            <a:off x="12726450" y="6605888"/>
            <a:ext cx="1097400" cy="7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</a:rPr>
              <a:t>R3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3" name="Google Shape;773;p29"/>
          <p:cNvGrpSpPr/>
          <p:nvPr/>
        </p:nvGrpSpPr>
        <p:grpSpPr>
          <a:xfrm>
            <a:off x="14604933" y="8952075"/>
            <a:ext cx="3292324" cy="738900"/>
            <a:chOff x="13146150" y="6138850"/>
            <a:chExt cx="3292324" cy="738900"/>
          </a:xfrm>
        </p:grpSpPr>
        <p:sp>
          <p:nvSpPr>
            <p:cNvPr id="766" name="Google Shape;766;p29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R9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R10</a:t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>
            <a:off x="13149263" y="4895550"/>
            <a:ext cx="3292324" cy="738900"/>
            <a:chOff x="13146150" y="6138850"/>
            <a:chExt cx="3292324" cy="738900"/>
          </a:xfrm>
        </p:grpSpPr>
        <p:sp>
          <p:nvSpPr>
            <p:cNvPr id="777" name="Google Shape;777;p29"/>
            <p:cNvSpPr/>
            <p:nvPr/>
          </p:nvSpPr>
          <p:spPr>
            <a:xfrm>
              <a:off x="14243675" y="6138850"/>
              <a:ext cx="1097400" cy="73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3600" b="1">
                  <a:solidFill>
                    <a:schemeClr val="dk1"/>
                  </a:solidFill>
                </a:rPr>
                <a:t>1’</a:t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5341074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R2</a:t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3146150" y="6138850"/>
              <a:ext cx="1097400" cy="73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</a:rPr>
                <a:t>R1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0" name="Google Shape;780;p29"/>
          <p:cNvCxnSpPr>
            <a:stCxn id="777" idx="2"/>
            <a:endCxn id="761" idx="0"/>
          </p:cNvCxnSpPr>
          <p:nvPr/>
        </p:nvCxnSpPr>
        <p:spPr>
          <a:xfrm rot="-5400000" flipH="1">
            <a:off x="14998888" y="5431050"/>
            <a:ext cx="971400" cy="1378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1" name="Google Shape;781;p29"/>
          <p:cNvCxnSpPr>
            <a:stCxn id="779" idx="2"/>
            <a:endCxn id="772" idx="0"/>
          </p:cNvCxnSpPr>
          <p:nvPr/>
        </p:nvCxnSpPr>
        <p:spPr>
          <a:xfrm rot="5400000">
            <a:off x="13000763" y="5908650"/>
            <a:ext cx="971700" cy="4227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0"/>
          <p:cNvGrpSpPr/>
          <p:nvPr/>
        </p:nvGrpSpPr>
        <p:grpSpPr>
          <a:xfrm>
            <a:off x="12090530" y="0"/>
            <a:ext cx="6239068" cy="10287000"/>
            <a:chOff x="0" y="0"/>
            <a:chExt cx="1643211" cy="2709333"/>
          </a:xfrm>
        </p:grpSpPr>
        <p:sp>
          <p:nvSpPr>
            <p:cNvPr id="787" name="Google Shape;787;p3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9" name="Google Shape;789;p3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51669" b="3605"/>
          <a:stretch/>
        </p:blipFill>
        <p:spPr>
          <a:xfrm>
            <a:off x="13615675" y="391000"/>
            <a:ext cx="3188824" cy="4321557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0"/>
          <p:cNvSpPr txBox="1"/>
          <p:nvPr/>
        </p:nvSpPr>
        <p:spPr>
          <a:xfrm>
            <a:off x="902600" y="2027675"/>
            <a:ext cx="10771500" cy="7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a new entry to a full node of M entries, we split the M+1 entries into two nodes.</a:t>
            </a:r>
            <a:endParaRPr sz="4000">
              <a:solidFill>
                <a:schemeClr val="dk1"/>
              </a:solidFill>
            </a:endParaRPr>
          </a:p>
          <a:p>
            <a:pPr marL="457200" marR="0" lvl="0" indent="-4826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behind division is to reduce the need to examine both new nodes upon subsequent searches. </a:t>
            </a:r>
            <a:endParaRPr sz="4000">
              <a:solidFill>
                <a:schemeClr val="dk1"/>
              </a:solidFill>
            </a:endParaRPr>
          </a:p>
          <a:p>
            <a:pPr marL="457200" marR="0" lvl="0" indent="-4826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 total area of the two covering rectangles after a split need to be minimized.</a:t>
            </a:r>
            <a:endParaRPr sz="4000"/>
          </a:p>
          <a:p>
            <a:pPr marL="457200" marR="0" lvl="0" indent="-48260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are three different kind of splitting algorithms out of which we have implemented quadratic-cost algorithm.</a:t>
            </a:r>
            <a:endParaRPr sz="4000"/>
          </a:p>
        </p:txBody>
      </p:sp>
      <p:sp>
        <p:nvSpPr>
          <p:cNvPr id="791" name="Google Shape;791;p30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Node Splitting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2" name="Google Shape;792;p3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3026" t="3602" r="2168" b="3313"/>
          <a:stretch/>
        </p:blipFill>
        <p:spPr>
          <a:xfrm>
            <a:off x="13615687" y="5208925"/>
            <a:ext cx="3188801" cy="45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3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397" name="Google Shape;397;p13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98" name="Google Shape;398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13"/>
          <p:cNvGrpSpPr/>
          <p:nvPr/>
        </p:nvGrpSpPr>
        <p:grpSpPr>
          <a:xfrm rot="10786669">
            <a:off x="14650788" y="-4023010"/>
            <a:ext cx="6527018" cy="10619055"/>
            <a:chOff x="0" y="0"/>
            <a:chExt cx="8702690" cy="14158740"/>
          </a:xfrm>
        </p:grpSpPr>
        <p:grpSp>
          <p:nvGrpSpPr>
            <p:cNvPr id="400" name="Google Shape;400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01" name="Google Shape;40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3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3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407" name="Google Shape;40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3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410" name="Google Shape;41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3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416" name="Google Shape;41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8" name="Google Shape;418;p13"/>
          <p:cNvSpPr txBox="1"/>
          <p:nvPr/>
        </p:nvSpPr>
        <p:spPr>
          <a:xfrm>
            <a:off x="902600" y="457013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9" name="Google Shape;419;p13"/>
          <p:cNvGrpSpPr/>
          <p:nvPr/>
        </p:nvGrpSpPr>
        <p:grpSpPr>
          <a:xfrm>
            <a:off x="342376" y="8579636"/>
            <a:ext cx="4713043" cy="7008181"/>
            <a:chOff x="0" y="0"/>
            <a:chExt cx="6284057" cy="10223773"/>
          </a:xfrm>
        </p:grpSpPr>
        <p:grpSp>
          <p:nvGrpSpPr>
            <p:cNvPr id="420" name="Google Shape;420;p13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421" name="Google Shape;42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13"/>
            <p:cNvGrpSpPr/>
            <p:nvPr/>
          </p:nvGrpSpPr>
          <p:grpSpPr>
            <a:xfrm rot="10800000">
              <a:off x="420671" y="422434"/>
              <a:ext cx="5442715" cy="9265924"/>
              <a:chOff x="0" y="0"/>
              <a:chExt cx="660400" cy="1124295"/>
            </a:xfrm>
          </p:grpSpPr>
          <p:sp>
            <p:nvSpPr>
              <p:cNvPr id="424" name="Google Shape;42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13"/>
            <p:cNvGrpSpPr/>
            <p:nvPr/>
          </p:nvGrpSpPr>
          <p:grpSpPr>
            <a:xfrm rot="10800000">
              <a:off x="890341" y="945623"/>
              <a:ext cx="4503375" cy="8153465"/>
              <a:chOff x="0" y="0"/>
              <a:chExt cx="660400" cy="1195670"/>
            </a:xfrm>
          </p:grpSpPr>
          <p:sp>
            <p:nvSpPr>
              <p:cNvPr id="427" name="Google Shape;42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13"/>
            <p:cNvGrpSpPr/>
            <p:nvPr/>
          </p:nvGrpSpPr>
          <p:grpSpPr>
            <a:xfrm rot="10800000">
              <a:off x="1367205" y="1568084"/>
              <a:ext cx="3549646" cy="7050091"/>
              <a:chOff x="0" y="0"/>
              <a:chExt cx="660400" cy="1311646"/>
            </a:xfrm>
          </p:grpSpPr>
          <p:sp>
            <p:nvSpPr>
              <p:cNvPr id="430" name="Google Shape;43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13"/>
            <p:cNvGrpSpPr/>
            <p:nvPr/>
          </p:nvGrpSpPr>
          <p:grpSpPr>
            <a:xfrm rot="10800000">
              <a:off x="1767947" y="2017650"/>
              <a:ext cx="2748163" cy="6147657"/>
              <a:chOff x="0" y="0"/>
              <a:chExt cx="660400" cy="1477319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 rot="10800000">
              <a:off x="2115757" y="2470572"/>
              <a:ext cx="2052543" cy="5284852"/>
              <a:chOff x="0" y="0"/>
              <a:chExt cx="660400" cy="1700386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13"/>
          <p:cNvSpPr txBox="1"/>
          <p:nvPr/>
        </p:nvSpPr>
        <p:spPr>
          <a:xfrm>
            <a:off x="342400" y="2271025"/>
            <a:ext cx="11796600" cy="56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0" indent="-742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R-tree [height, pointer to root node, MBR of tree]</a:t>
            </a:r>
            <a:endParaRPr/>
          </a:p>
          <a:p>
            <a:pPr marL="742950" marR="0" lvl="0" indent="-7429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Nodes [array of child pointers, array of rectangular regions, parent pointer]</a:t>
            </a:r>
            <a:endParaRPr/>
          </a:p>
          <a:p>
            <a:pPr marL="742950" marR="0" lvl="0" indent="-7429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 Nodes [array of pointers to objects, parents pointer, array of rectangular regions] </a:t>
            </a:r>
            <a:endParaRPr/>
          </a:p>
          <a:p>
            <a:pPr marL="742950" marR="0" lvl="0" indent="-74295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must contain at least m(=2) entries and at most M(=4) entries.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1"/>
          <p:cNvGrpSpPr/>
          <p:nvPr/>
        </p:nvGrpSpPr>
        <p:grpSpPr>
          <a:xfrm>
            <a:off x="12063220" y="0"/>
            <a:ext cx="6239068" cy="10287000"/>
            <a:chOff x="0" y="0"/>
            <a:chExt cx="1643211" cy="2709333"/>
          </a:xfrm>
        </p:grpSpPr>
        <p:sp>
          <p:nvSpPr>
            <p:cNvPr id="798" name="Google Shape;798;p31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799" name="Google Shape;799;p3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Google Shape;800;p31"/>
          <p:cNvSpPr txBox="1"/>
          <p:nvPr/>
        </p:nvSpPr>
        <p:spPr>
          <a:xfrm>
            <a:off x="609025" y="1799825"/>
            <a:ext cx="11119200" cy="801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It attempts to find a small-area split, but is not</a:t>
            </a:r>
            <a:r>
              <a:rPr lang="en-US" sz="3200" dirty="0"/>
              <a:t> 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guaranteed to find one with the smallest area possible</a:t>
            </a:r>
            <a:r>
              <a:rPr lang="en-US" sz="3200" dirty="0"/>
              <a:t>.</a:t>
            </a:r>
            <a:endParaRPr sz="3200" dirty="0"/>
          </a:p>
          <a:p>
            <a:pPr marL="457200" marR="0" lvl="0" indent="-431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The cost is quadratic in M and linear in the number of</a:t>
            </a:r>
            <a:r>
              <a:rPr lang="en-US" sz="3200" dirty="0"/>
              <a:t> 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dimensions</a:t>
            </a:r>
            <a:endParaRPr sz="3200" dirty="0"/>
          </a:p>
          <a:p>
            <a:pPr marL="457200" marR="0" lvl="0" indent="-431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 dirty="0"/>
              <a:t>Algorithm</a:t>
            </a:r>
            <a:endParaRPr sz="3200" dirty="0"/>
          </a:p>
          <a:p>
            <a:pPr marL="996950" marR="0" lvl="1" indent="-514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+mj-lt"/>
              <a:buAutoNum type="alphaL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Pick first entry for each group using </a:t>
            </a:r>
            <a:r>
              <a:rPr lang="en-US" sz="3200" i="0" u="none" strike="noStrike" cap="none" dirty="0" err="1">
                <a:solidFill>
                  <a:srgbClr val="000000"/>
                </a:solidFill>
              </a:rPr>
              <a:t>PickSeed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()</a:t>
            </a:r>
            <a:endParaRPr sz="3200" dirty="0"/>
          </a:p>
          <a:p>
            <a:pPr marL="914400" marR="0" lvl="1" indent="-431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lphaL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Check if done. If done, stop.</a:t>
            </a:r>
            <a:endParaRPr sz="3200" dirty="0"/>
          </a:p>
          <a:p>
            <a:pPr marL="914400" marR="0" lvl="1" indent="-431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lphaL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If one group has M-m+1 entries, put the entries into</a:t>
            </a:r>
            <a:r>
              <a:rPr lang="en-US" sz="3200" dirty="0"/>
              <a:t> 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th</a:t>
            </a:r>
            <a:r>
              <a:rPr lang="en-US" sz="3200" dirty="0"/>
              <a:t>e r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emaining entries and stop.</a:t>
            </a:r>
            <a:endParaRPr sz="3200" i="0" u="none" strike="noStrike" cap="none" dirty="0">
              <a:solidFill>
                <a:srgbClr val="000000"/>
              </a:solidFill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lphaL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Select the next entry to assign using </a:t>
            </a:r>
            <a:r>
              <a:rPr lang="en-US" sz="3200" i="0" u="none" strike="noStrike" cap="none" dirty="0" err="1">
                <a:solidFill>
                  <a:srgbClr val="000000"/>
                </a:solidFill>
              </a:rPr>
              <a:t>PickNext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()</a:t>
            </a:r>
            <a:endParaRPr sz="3200" dirty="0"/>
          </a:p>
          <a:p>
            <a:pPr marL="914400" marR="0" lvl="1" indent="-431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200"/>
              <a:buAutoNum type="alphaLcPeriod"/>
            </a:pPr>
            <a:r>
              <a:rPr lang="en-US" sz="3200" i="0" u="none" strike="noStrike" cap="none" dirty="0">
                <a:solidFill>
                  <a:srgbClr val="000000"/>
                </a:solidFill>
              </a:rPr>
              <a:t>Add the entry to the group which requires le</a:t>
            </a:r>
            <a:r>
              <a:rPr lang="en-US" sz="3200" dirty="0"/>
              <a:t>ast 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enlargement to 	accommodate new entry and in case of ties, add the entry to the grou</a:t>
            </a:r>
            <a:r>
              <a:rPr lang="en-US" sz="3200" dirty="0"/>
              <a:t>p </a:t>
            </a:r>
            <a:r>
              <a:rPr lang="en-US" sz="3200" i="0" u="none" strike="noStrike" cap="none" dirty="0">
                <a:solidFill>
                  <a:srgbClr val="000000"/>
                </a:solidFill>
              </a:rPr>
              <a:t>with smaller area, then to the group having lesser entries.</a:t>
            </a:r>
            <a:endParaRPr sz="32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801" name="Google Shape;801;p31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Quadratic Splitting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02" name="Google Shape;802;p31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803" name="Google Shape;803;p3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804" name="Google Shape;804;p3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3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807" name="Google Shape;807;p3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3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810" name="Google Shape;810;p3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3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813" name="Google Shape;813;p3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3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3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819" name="Google Shape;819;p3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32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826" name="Google Shape;826;p32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27" name="Google Shape;827;p3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32"/>
          <p:cNvSpPr txBox="1"/>
          <p:nvPr/>
        </p:nvSpPr>
        <p:spPr>
          <a:xfrm>
            <a:off x="996043" y="158055"/>
            <a:ext cx="866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Quadratic Splitting</a:t>
            </a:r>
            <a:endParaRPr sz="32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9" name="Google Shape;829;p3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50" y="743850"/>
            <a:ext cx="10097624" cy="947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32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831" name="Google Shape;831;p3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832" name="Google Shape;832;p3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3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835" name="Google Shape;835;p3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7" name="Google Shape;837;p3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838" name="Google Shape;838;p3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0" name="Google Shape;840;p3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841" name="Google Shape;841;p3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3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844" name="Google Shape;844;p3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6" name="Google Shape;846;p3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847" name="Google Shape;847;p3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854" name="Google Shape;854;p33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55" name="Google Shape;855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6" name="Google Shape;856;p3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47" y="866850"/>
            <a:ext cx="10514850" cy="9280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" name="Google Shape;857;p33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858" name="Google Shape;858;p3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859" name="Google Shape;859;p3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33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862" name="Google Shape;862;p3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3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865" name="Google Shape;865;p3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33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871" name="Google Shape;871;p3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874" name="Google Shape;874;p3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6" name="Google Shape;876;p33"/>
          <p:cNvSpPr txBox="1"/>
          <p:nvPr/>
        </p:nvSpPr>
        <p:spPr>
          <a:xfrm>
            <a:off x="996043" y="158055"/>
            <a:ext cx="866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Quadratic Splitting</a:t>
            </a:r>
            <a:endParaRPr sz="32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4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882" name="Google Shape;882;p34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883" name="Google Shape;883;p3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34"/>
          <p:cNvSpPr txBox="1"/>
          <p:nvPr/>
        </p:nvSpPr>
        <p:spPr>
          <a:xfrm>
            <a:off x="754521" y="1617475"/>
            <a:ext cx="9810424" cy="85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82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It chooses two entries to be the first elements of the group.</a:t>
            </a:r>
            <a:endParaRPr sz="4000" dirty="0"/>
          </a:p>
          <a:p>
            <a:pPr marL="457200" lvl="0" indent="-482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Algorithm</a:t>
            </a:r>
            <a:endParaRPr sz="4000" dirty="0"/>
          </a:p>
          <a:p>
            <a:pPr marL="1174750" lvl="1" indent="-7429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+mj-lt"/>
              <a:buAutoNum type="alphaLcPeriod"/>
            </a:pPr>
            <a:r>
              <a:rPr lang="en-US" sz="4000" dirty="0"/>
              <a:t>[Calculate inefficiency of grouping entries together] For all pairs of entries E1 and E2 a rectangle J is created which includes E1.I and E2.I. Calculate inefficiency d as</a:t>
            </a:r>
            <a:br>
              <a:rPr lang="en-US" sz="4000" dirty="0"/>
            </a:br>
            <a:r>
              <a:rPr lang="en-US" sz="4000" dirty="0"/>
              <a:t>d = area(J) − area(E1.I) − area(E2.I)</a:t>
            </a:r>
            <a:endParaRPr sz="4000" dirty="0"/>
          </a:p>
          <a:p>
            <a:pPr marL="914400" lvl="1" indent="-48260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4000"/>
              <a:buAutoNum type="alphaLcPeriod"/>
            </a:pPr>
            <a:r>
              <a:rPr lang="en-US" sz="4000" dirty="0"/>
              <a:t>[Choose the most </a:t>
            </a:r>
            <a:r>
              <a:rPr lang="en-US" sz="4000" dirty="0" err="1"/>
              <a:t>wasterful</a:t>
            </a:r>
            <a:r>
              <a:rPr lang="en-US" sz="4000" dirty="0"/>
              <a:t> pair] Choose the pair with the largest d.</a:t>
            </a:r>
            <a:endParaRPr sz="4000" dirty="0"/>
          </a:p>
        </p:txBody>
      </p:sp>
      <p:sp>
        <p:nvSpPr>
          <p:cNvPr id="885" name="Google Shape;885;p34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PickSeed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86" name="Google Shape;886;p34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887" name="Google Shape;887;p3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888" name="Google Shape;888;p3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3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891" name="Google Shape;891;p3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3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894" name="Google Shape;894;p3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6" name="Google Shape;896;p3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897" name="Google Shape;897;p3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3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900" name="Google Shape;900;p3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3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903" name="Google Shape;903;p3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5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910" name="Google Shape;910;p35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911" name="Google Shape;911;p3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2" name="Google Shape;912;p3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50" y="1868625"/>
            <a:ext cx="11183326" cy="76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35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PickSeed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14" name="Google Shape;914;p35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915" name="Google Shape;915;p3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3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919" name="Google Shape;919;p3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1" name="Google Shape;921;p3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922" name="Google Shape;922;p3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4" name="Google Shape;924;p3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925" name="Google Shape;925;p3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3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928" name="Google Shape;928;p3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3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931" name="Google Shape;931;p3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36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938" name="Google Shape;938;p36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939" name="Google Shape;939;p3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0" name="Google Shape;940;p36"/>
          <p:cNvSpPr txBox="1"/>
          <p:nvPr/>
        </p:nvSpPr>
        <p:spPr>
          <a:xfrm>
            <a:off x="666575" y="1791650"/>
            <a:ext cx="11169600" cy="847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AutoNum type="arabicPeriod"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It selects the entry to be the assigned from the remaining set of entries.</a:t>
            </a:r>
            <a:endParaRPr sz="4000" dirty="0"/>
          </a:p>
          <a:p>
            <a:pPr marL="457200" marR="0" lvl="0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Algorithm</a:t>
            </a:r>
            <a:endParaRPr sz="4000" dirty="0"/>
          </a:p>
          <a:p>
            <a:pPr marL="1174750" marR="0" lvl="1" indent="-742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+mj-lt"/>
              <a:buAutoNum type="alphaLcPeriod"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Determine the cost of putting each entry in each group:</a:t>
            </a:r>
            <a:endParaRPr sz="4000" i="0" u="none" strike="noStrike" cap="none" dirty="0">
              <a:solidFill>
                <a:srgbClr val="000000"/>
              </a:solidFill>
            </a:endParaRPr>
          </a:p>
          <a:p>
            <a:pPr marL="2171700" marR="0" lvl="0" indent="-1200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d1 = Enlargement required in MBR of Grp1 to include the entry.</a:t>
            </a:r>
            <a:endParaRPr sz="4000" dirty="0"/>
          </a:p>
          <a:p>
            <a:pPr marL="2286000" marR="0" lvl="0" indent="-1314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d2 =	Enlargement required in MBR of Grp2 to include the entry.</a:t>
            </a:r>
            <a:endParaRPr sz="4000" dirty="0"/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cost = |d1-d2|</a:t>
            </a:r>
            <a:endParaRPr sz="4000" dirty="0"/>
          </a:p>
          <a:p>
            <a:pPr marL="431800" marR="0" lvl="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</a:pPr>
            <a:r>
              <a:rPr lang="en-US" sz="4000" i="0" u="none" strike="noStrike" cap="none" dirty="0">
                <a:solidFill>
                  <a:srgbClr val="000000"/>
                </a:solidFill>
              </a:rPr>
              <a:t>b. </a:t>
            </a:r>
            <a:r>
              <a:rPr lang="en-US" sz="4000" dirty="0"/>
              <a:t>Find </a:t>
            </a:r>
            <a:r>
              <a:rPr lang="en-US" sz="4000" i="0" u="none" strike="noStrike" cap="none" dirty="0">
                <a:solidFill>
                  <a:srgbClr val="000000"/>
                </a:solidFill>
              </a:rPr>
              <a:t>entry with greatest preference for a group</a:t>
            </a:r>
            <a:r>
              <a:rPr lang="en-US" sz="4000" dirty="0"/>
              <a:t>. C</a:t>
            </a:r>
            <a:r>
              <a:rPr lang="en-US" sz="4000" i="0" u="none" strike="noStrike" cap="none" dirty="0">
                <a:solidFill>
                  <a:srgbClr val="000000"/>
                </a:solidFill>
              </a:rPr>
              <a:t>hoose any entry with the maximum cost.</a:t>
            </a:r>
            <a:endParaRPr sz="4000" dirty="0"/>
          </a:p>
        </p:txBody>
      </p:sp>
      <p:sp>
        <p:nvSpPr>
          <p:cNvPr id="941" name="Google Shape;941;p36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PickNext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42" name="Google Shape;942;p36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943" name="Google Shape;943;p3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44" name="Google Shape;944;p3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946;p3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947" name="Google Shape;947;p3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949;p3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950" name="Google Shape;950;p3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3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953" name="Google Shape;953;p3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3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956" name="Google Shape;956;p3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3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959" name="Google Shape;959;p3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p3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00" y="1756225"/>
            <a:ext cx="14230651" cy="81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37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PickNext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549" y="2477129"/>
            <a:ext cx="9443975" cy="6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8"/>
          <p:cNvSpPr/>
          <p:nvPr/>
        </p:nvSpPr>
        <p:spPr>
          <a:xfrm>
            <a:off x="4495800" y="3429000"/>
            <a:ext cx="3395100" cy="1801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Nw</a:t>
            </a:r>
            <a:endParaRPr sz="3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8"/>
          <p:cNvSpPr/>
          <p:nvPr/>
        </p:nvSpPr>
        <p:spPr>
          <a:xfrm flipH="1">
            <a:off x="9183144" y="2720470"/>
            <a:ext cx="633045" cy="4506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Splitting: Example of R3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9"/>
          <p:cNvGrpSpPr/>
          <p:nvPr/>
        </p:nvGrpSpPr>
        <p:grpSpPr>
          <a:xfrm>
            <a:off x="3855446" y="2423224"/>
            <a:ext cx="9223770" cy="6260300"/>
            <a:chOff x="5599178" y="2567188"/>
            <a:chExt cx="6990882" cy="4813394"/>
          </a:xfrm>
        </p:grpSpPr>
        <p:pic>
          <p:nvPicPr>
            <p:cNvPr id="980" name="Google Shape;980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9178" y="2567188"/>
              <a:ext cx="6990882" cy="4813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39"/>
            <p:cNvSpPr/>
            <p:nvPr/>
          </p:nvSpPr>
          <p:spPr>
            <a:xfrm>
              <a:off x="6132293" y="3237439"/>
              <a:ext cx="2772900" cy="13482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Nw</a:t>
              </a:r>
              <a:endParaRPr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10256293" y="2771904"/>
              <a:ext cx="1985750" cy="1547613"/>
            </a:xfrm>
            <a:prstGeom prst="rect">
              <a:avLst/>
            </a:prstGeom>
            <a:noFill/>
            <a:ln w="476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5878774" y="5423095"/>
              <a:ext cx="2227997" cy="1762451"/>
            </a:xfrm>
            <a:prstGeom prst="rect">
              <a:avLst/>
            </a:prstGeom>
            <a:noFill/>
            <a:ln w="476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 flipH="1">
              <a:off x="9183144" y="2720470"/>
              <a:ext cx="633045" cy="45068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39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Splitting: Example of R3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40"/>
          <p:cNvGrpSpPr/>
          <p:nvPr/>
        </p:nvGrpSpPr>
        <p:grpSpPr>
          <a:xfrm>
            <a:off x="3959885" y="2765367"/>
            <a:ext cx="8993770" cy="6116380"/>
            <a:chOff x="5599178" y="2567188"/>
            <a:chExt cx="6990882" cy="4813394"/>
          </a:xfrm>
        </p:grpSpPr>
        <p:pic>
          <p:nvPicPr>
            <p:cNvPr id="991" name="Google Shape;99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9178" y="2567188"/>
              <a:ext cx="6990882" cy="4813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40"/>
            <p:cNvSpPr/>
            <p:nvPr/>
          </p:nvSpPr>
          <p:spPr>
            <a:xfrm>
              <a:off x="6132293" y="3237439"/>
              <a:ext cx="2772872" cy="134821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Nw</a:t>
              </a:r>
              <a:endParaRPr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10256293" y="2771904"/>
              <a:ext cx="1985750" cy="3410847"/>
            </a:xfrm>
            <a:prstGeom prst="rect">
              <a:avLst/>
            </a:prstGeom>
            <a:noFill/>
            <a:ln w="476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5878774" y="5423095"/>
              <a:ext cx="2227997" cy="1762451"/>
            </a:xfrm>
            <a:prstGeom prst="rect">
              <a:avLst/>
            </a:prstGeom>
            <a:noFill/>
            <a:ln w="476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 flipH="1">
              <a:off x="9183144" y="2720470"/>
              <a:ext cx="633045" cy="45068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40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Splitting: Example of R3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4"/>
          <p:cNvGrpSpPr/>
          <p:nvPr/>
        </p:nvGrpSpPr>
        <p:grpSpPr>
          <a:xfrm>
            <a:off x="12201332" y="0"/>
            <a:ext cx="6239108" cy="10287066"/>
            <a:chOff x="0" y="0"/>
            <a:chExt cx="1643211" cy="2709333"/>
          </a:xfrm>
        </p:grpSpPr>
        <p:sp>
          <p:nvSpPr>
            <p:cNvPr id="444" name="Google Shape;444;p14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445" name="Google Shape;44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14"/>
          <p:cNvGrpSpPr/>
          <p:nvPr/>
        </p:nvGrpSpPr>
        <p:grpSpPr>
          <a:xfrm rot="10786669">
            <a:off x="14650788" y="-4023010"/>
            <a:ext cx="6527018" cy="10619055"/>
            <a:chOff x="0" y="0"/>
            <a:chExt cx="8702690" cy="14158740"/>
          </a:xfrm>
        </p:grpSpPr>
        <p:grpSp>
          <p:nvGrpSpPr>
            <p:cNvPr id="447" name="Google Shape;447;p14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48" name="Google Shape;448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14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451" name="Google Shape;451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14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454" name="Google Shape;454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" name="Google Shape;456;p14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14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460" name="Google Shape;460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14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463" name="Google Shape;463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5" name="Google Shape;465;p14"/>
          <p:cNvSpPr txBox="1"/>
          <p:nvPr/>
        </p:nvSpPr>
        <p:spPr>
          <a:xfrm>
            <a:off x="906625" y="461250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</a:t>
            </a: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6" name="Google Shape;466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625" y="1942000"/>
            <a:ext cx="9708201" cy="73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41"/>
          <p:cNvGrpSpPr/>
          <p:nvPr/>
        </p:nvGrpSpPr>
        <p:grpSpPr>
          <a:xfrm>
            <a:off x="3905699" y="2653176"/>
            <a:ext cx="9118906" cy="6278591"/>
            <a:chOff x="5599178" y="2567188"/>
            <a:chExt cx="6990882" cy="4813394"/>
          </a:xfrm>
        </p:grpSpPr>
        <p:pic>
          <p:nvPicPr>
            <p:cNvPr id="1002" name="Google Shape;10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9178" y="2567188"/>
              <a:ext cx="6990882" cy="4813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3" name="Google Shape;1003;p41"/>
            <p:cNvSpPr/>
            <p:nvPr/>
          </p:nvSpPr>
          <p:spPr>
            <a:xfrm>
              <a:off x="6132293" y="3237439"/>
              <a:ext cx="2772872" cy="134821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Nw</a:t>
              </a:r>
              <a:endParaRPr sz="3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0256293" y="2771904"/>
              <a:ext cx="1985750" cy="3410847"/>
            </a:xfrm>
            <a:prstGeom prst="rect">
              <a:avLst/>
            </a:prstGeom>
            <a:noFill/>
            <a:ln w="476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5878773" y="3237439"/>
              <a:ext cx="3026391" cy="3948107"/>
            </a:xfrm>
            <a:prstGeom prst="rect">
              <a:avLst/>
            </a:prstGeom>
            <a:noFill/>
            <a:ln w="476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 flipH="1">
              <a:off x="9183144" y="2720470"/>
              <a:ext cx="633045" cy="45068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41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Splitting: Example of R3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2"/>
          <p:cNvGrpSpPr/>
          <p:nvPr/>
        </p:nvGrpSpPr>
        <p:grpSpPr>
          <a:xfrm>
            <a:off x="3188920" y="2507187"/>
            <a:ext cx="9622490" cy="6428336"/>
            <a:chOff x="5720217" y="2525291"/>
            <a:chExt cx="7721465" cy="5308287"/>
          </a:xfrm>
        </p:grpSpPr>
        <p:pic>
          <p:nvPicPr>
            <p:cNvPr id="1013" name="Google Shape;1013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68857" y="3412651"/>
              <a:ext cx="3463341" cy="4331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4" name="Google Shape;1014;p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736168" y="3412652"/>
              <a:ext cx="2705514" cy="4420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42"/>
            <p:cNvSpPr/>
            <p:nvPr/>
          </p:nvSpPr>
          <p:spPr>
            <a:xfrm>
              <a:off x="5720217" y="2674095"/>
              <a:ext cx="1097280" cy="738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0736168" y="2525291"/>
              <a:ext cx="1097280" cy="738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R3’’</a:t>
              </a:r>
              <a:endParaRPr/>
            </a:p>
          </p:txBody>
        </p:sp>
      </p:grpSp>
      <p:sp>
        <p:nvSpPr>
          <p:cNvPr id="1017" name="Google Shape;1017;p42"/>
          <p:cNvSpPr txBox="1"/>
          <p:nvPr/>
        </p:nvSpPr>
        <p:spPr>
          <a:xfrm>
            <a:off x="902600" y="463075"/>
            <a:ext cx="13221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Splitting: Example of R3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43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1023" name="Google Shape;1023;p43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1024" name="Google Shape;1024;p4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5" name="Google Shape;1025;p43"/>
          <p:cNvSpPr txBox="1"/>
          <p:nvPr/>
        </p:nvSpPr>
        <p:spPr>
          <a:xfrm>
            <a:off x="902604" y="1951975"/>
            <a:ext cx="9954000" cy="837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Prints the R-Tree in Pre-Order form i.e. first prints the node and then its children.</a:t>
            </a:r>
            <a:endParaRPr sz="4000" dirty="0"/>
          </a:p>
          <a:p>
            <a:pPr marL="457200" marR="0" lvl="0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Algorithm: Input Node and depth</a:t>
            </a:r>
            <a:endParaRPr sz="4000" dirty="0"/>
          </a:p>
          <a:p>
            <a:pPr marL="1174750" marR="0" lvl="1" indent="-742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+mj-lt"/>
              <a:buAutoNum type="alphaLcPeriod"/>
            </a:pPr>
            <a:r>
              <a:rPr lang="en-US" sz="4000" dirty="0" err="1"/>
              <a:t>Initialise</a:t>
            </a:r>
            <a:r>
              <a:rPr lang="en-US" sz="4000" dirty="0"/>
              <a:t> N = Node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 dirty="0"/>
              <a:t>If N is NULL then return.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 dirty="0"/>
              <a:t>If N is leaf node, then print all the objects within it and return.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 dirty="0"/>
              <a:t>If N is internal node then print MBR of N.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000"/>
              <a:buAutoNum type="alphaLcPeriod"/>
            </a:pPr>
            <a:r>
              <a:rPr lang="en-US" sz="4000" dirty="0"/>
              <a:t>For each of the children of N, repeat steps from 2.1 with Node = child of N and depth = depth + 1.</a:t>
            </a:r>
            <a:endParaRPr sz="4000" dirty="0"/>
          </a:p>
        </p:txBody>
      </p:sp>
      <p:sp>
        <p:nvSpPr>
          <p:cNvPr id="1026" name="Google Shape;1026;p43"/>
          <p:cNvSpPr txBox="1"/>
          <p:nvPr/>
        </p:nvSpPr>
        <p:spPr>
          <a:xfrm>
            <a:off x="902600" y="463075"/>
            <a:ext cx="10843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Pre-Order Traversal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27" name="Google Shape;1027;p43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1028" name="Google Shape;1028;p4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029" name="Google Shape;1029;p4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43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32" name="Google Shape;1032;p4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43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35" name="Google Shape;1035;p4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43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38" name="Google Shape;1038;p4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43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041" name="Google Shape;1041;p4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43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044" name="Google Shape;1044;p4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44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1051" name="Google Shape;1051;p44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1052" name="Google Shape;1052;p4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3" name="Google Shape;1053;p44"/>
          <p:cNvSpPr txBox="1"/>
          <p:nvPr/>
        </p:nvSpPr>
        <p:spPr>
          <a:xfrm>
            <a:off x="902600" y="463075"/>
            <a:ext cx="10843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Pre-Order Traversal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54" name="Google Shape;1054;p44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1055" name="Google Shape;1055;p4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056" name="Google Shape;1056;p4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4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59" name="Google Shape;1059;p4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4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62" name="Google Shape;1062;p4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4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65" name="Google Shape;1065;p4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4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068" name="Google Shape;1068;p4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071" name="Google Shape;1071;p4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73" name="Google Shape;10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00" y="1968400"/>
            <a:ext cx="11373475" cy="7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45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1079" name="Google Shape;1079;p45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1080" name="Google Shape;1080;p4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1" name="Google Shape;1081;p45"/>
          <p:cNvSpPr txBox="1"/>
          <p:nvPr/>
        </p:nvSpPr>
        <p:spPr>
          <a:xfrm>
            <a:off x="902600" y="463075"/>
            <a:ext cx="10843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Pre-Order Traversal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82" name="Google Shape;1082;p45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1083" name="Google Shape;1083;p4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084" name="Google Shape;1084;p4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6" name="Google Shape;1086;p4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87" name="Google Shape;1087;p4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9" name="Google Shape;1089;p4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90" name="Google Shape;1090;p4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93" name="Google Shape;1093;p4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096" name="Google Shape;1096;p4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8" name="Google Shape;1098;p4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099" name="Google Shape;1099;p4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01" name="Google Shape;11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0" y="2477125"/>
            <a:ext cx="11010075" cy="64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46"/>
          <p:cNvGrpSpPr/>
          <p:nvPr/>
        </p:nvGrpSpPr>
        <p:grpSpPr>
          <a:xfrm rot="10786707">
            <a:off x="-3939867" y="-3273109"/>
            <a:ext cx="26200114" cy="16380182"/>
            <a:chOff x="0" y="-148852"/>
            <a:chExt cx="34933224" cy="21840079"/>
          </a:xfrm>
        </p:grpSpPr>
        <p:grpSp>
          <p:nvGrpSpPr>
            <p:cNvPr id="1107" name="Google Shape;1107;p46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108" name="Google Shape;1108;p4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6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111" name="Google Shape;1111;p4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3" name="Google Shape;1113;p46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114" name="Google Shape;1114;p4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6" name="Google Shape;1116;p46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117" name="Google Shape;1117;p4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9" name="Google Shape;1119;p46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120" name="Google Shape;1120;p4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46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123" name="Google Shape;1123;p4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" name="Google Shape;1125;p46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126" name="Google Shape;1126;p4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" name="Google Shape;1128;p46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129" name="Google Shape;1129;p4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6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132" name="Google Shape;1132;p4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46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135" name="Google Shape;1135;p4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7" name="Google Shape;1137;p46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138" name="Google Shape;1138;p4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" name="Google Shape;1140;p46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141" name="Google Shape;1141;p46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6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144" name="Google Shape;1144;p4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6" name="Google Shape;1146;p46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147" name="Google Shape;1147;p4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9" name="Google Shape;1149;p46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150" name="Google Shape;1150;p4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46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153" name="Google Shape;1153;p4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5" name="Google Shape;1155;p46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156" name="Google Shape;1156;p4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8" name="Google Shape;1158;p46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159" name="Google Shape;1159;p4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6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1" name="Google Shape;1161;p46"/>
          <p:cNvGrpSpPr/>
          <p:nvPr/>
        </p:nvGrpSpPr>
        <p:grpSpPr>
          <a:xfrm>
            <a:off x="2988615" y="2154981"/>
            <a:ext cx="11788047" cy="5977038"/>
            <a:chOff x="0" y="0"/>
            <a:chExt cx="15717397" cy="7969384"/>
          </a:xfrm>
        </p:grpSpPr>
        <p:grpSp>
          <p:nvGrpSpPr>
            <p:cNvPr id="1162" name="Google Shape;1162;p46"/>
            <p:cNvGrpSpPr/>
            <p:nvPr/>
          </p:nvGrpSpPr>
          <p:grpSpPr>
            <a:xfrm>
              <a:off x="0" y="0"/>
              <a:ext cx="15717397" cy="7969384"/>
              <a:chOff x="0" y="0"/>
              <a:chExt cx="4274726" cy="2167467"/>
            </a:xfrm>
          </p:grpSpPr>
          <p:sp>
            <p:nvSpPr>
              <p:cNvPr id="1163" name="Google Shape;1163;p4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164" name="Google Shape;1164;p4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5" name="Google Shape;1165;p46"/>
            <p:cNvGrpSpPr/>
            <p:nvPr/>
          </p:nvGrpSpPr>
          <p:grpSpPr>
            <a:xfrm>
              <a:off x="465369" y="520450"/>
              <a:ext cx="14828517" cy="7008892"/>
              <a:chOff x="0" y="0"/>
              <a:chExt cx="4032974" cy="1906238"/>
            </a:xfrm>
          </p:grpSpPr>
          <p:sp>
            <p:nvSpPr>
              <p:cNvPr id="1166" name="Google Shape;1166;p46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67" name="Google Shape;1167;p4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68" name="Google Shape;1168;p46"/>
            <p:cNvCxnSpPr/>
            <p:nvPr/>
          </p:nvCxnSpPr>
          <p:spPr>
            <a:xfrm>
              <a:off x="4824884" y="5444517"/>
              <a:ext cx="6670205" cy="0"/>
            </a:xfrm>
            <a:prstGeom prst="straightConnector1">
              <a:avLst/>
            </a:prstGeom>
            <a:noFill/>
            <a:ln w="7620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9" name="Google Shape;1169;p46"/>
            <p:cNvSpPr txBox="1"/>
            <p:nvPr/>
          </p:nvSpPr>
          <p:spPr>
            <a:xfrm>
              <a:off x="1679939" y="2973931"/>
              <a:ext cx="126192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Thank </a:t>
              </a:r>
              <a:r>
                <a:rPr lang="en-US" sz="6000" b="1"/>
                <a:t>Y</a:t>
              </a:r>
              <a:r>
                <a:rPr lang="en-US" sz="6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</a:t>
              </a:r>
              <a:endParaRPr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50" y="2602800"/>
            <a:ext cx="13101201" cy="56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5"/>
          <p:cNvSpPr txBox="1"/>
          <p:nvPr/>
        </p:nvSpPr>
        <p:spPr>
          <a:xfrm>
            <a:off x="902600" y="463075"/>
            <a:ext cx="13401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R-Tree: Illustrative Example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15"/>
          <p:cNvSpPr/>
          <p:nvPr/>
        </p:nvSpPr>
        <p:spPr>
          <a:xfrm>
            <a:off x="12593025" y="2602800"/>
            <a:ext cx="25746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3 </a:t>
            </a:r>
            <a:endParaRPr sz="36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</a:rPr>
              <a:t>m = 2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/>
          <p:nvPr/>
        </p:nvSpPr>
        <p:spPr>
          <a:xfrm>
            <a:off x="912674" y="453325"/>
            <a:ext cx="11947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 Implemented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9" name="Google Shape;479;p16"/>
          <p:cNvGrpSpPr/>
          <p:nvPr/>
        </p:nvGrpSpPr>
        <p:grpSpPr>
          <a:xfrm>
            <a:off x="912651" y="8114238"/>
            <a:ext cx="4713043" cy="7667830"/>
            <a:chOff x="0" y="0"/>
            <a:chExt cx="6284057" cy="10223773"/>
          </a:xfrm>
        </p:grpSpPr>
        <p:grpSp>
          <p:nvGrpSpPr>
            <p:cNvPr id="480" name="Google Shape;480;p16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481" name="Google Shape;481;p1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" name="Google Shape;483;p16"/>
            <p:cNvGrpSpPr/>
            <p:nvPr/>
          </p:nvGrpSpPr>
          <p:grpSpPr>
            <a:xfrm rot="10800000">
              <a:off x="420671" y="422434"/>
              <a:ext cx="5442715" cy="9265924"/>
              <a:chOff x="0" y="0"/>
              <a:chExt cx="660400" cy="1124295"/>
            </a:xfrm>
          </p:grpSpPr>
          <p:sp>
            <p:nvSpPr>
              <p:cNvPr id="484" name="Google Shape;484;p1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16"/>
            <p:cNvGrpSpPr/>
            <p:nvPr/>
          </p:nvGrpSpPr>
          <p:grpSpPr>
            <a:xfrm rot="10800000">
              <a:off x="890341" y="945623"/>
              <a:ext cx="4503375" cy="8153465"/>
              <a:chOff x="0" y="0"/>
              <a:chExt cx="660400" cy="1195670"/>
            </a:xfrm>
          </p:grpSpPr>
          <p:sp>
            <p:nvSpPr>
              <p:cNvPr id="487" name="Google Shape;487;p1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" name="Google Shape;489;p16"/>
            <p:cNvGrpSpPr/>
            <p:nvPr/>
          </p:nvGrpSpPr>
          <p:grpSpPr>
            <a:xfrm rot="10800000">
              <a:off x="1367205" y="1568084"/>
              <a:ext cx="3549646" cy="7050091"/>
              <a:chOff x="0" y="0"/>
              <a:chExt cx="660400" cy="1311646"/>
            </a:xfrm>
          </p:grpSpPr>
          <p:sp>
            <p:nvSpPr>
              <p:cNvPr id="490" name="Google Shape;490;p1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6"/>
            <p:cNvGrpSpPr/>
            <p:nvPr/>
          </p:nvGrpSpPr>
          <p:grpSpPr>
            <a:xfrm rot="10800000">
              <a:off x="1767947" y="2017650"/>
              <a:ext cx="2748163" cy="6147657"/>
              <a:chOff x="0" y="0"/>
              <a:chExt cx="660400" cy="1477319"/>
            </a:xfrm>
          </p:grpSpPr>
          <p:sp>
            <p:nvSpPr>
              <p:cNvPr id="493" name="Google Shape;493;p1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6"/>
            <p:cNvGrpSpPr/>
            <p:nvPr/>
          </p:nvGrpSpPr>
          <p:grpSpPr>
            <a:xfrm rot="10800000">
              <a:off x="2115757" y="2470572"/>
              <a:ext cx="2052543" cy="5284852"/>
              <a:chOff x="0" y="0"/>
              <a:chExt cx="660400" cy="1700386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6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8" name="Google Shape;498;p16"/>
          <p:cNvSpPr txBox="1"/>
          <p:nvPr/>
        </p:nvSpPr>
        <p:spPr>
          <a:xfrm>
            <a:off x="446347" y="1890238"/>
            <a:ext cx="58743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marL="914400" marR="0" lvl="1" indent="-482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lphaL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lphaL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leaf</a:t>
            </a:r>
            <a:endParaRPr/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lphaL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Tree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 Splitting</a:t>
            </a:r>
            <a:endParaRPr/>
          </a:p>
          <a:p>
            <a:pPr marL="914400" marR="0" lvl="1" indent="-482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lphaL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seeds</a:t>
            </a:r>
            <a:endParaRPr/>
          </a:p>
          <a:p>
            <a:pPr marL="914400" marR="0" lvl="1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lphaL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next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4000"/>
              <a:buFont typeface="Arial"/>
              <a:buAutoNum type="arabicPeriod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 order traversal</a:t>
            </a:r>
            <a:endParaRPr/>
          </a:p>
        </p:txBody>
      </p:sp>
      <p:pic>
        <p:nvPicPr>
          <p:cNvPr id="499" name="Google Shape;499;p1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714" y="1845194"/>
            <a:ext cx="11383935" cy="702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7"/>
          <p:cNvGrpSpPr/>
          <p:nvPr/>
        </p:nvGrpSpPr>
        <p:grpSpPr>
          <a:xfrm>
            <a:off x="12048945" y="-37"/>
            <a:ext cx="6239108" cy="10287066"/>
            <a:chOff x="0" y="0"/>
            <a:chExt cx="1643211" cy="2709333"/>
          </a:xfrm>
        </p:grpSpPr>
        <p:sp>
          <p:nvSpPr>
            <p:cNvPr id="505" name="Google Shape;505;p17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506" name="Google Shape;506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7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Insertion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486425" y="2110525"/>
            <a:ext cx="11007600" cy="72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AutoNum type="arabi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Inserts a new record into the R-tree</a:t>
            </a: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.</a:t>
            </a:r>
            <a:endParaRPr sz="4000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marR="0" lvl="0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AutoNum type="arabicPeriod"/>
            </a:pP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odes that overflow are split</a:t>
            </a: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and splits</a:t>
            </a: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propagate up the tree.</a:t>
            </a:r>
            <a:endParaRPr sz="4000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marR="0" lvl="0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AutoNum type="arabicPeriod"/>
            </a:pP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endParaRPr lang="en-US" sz="4000" dirty="0">
              <a:latin typeface="+mj-lt"/>
            </a:endParaRPr>
          </a:p>
          <a:p>
            <a:pPr marL="1174750" marR="0" lvl="1" indent="-742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Find position for new record using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ChooseLeaf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().</a:t>
            </a:r>
            <a:endParaRPr lang="en-US" sz="4000" dirty="0">
              <a:latin typeface="+mj-lt"/>
            </a:endParaRPr>
          </a:p>
          <a:p>
            <a:pPr marL="914400" marR="0" lvl="1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 If the current leaf node has space for another</a:t>
            </a: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entry, add record otherwise invoke</a:t>
            </a:r>
            <a:r>
              <a:rPr lang="en-US" sz="4000" dirty="0"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QuadraticSplit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().</a:t>
            </a:r>
            <a:endParaRPr sz="4000" dirty="0">
              <a:latin typeface="+mj-lt"/>
            </a:endParaRPr>
          </a:p>
          <a:p>
            <a:pPr marL="914400" marR="0" lvl="1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AdjustTree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() on L and propagate changes 	upward.</a:t>
            </a:r>
            <a:endParaRPr sz="40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12376242" y="2942435"/>
            <a:ext cx="5584500" cy="4402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Insert(T, E) </a:t>
            </a:r>
            <a:endParaRPr sz="280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L = ChooseLeaf(T, E);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INSTALL E;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 (L is full) </a:t>
            </a:r>
            <a:endParaRPr sz="280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L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1, L2</a:t>
            </a: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QuadraticSplit(L);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AdjustTree(L1,L2, L);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}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80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13295288" y="1729525"/>
            <a:ext cx="3746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Roboto Black"/>
                <a:ea typeface="Roboto Black"/>
                <a:cs typeface="Roboto Black"/>
                <a:sym typeface="Roboto Black"/>
              </a:rPr>
              <a:t>Pseudo Code</a:t>
            </a:r>
            <a:endParaRPr sz="46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18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516" name="Google Shape;516;p18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517" name="Google Shape;517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18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00" y="1875700"/>
            <a:ext cx="10843675" cy="702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8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Insertion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0" name="Google Shape;520;p18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521" name="Google Shape;521;p1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1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525" name="Google Shape;525;p1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528" name="Google Shape;528;p1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531" name="Google Shape;531;p1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537" name="Google Shape;537;p1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9"/>
          <p:cNvGrpSpPr/>
          <p:nvPr/>
        </p:nvGrpSpPr>
        <p:grpSpPr>
          <a:xfrm>
            <a:off x="12091796" y="0"/>
            <a:ext cx="6239068" cy="10287000"/>
            <a:chOff x="0" y="0"/>
            <a:chExt cx="1643211" cy="2709333"/>
          </a:xfrm>
        </p:grpSpPr>
        <p:sp>
          <p:nvSpPr>
            <p:cNvPr id="544" name="Google Shape;544;p19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545" name="Google Shape;545;p1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19"/>
          <p:cNvSpPr txBox="1"/>
          <p:nvPr/>
        </p:nvSpPr>
        <p:spPr>
          <a:xfrm>
            <a:off x="902600" y="1361500"/>
            <a:ext cx="10807500" cy="907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82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 err="1"/>
              <a:t>ChooseLeaf</a:t>
            </a:r>
            <a:r>
              <a:rPr lang="en-US" sz="4000" dirty="0"/>
              <a:t> selects a leaf node to place a new entry E.</a:t>
            </a:r>
            <a:endParaRPr sz="4000" dirty="0"/>
          </a:p>
          <a:p>
            <a:pPr marL="4572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US" sz="4000" dirty="0"/>
              <a:t>Algorithm</a:t>
            </a:r>
            <a:endParaRPr sz="4000" dirty="0"/>
          </a:p>
          <a:p>
            <a:pPr marL="1174750" marR="0" lvl="1" indent="-742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+mj-lt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N as root node.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is leaf, return N.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Otherwise, find the entry F whose rectangle needs least enlargement to include the new rectangle. In case of ties, choose the entry having smallest rectangle.</a:t>
            </a:r>
            <a:endParaRPr sz="4000" dirty="0"/>
          </a:p>
          <a:p>
            <a:pPr marL="914400" marR="0" lvl="1" indent="-4826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000"/>
              <a:buAutoNum type="alphaLcPeriod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downwards until a leaf is reached by setting N = child node and repeat from step 2. 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12400831" y="1734176"/>
            <a:ext cx="5535300" cy="681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ChooseLeaf(T, E) 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SET N = T;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(N is a non-leaf node) 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 the F such that F.FI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needs least enlargement to include E.EI in N;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N = F.Fp;</a:t>
            </a:r>
            <a:endParaRPr sz="2800"/>
          </a:p>
          <a:p>
            <a:pPr marL="800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ChooseLeaf(N, E);</a:t>
            </a:r>
            <a:endParaRPr sz="2800"/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800"/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endParaRPr sz="2800"/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N;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902600" y="207100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ChooseLeaf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13295275" y="593875"/>
            <a:ext cx="3746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Roboto Black"/>
                <a:ea typeface="Roboto Black"/>
                <a:cs typeface="Roboto Black"/>
                <a:sym typeface="Roboto Black"/>
              </a:rPr>
              <a:t>Pseudo Code</a:t>
            </a:r>
            <a:endParaRPr sz="46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0"/>
          <p:cNvGrpSpPr/>
          <p:nvPr/>
        </p:nvGrpSpPr>
        <p:grpSpPr>
          <a:xfrm>
            <a:off x="12048932" y="0"/>
            <a:ext cx="6239068" cy="10287000"/>
            <a:chOff x="0" y="0"/>
            <a:chExt cx="1643211" cy="2709333"/>
          </a:xfrm>
        </p:grpSpPr>
        <p:sp>
          <p:nvSpPr>
            <p:cNvPr id="555" name="Google Shape;555;p2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556" name="Google Shape;556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7" name="Google Shape;557;p20" descr="A screenshot of a compute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00" y="1815675"/>
            <a:ext cx="10557625" cy="7984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0"/>
          <p:cNvSpPr txBox="1"/>
          <p:nvPr/>
        </p:nvSpPr>
        <p:spPr>
          <a:xfrm>
            <a:off x="902600" y="463075"/>
            <a:ext cx="8661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>
                <a:latin typeface="Trebuchet MS"/>
                <a:ea typeface="Trebuchet MS"/>
                <a:cs typeface="Trebuchet MS"/>
                <a:sym typeface="Trebuchet MS"/>
              </a:rPr>
              <a:t>ChooseLeaf</a:t>
            </a:r>
            <a:endParaRPr sz="14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59" name="Google Shape;559;p2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560" name="Google Shape;560;p2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61" name="Google Shape;561;p2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2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2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567" name="Google Shape;567;p2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2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570" name="Google Shape;570;p2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2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573" name="Google Shape;573;p2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2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576" name="Google Shape;576;p2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Microsoft Office PowerPoint</Application>
  <PresentationFormat>Custom</PresentationFormat>
  <Paragraphs>189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Roboto Black</vt:lpstr>
      <vt:lpstr>Helvetica Neue</vt:lpstr>
      <vt:lpstr>Arial</vt:lpstr>
      <vt:lpstr>Calibri</vt:lpstr>
      <vt:lpstr>Alice</vt:lpstr>
      <vt:lpstr>Trebuchet MS</vt:lpstr>
      <vt:lpstr>Open Sans</vt:lpstr>
      <vt:lpstr>Blue and Gold Minimalistic Newsletter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GOEL</dc:creator>
  <cp:lastModifiedBy>Adarsh Goel</cp:lastModifiedBy>
  <cp:revision>1</cp:revision>
  <dcterms:modified xsi:type="dcterms:W3CDTF">2023-05-02T14:34:12Z</dcterms:modified>
</cp:coreProperties>
</file>