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89" r:id="rId53"/>
    <p:sldId id="414" r:id="rId54"/>
    <p:sldId id="418" r:id="rId55"/>
    <p:sldId id="419" r:id="rId56"/>
    <p:sldId id="415" r:id="rId57"/>
    <p:sldId id="416" r:id="rId58"/>
    <p:sldId id="422" r:id="rId59"/>
    <p:sldId id="470" r:id="rId60"/>
    <p:sldId id="438" r:id="rId61"/>
    <p:sldId id="408" r:id="rId62"/>
    <p:sldId id="409" r:id="rId63"/>
    <p:sldId id="410" r:id="rId64"/>
    <p:sldId id="463" r:id="rId65"/>
    <p:sldId id="478" r:id="rId66"/>
    <p:sldId id="444" r:id="rId67"/>
    <p:sldId id="468" r:id="rId68"/>
    <p:sldId id="479" r:id="rId69"/>
    <p:sldId id="480" r:id="rId70"/>
    <p:sldId id="481" r:id="rId71"/>
    <p:sldId id="482" r:id="rId72"/>
    <p:sldId id="439" r:id="rId73"/>
    <p:sldId id="440" r:id="rId74"/>
    <p:sldId id="441" r:id="rId75"/>
    <p:sldId id="442" r:id="rId76"/>
    <p:sldId id="443" r:id="rId77"/>
    <p:sldId id="488" r:id="rId78"/>
    <p:sldId id="287" r:id="rId79"/>
    <p:sldId id="289" r:id="rId80"/>
    <p:sldId id="291" r:id="rId81"/>
    <p:sldId id="293" r:id="rId82"/>
    <p:sldId id="295" r:id="rId83"/>
    <p:sldId id="296" r:id="rId84"/>
    <p:sldId id="483" r:id="rId85"/>
    <p:sldId id="484" r:id="rId86"/>
    <p:sldId id="485" r:id="rId87"/>
  </p:sldIdLst>
  <p:sldSz cx="9144000" cy="6858000" type="screen4x3"/>
  <p:notesSz cx="7077075" cy="9363075"/>
  <p:custShowLst>
    <p:custShow name="Custom Show 1" id="0">
      <p:sldLst>
        <p:sld r:id="rId4"/>
        <p:sld r:id="rId7"/>
        <p:sld r:id="rId79"/>
        <p:sld r:id="rId80"/>
        <p:sld r:id="rId8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2" y="-7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xmlns="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xmlns="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xmlns="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xmlns="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xmlns="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xmlns="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055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xmlns="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xmlns="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xmlns="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82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6822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237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xmlns="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xmlns="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xmlns="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570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xmlns="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xmlns="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xmlns="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5170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xmlns="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xmlns="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xmlns="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4555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xmlns="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xmlns="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xmlns="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85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xmlns="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xmlns="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xmlns="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0899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xmlns="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xmlns="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xmlns="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3258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A98457CC-CD21-4950-ADC1-9F07C34C7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775874-C364-4819-ABC7-B26CA5CB0BCC}" type="slidenum">
              <a:rPr lang="en-US" altLang="en-US" sz="1300">
                <a:latin typeface="Times New Roman" panose="02020603050405020304" pitchFamily="18" charset="0"/>
              </a:rPr>
              <a:pPr/>
              <a:t>78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5EC7651E-37C6-475C-80C2-FB2E30F4B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B4EA38A9-42B8-42A9-80B4-57A2842D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3E9F8E0A-31AF-4550-99AF-F6ACD378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F3DC61-72D0-447C-9604-DA005C9FAB6C}" type="slidenum">
              <a:rPr lang="en-US" altLang="en-US" sz="1300">
                <a:latin typeface="Times New Roman" panose="02020603050405020304" pitchFamily="18" charset="0"/>
              </a:rPr>
              <a:pPr/>
              <a:t>79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01FA67DC-E54E-43FA-A446-E365A193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ECAAD1DB-84C8-4E92-9664-3152ED2D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xmlns="" id="{14250C76-5A41-41A6-9F64-BD035624F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40F000-C73D-4ACD-B54C-DF85DB6667BA}" type="slidenum">
              <a:rPr lang="en-US" altLang="en-US" sz="1300">
                <a:latin typeface="Times New Roman" panose="02020603050405020304" pitchFamily="18" charset="0"/>
              </a:rPr>
              <a:pPr/>
              <a:t>80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xmlns="" id="{81839CBE-B6C9-4C85-A4ED-F66143635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xmlns="" id="{9D949175-6A3E-49A2-B576-618366C0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xmlns="" id="{639B1855-FA9B-49AA-B1B9-AAD39646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30686-68A7-4E46-A2CB-F48F10E2B824}" type="slidenum">
              <a:rPr lang="en-US" altLang="en-US" sz="1300">
                <a:latin typeface="Times New Roman" panose="02020603050405020304" pitchFamily="18" charset="0"/>
              </a:rPr>
              <a:pPr/>
              <a:t>81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xmlns="" id="{CE40751C-716B-471D-BC42-5B3CB5F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xmlns="" id="{D5099556-5B6D-4807-B527-282E41832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xmlns="" id="{D812FE43-B2B0-4A6C-BEE4-BAB61D065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F53242-7D52-4A78-BA66-65D5331FC077}" type="slidenum">
              <a:rPr lang="en-US" altLang="en-US" sz="1300">
                <a:latin typeface="Times New Roman" panose="02020603050405020304" pitchFamily="18" charset="0"/>
              </a:rPr>
              <a:pPr/>
              <a:t>82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xmlns="" id="{ABBDBB3B-87B5-4D98-AE8E-A0F7A424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xmlns="" id="{206E7764-3C7E-4C19-A685-94877BD87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xmlns="" id="{2622EC24-2FAA-4CEF-B782-D1C717254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2E8E52-B663-4617-8E1A-0A8BC4524EB5}" type="slidenum">
              <a:rPr lang="en-US" altLang="en-US" sz="1300">
                <a:latin typeface="Times New Roman" panose="02020603050405020304" pitchFamily="18" charset="0"/>
              </a:rPr>
              <a:pPr/>
              <a:t>83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xmlns="" id="{05D854B5-142B-4A0D-AE21-98519690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xmlns="" id="{B2606FDE-9E19-4C98-8330-1147A2D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xmlns="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xmlns="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xmlns="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xmlns="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xmlns="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</a:t>
            </a:r>
            <a:r>
              <a:rPr lang="en-US" altLang="en-US" dirty="0" smtClean="0"/>
              <a:t>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Index </a:t>
            </a:r>
            <a:r>
              <a:rPr lang="en-US" altLang="en-US" dirty="0"/>
              <a:t>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xmlns="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xmlns="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xmlns="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xmlns="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xmlns="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xmlns="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xmlns="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xmlns="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xmlns="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.g., </a:t>
            </a:r>
            <a:r>
              <a:rPr lang="en-IN" dirty="0"/>
              <a:t>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xmlns="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erformance </a:t>
            </a:r>
            <a:r>
              <a:rPr lang="en-US" altLang="en-US" dirty="0"/>
              <a:t>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utomatically </a:t>
            </a:r>
            <a:r>
              <a:rPr lang="en-US" altLang="en-US" dirty="0"/>
              <a:t>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xtra </a:t>
            </a:r>
            <a:r>
              <a:rPr lang="en-US" altLang="en-US" dirty="0"/>
              <a:t>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xmlns="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xmlns="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xmlns="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xmlns="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xmlns="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xmlns="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xmlns="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xmlns="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xmlns="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xmlns="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xmlns="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xmlns="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xmlns="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xmlns="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xmlns="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xmlns="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xmlns="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 smtClean="0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–1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xmlns="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xmlns="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 smtClean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Leaf </a:t>
            </a:r>
            <a:r>
              <a:rPr lang="en-US" altLang="en-US" dirty="0"/>
              <a:t>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xmlns="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xmlns="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xmlns="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xmlns="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xmlns="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xmlns="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xmlns="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xmlns="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xmlns="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xmlns="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xmlns="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xmlns="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xmlns="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xmlns="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xmlns="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xmlns="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xmlns="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xmlns="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xmlns="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xmlns="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xmlns="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xmlns="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xmlns="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xmlns="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xmlns="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xmlns="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xmlns="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xmlns="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xmlns="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xmlns="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</a:t>
            </a:r>
            <a:r>
              <a:rPr lang="en-US" altLang="ja-JP" dirty="0" smtClean="0"/>
              <a:t>N</a:t>
            </a:r>
          </a:p>
          <a:p>
            <a:r>
              <a:rPr lang="en-US" altLang="ja-JP" dirty="0" smtClean="0"/>
              <a:t>Example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xmlns="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xmlns="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xmlns="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xmlns="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xmlns="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xmlns="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xmlns="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xmlns="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xmlns="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xmlns="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xmlns="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xmlns="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xmlns="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xmlns="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xmlns="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xmlns="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xmlns="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xmlns="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xmlns="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xmlns="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xmlns="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xmlns="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xmlns="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xmlns="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xmlns="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xmlns="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xmlns="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 specified value in the attribute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xmlns="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xmlns="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eaf </a:t>
            </a:r>
            <a:r>
              <a:rPr lang="en-US" altLang="en-US" dirty="0"/>
              <a:t>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xmlns="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of B+-tree File </a:t>
            </a:r>
            <a:r>
              <a:rPr lang="en-US" altLang="en-US" dirty="0" smtClean="0"/>
              <a:t>Organization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xmlns="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p:oleObj spid="_x0000_s82028" name="Equation" r:id="rId4" imgW="11277600" imgH="5486400" progId="Equation.3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xmlns="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xmlns="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xmlns="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xmlns="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xmlns="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</a:t>
            </a:r>
            <a:r>
              <a:rPr lang="en-US" altLang="en-US" sz="1700" dirty="0" smtClean="0"/>
              <a:t>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xmlns="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xmlns="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xmlns="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xmlns="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xmlns="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xmlns="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xmlns="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xmlns="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xmlns="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xmlns="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xmlns="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02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xmlns="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xmlns="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xmlns="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376300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xmlns="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xmlns="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xmlns="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>
                <a:solidFill>
                  <a:srgbClr val="0000FF"/>
                </a:solidFill>
              </a:rPr>
              <a:t/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xmlns="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xmlns="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 smtClean="0"/>
              <a:t>I 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xmlns="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/>
            </a: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xmlns="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xmlns="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xmlns="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xmlns="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xmlns="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xmlns="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xmlns="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xmlns="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xmlns="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xmlns="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xmlns="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xmlns="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xmlns="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474465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xmlns="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xmlns="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xmlns="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006016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9711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02389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xmlns="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xmlns="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</a:t>
            </a:r>
            <a:r>
              <a:rPr lang="en-US" altLang="en-US" dirty="0" smtClean="0"/>
              <a:t>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xmlns="" val="3827695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Performance of </a:t>
            </a:r>
            <a:r>
              <a:rPr lang="en-IN" dirty="0" smtClean="0"/>
              <a:t> B</a:t>
            </a:r>
            <a:r>
              <a:rPr lang="en-IN" baseline="30000" dirty="0"/>
              <a:t>+</a:t>
            </a:r>
            <a:r>
              <a:rPr lang="en-IN" dirty="0"/>
              <a:t>-trees can be poor for write-intensive workloads</a:t>
            </a:r>
          </a:p>
          <a:p>
            <a:pPr lvl="1"/>
            <a:r>
              <a:rPr lang="en-IN" dirty="0"/>
              <a:t>One I/O per leaf, assuming all internal nodes are in memory</a:t>
            </a:r>
          </a:p>
          <a:p>
            <a:pPr lvl="1"/>
            <a:r>
              <a:rPr lang="en-IN" dirty="0"/>
              <a:t>With magnetic disks, &lt; 100 inserts per second per disk</a:t>
            </a:r>
          </a:p>
          <a:p>
            <a:pPr lvl="1"/>
            <a:r>
              <a:rPr lang="en-IN" dirty="0"/>
              <a:t>With flash memory, one page overwrite per insert</a:t>
            </a:r>
          </a:p>
          <a:p>
            <a:r>
              <a:rPr lang="en-IN" dirty="0"/>
              <a:t>Two approaches to reducing cost of writes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Buffer tree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xmlns="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03854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89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xmlns="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xmlns="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4772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05634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xmlns="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gender, country, state, …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xmlns="" val="1321224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xmlns="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xmlns="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</a:t>
            </a:r>
            <a:r>
              <a:rPr lang="en-US" altLang="en-US" dirty="0" smtClean="0"/>
              <a:t>otherwise</a:t>
            </a:r>
          </a:p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xmlns="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5692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xmlns="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xmlns="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</a:t>
            </a:r>
            <a:r>
              <a:rPr lang="en-US" altLang="en-US" dirty="0" smtClean="0"/>
              <a:t>.,   </a:t>
            </a:r>
            <a:r>
              <a:rPr lang="en-US" altLang="en-US" dirty="0"/>
              <a:t>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</a:t>
            </a:r>
            <a:r>
              <a:rPr lang="en-US" altLang="en-US" dirty="0" smtClean="0"/>
              <a:t> 100110  </a:t>
            </a:r>
            <a:r>
              <a:rPr lang="en-US" altLang="en-US" dirty="0"/>
              <a:t>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xmlns="" val="4020563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xmlns="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xmlns="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xmlns="" val="3901184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xmlns="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xmlns="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xmlns="" val="6072599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576" y="2796646"/>
            <a:ext cx="592855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and Temporal Indices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781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1FC67521-7F9B-4735-B715-B36E3C30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Data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xmlns="" id="{E7EFBCE8-0EDF-4A48-A1D2-2597E17C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Databases can store data types such as lines, polygons, in addition to raster images </a:t>
            </a:r>
          </a:p>
          <a:p>
            <a:pPr lvl="1"/>
            <a:r>
              <a:rPr lang="en-US" altLang="en-US" dirty="0"/>
              <a:t>allows relational databases to store and retrieve spatial information</a:t>
            </a:r>
          </a:p>
          <a:p>
            <a:pPr lvl="1"/>
            <a:r>
              <a:rPr lang="en-US" altLang="en-US" dirty="0"/>
              <a:t>Queries can use spatial conditions (e.g. contains or overlaps).</a:t>
            </a:r>
          </a:p>
          <a:p>
            <a:pPr lvl="1"/>
            <a:r>
              <a:rPr lang="en-US" altLang="en-US" dirty="0"/>
              <a:t>queries can mix spatial and nonspatial conditions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Range queries </a:t>
            </a:r>
            <a:r>
              <a:rPr lang="en-US" altLang="en-US" dirty="0"/>
              <a:t>deal with spatial regions. e.g., ask for objects that lie partially or fully inside a specified region.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 </a:t>
            </a:r>
            <a:r>
              <a:rPr lang="en-US" altLang="en-US" dirty="0"/>
              <a:t>of two spatial relations with the location playing the role of join attribute.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046936AA-5389-4706-9D86-8A63CE20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of Spatial Data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xmlns="" id="{EC4A4D1F-8168-4564-BDE7-6C8D4BD7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80783"/>
            <a:ext cx="4435083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k-d tree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early structure used for indexing in multiple dimensions.</a:t>
            </a:r>
          </a:p>
          <a:p>
            <a:r>
              <a:rPr lang="en-US" altLang="en-US" dirty="0"/>
              <a:t>Each level of a </a:t>
            </a:r>
            <a:r>
              <a:rPr lang="en-US" altLang="en-US" i="1" dirty="0"/>
              <a:t>k-d</a:t>
            </a:r>
            <a:r>
              <a:rPr lang="en-US" altLang="en-US" dirty="0"/>
              <a:t>  tree partitions the space into two.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one dimension for partitioning at the root level of the tree.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another dimensions for partitioning in nodes at the next level and so on, cycling through the dimensions.</a:t>
            </a:r>
          </a:p>
          <a:p>
            <a:r>
              <a:rPr lang="en-US" altLang="en-US" dirty="0"/>
              <a:t>In each node, approximately half of the points stored in the sub-tree fall on one side and half on the other.</a:t>
            </a:r>
          </a:p>
          <a:p>
            <a:r>
              <a:rPr lang="en-US" altLang="en-US" dirty="0"/>
              <a:t>Partitioning stops when a node has less than a given number of points.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B28D4692-2C0C-4171-B92F-B0BEE58A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F5BAEA6-A9D8-43EF-8AFB-109BDADB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kern="0" dirty="0"/>
              <a:t>The </a:t>
            </a:r>
            <a:r>
              <a:rPr lang="en-US" altLang="en-US" sz="1700" b="1" kern="0" dirty="0">
                <a:solidFill>
                  <a:srgbClr val="002060"/>
                </a:solidFill>
              </a:rPr>
              <a:t>k-d-B tree</a:t>
            </a:r>
            <a:r>
              <a:rPr lang="en-US" altLang="en-US" sz="1700" kern="0" dirty="0">
                <a:solidFill>
                  <a:srgbClr val="002060"/>
                </a:solidFill>
              </a:rPr>
              <a:t> </a:t>
            </a:r>
            <a:r>
              <a:rPr lang="en-US" altLang="en-US" sz="1700" kern="0" dirty="0"/>
              <a:t>extends the </a:t>
            </a:r>
            <a:r>
              <a:rPr lang="en-US" altLang="en-US" sz="1700" i="1" kern="0" dirty="0"/>
              <a:t>k-d</a:t>
            </a:r>
            <a:r>
              <a:rPr lang="en-US" altLang="en-US" sz="1700" kern="0" dirty="0"/>
              <a:t> tree to allow multiple child nodes for each internal node; well-suited for secondary storage.</a:t>
            </a:r>
          </a:p>
          <a:p>
            <a:pPr>
              <a:lnSpc>
                <a:spcPct val="90000"/>
              </a:lnSpc>
            </a:pPr>
            <a:endParaRPr lang="en-US" altLang="en-US" sz="17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xmlns="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xmlns="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6194717B-8ECF-4F8B-945D-8AB2692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Space by Quadtrees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xmlns="" id="{479A0A68-C07D-436B-B4EC-0157D3947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3390"/>
            <a:ext cx="7653603" cy="52634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node of a quadtree is associated with  a rectangular region of space; the top node is associated with the entire target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non-leaf  nodes divides its region into four equal sized quadrants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correspondingly each such node has four child nodes corresponding to the four quadrants and so 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Leaf nodes have between zero and some fixed maximum number of points (set to 1 in example).</a:t>
            </a:r>
          </a:p>
        </p:txBody>
      </p:sp>
      <p:pic>
        <p:nvPicPr>
          <p:cNvPr id="136196" name="Picture 7">
            <a:extLst>
              <a:ext uri="{FF2B5EF4-FFF2-40B4-BE49-F238E27FC236}">
                <a16:creationId xmlns:a16="http://schemas.microsoft.com/office/drawing/2014/main" xmlns="" id="{231FABA6-5033-4C35-80CF-5126966A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F07C7D0F-CE98-447A-BB57-D0098B31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R-Trees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xmlns="" id="{DB6B82C9-851B-4DC2-8EBF-CDB535FD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R-trees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a N-dimensional extension of B</a:t>
            </a:r>
            <a:r>
              <a:rPr lang="en-US" altLang="en-US" baseline="30000" dirty="0"/>
              <a:t>+</a:t>
            </a:r>
            <a:r>
              <a:rPr lang="en-US" altLang="en-US" dirty="0"/>
              <a:t>-trees, useful for indexing sets of rectangles and other polygons.</a:t>
            </a:r>
          </a:p>
          <a:p>
            <a:r>
              <a:rPr lang="en-US" altLang="en-US" dirty="0"/>
              <a:t>Supported in many modern database systems, along with variants like R</a:t>
            </a:r>
            <a:r>
              <a:rPr lang="en-US" altLang="en-US" baseline="30000" dirty="0"/>
              <a:t>+</a:t>
            </a:r>
            <a:r>
              <a:rPr lang="en-US" altLang="en-US" dirty="0"/>
              <a:t> -trees and R*-trees.</a:t>
            </a:r>
          </a:p>
          <a:p>
            <a:r>
              <a:rPr lang="en-US" altLang="en-US" dirty="0"/>
              <a:t>Basic idea: generalize the notion of a one-dimensional interval associated with each B+ -tree node to an </a:t>
            </a:r>
            <a:br>
              <a:rPr lang="en-US" altLang="en-US" dirty="0"/>
            </a:br>
            <a:r>
              <a:rPr lang="en-US" altLang="en-US" dirty="0"/>
              <a:t>N-dimensional interval, that is, an N-dimensional rectangle.</a:t>
            </a:r>
          </a:p>
          <a:p>
            <a:r>
              <a:rPr lang="en-US" altLang="en-US" dirty="0"/>
              <a:t>Will consider only the two-dimensional case (</a:t>
            </a:r>
            <a:r>
              <a:rPr lang="en-US" altLang="en-US" i="1" dirty="0"/>
              <a:t>N </a:t>
            </a:r>
            <a:r>
              <a:rPr lang="en-US" altLang="en-US" dirty="0"/>
              <a:t>= 2) </a:t>
            </a:r>
          </a:p>
          <a:p>
            <a:pPr lvl="1"/>
            <a:r>
              <a:rPr lang="en-US" altLang="en-US" dirty="0"/>
              <a:t>generalization for </a:t>
            </a:r>
            <a:r>
              <a:rPr lang="en-US" altLang="en-US" i="1" dirty="0"/>
              <a:t>N </a:t>
            </a:r>
            <a:r>
              <a:rPr lang="en-US" altLang="en-US" dirty="0"/>
              <a:t>&gt; 2 is  straightforward, although R-trees work well only for relatively small 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bounding box </a:t>
            </a:r>
            <a:r>
              <a:rPr lang="en-US" altLang="en-US" dirty="0"/>
              <a:t>of a node is a minimum  sized rectangle that contains all the rectangles/polygons associated with the node</a:t>
            </a:r>
          </a:p>
          <a:p>
            <a:pPr lvl="1"/>
            <a:r>
              <a:rPr lang="en-US" altLang="en-US" i="1" dirty="0"/>
              <a:t>Bounding boxes of children of a node are allowed to overlap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717F5472-3E83-469E-989D-EC685DBB3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R-Tree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0F338110-E777-4E0C-9127-4B7D0ACAE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A set of rectangles (solid line) and the bounding boxes (dashed line) of the nodes of an R-tree for the rectangles.</a:t>
            </a:r>
          </a:p>
          <a:p>
            <a:r>
              <a:rPr lang="en-US" altLang="en-US" dirty="0"/>
              <a:t>The R-tree is shown on the right.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44388" name="Picture 79">
            <a:extLst>
              <a:ext uri="{FF2B5EF4-FFF2-40B4-BE49-F238E27FC236}">
                <a16:creationId xmlns:a16="http://schemas.microsoft.com/office/drawing/2014/main" xmlns="" id="{A65AA742-AC24-4D62-BA4A-DCC43CC9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756284EF-D536-4EF0-BF9C-272C367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ransport MT" pitchFamily="2" charset="2"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Search in R-Trees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xmlns="" id="{B27CFB6C-B278-44C5-9E66-319128CC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095942"/>
            <a:ext cx="7696941" cy="2439109"/>
          </a:xfrm>
        </p:spPr>
        <p:txBody>
          <a:bodyPr/>
          <a:lstStyle/>
          <a:p>
            <a:r>
              <a:rPr lang="en-US" altLang="en-US" dirty="0" smtClean="0"/>
              <a:t>To </a:t>
            </a:r>
            <a:r>
              <a:rPr lang="en-US" altLang="en-US" dirty="0"/>
              <a:t>find data items intersecting a given query point/region, do the following, starting from the root node:</a:t>
            </a:r>
          </a:p>
          <a:p>
            <a:pPr lvl="1"/>
            <a:r>
              <a:rPr lang="en-US" altLang="en-US" dirty="0"/>
              <a:t>If the node is a leaf node, output the data items whose keys intersect the given query point/region.</a:t>
            </a:r>
          </a:p>
          <a:p>
            <a:pPr lvl="1"/>
            <a:r>
              <a:rPr lang="en-US" altLang="en-US" dirty="0"/>
              <a:t>Else, for each child of the current node whose bounding box intersects the query point/region, recursively search the child</a:t>
            </a:r>
          </a:p>
          <a:p>
            <a:r>
              <a:rPr lang="en-US" altLang="en-US" dirty="0"/>
              <a:t>Can be very inefficient in worst case since multiple paths may need to be searched, but works acceptably in practice.</a:t>
            </a:r>
          </a:p>
        </p:txBody>
      </p:sp>
      <p:pic>
        <p:nvPicPr>
          <p:cNvPr id="4" name="Picture 79">
            <a:extLst>
              <a:ext uri="{FF2B5EF4-FFF2-40B4-BE49-F238E27FC236}">
                <a16:creationId xmlns:a16="http://schemas.microsoft.com/office/drawing/2014/main" xmlns="" id="{E6DFA1BE-4532-4908-91A0-338119C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Temporal data refers to data that has an associated time period (interval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Example: a temporal version of the </a:t>
            </a:r>
            <a:r>
              <a:rPr lang="en-IN" i="1" dirty="0" smtClean="0"/>
              <a:t>course</a:t>
            </a:r>
            <a:r>
              <a:rPr lang="en-IN" dirty="0" smtClean="0"/>
              <a:t> relation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Time interval has a start and end time</a:t>
            </a:r>
          </a:p>
          <a:p>
            <a:pPr lvl="1"/>
            <a:r>
              <a:rPr lang="en-IN" dirty="0"/>
              <a:t>End time set to infinity (or large date such as 9999-12-31) if a tuple is currently valid and its validity end time is not currently known</a:t>
            </a:r>
          </a:p>
          <a:p>
            <a:r>
              <a:rPr lang="en-IN" dirty="0"/>
              <a:t>Query may ask for all tuples that are valid at a point in time or during a time interval</a:t>
            </a:r>
          </a:p>
          <a:p>
            <a:pPr lvl="1"/>
            <a:r>
              <a:rPr lang="en-IN" dirty="0"/>
              <a:t>Index on valid time period speeds up this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5" y="1800207"/>
            <a:ext cx="6893893" cy="1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66388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067662"/>
            <a:ext cx="7679185" cy="3768289"/>
          </a:xfrm>
        </p:spPr>
        <p:txBody>
          <a:bodyPr/>
          <a:lstStyle/>
          <a:p>
            <a:r>
              <a:rPr lang="en-IN" dirty="0"/>
              <a:t>To create a temporal index on attribute </a:t>
            </a:r>
            <a:r>
              <a:rPr lang="en-IN" i="1" dirty="0"/>
              <a:t>a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spatial index, such as R-tree, with attribute </a:t>
            </a:r>
            <a:r>
              <a:rPr lang="en-IN" i="1" dirty="0"/>
              <a:t>a</a:t>
            </a:r>
            <a:r>
              <a:rPr lang="en-IN" dirty="0"/>
              <a:t> as one dimension, and time as another dimension</a:t>
            </a:r>
          </a:p>
          <a:p>
            <a:pPr lvl="2"/>
            <a:r>
              <a:rPr lang="en-IN" dirty="0"/>
              <a:t>Valid time forms an interval in the time dimension</a:t>
            </a:r>
          </a:p>
          <a:p>
            <a:pPr lvl="1"/>
            <a:r>
              <a:rPr lang="en-IN" dirty="0"/>
              <a:t>Tuples that are currently valid cause problems, since value is infinite or very large</a:t>
            </a:r>
          </a:p>
          <a:p>
            <a:pPr lvl="2"/>
            <a:r>
              <a:rPr lang="en-IN" dirty="0"/>
              <a:t>Solution:  store all current tuples (with end time as infinity) in a separate index, indexed on (</a:t>
            </a:r>
            <a:r>
              <a:rPr lang="en-IN" i="1" dirty="0"/>
              <a:t>a, start-time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To find tuples valid at a point in time </a:t>
            </a:r>
            <a:r>
              <a:rPr lang="en-IN" i="1" dirty="0"/>
              <a:t>t </a:t>
            </a:r>
            <a:r>
              <a:rPr lang="en-IN" dirty="0"/>
              <a:t>in the current tuple index, search for tuples in the range (</a:t>
            </a:r>
            <a:r>
              <a:rPr lang="en-IN" i="1" dirty="0"/>
              <a:t>a, 0</a:t>
            </a:r>
            <a:r>
              <a:rPr lang="en-IN" dirty="0"/>
              <a:t>) to (</a:t>
            </a:r>
            <a:r>
              <a:rPr lang="en-IN" i="1" dirty="0" err="1"/>
              <a:t>a,t</a:t>
            </a:r>
            <a:r>
              <a:rPr lang="en-IN" dirty="0"/>
              <a:t>)</a:t>
            </a:r>
            <a:r>
              <a:rPr lang="en-IN" i="1" dirty="0"/>
              <a:t> </a:t>
            </a:r>
          </a:p>
          <a:p>
            <a:r>
              <a:rPr lang="en-IN" dirty="0"/>
              <a:t>Temporal index on primary key can help enforce temporal primary key constraint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02DBFAE2-DBBD-4DE9-B51F-67137EAF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-1" b="25156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8677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xmlns="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76030</TotalTime>
  <Words>5940</Words>
  <Application>Microsoft Office PowerPoint</Application>
  <PresentationFormat>On-screen Show (4:3)</PresentationFormat>
  <Paragraphs>689</Paragraphs>
  <Slides>86</Slides>
  <Notes>63</Notes>
  <HiddenSlides>7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  <vt:variant>
        <vt:lpstr>Custom Shows</vt:lpstr>
      </vt:variant>
      <vt:variant>
        <vt:i4>1</vt:i4>
      </vt:variant>
    </vt:vector>
  </HeadingPairs>
  <TitlesOfParts>
    <vt:vector size="89" baseType="lpstr"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Slide 51</vt:lpstr>
      <vt:lpstr>Example of Hash Index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Slide 77</vt:lpstr>
      <vt:lpstr>Spatial Data</vt:lpstr>
      <vt:lpstr>Indexing of Spatial Data</vt:lpstr>
      <vt:lpstr>Division of Space by Quadtrees</vt:lpstr>
      <vt:lpstr>R-Trees</vt:lpstr>
      <vt:lpstr>Example R-Tree</vt:lpstr>
      <vt:lpstr>Search in R-Trees</vt:lpstr>
      <vt:lpstr>Indexing Temporal Data</vt:lpstr>
      <vt:lpstr>Indexing Temporal Data (Cont.)</vt:lpstr>
      <vt:lpstr>End of Chapter 14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340</cp:revision>
  <cp:lastPrinted>2019-06-24T14:40:34Z</cp:lastPrinted>
  <dcterms:created xsi:type="dcterms:W3CDTF">2009-12-23T00:01:06Z</dcterms:created>
  <dcterms:modified xsi:type="dcterms:W3CDTF">2022-04-12T06:49:29Z</dcterms:modified>
</cp:coreProperties>
</file>