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42"/>
  </p:notesMasterIdLst>
  <p:handoutMasterIdLst>
    <p:handoutMasterId r:id="rId43"/>
  </p:handoutMasterIdLst>
  <p:sldIdLst>
    <p:sldId id="320" r:id="rId2"/>
    <p:sldId id="256" r:id="rId3"/>
    <p:sldId id="257" r:id="rId4"/>
    <p:sldId id="259" r:id="rId5"/>
    <p:sldId id="345" r:id="rId6"/>
    <p:sldId id="260" r:id="rId7"/>
    <p:sldId id="258" r:id="rId8"/>
    <p:sldId id="262" r:id="rId9"/>
    <p:sldId id="261" r:id="rId10"/>
    <p:sldId id="265" r:id="rId11"/>
    <p:sldId id="266" r:id="rId12"/>
    <p:sldId id="267" r:id="rId13"/>
    <p:sldId id="376" r:id="rId14"/>
    <p:sldId id="268" r:id="rId15"/>
    <p:sldId id="269" r:id="rId16"/>
    <p:sldId id="270" r:id="rId17"/>
    <p:sldId id="373" r:id="rId18"/>
    <p:sldId id="271" r:id="rId19"/>
    <p:sldId id="272" r:id="rId20"/>
    <p:sldId id="273" r:id="rId21"/>
    <p:sldId id="325" r:id="rId22"/>
    <p:sldId id="274" r:id="rId23"/>
    <p:sldId id="275" r:id="rId24"/>
    <p:sldId id="276" r:id="rId25"/>
    <p:sldId id="326" r:id="rId26"/>
    <p:sldId id="329" r:id="rId27"/>
    <p:sldId id="330" r:id="rId28"/>
    <p:sldId id="277" r:id="rId29"/>
    <p:sldId id="278" r:id="rId30"/>
    <p:sldId id="279" r:id="rId31"/>
    <p:sldId id="332" r:id="rId32"/>
    <p:sldId id="375" r:id="rId33"/>
    <p:sldId id="334" r:id="rId34"/>
    <p:sldId id="341" r:id="rId35"/>
    <p:sldId id="377" r:id="rId36"/>
    <p:sldId id="282" r:id="rId37"/>
    <p:sldId id="281" r:id="rId38"/>
    <p:sldId id="378" r:id="rId39"/>
    <p:sldId id="379" r:id="rId40"/>
    <p:sldId id="380" r:id="rId4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108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F68DF0-6905-4D9D-ACCA-81F50CE25A46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707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xmlns="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17: 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2"/>
            <a:r>
              <a:rPr lang="en-US" altLang="en-US" dirty="0"/>
              <a:t>E</a:t>
            </a:r>
            <a:r>
              <a:rPr lang="en-US" altLang="en-US" dirty="0" smtClean="0"/>
              <a:t>.g</a:t>
            </a:r>
            <a:r>
              <a:rPr lang="en-US" altLang="en-US" dirty="0"/>
              <a:t>., one transaction can be using the CPU while another is reading from or writing to the disk</a:t>
            </a:r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en-US" dirty="0"/>
              <a:t>Will study in Chapter 15, after studying notion of correctness of concurrent executions.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commit instruction as its last step</a:t>
            </a:r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</a:t>
            </a:r>
            <a:r>
              <a:rPr lang="en-US" altLang="en-US" dirty="0" smtClean="0"/>
              <a:t>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 dirty="0" smtClean="0">
                <a:latin typeface="Arial" panose="020B0604020202020204" pitchFamily="34" charset="0"/>
              </a:rPr>
              <a:t>In </a:t>
            </a:r>
            <a:r>
              <a:rPr lang="en-US" altLang="en-US" sz="1600" dirty="0">
                <a:latin typeface="Arial" panose="020B0604020202020204" pitchFamily="34" charset="0"/>
              </a:rPr>
              <a:t>Schedules 1, 2 and 3, the sum A + B is preserved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630359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</a:p>
          <a:p>
            <a:r>
              <a:rPr lang="en-US" altLang="en-US" dirty="0"/>
              <a:t>Thus, serial execution of a set of transactions preserves database consistency.</a:t>
            </a:r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</a:t>
            </a:r>
            <a:r>
              <a:rPr lang="en-US" altLang="en-US" b="1" dirty="0" smtClean="0">
                <a:solidFill>
                  <a:srgbClr val="000099"/>
                </a:solidFill>
              </a:rPr>
              <a:t>onflict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</a:t>
            </a:r>
            <a:r>
              <a:rPr lang="en-US" altLang="en-US" b="1" dirty="0" smtClean="0">
                <a:solidFill>
                  <a:srgbClr val="000099"/>
                </a:solidFill>
              </a:rPr>
              <a:t>iew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</a:p>
          <a:p>
            <a:r>
              <a:rPr lang="en-US" altLang="en-US" dirty="0"/>
              <a:t>Transaction State</a:t>
            </a:r>
          </a:p>
          <a:p>
            <a:r>
              <a:rPr lang="en-US" altLang="en-US" dirty="0"/>
              <a:t>Concurrent Executions</a:t>
            </a:r>
          </a:p>
          <a:p>
            <a:r>
              <a:rPr lang="en-US" altLang="en-US" dirty="0"/>
              <a:t>Serializability</a:t>
            </a:r>
          </a:p>
          <a:p>
            <a:r>
              <a:rPr lang="en-US" altLang="en-US" dirty="0"/>
              <a:t>Recoverability</a:t>
            </a:r>
          </a:p>
          <a:p>
            <a:r>
              <a:rPr lang="en-US" altLang="en-US" dirty="0"/>
              <a:t>Implementation of Isolation</a:t>
            </a:r>
          </a:p>
          <a:p>
            <a:r>
              <a:rPr lang="en-US" altLang="en-US" dirty="0"/>
              <a:t>Transaction Definition in SQL</a:t>
            </a:r>
          </a:p>
          <a:p>
            <a:r>
              <a:rPr lang="en-US" altLang="en-US" dirty="0"/>
              <a:t>Testing for Serializability.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00380" y="1557335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A schedule </a:t>
            </a:r>
            <a:r>
              <a:rPr lang="en-US" altLang="en-US" i="1"/>
              <a:t>S</a:t>
            </a:r>
            <a:r>
              <a:rPr lang="en-US" altLang="en-US"/>
              <a:t> is </a:t>
            </a:r>
            <a:r>
              <a:rPr lang="en-US" altLang="en-US" b="1">
                <a:solidFill>
                  <a:srgbClr val="000099"/>
                </a:solidFill>
              </a:rPr>
              <a:t>view serializable</a:t>
            </a:r>
            <a:r>
              <a:rPr lang="en-US" altLang="en-US" i="1"/>
              <a:t> </a:t>
            </a:r>
            <a:r>
              <a:rPr lang="en-US" altLang="en-US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conflict serializable schedule is also view serializable.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Below is a schedule which is view-serializable but </a:t>
            </a:r>
            <a:r>
              <a:rPr lang="en-US" altLang="en-US" i="1"/>
              <a:t>not </a:t>
            </a:r>
            <a:r>
              <a:rPr lang="en-US" altLang="en-US"/>
              <a:t>conflict serializable.</a:t>
            </a:r>
            <a:br>
              <a:rPr lang="en-US" altLang="en-US"/>
            </a:b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/>
              <a:t>Every view serializable schedule that is not conflict serializable has </a:t>
            </a:r>
            <a:r>
              <a:rPr lang="en-US" altLang="en-US" b="1">
                <a:solidFill>
                  <a:srgbClr val="000099"/>
                </a:solidFill>
              </a:rPr>
              <a:t>blind writes</a:t>
            </a:r>
            <a:r>
              <a:rPr lang="en-US" altLang="en-US" b="1"/>
              <a:t>.</a:t>
            </a:r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 smtClean="0"/>
              <a:t>of a precedence graph</a:t>
            </a:r>
            <a:endParaRPr lang="en-US" altLang="en-US" dirty="0"/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6379" y="3471867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/>
              <a:t> This is a linear order consistent with the partial order of the graph.</a:t>
            </a:r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 smtClean="0"/>
              <a:t>Thus, </a:t>
            </a:r>
            <a:r>
              <a:rPr lang="en-US" altLang="en-US" dirty="0"/>
              <a:t>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76880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Need to address the effect of transaction failures on concurrently </a:t>
            </a:r>
            <a:br>
              <a:rPr lang="en-US" altLang="en-US" sz="1700" dirty="0"/>
            </a:br>
            <a:r>
              <a:rPr lang="en-US" altLang="en-US" sz="1700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Every </a:t>
            </a:r>
            <a:r>
              <a:rPr lang="en-US" altLang="en-US" dirty="0" smtClean="0"/>
              <a:t>Cascadeless </a:t>
            </a:r>
            <a:r>
              <a:rPr lang="en-US" altLang="en-US" dirty="0"/>
              <a:t>schedule is also recoverable</a:t>
            </a:r>
          </a:p>
          <a:p>
            <a:r>
              <a:rPr lang="en-US" altLang="en-US" dirty="0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/>
              <a:t>either conflict or view serializable, and </a:t>
            </a:r>
          </a:p>
          <a:p>
            <a:pPr lvl="1"/>
            <a:r>
              <a:rPr lang="en-US" altLang="en-US" dirty="0"/>
              <a:t>are recoverable and preferably cascadeless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en-US" dirty="0"/>
              <a:t>Are serial schedules recoverable/</a:t>
            </a:r>
            <a:r>
              <a:rPr lang="en-US" altLang="en-US" dirty="0" err="1"/>
              <a:t>cascadeless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Testing a schedule for serializability </a:t>
            </a:r>
            <a:r>
              <a:rPr lang="en-US" altLang="en-US" i="1" dirty="0"/>
              <a:t>after</a:t>
            </a:r>
            <a:r>
              <a:rPr lang="en-US" altLang="en-US" dirty="0"/>
              <a:t> it has executed is a little too late!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Goal</a:t>
            </a:r>
            <a:r>
              <a:rPr lang="en-US" altLang="en-US" dirty="0"/>
              <a:t> – to develop concurrency control protocols that will assure serializability.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dirty="0"/>
              <a:t>Schedules must be conflict or view serializable, and recoverable, for the sake of database consistency, and preferably cascadeless.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concurrency.</a:t>
            </a:r>
          </a:p>
          <a:p>
            <a:r>
              <a:rPr lang="en-US" altLang="en-US" dirty="0"/>
              <a:t>Concurrency-control schemes tradeoff between the amount of concurrency they allow and the amount of overhead that they incur.</a:t>
            </a:r>
          </a:p>
          <a:p>
            <a:r>
              <a:rPr lang="en-US" altLang="en-US" dirty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dirty="0"/>
              <a:t>Concurrency-control protocols allow concurrent schedules, but ensure that the schedules are conflict/view serializable, and are recoverable and cascadeless .</a:t>
            </a:r>
          </a:p>
          <a:p>
            <a:r>
              <a:rPr lang="en-US" altLang="en-US" dirty="0"/>
              <a:t>Concurrency control protocols (generally) do not examine the precedence graph as it is being created</a:t>
            </a:r>
          </a:p>
          <a:p>
            <a:pPr lvl="1"/>
            <a:r>
              <a:rPr lang="en-US" altLang="en-US" dirty="0"/>
              <a:t>Instead a protocol imposes a discipline that avoids non-serializable schedules.</a:t>
            </a:r>
          </a:p>
          <a:p>
            <a:pPr lvl="1"/>
            <a:r>
              <a:rPr lang="en-US" altLang="en-US" dirty="0"/>
              <a:t>We study such protocols in Chapter 16.</a:t>
            </a:r>
          </a:p>
          <a:p>
            <a:r>
              <a:rPr lang="en-US" altLang="en-US" dirty="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altLang="en-US" dirty="0"/>
              <a:t>Tests for serializability help us understand why a concurrency control protocol is correct. 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50207" cy="5367972"/>
          </a:xfrm>
        </p:spPr>
        <p:txBody>
          <a:bodyPr/>
          <a:lstStyle/>
          <a:p>
            <a:r>
              <a:rPr lang="en-US" altLang="en-US" dirty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altLang="en-US" dirty="0"/>
              <a:t>E.g., a read-only transaction that wants to get an approximate total balance of all accounts </a:t>
            </a:r>
          </a:p>
          <a:p>
            <a:pPr lvl="1"/>
            <a:r>
              <a:rPr lang="en-US" altLang="en-US" dirty="0"/>
              <a:t>E.g., database statistics computed for query optimization can be approximate (why?)</a:t>
            </a:r>
          </a:p>
          <a:p>
            <a:pPr lvl="1"/>
            <a:r>
              <a:rPr lang="en-US" altLang="en-US" dirty="0"/>
              <a:t>Such transactions need not be serializable with respect to other transactions</a:t>
            </a:r>
          </a:p>
          <a:p>
            <a:r>
              <a:rPr lang="en-US" altLang="en-US" dirty="0"/>
              <a:t>Tradeoff accuracy for performance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 in SQL-92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Serializable</a:t>
            </a:r>
            <a:r>
              <a:rPr lang="en-US" altLang="en-US" b="1" dirty="0"/>
              <a:t> </a:t>
            </a:r>
            <a:r>
              <a:rPr lang="en-US" altLang="en-US" dirty="0"/>
              <a:t>— default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Repeatable read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to be read. </a:t>
            </a:r>
          </a:p>
          <a:p>
            <a:pPr lvl="1"/>
            <a:r>
              <a:rPr lang="en-US" altLang="en-US" dirty="0"/>
              <a:t>Repeated reads of same record must return same value.</a:t>
            </a:r>
          </a:p>
          <a:p>
            <a:pPr lvl="1"/>
            <a:r>
              <a:rPr lang="en-US" altLang="en-US" dirty="0"/>
              <a:t>However, a transaction may not be serializable – it may find some records inserted by a transaction but not find others.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committed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can be read.</a:t>
            </a:r>
          </a:p>
          <a:p>
            <a:pPr lvl="1"/>
            <a:r>
              <a:rPr lang="en-US" altLang="en-US" dirty="0"/>
              <a:t>Successive reads of record may return different (but committed) values.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uncommitted</a:t>
            </a:r>
            <a:r>
              <a:rPr lang="en-US" altLang="en-US" dirty="0"/>
              <a:t> —</a:t>
            </a:r>
            <a:r>
              <a:rPr lang="en-US" altLang="en-US" b="1" dirty="0"/>
              <a:t> </a:t>
            </a:r>
            <a:r>
              <a:rPr lang="en-US" altLang="en-US" dirty="0"/>
              <a:t>even uncommitted records may be read. </a:t>
            </a:r>
            <a:endParaRPr lang="en-US" altLang="en-US" b="1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247170A-C2C0-4F36-8AA4-43A13105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dirty="0"/>
              <a:t>Lower degrees of consistency useful for gathering approximate</a:t>
            </a:r>
            <a:br>
              <a:rPr lang="en-US" dirty="0"/>
            </a:br>
            <a:r>
              <a:rPr lang="en-US" dirty="0"/>
              <a:t>information about the database </a:t>
            </a:r>
          </a:p>
          <a:p>
            <a:r>
              <a:rPr lang="en-US" dirty="0"/>
              <a:t>Warning: some database systems do not ensure serializable schedules by default</a:t>
            </a:r>
          </a:p>
          <a:p>
            <a:r>
              <a:rPr lang="en-US" dirty="0"/>
              <a:t>E.g., Oracle (and PostgreSQL prior to version 9) by default support a level of consistency called snapshot isolation (not part of the SQL standard)</a:t>
            </a:r>
          </a:p>
          <a:p>
            <a:endParaRPr lang="en-IN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927759" cy="5367972"/>
          </a:xfrm>
        </p:spPr>
        <p:txBody>
          <a:bodyPr/>
          <a:lstStyle/>
          <a:p>
            <a:r>
              <a:rPr lang="en-US" altLang="en-US" dirty="0"/>
              <a:t>In SQL, a transaction begins implicitly.</a:t>
            </a:r>
          </a:p>
          <a:p>
            <a:r>
              <a:rPr lang="en-US" altLang="en-US" dirty="0"/>
              <a:t>A transaction in SQL ends by:</a:t>
            </a:r>
          </a:p>
          <a:p>
            <a:pPr lvl="1"/>
            <a:r>
              <a:rPr lang="en-US" altLang="en-US" b="1" dirty="0"/>
              <a:t>Commit work</a:t>
            </a:r>
            <a:r>
              <a:rPr lang="en-US" altLang="en-US" dirty="0"/>
              <a:t> commits current transaction and begins a new one.</a:t>
            </a:r>
          </a:p>
          <a:p>
            <a:pPr lvl="1"/>
            <a:r>
              <a:rPr lang="en-US" altLang="en-US" b="1" dirty="0"/>
              <a:t>Rollback work</a:t>
            </a:r>
            <a:r>
              <a:rPr lang="en-US" altLang="en-US" dirty="0"/>
              <a:t> causes current transaction to abort.</a:t>
            </a:r>
          </a:p>
          <a:p>
            <a:r>
              <a:rPr lang="en-US" altLang="en-US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en-US" dirty="0"/>
              <a:t>Implicit commit can be turned off by a database directive</a:t>
            </a:r>
          </a:p>
          <a:p>
            <a:pPr lvl="2"/>
            <a:r>
              <a:rPr lang="en-US" altLang="en-US" dirty="0"/>
              <a:t>E.g., in JDBC -- </a:t>
            </a:r>
            <a:r>
              <a:rPr lang="en-US" altLang="en-US" dirty="0" err="1"/>
              <a:t>connection.setAutoCommit</a:t>
            </a:r>
            <a:r>
              <a:rPr lang="en-US" altLang="en-US" dirty="0"/>
              <a:t>(false);</a:t>
            </a:r>
          </a:p>
          <a:p>
            <a:r>
              <a:rPr lang="en-US" altLang="en-US" dirty="0"/>
              <a:t>Isolation level can be set at database level</a:t>
            </a:r>
          </a:p>
          <a:p>
            <a:r>
              <a:rPr lang="en-US" altLang="en-US" dirty="0"/>
              <a:t>Isolation level can be changed at start of transaction</a:t>
            </a:r>
          </a:p>
          <a:p>
            <a:pPr lvl="2"/>
            <a:r>
              <a:rPr lang="en-US" altLang="en-US" dirty="0"/>
              <a:t>E.g.  In SQL </a:t>
            </a:r>
            <a:r>
              <a:rPr lang="en-US" altLang="en-US" b="1" dirty="0"/>
              <a:t>set transaction isolation level serializable</a:t>
            </a:r>
          </a:p>
          <a:p>
            <a:pPr lvl="2"/>
            <a:r>
              <a:rPr lang="en-US" altLang="en-US" dirty="0"/>
              <a:t>E.g. in JDBC --  </a:t>
            </a:r>
            <a:r>
              <a:rPr lang="en-US" altLang="en-US" dirty="0" err="1"/>
              <a:t>connection.setTransactionIsolation</a:t>
            </a:r>
            <a:r>
              <a:rPr lang="en-US" altLang="en-US" dirty="0"/>
              <a:t>(      </a:t>
            </a:r>
            <a:br>
              <a:rPr lang="en-US" altLang="en-US" dirty="0"/>
            </a:br>
            <a:r>
              <a:rPr lang="en-US" altLang="en-US" dirty="0"/>
              <a:t>                                     </a:t>
            </a:r>
            <a:r>
              <a:rPr lang="en-US" altLang="en-US" dirty="0" err="1"/>
              <a:t>Connection.TRANSACTION_SERIALIZABLE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E06DFC-E228-4A51-A4C2-91BB66D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IN" dirty="0" smtClean="0"/>
              <a:t>Locking</a:t>
            </a:r>
            <a:endParaRPr lang="en-IN" dirty="0"/>
          </a:p>
          <a:p>
            <a:pPr lvl="1"/>
            <a:r>
              <a:rPr lang="en-IN" dirty="0"/>
              <a:t>Lock on whole database vs lock on items</a:t>
            </a:r>
          </a:p>
          <a:p>
            <a:pPr lvl="1"/>
            <a:r>
              <a:rPr lang="en-IN" dirty="0"/>
              <a:t>How long to hold lock?</a:t>
            </a:r>
          </a:p>
          <a:p>
            <a:pPr lvl="1"/>
            <a:r>
              <a:rPr lang="en-IN" dirty="0"/>
              <a:t>Shared vs exclusive locks</a:t>
            </a:r>
          </a:p>
          <a:p>
            <a:r>
              <a:rPr lang="en-IN" dirty="0"/>
              <a:t>Timestamps</a:t>
            </a:r>
          </a:p>
          <a:p>
            <a:pPr lvl="1"/>
            <a:r>
              <a:rPr lang="en-IN" dirty="0"/>
              <a:t>Transaction timestamp assigned e.g. when a transaction begins</a:t>
            </a:r>
          </a:p>
          <a:p>
            <a:pPr lvl="1"/>
            <a:r>
              <a:rPr lang="en-IN" dirty="0"/>
              <a:t>Data items store two timestamps</a:t>
            </a:r>
          </a:p>
          <a:p>
            <a:pPr lvl="2"/>
            <a:r>
              <a:rPr lang="en-IN" dirty="0"/>
              <a:t>Read timestamp</a:t>
            </a:r>
          </a:p>
          <a:p>
            <a:pPr lvl="2"/>
            <a:r>
              <a:rPr lang="en-IN" dirty="0"/>
              <a:t>Write timestamp</a:t>
            </a:r>
          </a:p>
          <a:p>
            <a:pPr lvl="1"/>
            <a:r>
              <a:rPr lang="en-IN" dirty="0"/>
              <a:t>Timestamps are used to detect out of order accesses</a:t>
            </a:r>
          </a:p>
          <a:p>
            <a:r>
              <a:rPr lang="en-IN" dirty="0"/>
              <a:t>Multiple versions of each data item</a:t>
            </a:r>
          </a:p>
          <a:p>
            <a:pPr lvl="1"/>
            <a:r>
              <a:rPr lang="en-IN" dirty="0"/>
              <a:t>Allow transactions to read from a “snapshot” of the database</a:t>
            </a:r>
          </a:p>
        </p:txBody>
      </p:sp>
    </p:spTree>
    <p:extLst>
      <p:ext uri="{BB962C8B-B14F-4D97-AF65-F5344CB8AC3E}">
        <p14:creationId xmlns:p14="http://schemas.microsoft.com/office/powerpoint/2010/main" xmlns="" val="3345082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36548-0516-4E04-B705-F7A54C9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as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75E497-18AF-475A-B6A4-049AF234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003107"/>
            <a:ext cx="8215235" cy="5367972"/>
          </a:xfrm>
        </p:spPr>
        <p:txBody>
          <a:bodyPr/>
          <a:lstStyle/>
          <a:p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Transaction 1:</a:t>
            </a:r>
            <a:br>
              <a:rPr lang="en-IN" dirty="0"/>
            </a:br>
            <a:r>
              <a:rPr lang="en-IN" sz="1800" dirty="0"/>
              <a:t>   </a:t>
            </a:r>
            <a:r>
              <a:rPr lang="en-IN" b="1" dirty="0"/>
              <a:t>select</a:t>
            </a:r>
            <a:r>
              <a:rPr lang="en-IN" dirty="0"/>
              <a:t> </a:t>
            </a:r>
            <a:r>
              <a:rPr lang="en-IN" i="1" dirty="0"/>
              <a:t>ID, name  </a:t>
            </a:r>
            <a:r>
              <a:rPr lang="en-IN" dirty="0"/>
              <a:t> </a:t>
            </a:r>
            <a:r>
              <a:rPr lang="en-IN" b="1" dirty="0"/>
              <a:t>from  </a:t>
            </a:r>
            <a:r>
              <a:rPr lang="en-IN" i="1" dirty="0"/>
              <a:t>instructor   </a:t>
            </a:r>
            <a:r>
              <a:rPr lang="en-IN" b="1" dirty="0"/>
              <a:t>where</a:t>
            </a:r>
            <a:r>
              <a:rPr lang="en-IN" dirty="0"/>
              <a:t> </a:t>
            </a:r>
            <a:r>
              <a:rPr lang="en-IN" i="1" dirty="0"/>
              <a:t>salary</a:t>
            </a:r>
            <a:r>
              <a:rPr lang="en-IN" dirty="0"/>
              <a:t> &gt; 90000</a:t>
            </a:r>
            <a:endParaRPr lang="en-IN" sz="1800" dirty="0"/>
          </a:p>
          <a:p>
            <a:r>
              <a:rPr lang="en-IN" dirty="0" smtClean="0"/>
              <a:t>E.g., Transaction </a:t>
            </a:r>
            <a:r>
              <a:rPr lang="en-IN" dirty="0"/>
              <a:t>2:</a:t>
            </a:r>
            <a:br>
              <a:rPr lang="en-IN" dirty="0"/>
            </a:br>
            <a:r>
              <a:rPr lang="en-IN" dirty="0"/>
              <a:t>   </a:t>
            </a:r>
            <a:r>
              <a:rPr lang="en-IN" b="1" dirty="0"/>
              <a:t>insert into</a:t>
            </a:r>
            <a:r>
              <a:rPr lang="en-IN" dirty="0"/>
              <a:t> </a:t>
            </a:r>
            <a:r>
              <a:rPr lang="en-IN" i="1" dirty="0"/>
              <a:t>instructor</a:t>
            </a:r>
            <a:r>
              <a:rPr lang="en-IN" dirty="0"/>
              <a:t> </a:t>
            </a:r>
            <a:r>
              <a:rPr lang="en-IN" b="1" dirty="0"/>
              <a:t>values</a:t>
            </a:r>
            <a:r>
              <a:rPr lang="en-IN" dirty="0"/>
              <a:t> ('11111', 'James', 'Marketing', 100000)</a:t>
            </a:r>
          </a:p>
          <a:p>
            <a:r>
              <a:rPr lang="en-IN" dirty="0"/>
              <a:t>Suppose </a:t>
            </a:r>
          </a:p>
          <a:p>
            <a:pPr lvl="1"/>
            <a:r>
              <a:rPr lang="en-IN" dirty="0"/>
              <a:t>T1 starts, finds tuples salary &gt; 90000 using index and locks them</a:t>
            </a:r>
          </a:p>
          <a:p>
            <a:pPr lvl="1"/>
            <a:r>
              <a:rPr lang="en-IN" dirty="0"/>
              <a:t>And then T2 executes.  </a:t>
            </a:r>
          </a:p>
          <a:p>
            <a:pPr lvl="1"/>
            <a:r>
              <a:rPr lang="en-IN" dirty="0"/>
              <a:t>Do T1 and T2 conflict?  Does tuple level locking detect the conflict?</a:t>
            </a:r>
          </a:p>
          <a:p>
            <a:pPr lvl="1"/>
            <a:r>
              <a:rPr lang="en-IN" dirty="0"/>
              <a:t>Instance of the </a:t>
            </a:r>
            <a:r>
              <a:rPr lang="en-IN" b="1" dirty="0">
                <a:solidFill>
                  <a:srgbClr val="002060"/>
                </a:solidFill>
              </a:rPr>
              <a:t>phantom phenomenon</a:t>
            </a:r>
          </a:p>
          <a:p>
            <a:r>
              <a:rPr lang="en-IN" dirty="0"/>
              <a:t>Also consider T3 below, with Wu’s salary = 90000 </a:t>
            </a:r>
            <a:br>
              <a:rPr lang="en-IN" dirty="0"/>
            </a:br>
            <a:r>
              <a:rPr lang="en-IN" sz="1800" dirty="0"/>
              <a:t>    </a:t>
            </a:r>
            <a:r>
              <a:rPr lang="en-IN" sz="1800" b="1" dirty="0"/>
              <a:t>update</a:t>
            </a:r>
            <a:r>
              <a:rPr lang="en-IN" sz="1800" dirty="0"/>
              <a:t> </a:t>
            </a:r>
            <a:r>
              <a:rPr lang="en-IN" sz="1800" i="1" dirty="0"/>
              <a:t>instructor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set</a:t>
            </a:r>
            <a:r>
              <a:rPr lang="en-IN" sz="1800" dirty="0"/>
              <a:t> </a:t>
            </a:r>
            <a:r>
              <a:rPr lang="en-IN" sz="1800" i="1" dirty="0"/>
              <a:t>salary</a:t>
            </a:r>
            <a:r>
              <a:rPr lang="en-IN" sz="1800" dirty="0"/>
              <a:t> = </a:t>
            </a:r>
            <a:r>
              <a:rPr lang="en-IN" sz="1800" i="1" dirty="0"/>
              <a:t>salary</a:t>
            </a:r>
            <a:r>
              <a:rPr lang="en-IN" sz="1800" dirty="0"/>
              <a:t> * 1.1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where</a:t>
            </a:r>
            <a:r>
              <a:rPr lang="en-IN" sz="1800" dirty="0"/>
              <a:t> </a:t>
            </a:r>
            <a:r>
              <a:rPr lang="en-IN" sz="1800" i="1" dirty="0"/>
              <a:t>name</a:t>
            </a:r>
            <a:r>
              <a:rPr lang="en-IN" sz="1800" dirty="0"/>
              <a:t> = 'Wu’ </a:t>
            </a:r>
          </a:p>
          <a:p>
            <a:r>
              <a:rPr lang="en-IN" dirty="0"/>
              <a:t>Key idea:  Detect “</a:t>
            </a:r>
            <a:r>
              <a:rPr lang="en-IN" b="1" dirty="0">
                <a:solidFill>
                  <a:srgbClr val="002060"/>
                </a:solidFill>
              </a:rPr>
              <a:t>predicate</a:t>
            </a:r>
            <a:r>
              <a:rPr lang="en-IN" dirty="0"/>
              <a:t>” conflicts, and use some form of  “</a:t>
            </a:r>
            <a:r>
              <a:rPr lang="en-IN" b="1" dirty="0">
                <a:solidFill>
                  <a:srgbClr val="002060"/>
                </a:solidFill>
              </a:rPr>
              <a:t>predicate locking</a:t>
            </a:r>
            <a:r>
              <a:rPr lang="en-I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2748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17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37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</a:p>
          <a:p>
            <a:pPr lvl="1"/>
            <a:r>
              <a:rPr lang="en-US" altLang="en-US" sz="1600" dirty="0"/>
              <a:t> The sum of A and B is unchanged by the execution of the transaction</a:t>
            </a:r>
          </a:p>
          <a:p>
            <a:r>
              <a:rPr lang="en-US" altLang="en-US" sz="1600" dirty="0"/>
              <a:t>In general, consistency requirements include </a:t>
            </a:r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</a:p>
          <a:p>
            <a:pPr lvl="1"/>
            <a:r>
              <a:rPr lang="en-US" altLang="en-US" sz="1600" dirty="0"/>
              <a:t>Implicit integrity constraints</a:t>
            </a:r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600" dirty="0"/>
              <a:t>A transaction must see a consistent database.</a:t>
            </a:r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</a:t>
            </a:r>
            <a:r>
              <a:rPr lang="en-US" altLang="en-US" dirty="0" smtClean="0"/>
              <a:t>).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</a:t>
            </a:r>
            <a:r>
              <a:rPr lang="en-US" altLang="en-US" sz="1700" dirty="0" smtClean="0"/>
              <a:t>items. To </a:t>
            </a:r>
            <a:r>
              <a:rPr lang="en-US" altLang="en-US" sz="1700" dirty="0"/>
              <a:t>preserve the integrity of data the database system must ensure: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estart </a:t>
            </a:r>
            <a:r>
              <a:rPr lang="en-US" altLang="en-US" dirty="0"/>
              <a:t>the transaction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Can </a:t>
            </a:r>
            <a:r>
              <a:rPr lang="en-US" altLang="en-US" dirty="0"/>
              <a:t>be done only if no internal logical error</a:t>
            </a:r>
          </a:p>
          <a:p>
            <a:pPr lvl="1"/>
            <a:r>
              <a:rPr lang="en-US" altLang="en-US" dirty="0"/>
              <a:t>K</a:t>
            </a:r>
            <a:r>
              <a:rPr lang="en-US" altLang="en-US" dirty="0" smtClean="0"/>
              <a:t>ill </a:t>
            </a:r>
            <a:r>
              <a:rPr lang="en-US" altLang="en-US" dirty="0"/>
              <a:t>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54101</TotalTime>
  <Words>2358</Words>
  <Application>Microsoft Office PowerPoint</Application>
  <PresentationFormat>On-screen Show (4:3)</PresentationFormat>
  <Paragraphs>320</Paragraphs>
  <Slides>40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db</vt:lpstr>
      <vt:lpstr>Module 17: Transactions </vt:lpstr>
      <vt:lpstr>Outline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 (Cont.)</vt:lpstr>
      <vt:lpstr>Transaction State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 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Levels of Consistency</vt:lpstr>
      <vt:lpstr>Transaction Definition in SQL</vt:lpstr>
      <vt:lpstr>Implementation of Isolation Levels</vt:lpstr>
      <vt:lpstr>Transactions as SQL Statements</vt:lpstr>
      <vt:lpstr>Slide 40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Windows User</cp:lastModifiedBy>
  <cp:revision>619</cp:revision>
  <cp:lastPrinted>1999-06-28T19:27:31Z</cp:lastPrinted>
  <dcterms:created xsi:type="dcterms:W3CDTF">2009-12-21T15:40:23Z</dcterms:created>
  <dcterms:modified xsi:type="dcterms:W3CDTF">2022-04-12T08:12:15Z</dcterms:modified>
</cp:coreProperties>
</file>