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94"/>
  </p:notesMasterIdLst>
  <p:handoutMasterIdLst>
    <p:handoutMasterId r:id="rId95"/>
  </p:handoutMasterIdLst>
  <p:sldIdLst>
    <p:sldId id="332" r:id="rId2"/>
    <p:sldId id="256" r:id="rId3"/>
    <p:sldId id="257" r:id="rId4"/>
    <p:sldId id="258" r:id="rId5"/>
    <p:sldId id="259" r:id="rId6"/>
    <p:sldId id="425" r:id="rId7"/>
    <p:sldId id="260" r:id="rId8"/>
    <p:sldId id="261" r:id="rId9"/>
    <p:sldId id="262" r:id="rId10"/>
    <p:sldId id="263" r:id="rId11"/>
    <p:sldId id="264" r:id="rId12"/>
    <p:sldId id="434" r:id="rId13"/>
    <p:sldId id="265" r:id="rId14"/>
    <p:sldId id="266" r:id="rId15"/>
    <p:sldId id="267" r:id="rId16"/>
    <p:sldId id="327" r:id="rId17"/>
    <p:sldId id="328" r:id="rId18"/>
    <p:sldId id="268" r:id="rId19"/>
    <p:sldId id="269" r:id="rId20"/>
    <p:sldId id="270" r:id="rId21"/>
    <p:sldId id="381" r:id="rId22"/>
    <p:sldId id="382" r:id="rId23"/>
    <p:sldId id="383" r:id="rId24"/>
    <p:sldId id="384" r:id="rId25"/>
    <p:sldId id="416" r:id="rId26"/>
    <p:sldId id="387" r:id="rId27"/>
    <p:sldId id="343" r:id="rId28"/>
    <p:sldId id="418" r:id="rId29"/>
    <p:sldId id="451" r:id="rId30"/>
    <p:sldId id="345" r:id="rId31"/>
    <p:sldId id="346" r:id="rId32"/>
    <p:sldId id="347" r:id="rId33"/>
    <p:sldId id="299" r:id="rId34"/>
    <p:sldId id="426" r:id="rId35"/>
    <p:sldId id="453" r:id="rId36"/>
    <p:sldId id="300" r:id="rId37"/>
    <p:sldId id="401" r:id="rId38"/>
    <p:sldId id="357" r:id="rId39"/>
    <p:sldId id="427" r:id="rId40"/>
    <p:sldId id="271" r:id="rId41"/>
    <p:sldId id="435" r:id="rId42"/>
    <p:sldId id="272" r:id="rId43"/>
    <p:sldId id="273" r:id="rId44"/>
    <p:sldId id="428" r:id="rId45"/>
    <p:sldId id="400" r:id="rId46"/>
    <p:sldId id="380" r:id="rId47"/>
    <p:sldId id="419" r:id="rId48"/>
    <p:sldId id="277" r:id="rId49"/>
    <p:sldId id="436" r:id="rId50"/>
    <p:sldId id="278" r:id="rId51"/>
    <p:sldId id="279" r:id="rId52"/>
    <p:sldId id="280" r:id="rId53"/>
    <p:sldId id="281" r:id="rId54"/>
    <p:sldId id="446" r:id="rId55"/>
    <p:sldId id="287" r:id="rId56"/>
    <p:sldId id="288" r:id="rId57"/>
    <p:sldId id="289" r:id="rId58"/>
    <p:sldId id="424" r:id="rId59"/>
    <p:sldId id="290" r:id="rId60"/>
    <p:sldId id="291" r:id="rId61"/>
    <p:sldId id="348" r:id="rId62"/>
    <p:sldId id="393" r:id="rId63"/>
    <p:sldId id="394" r:id="rId64"/>
    <p:sldId id="408" r:id="rId65"/>
    <p:sldId id="409" r:id="rId66"/>
    <p:sldId id="395" r:id="rId67"/>
    <p:sldId id="396" r:id="rId68"/>
    <p:sldId id="410" r:id="rId69"/>
    <p:sldId id="438" r:id="rId70"/>
    <p:sldId id="398" r:id="rId71"/>
    <p:sldId id="412" r:id="rId72"/>
    <p:sldId id="447" r:id="rId73"/>
    <p:sldId id="413" r:id="rId74"/>
    <p:sldId id="414" r:id="rId75"/>
    <p:sldId id="407" r:id="rId76"/>
    <p:sldId id="439" r:id="rId77"/>
    <p:sldId id="448" r:id="rId78"/>
    <p:sldId id="440" r:id="rId79"/>
    <p:sldId id="302" r:id="rId80"/>
    <p:sldId id="303" r:id="rId81"/>
    <p:sldId id="431" r:id="rId82"/>
    <p:sldId id="441" r:id="rId83"/>
    <p:sldId id="442" r:id="rId84"/>
    <p:sldId id="443" r:id="rId85"/>
    <p:sldId id="432" r:id="rId86"/>
    <p:sldId id="445" r:id="rId87"/>
    <p:sldId id="433" r:id="rId88"/>
    <p:sldId id="449" r:id="rId89"/>
    <p:sldId id="420" r:id="rId90"/>
    <p:sldId id="421" r:id="rId91"/>
    <p:sldId id="422" r:id="rId92"/>
    <p:sldId id="423" r:id="rId9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24" y="66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7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16424-5483-4674-976A-4CF84095960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0E9FD9-D26A-4801-8463-8811DB58E320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4D67-3A9F-42B6-82B2-2B1E3CE0D62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BC5AB9-34BB-442E-A644-79BF67BF4889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9A8B4-FE31-4F70-9BCC-8CB6AE40496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80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CF7858-74D6-4DDB-8009-CC35575E0098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1DA6A0-02BB-4D71-B33D-F03ABD98D15B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3B7618-7D90-4BA4-BC1F-59B7982BAA44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57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96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45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CDEB19-7668-4DFA-B17B-F224EEB58113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1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32069-807E-47D7-95A3-D1DF1191DD5C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DE71B4-D3EF-4777-AD23-504415B9A2E1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044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0D2EDC-C647-4EAB-B0E7-9DFE63A1F010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A27F80-6753-4C3D-9BDA-7CF02B83A0A8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4E066-082A-47E1-81B4-29AAAD3439C6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C8A96-2953-4794-A0A3-95C96FA6C869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CF535-1CE8-4C77-A553-D55FB53991B5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B73B2-AFA1-4786-A8FD-CEBD8E0D78FB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0E851-83EB-4E72-8E92-746D4B0C48BF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9D7AC6-36B2-4382-83DA-D59E74BCFFA2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3BF8F-0195-4827-BBC0-B218DD863F25}" type="slidenum">
              <a:rPr lang="en-US" altLang="en-US" sz="120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95DD1B-2D93-47C9-8D5A-05E8D7334742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50612E-B279-47A4-93FD-9229584693D0}" type="slidenum">
              <a:rPr lang="en-US" altLang="en-US" sz="120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62462-7B11-40E2-83B8-F716DD55698B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DB6444-4C9B-4E9B-973E-950F3FD049E9}" type="slidenum">
              <a:rPr lang="en-US" altLang="en-US" sz="1200">
                <a:latin typeface="Times New Roman" panose="02020603050405020304" pitchFamily="18" charset="0"/>
              </a:rPr>
              <a:pPr/>
              <a:t>62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EC6C25-0E02-43B5-B146-D6C048B3A5EB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5B87932-4976-448E-9F67-BF13DB3E625B}" type="slidenum">
              <a:rPr lang="en-US" altLang="en-US" sz="1200">
                <a:latin typeface="Times New Roman" panose="02020603050405020304" pitchFamily="18" charset="0"/>
              </a:rPr>
              <a:pPr algn="r"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4F68E9-32B3-4CA4-A853-0A07C0682703}" type="slidenum">
              <a:rPr lang="en-US" altLang="en-US" sz="1200">
                <a:latin typeface="Times New Roman" panose="02020603050405020304" pitchFamily="18" charset="0"/>
              </a:rPr>
              <a:pPr algn="r"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25ECA-F7F7-4B13-B151-F27CFAE4C5EF}" type="slidenum">
              <a:rPr lang="en-US" altLang="en-US" sz="1200">
                <a:latin typeface="Times New Roman" panose="02020603050405020304" pitchFamily="18" charset="0"/>
              </a:rPr>
              <a:pPr/>
              <a:t>66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B6DE38-D087-4BCB-81A2-516A3168C202}" type="slidenum">
              <a:rPr lang="en-US" altLang="en-US" sz="1200">
                <a:latin typeface="Times New Roman" panose="02020603050405020304" pitchFamily="18" charset="0"/>
              </a:rPr>
              <a:pPr/>
              <a:t>67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2050BF-7294-450A-AF0E-EBA11DA1F1FA}" type="slidenum">
              <a:rPr lang="en-US" altLang="en-US" sz="1200">
                <a:latin typeface="Times New Roman" panose="02020603050405020304" pitchFamily="18" charset="0"/>
              </a:rPr>
              <a:pPr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6E2F6F-722C-4531-8888-ED2072BC3FC0}" type="slidenum">
              <a:rPr lang="en-US" altLang="en-US" sz="1200">
                <a:latin typeface="Times New Roman" panose="02020603050405020304" pitchFamily="18" charset="0"/>
              </a:rPr>
              <a:pPr/>
              <a:t>70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DB34445-DC80-4C9B-AA91-FDDF5BC17F22}" type="slidenum">
              <a:rPr lang="en-US" altLang="en-US" sz="1200">
                <a:latin typeface="Times New Roman" panose="02020603050405020304" pitchFamily="18" charset="0"/>
              </a:rPr>
              <a:pPr algn="r"/>
              <a:t>71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11F0CC-46E2-480C-BC45-E4E403C3B792}" type="slidenum">
              <a:rPr lang="en-US" altLang="en-US" sz="1200">
                <a:latin typeface="Times New Roman" panose="02020603050405020304" pitchFamily="18" charset="0"/>
              </a:rPr>
              <a:pPr/>
              <a:t>73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9AA73C-5F08-42B2-AEED-7842630CE24F}" type="slidenum">
              <a:rPr lang="en-US" altLang="en-US" sz="1200">
                <a:latin typeface="Times New Roman" panose="02020603050405020304" pitchFamily="18" charset="0"/>
              </a:rPr>
              <a:pPr/>
              <a:t>74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ACB83F-5DBC-4A1B-ABBB-53F43CC12C31}" type="slidenum">
              <a:rPr lang="en-US" altLang="en-US" sz="1200">
                <a:latin typeface="Times New Roman" panose="02020603050405020304" pitchFamily="18" charset="0"/>
              </a:rPr>
              <a:pPr/>
              <a:t>79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103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B2722D-C7BE-435D-ABDE-FC7C221B900D}" type="slidenum">
              <a:rPr lang="en-US" altLang="en-US" sz="1200">
                <a:latin typeface="Times New Roman" panose="02020603050405020304" pitchFamily="18" charset="0"/>
              </a:rPr>
              <a:pPr/>
              <a:t>80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74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2C0223-980C-46F7-98C0-5D5E2C129631}" type="slidenum">
              <a:rPr lang="en-US" altLang="en-US" sz="1200">
                <a:latin typeface="Times New Roman" panose="02020603050405020304" pitchFamily="18" charset="0"/>
              </a:rPr>
              <a:pPr/>
              <a:t>89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CD2F32-CA72-4202-B9C8-DB875B6EE027}" type="slidenum">
              <a:rPr lang="en-US" altLang="en-US" sz="1200">
                <a:latin typeface="Times New Roman" panose="02020603050405020304" pitchFamily="18" charset="0"/>
              </a:rPr>
              <a:pPr/>
              <a:t>90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FC10F-9D96-4FF1-BE6C-C699F4B8F22F}" type="slidenum">
              <a:rPr lang="en-US" altLang="en-US" sz="1200">
                <a:latin typeface="Times New Roman" panose="02020603050405020304" pitchFamily="18" charset="0"/>
              </a:rPr>
              <a:pPr/>
              <a:t>91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8B9C84-75D2-4B99-BD2C-469EE98A514C}" type="slidenum">
              <a:rPr lang="en-US" altLang="en-US" sz="1200">
                <a:latin typeface="Times New Roman" panose="02020603050405020304" pitchFamily="18" charset="0"/>
              </a:rPr>
              <a:pPr/>
              <a:t>92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7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38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dirty="0"/>
              <a:t>Two-phase locking </a:t>
            </a:r>
            <a:r>
              <a:rPr lang="en-US" altLang="en-US" i="1" dirty="0"/>
              <a:t>does not</a:t>
            </a:r>
            <a:r>
              <a:rPr lang="en-US" altLang="en-US" dirty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dirty="0"/>
              <a:t>a transaction must hold all its exclusive locks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locking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9527" y="1106807"/>
            <a:ext cx="4274213" cy="5133916"/>
          </a:xfrm>
        </p:spPr>
        <p:txBody>
          <a:bodyPr/>
          <a:lstStyle/>
          <a:p>
            <a:r>
              <a:rPr lang="en-US" altLang="en-US" dirty="0"/>
              <a:t>Two-phase locking is not a necessary condition for serializability</a:t>
            </a:r>
          </a:p>
          <a:p>
            <a:pPr lvl="1"/>
            <a:r>
              <a:rPr lang="en-US" altLang="en-US" dirty="0"/>
              <a:t>There are conflict serializable schedules that cannot be obtained if the two-phase locking protocol is used.  </a:t>
            </a:r>
          </a:p>
          <a:p>
            <a:r>
              <a:rPr lang="en-US" altLang="en-US" dirty="0"/>
              <a:t>In the absence of extra information (e.g., ordering of  access to data), two-phase locking is necessary for conflict serializability </a:t>
            </a:r>
            <a:r>
              <a:rPr lang="en-US" altLang="en-US" i="1" dirty="0"/>
              <a:t>in the following sense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Given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that does not follow two-phase locking, we can find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uses two-phase locking, and a schedule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is not conflict serializable.</a:t>
            </a:r>
          </a:p>
          <a:p>
            <a:pPr lvl="1"/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425639-A7C9-4745-9067-3FEACF8F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6" r="51213"/>
          <a:stretch/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08163" cy="5367972"/>
          </a:xfrm>
        </p:spPr>
        <p:txBody>
          <a:bodyPr/>
          <a:lstStyle/>
          <a:p>
            <a:r>
              <a:rPr lang="en-US" altLang="en-US" dirty="0"/>
              <a:t>Given a locking protocol (such as 2PL)</a:t>
            </a:r>
          </a:p>
          <a:p>
            <a:pPr lvl="1"/>
            <a:r>
              <a:rPr lang="en-US" altLang="en-US" dirty="0"/>
              <a:t>A schedule S is </a:t>
            </a:r>
            <a:r>
              <a:rPr lang="en-US" altLang="en-US" b="1" dirty="0">
                <a:solidFill>
                  <a:srgbClr val="002060"/>
                </a:solidFill>
              </a:rPr>
              <a:t>legal</a:t>
            </a:r>
            <a:r>
              <a:rPr lang="en-US" altLang="en-US" dirty="0"/>
              <a:t> under a locking protocol if it can be generated by a set of transactions that follow the protocol </a:t>
            </a:r>
          </a:p>
          <a:p>
            <a:pPr lvl="1"/>
            <a:r>
              <a:rPr lang="en-US" altLang="en-US" dirty="0"/>
              <a:t>A protocol </a:t>
            </a:r>
            <a:r>
              <a:rPr lang="en-US" altLang="en-US" b="1" dirty="0">
                <a:solidFill>
                  <a:srgbClr val="002060"/>
                </a:solidFill>
              </a:rPr>
              <a:t>ensures</a:t>
            </a:r>
            <a:r>
              <a:rPr lang="en-US" altLang="en-US" dirty="0"/>
              <a:t> serializability if all legal schedules under that protocol are serializable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54898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transaction </a:t>
            </a:r>
            <a:r>
              <a:rPr lang="en-US" altLang="en-US" i="1" dirty="0"/>
              <a:t>T</a:t>
            </a:r>
            <a:r>
              <a:rPr lang="en-US" altLang="en-US" baseline="-25000" dirty="0"/>
              <a:t>i</a:t>
            </a:r>
            <a:r>
              <a:rPr lang="en-US" altLang="en-US" dirty="0"/>
              <a:t> issues the standard read/write instruction, without explicit locking calls.</a:t>
            </a:r>
          </a:p>
          <a:p>
            <a:r>
              <a:rPr lang="en-US" altLang="en-US" dirty="0"/>
              <a:t>The operation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lock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</a:t>
            </a:r>
            <a:r>
              <a:rPr lang="en-US" altLang="en-US" b="1" dirty="0"/>
              <a:t>then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                         else begin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transaction has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   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 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            end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501631" cy="5367972"/>
          </a:xfrm>
        </p:spPr>
        <p:txBody>
          <a:bodyPr/>
          <a:lstStyle/>
          <a:p>
            <a:r>
              <a:rPr lang="en-US" altLang="en-US" dirty="0" smtClean="0"/>
              <a:t>The operation </a:t>
            </a:r>
            <a:r>
              <a:rPr lang="en-US" altLang="en-US" b="1" dirty="0" smtClean="0"/>
              <a:t>write</a:t>
            </a:r>
            <a:r>
              <a:rPr lang="en-US" altLang="en-US" i="1" dirty="0" smtClean="0"/>
              <a:t>(D</a:t>
            </a:r>
            <a:r>
              <a:rPr lang="en-US" altLang="en-US" i="1" dirty="0"/>
              <a:t>)</a:t>
            </a:r>
            <a:r>
              <a:rPr lang="en-US" altLang="en-US" dirty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then</a:t>
            </a:r>
            <a:r>
              <a:rPr lang="en-US" altLang="en-US" dirty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</a:t>
            </a:r>
            <a:r>
              <a:rPr lang="en-US" altLang="en-US" b="1" dirty="0"/>
              <a:t>else begin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necessary wait until no other trans. has any lock on </a:t>
            </a:r>
            <a:r>
              <a:rPr lang="en-US" altLang="en-US" i="1" dirty="0"/>
              <a:t>D</a:t>
            </a:r>
            <a:r>
              <a:rPr lang="en-US" altLang="en-US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</a:t>
            </a:r>
            <a:r>
              <a:rPr lang="en-US" altLang="en-US" b="1" dirty="0"/>
              <a:t>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then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upgrade</a:t>
            </a:r>
            <a:r>
              <a:rPr lang="en-US" altLang="en-US" dirty="0"/>
              <a:t> lock on </a:t>
            </a:r>
            <a:r>
              <a:rPr lang="en-US" altLang="en-US" i="1" dirty="0"/>
              <a:t>D</a:t>
            </a:r>
            <a:r>
              <a:rPr lang="en-US" altLang="en-US" dirty="0"/>
              <a:t>  to </a:t>
            </a:r>
            <a:r>
              <a:rPr lang="en-US" altLang="en-US" b="1" dirty="0"/>
              <a:t>lock-X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else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b="1" dirty="0"/>
              <a:t>         end</a:t>
            </a:r>
            <a:r>
              <a:rPr lang="en-US" altLang="en-US" dirty="0"/>
              <a:t>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All locks are released after commit or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Locking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lock manager </a:t>
            </a:r>
            <a:r>
              <a:rPr lang="en-US" altLang="en-US" dirty="0"/>
              <a:t>can be implemented as a separate process </a:t>
            </a:r>
          </a:p>
          <a:p>
            <a:r>
              <a:rPr lang="en-US" altLang="en-US" dirty="0"/>
              <a:t>Transactions can send lock and unlock requests as messages</a:t>
            </a:r>
          </a:p>
          <a:p>
            <a:r>
              <a:rPr lang="en-US" altLang="en-US" dirty="0"/>
              <a:t>The lock manager replies to a lock request by sending a lock grant messages (or a message asking the transaction to roll back, in case of  a deadlock)</a:t>
            </a:r>
          </a:p>
          <a:p>
            <a:pPr lvl="1"/>
            <a:r>
              <a:rPr lang="en-US" altLang="en-US" dirty="0"/>
              <a:t>The requesting transaction waits until its request is answered</a:t>
            </a:r>
          </a:p>
          <a:p>
            <a:r>
              <a:rPr lang="en-US" altLang="en-US" dirty="0"/>
              <a:t>The lock manager maintains an in-memory data-structure called a </a:t>
            </a:r>
            <a:r>
              <a:rPr lang="en-US" altLang="en-US" b="1" dirty="0">
                <a:solidFill>
                  <a:srgbClr val="002060"/>
                </a:solidFill>
              </a:rPr>
              <a:t>lock table </a:t>
            </a:r>
            <a:r>
              <a:rPr lang="en-US" altLang="en-US" dirty="0"/>
              <a:t>to record granted locks and pending requests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923278"/>
            <a:ext cx="4191000" cy="5325122"/>
          </a:xfrm>
          <a:noFill/>
        </p:spPr>
        <p:txBody>
          <a:bodyPr/>
          <a:lstStyle/>
          <a:p>
            <a:r>
              <a:rPr lang="en-US" altLang="en-US" dirty="0"/>
              <a:t>Dark rectangles indicate granted locks, light colored ones indicate waiting requests</a:t>
            </a:r>
          </a:p>
          <a:p>
            <a:r>
              <a:rPr lang="en-US" altLang="en-US" dirty="0"/>
              <a:t>Lock table also records the type of lock granted or requested</a:t>
            </a:r>
          </a:p>
          <a:p>
            <a:r>
              <a:rPr lang="en-US" altLang="en-US" dirty="0"/>
              <a:t>New request is added to the end of the queue of requests for the data item, and granted if it is compatible with all earlier locks</a:t>
            </a:r>
          </a:p>
          <a:p>
            <a:r>
              <a:rPr lang="en-US" altLang="en-US" dirty="0"/>
              <a:t>Unlock requests result in the request being deleted, and later requests are checked to see if they can now be granted</a:t>
            </a:r>
          </a:p>
          <a:p>
            <a:r>
              <a:rPr lang="en-US" altLang="en-US" dirty="0"/>
              <a:t>If transaction aborts, all waiting or granted requests of the transaction are deleted </a:t>
            </a:r>
          </a:p>
          <a:p>
            <a:pPr lvl="1"/>
            <a:r>
              <a:rPr lang="en-US" altLang="en-US" dirty="0"/>
              <a:t>lock manager may keep a list of locks held by each transaction, to implement this efficiently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37BC0C-40AC-4932-83F0-8E305F27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156" y="1216346"/>
            <a:ext cx="3632559" cy="5189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dirty="0"/>
              <a:t>Graph-based protocols are an alternative to two-phase locking</a:t>
            </a:r>
          </a:p>
          <a:p>
            <a:r>
              <a:rPr lang="en-US" altLang="en-US" dirty="0"/>
              <a:t>Impose a partial ordering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on the set </a:t>
            </a:r>
            <a:r>
              <a:rPr lang="en-US" altLang="en-US" b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d</a:t>
            </a:r>
            <a:r>
              <a:rPr lang="en-US" altLang="en-US" i="1" baseline="-25000" dirty="0"/>
              <a:t>h</a:t>
            </a:r>
            <a:r>
              <a:rPr lang="en-US" altLang="en-US" dirty="0"/>
              <a:t>} of all data items.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 then any transaction accessing both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must access d</a:t>
            </a:r>
            <a:r>
              <a:rPr lang="en-US" altLang="en-US" baseline="-25000" dirty="0"/>
              <a:t>i</a:t>
            </a:r>
            <a:r>
              <a:rPr lang="en-US" altLang="en-US" dirty="0"/>
              <a:t> before accessing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Implies that the set </a:t>
            </a:r>
            <a:r>
              <a:rPr lang="en-US" altLang="en-US" b="1" dirty="0"/>
              <a:t>D</a:t>
            </a:r>
            <a:r>
              <a:rPr lang="en-US" altLang="en-US" dirty="0"/>
              <a:t> may now be viewed as a directed acyclic graph, called a </a:t>
            </a:r>
            <a:r>
              <a:rPr lang="en-US" altLang="en-US" i="1" dirty="0"/>
              <a:t>database graph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tree-protocol</a:t>
            </a:r>
            <a:r>
              <a:rPr lang="en-US" altLang="en-US" dirty="0"/>
              <a:t> is a simple kind of graph protocol.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dirty="0" smtClean="0"/>
              <a:t>Only </a:t>
            </a:r>
            <a:r>
              <a:rPr lang="en-US" altLang="en-US" dirty="0"/>
              <a:t>exclusive locks are allowed.</a:t>
            </a:r>
          </a:p>
          <a:p>
            <a:r>
              <a:rPr lang="en-US" altLang="en-US" dirty="0"/>
              <a:t>The first lock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be on any data item. Subsequently, a data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Data items may be unlocked at any time.</a:t>
            </a:r>
          </a:p>
          <a:p>
            <a:r>
              <a:rPr lang="en-US" altLang="en-US" dirty="0"/>
              <a:t>A data item that has been locked and unlocked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 cannot subsequently be relocked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25404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581531" cy="5367972"/>
          </a:xfrm>
        </p:spPr>
        <p:txBody>
          <a:bodyPr/>
          <a:lstStyle/>
          <a:p>
            <a:r>
              <a:rPr lang="en-US" altLang="en-US" dirty="0"/>
              <a:t>Lock-Based Protocols</a:t>
            </a:r>
          </a:p>
          <a:p>
            <a:r>
              <a:rPr lang="en-US" altLang="en-US" dirty="0"/>
              <a:t>Timestamp-Based Protocols</a:t>
            </a:r>
          </a:p>
          <a:p>
            <a:r>
              <a:rPr lang="en-US" altLang="en-US" dirty="0"/>
              <a:t>Validation-Based Protocols</a:t>
            </a:r>
          </a:p>
          <a:p>
            <a:r>
              <a:rPr lang="en-US" altLang="en-US" dirty="0"/>
              <a:t>Multiple Granularity</a:t>
            </a:r>
          </a:p>
          <a:p>
            <a:r>
              <a:rPr lang="en-US" altLang="en-US" dirty="0"/>
              <a:t>Multiversion Schemes</a:t>
            </a:r>
          </a:p>
          <a:p>
            <a:r>
              <a:rPr lang="en-US" altLang="en-US" dirty="0"/>
              <a:t>Insert and Delete Operations</a:t>
            </a:r>
          </a:p>
          <a:p>
            <a:r>
              <a:rPr lang="en-US" altLang="en-US" dirty="0"/>
              <a:t>Concurrency in Index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tree protocol ensures conflict serializability as well as freedom from deadlock.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Unlocking 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Schedules not possible under two-phase locking are possible under the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Some 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dirty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/>
              <a:t>Simple to implement</a:t>
            </a:r>
          </a:p>
          <a:p>
            <a:pPr lvl="1"/>
            <a:r>
              <a:rPr lang="en-US" altLang="en-US" dirty="0"/>
              <a:t>But may roll back transaction unnecessarily in absence of deadlock</a:t>
            </a:r>
          </a:p>
          <a:p>
            <a:pPr lvl="2"/>
            <a:r>
              <a:rPr lang="en-US" altLang="en-US" dirty="0"/>
              <a:t>D</a:t>
            </a:r>
            <a:r>
              <a:rPr lang="en-US" altLang="en-US" dirty="0" smtClean="0"/>
              <a:t>ifficult </a:t>
            </a:r>
            <a:r>
              <a:rPr lang="en-US" altLang="en-US" dirty="0"/>
              <a:t>to determine good value of the timeout interval.</a:t>
            </a:r>
          </a:p>
          <a:p>
            <a:pPr lvl="1"/>
            <a:r>
              <a:rPr lang="en-US" altLang="en-US" dirty="0"/>
              <a:t>Starvation is also possible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err="1">
                <a:sym typeface="Symbol" panose="05050102010706020507" pitchFamily="18" charset="2"/>
              </a:rPr>
              <a:t>by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cycle.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set is never chosen as victim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</a:p>
          <a:p>
            <a:r>
              <a:rPr lang="en-US" altLang="en-US" dirty="0"/>
              <a:t>Can be represented graphically as a tree (but don't confuse with tree-locking protocol)</a:t>
            </a:r>
          </a:p>
          <a:p>
            <a:r>
              <a:rPr lang="en-US" altLang="en-US" dirty="0"/>
              <a:t>When 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</a:t>
            </a:r>
            <a:r>
              <a:rPr lang="en-US" altLang="en-US" dirty="0" smtClean="0"/>
              <a:t>descendants </a:t>
            </a:r>
            <a:r>
              <a:rPr lang="en-US" altLang="en-US" dirty="0"/>
              <a:t>in the same mode.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Granularity of locking </a:t>
            </a:r>
            <a:r>
              <a:rPr lang="en-US" altLang="en-US" dirty="0"/>
              <a:t>(level in tree where locking is done):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Fine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157889"/>
            <a:ext cx="8153092" cy="175676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6" y="2925464"/>
            <a:ext cx="5745163" cy="263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200752"/>
            <a:ext cx="7265676" cy="2213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corresponding tree</a:t>
            </a:r>
            <a:endParaRPr lang="en-US" altLang="en-US" dirty="0"/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7" y="3256027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dirty="0"/>
              <a:t>A lock is a mechanism to control concurrent access to a data item</a:t>
            </a:r>
          </a:p>
          <a:p>
            <a:r>
              <a:rPr lang="en-US" altLang="en-US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1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exclusive</a:t>
            </a:r>
            <a:r>
              <a:rPr lang="en-US" altLang="en-US" i="1" dirty="0"/>
              <a:t> (X) mode</a:t>
            </a:r>
            <a:r>
              <a:rPr lang="en-US" altLang="en-US" dirty="0"/>
              <a:t>. Data item can be both read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written. X-lock is requested using </a:t>
            </a:r>
            <a:r>
              <a:rPr lang="en-US" altLang="en-US" b="1" dirty="0"/>
              <a:t> lock-X</a:t>
            </a:r>
            <a:r>
              <a:rPr lang="en-US" altLang="en-US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2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shared</a:t>
            </a:r>
            <a:r>
              <a:rPr lang="en-US" altLang="en-US" i="1" dirty="0"/>
              <a:t> (S) mode</a:t>
            </a:r>
            <a:r>
              <a:rPr lang="en-US" altLang="en-US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requested using </a:t>
            </a:r>
            <a:r>
              <a:rPr lang="en-US" altLang="en-US" b="1" dirty="0"/>
              <a:t> lock-S</a:t>
            </a:r>
            <a:r>
              <a:rPr lang="en-US" altLang="en-US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Intention Lock Modes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US" altLang="en-US" dirty="0"/>
              <a:t>In addition to S and X lock modes, there are three additional lock modes with multiple granularity:</a:t>
            </a:r>
          </a:p>
          <a:p>
            <a:pPr lvl="1"/>
            <a:r>
              <a:rPr lang="en-US" altLang="en-US" b="1" i="1" dirty="0"/>
              <a:t>intention-shared</a:t>
            </a:r>
            <a:r>
              <a:rPr lang="en-US" altLang="en-US" dirty="0"/>
              <a:t> (IS): indicates explicit locking at a lower level of the tree but only with shared locks.</a:t>
            </a:r>
          </a:p>
          <a:p>
            <a:pPr lvl="1"/>
            <a:r>
              <a:rPr lang="en-US" altLang="en-US" b="1" i="1" dirty="0"/>
              <a:t>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(IX): indicates explicit locking at a lower level with exclusive or shared locks</a:t>
            </a:r>
          </a:p>
          <a:p>
            <a:pPr lvl="1"/>
            <a:r>
              <a:rPr lang="en-US" altLang="en-US" b="1" i="1" dirty="0"/>
              <a:t>shared and 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(SIX): the subtree rooted by that node is locked explicitly in shared mode and explicit locking is being done at a lower level with exclusive-mode locks.</a:t>
            </a:r>
          </a:p>
          <a:p>
            <a:r>
              <a:rPr lang="en-US" altLang="en-US" dirty="0"/>
              <a:t>I</a:t>
            </a:r>
            <a:r>
              <a:rPr lang="en-US" altLang="en-US" dirty="0" smtClean="0"/>
              <a:t>ntention </a:t>
            </a:r>
            <a:r>
              <a:rPr lang="en-US" altLang="en-US" dirty="0"/>
              <a:t>locks allow a higher level node to be locked in S or X mode without having to check all descendent nodes.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49" y="117474"/>
            <a:ext cx="8180441" cy="6530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Compatibility Matrix with Intention Lock Modes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65108" y="1102497"/>
            <a:ext cx="8180441" cy="5367972"/>
          </a:xfrm>
        </p:spPr>
        <p:txBody>
          <a:bodyPr/>
          <a:lstStyle/>
          <a:p>
            <a:r>
              <a:rPr lang="en-US" altLang="en-US" dirty="0"/>
              <a:t>The compatibility matrix for all lock modes is: 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pic>
        <p:nvPicPr>
          <p:cNvPr id="32772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022475"/>
            <a:ext cx="5881687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 Locking Scheme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</a:t>
            </a:r>
            <a:r>
              <a:rPr lang="en-US" altLang="en-US" i="1" dirty="0"/>
              <a:t>Q</a:t>
            </a:r>
            <a:r>
              <a:rPr lang="en-US" altLang="en-US" dirty="0"/>
              <a:t>, using the following rules: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en-US" dirty="0"/>
              <a:t>The lock compatibility matrix must be observed.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The root of the tree must be locked first, and may be locked in 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S or IS mode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IS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4.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X, SIX, or IX mode only if the parent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SIX mode.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5.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only if it has not previously unlocked any node (that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is,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two-phase).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6.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can unlock a node </a:t>
            </a:r>
            <a:r>
              <a:rPr lang="en-US" altLang="en-US" i="1" dirty="0"/>
              <a:t>Q</a:t>
            </a:r>
            <a:r>
              <a:rPr lang="en-US" altLang="en-US" dirty="0"/>
              <a:t> only if none of the children of </a:t>
            </a:r>
            <a:r>
              <a:rPr lang="en-US" altLang="en-US" i="1" dirty="0"/>
              <a:t>Q</a:t>
            </a:r>
            <a:r>
              <a:rPr lang="en-US" altLang="en-US" dirty="0"/>
              <a:t> are currently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Observe that locks are acquired in root-to-leaf order, whereas they are released in leaf-to-root order.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Lock granularity escalation</a:t>
            </a:r>
            <a:r>
              <a:rPr lang="en-US" altLang="en-US" dirty="0"/>
              <a:t>: in case there are too many locks at a particular level, switch to higher granularity S or X lock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</a:t>
            </a:r>
            <a:r>
              <a:rPr 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Predicate 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Locking rules for insert/delete operations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exclusive lock must be obtained on an item before it is deleted</a:t>
            </a:r>
          </a:p>
          <a:p>
            <a:pPr lvl="1">
              <a:lnSpc>
                <a:spcPct val="90000"/>
              </a:lnSpc>
            </a:pPr>
            <a:endParaRPr lang="en-US" altLang="en-US" sz="4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 smtClean="0"/>
              <a:t>A </a:t>
            </a:r>
            <a:r>
              <a:rPr lang="en-US" altLang="en-US" dirty="0"/>
              <a:t>transaction that inserts a new tuple into the database </a:t>
            </a:r>
            <a:r>
              <a:rPr lang="en-US" altLang="en-US" dirty="0" smtClean="0"/>
              <a:t>I automatically </a:t>
            </a:r>
            <a:r>
              <a:rPr lang="en-US" altLang="en-US" dirty="0"/>
              <a:t>given an X-mode lock on the tuple</a:t>
            </a:r>
          </a:p>
          <a:p>
            <a:pPr marL="400050">
              <a:lnSpc>
                <a:spcPct val="90000"/>
              </a:lnSpc>
            </a:pPr>
            <a:r>
              <a:rPr lang="en-US" altLang="en-US" dirty="0"/>
              <a:t>Ensures that 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reads/writes conflict with deletes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Inserted tuple is not accessible by other transactions until the transaction that inserts the tuple commits</a:t>
            </a:r>
          </a:p>
        </p:txBody>
      </p:sp>
    </p:spTree>
    <p:extLst>
      <p:ext uri="{BB962C8B-B14F-4D97-AF65-F5344CB8AC3E}">
        <p14:creationId xmlns:p14="http://schemas.microsoft.com/office/powerpoint/2010/main" val="3712953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Phantom Phenomenon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002060"/>
                </a:solidFill>
              </a:rPr>
              <a:t>phantom phenomenon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T1 that performs </a:t>
            </a:r>
            <a:r>
              <a:rPr lang="en-US" altLang="en-US" b="1" dirty="0">
                <a:solidFill>
                  <a:srgbClr val="002060"/>
                </a:solidFill>
              </a:rPr>
              <a:t>predicate read </a:t>
            </a:r>
            <a:r>
              <a:rPr lang="en-US" altLang="en-US" dirty="0"/>
              <a:t> (or scan) of a relation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count</a:t>
            </a:r>
            <a:r>
              <a:rPr lang="en-US" altLang="en-US" dirty="0"/>
              <a:t>(*)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/>
              <a:t>dept_name </a:t>
            </a:r>
            <a:r>
              <a:rPr lang="en-US" altLang="en-US" dirty="0"/>
              <a:t>= 'Physics'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 transaction T2 that inserts a tuple while T1 is active but after predicate read 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insert into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  <a:r>
              <a:rPr lang="en-US" altLang="en-US" b="1" dirty="0"/>
              <a:t>values</a:t>
            </a:r>
            <a:r>
              <a:rPr lang="en-US" altLang="en-US" dirty="0"/>
              <a:t> ('11111', 'Feynman', 'Physics', 94000)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/>
              <a:t>(conceptually) conflict in spite of not accessing any tuple in common.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only tuple locks are used, non-serializable schedules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the scan transaction does not see the new instructor, but may read some other tuple written by the update transaction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also occur with updates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update Wu’s department from Finance to Physics</a:t>
            </a:r>
          </a:p>
        </p:txBody>
      </p:sp>
    </p:spTree>
    <p:extLst>
      <p:ext uri="{BB962C8B-B14F-4D97-AF65-F5344CB8AC3E}">
        <p14:creationId xmlns:p14="http://schemas.microsoft.com/office/powerpoint/2010/main" val="1952725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</a:t>
            </a:r>
            <a:r>
              <a:rPr 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Predicate 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smtClean="0"/>
              <a:t>Another </a:t>
            </a:r>
            <a:r>
              <a:rPr lang="en-US" altLang="en-US" b="1" dirty="0"/>
              <a:t>Example</a:t>
            </a:r>
            <a:r>
              <a:rPr lang="en-US" altLang="en-US" dirty="0"/>
              <a:t>:  T1 and T2 both find maximum instructor ID in </a:t>
            </a:r>
            <a:br>
              <a:rPr lang="en-US" altLang="en-US" dirty="0"/>
            </a:br>
            <a:r>
              <a:rPr lang="en-US" altLang="en-US" dirty="0"/>
              <a:t>parallel, and create new instructors with ID = maximum ID + </a:t>
            </a:r>
            <a:r>
              <a:rPr lang="en-US" altLang="en-US" dirty="0" smtClean="0"/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Both </a:t>
            </a:r>
            <a:r>
              <a:rPr lang="en-US" altLang="en-US" dirty="0"/>
              <a:t>instructors get same ID, not possible in serializable </a:t>
            </a:r>
            <a:r>
              <a:rPr lang="en-US" altLang="en-US" dirty="0" smtClean="0"/>
              <a:t>schedule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Schedule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2428871"/>
            <a:ext cx="5076825" cy="31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00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Phantoms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There is a conflict at the data level</a:t>
            </a:r>
          </a:p>
          <a:p>
            <a:pPr lvl="1"/>
            <a:r>
              <a:rPr lang="en-US" altLang="en-US" dirty="0"/>
              <a:t>The transaction performing predicate read or scanning the relation is reading information that indicates what tuples the relation contains</a:t>
            </a:r>
          </a:p>
          <a:p>
            <a:pPr lvl="1"/>
            <a:r>
              <a:rPr lang="en-US" altLang="en-US" dirty="0"/>
              <a:t>The transaction inserting/deleting/updating a tuple updates the same information.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conflict should be detected, e.g. by locking the information.</a:t>
            </a:r>
          </a:p>
          <a:p>
            <a:r>
              <a:rPr lang="en-US" altLang="en-US" dirty="0"/>
              <a:t>One solution: </a:t>
            </a:r>
          </a:p>
          <a:p>
            <a:pPr lvl="1"/>
            <a:r>
              <a:rPr lang="en-US" altLang="en-US" dirty="0"/>
              <a:t>Associate a data item with the relation, to represent the information about what tuples the relation contains.</a:t>
            </a:r>
          </a:p>
          <a:p>
            <a:pPr lvl="1"/>
            <a:r>
              <a:rPr lang="en-US" altLang="en-US" dirty="0"/>
              <a:t>Transactions scanning the relation acquire a shared lock in the data item, </a:t>
            </a:r>
          </a:p>
          <a:p>
            <a:pPr lvl="1"/>
            <a:r>
              <a:rPr lang="en-US" altLang="en-US" dirty="0"/>
              <a:t>Transactions inserting or deleting a tuple acquire an exclusive lock on the data item. (Note: locks on the data item do not conflict with locks on individual tuples.)</a:t>
            </a:r>
          </a:p>
          <a:p>
            <a:r>
              <a:rPr lang="en-US" altLang="en-US" dirty="0"/>
              <a:t>Above protocol provides very low concurrency for insertions/deletions.</a:t>
            </a:r>
          </a:p>
        </p:txBody>
      </p:sp>
    </p:spTree>
    <p:extLst>
      <p:ext uri="{BB962C8B-B14F-4D97-AF65-F5344CB8AC3E}">
        <p14:creationId xmlns:p14="http://schemas.microsoft.com/office/powerpoint/2010/main" val="47061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Locking To Prevent Phantoms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0106" cy="550378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locking protocol </a:t>
            </a:r>
            <a:r>
              <a:rPr lang="en-US" altLang="en-US" dirty="0"/>
              <a:t>to prevent phantoms</a:t>
            </a:r>
          </a:p>
          <a:p>
            <a:pPr lvl="1"/>
            <a:r>
              <a:rPr lang="en-US" altLang="en-US" dirty="0"/>
              <a:t>Every relation must have at least one index. </a:t>
            </a:r>
          </a:p>
          <a:p>
            <a:pPr lvl="1"/>
            <a:r>
              <a:rPr lang="en-US" altLang="en-US" dirty="0"/>
              <a:t>A transaction can access tuples only after finding them through one or more indices on the relation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performs a lookup must lock all the index leaf nodes that it accesses, in S-mode</a:t>
            </a:r>
          </a:p>
          <a:p>
            <a:pPr lvl="2"/>
            <a:r>
              <a:rPr lang="en-US" altLang="en-US" dirty="0"/>
              <a:t>Even if the leaf node does not contain any tuple satisfying the index lookup (e.g. for a range query, no tuple in a leaf is in the range)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inserts, updates or deletes a tuple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a relation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M</a:t>
            </a:r>
            <a:r>
              <a:rPr lang="en-US" altLang="en-US" dirty="0" smtClean="0"/>
              <a:t>ust </a:t>
            </a:r>
            <a:r>
              <a:rPr lang="en-US" altLang="en-US" dirty="0"/>
              <a:t>update all indices to </a:t>
            </a:r>
            <a:r>
              <a:rPr lang="en-US" altLang="en-US" i="1" dirty="0"/>
              <a:t>r</a:t>
            </a:r>
            <a:endParaRPr lang="en-US" altLang="en-US" dirty="0"/>
          </a:p>
          <a:p>
            <a:pPr lvl="2"/>
            <a:r>
              <a:rPr lang="en-US" altLang="en-US" dirty="0"/>
              <a:t>M</a:t>
            </a:r>
            <a:r>
              <a:rPr lang="en-US" altLang="en-US" dirty="0" smtClean="0"/>
              <a:t>ust </a:t>
            </a:r>
            <a:r>
              <a:rPr lang="en-US" altLang="en-US" dirty="0"/>
              <a:t>obtain exclusive locks on all index leaf nodes affected by the insert/update/delete</a:t>
            </a:r>
          </a:p>
          <a:p>
            <a:pPr lvl="1"/>
            <a:r>
              <a:rPr lang="en-US" altLang="en-US" dirty="0"/>
              <a:t>The rules of the two-phase locking protocol must be observed</a:t>
            </a:r>
          </a:p>
          <a:p>
            <a:r>
              <a:rPr lang="en-US" altLang="en-US" dirty="0"/>
              <a:t>Guarantees that phantom phenomenon won</a:t>
            </a:r>
            <a:r>
              <a:rPr lang="en-IN" altLang="en-US" dirty="0"/>
              <a:t>’</a:t>
            </a:r>
            <a:r>
              <a:rPr lang="en-US" altLang="ja-JP" dirty="0"/>
              <a:t>t occur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9172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Next-Key Locking to Prevent Phantoms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8188602" cy="5367972"/>
          </a:xfrm>
        </p:spPr>
        <p:txBody>
          <a:bodyPr/>
          <a:lstStyle/>
          <a:p>
            <a:r>
              <a:rPr lang="en-US" altLang="en-US" dirty="0"/>
              <a:t>Index-locking protocol to prevent phantoms locks entire leaf node</a:t>
            </a:r>
          </a:p>
          <a:p>
            <a:pPr lvl="1"/>
            <a:r>
              <a:rPr lang="en-US" altLang="en-US" dirty="0"/>
              <a:t>Can result in poor concurrency if there are many inserts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Next-key locking protocol</a:t>
            </a:r>
            <a:r>
              <a:rPr lang="en-US" altLang="en-US" dirty="0"/>
              <a:t>: provides higher concurrency</a:t>
            </a:r>
          </a:p>
          <a:p>
            <a:pPr lvl="1"/>
            <a:r>
              <a:rPr lang="en-US" altLang="en-US" dirty="0"/>
              <a:t>Lock all values that satisfy index lookup (match lookup value, or fall in lookup range)</a:t>
            </a:r>
          </a:p>
          <a:p>
            <a:pPr lvl="1"/>
            <a:r>
              <a:rPr lang="en-US" altLang="en-US" dirty="0"/>
              <a:t>Also lock next key value in index</a:t>
            </a:r>
          </a:p>
          <a:p>
            <a:pPr lvl="2"/>
            <a:r>
              <a:rPr lang="en-US" altLang="en-US" dirty="0"/>
              <a:t>even for inserts/deletes</a:t>
            </a:r>
          </a:p>
          <a:p>
            <a:pPr lvl="1"/>
            <a:r>
              <a:rPr lang="en-US" altLang="en-US" dirty="0"/>
              <a:t>Lock mode: S for lookups, X for insert/delete/update</a:t>
            </a:r>
          </a:p>
          <a:p>
            <a:r>
              <a:rPr lang="en-US" altLang="en-US" dirty="0"/>
              <a:t>Ensures detection of query conflicts with inserts, deletes and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/>
              <p:nvPr/>
            </p:nvSpPr>
            <p:spPr>
              <a:xfrm>
                <a:off x="656948" y="4223838"/>
                <a:ext cx="837524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700" dirty="0"/>
                  <a:t>Consider B+-tree leaf nodes as below, with query predicate 7 </a:t>
                </a:r>
                <a14:m>
                  <m:oMath xmlns:m="http://schemas.openxmlformats.org/officeDocument/2006/math">
                    <m:r>
                      <a:rPr lang="en-IN" sz="17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700" dirty="0"/>
                  <a:t> X </a:t>
                </a:r>
                <a14:m>
                  <m:oMath xmlns:m="http://schemas.openxmlformats.org/officeDocument/2006/math">
                    <m:r>
                      <a:rPr lang="en-IN" sz="17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700" dirty="0"/>
                  <a:t> 16.  </a:t>
                </a:r>
                <a:br>
                  <a:rPr lang="en-IN" sz="1700" dirty="0"/>
                </a:br>
                <a:r>
                  <a:rPr lang="en-IN" sz="1700" dirty="0"/>
                  <a:t>Check what happens with next-key locking when inserting: (</a:t>
                </a:r>
                <a:r>
                  <a:rPr lang="en-IN" sz="1700" dirty="0" err="1"/>
                  <a:t>i</a:t>
                </a:r>
                <a:r>
                  <a:rPr lang="en-IN" sz="1700" dirty="0"/>
                  <a:t>) 15 and (ii) 7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8" y="4223838"/>
                <a:ext cx="8375240" cy="615553"/>
              </a:xfrm>
              <a:prstGeom prst="rect">
                <a:avLst/>
              </a:prstGeom>
              <a:blipFill>
                <a:blip r:embed="rId3"/>
                <a:stretch>
                  <a:fillRect l="-509" t="-3960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4979094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r>
              <a:rPr lang="en-US" altLang="en-US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Each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is issued a timestamp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when it enters the system.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Each transaction has a </a:t>
            </a:r>
            <a:r>
              <a:rPr lang="en-US" altLang="en-US" i="1" dirty="0"/>
              <a:t>unique</a:t>
            </a:r>
            <a:r>
              <a:rPr lang="en-US" altLang="en-US" dirty="0"/>
              <a:t> timestamp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Newer transactions have timestamps strictly greater than earlier ones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Timestamp could be based on a logical counter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Real time may not be unique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Can use (wall-clock time, logical counter) to ensure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Timestamp-based protocols manage concurrent execution such that 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time-stamp order = serializability order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Several alternative protocols based on timestamps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68806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timestamp ordering (TSO) protocol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Maintains for each data </a:t>
            </a:r>
            <a:r>
              <a:rPr lang="en-US" altLang="en-US" i="1" dirty="0"/>
              <a:t>Q </a:t>
            </a:r>
            <a:r>
              <a:rPr lang="en-US" altLang="en-US" dirty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r>
              <a:rPr lang="en-US" altLang="en-US" dirty="0"/>
              <a:t>Imposes rules on read and write operations to ensure that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ny </a:t>
            </a:r>
            <a:r>
              <a:rPr lang="en-US" altLang="en-US" dirty="0"/>
              <a:t>conflicting </a:t>
            </a:r>
            <a:r>
              <a:rPr lang="en-US" altLang="en-US" b="1" dirty="0"/>
              <a:t> </a:t>
            </a:r>
            <a:r>
              <a:rPr lang="en-US" altLang="en-US" dirty="0"/>
              <a:t>operations are executed in timestamp order</a:t>
            </a:r>
          </a:p>
          <a:p>
            <a:pPr lvl="1"/>
            <a:r>
              <a:rPr lang="en-US" altLang="en-US" dirty="0"/>
              <a:t>O</a:t>
            </a:r>
            <a:r>
              <a:rPr lang="en-US" altLang="en-US" dirty="0" smtClean="0"/>
              <a:t>ut </a:t>
            </a:r>
            <a:r>
              <a:rPr lang="en-US" altLang="en-US" dirty="0"/>
              <a:t>of order operations cause transaction rollback</a:t>
            </a:r>
          </a:p>
        </p:txBody>
      </p:sp>
    </p:spTree>
    <p:extLst>
      <p:ext uri="{BB962C8B-B14F-4D97-AF65-F5344CB8AC3E}">
        <p14:creationId xmlns:p14="http://schemas.microsoft.com/office/powerpoint/2010/main" val="1750817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dirty="0"/>
              <a:t>Suppose a transaction T</a:t>
            </a:r>
            <a:r>
              <a:rPr lang="en-US" altLang="en-US" baseline="-25000" dirty="0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needs to read a value of </a:t>
            </a:r>
            <a:r>
              <a:rPr lang="en-US" altLang="en-US" i="1" dirty="0"/>
              <a:t>Q</a:t>
            </a:r>
            <a:r>
              <a:rPr lang="en-US" altLang="en-US" dirty="0"/>
              <a:t>  that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already overwritten.</a:t>
            </a:r>
          </a:p>
          <a:p>
            <a:pPr lvl="2"/>
            <a:r>
              <a:rPr lang="en-US" altLang="en-US" dirty="0"/>
              <a:t>Hence, the </a:t>
            </a:r>
            <a:r>
              <a:rPr lang="en-US" altLang="en-US" b="1" dirty="0"/>
              <a:t>read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 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</a:t>
            </a:r>
            <a:r>
              <a:rPr lang="en-US" altLang="en-US" b="1" dirty="0"/>
              <a:t>read</a:t>
            </a:r>
            <a:r>
              <a:rPr lang="en-US" altLang="en-US" dirty="0"/>
              <a:t> operation is executed, and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R-timestamp(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en-US" b="1" dirty="0"/>
              <a:t>                 max</a:t>
            </a:r>
            <a:r>
              <a:rPr lang="en-US" altLang="en-US" dirty="0"/>
              <a:t>(R-timestamp(</a:t>
            </a:r>
            <a:r>
              <a:rPr lang="en-US" altLang="en-US" i="1" dirty="0"/>
              <a:t>Q</a:t>
            </a:r>
            <a:r>
              <a:rPr lang="en-US" altLang="en-US" dirty="0"/>
              <a:t>),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value of </a:t>
            </a:r>
            <a:r>
              <a:rPr lang="en-US" altLang="en-US" i="1" dirty="0"/>
              <a:t>Q</a:t>
            </a:r>
            <a:r>
              <a:rPr lang="en-US" altLang="en-US" dirty="0"/>
              <a:t>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producing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needed previously, and the system assumed that that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would never be produced.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the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the </a:t>
            </a:r>
            <a:r>
              <a:rPr lang="en-US" altLang="en-US" b="1" dirty="0"/>
              <a:t> write</a:t>
            </a:r>
            <a:r>
              <a:rPr lang="en-US" altLang="en-US" dirty="0"/>
              <a:t> operation is executed,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</a:t>
            </a:r>
            <a:r>
              <a:rPr lang="en-IN" dirty="0" smtClean="0"/>
              <a:t>ow </a:t>
            </a:r>
            <a:r>
              <a:rPr lang="en-IN" dirty="0"/>
              <a:t>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Assume that initially:</a:t>
            </a:r>
          </a:p>
          <a:p>
            <a:r>
              <a:rPr lang="en-IN" sz="1700" dirty="0"/>
              <a:t>    R-TS(A) = W-TS(A) = 0</a:t>
            </a:r>
          </a:p>
          <a:p>
            <a:r>
              <a:rPr lang="en-IN" sz="1700" dirty="0"/>
              <a:t>    R-TS(B) = W-TS(B) = 0</a:t>
            </a:r>
          </a:p>
          <a:p>
            <a:r>
              <a:rPr lang="en-IN" sz="1700" dirty="0"/>
              <a:t>Assume TS(T</a:t>
            </a:r>
            <a:r>
              <a:rPr lang="en-IN" sz="1700" baseline="-25000" dirty="0"/>
              <a:t>25</a:t>
            </a:r>
            <a:r>
              <a:rPr lang="en-IN" sz="1700" dirty="0"/>
              <a:t>) = 25 and         </a:t>
            </a:r>
            <a:br>
              <a:rPr lang="en-IN" sz="1700" dirty="0"/>
            </a:br>
            <a:r>
              <a:rPr lang="en-IN" sz="1700" dirty="0"/>
              <a:t>              TS(T</a:t>
            </a:r>
            <a:r>
              <a:rPr lang="en-IN" sz="1700" baseline="-25000" dirty="0"/>
              <a:t>26</a:t>
            </a:r>
            <a:r>
              <a:rPr lang="en-IN" sz="1700" dirty="0"/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sz="1700" kern="0" dirty="0"/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9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Another Example Under TSO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745725" y="1085850"/>
            <a:ext cx="735071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dirty="0"/>
              <a:t>A partial schedule for several data items for transactions with</a:t>
            </a:r>
          </a:p>
          <a:p>
            <a:r>
              <a:rPr kumimoji="1" lang="en-US" altLang="en-US" sz="1700" dirty="0"/>
              <a:t>timestamps 1, 2, 3, 4, 5, with all R-TS and W-TS = 0 initially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041525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dirty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the schedule may not be cascade-free, and may  not even be recoverable.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775502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Limited </a:t>
            </a:r>
            <a:r>
              <a:rPr lang="en-US" altLang="en-US" dirty="0"/>
              <a:t>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 </a:t>
            </a:r>
            <a:r>
              <a:rPr lang="en-US" altLang="en-US" dirty="0"/>
              <a:t>commit dependencies to ensure recoverability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r>
              <a:rPr lang="en-US" altLang="en-US" dirty="0"/>
              <a:t>Modified version of the timestamp-ordering protocol in which obsolete </a:t>
            </a:r>
            <a:r>
              <a:rPr lang="en-US" altLang="en-US" b="1" dirty="0"/>
              <a:t> write</a:t>
            </a:r>
            <a:r>
              <a:rPr lang="en-US" altLang="en-US" dirty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attempts to write data item </a:t>
            </a:r>
            <a:r>
              <a:rPr lang="en-US" altLang="en-US" i="1" dirty="0"/>
              <a:t>Q</a:t>
            </a:r>
            <a:r>
              <a:rPr lang="en-US" altLang="en-US" dirty="0"/>
              <a:t>,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obsolete value of {</a:t>
            </a:r>
            <a:r>
              <a:rPr lang="en-US" altLang="en-US" i="1" dirty="0"/>
              <a:t>Q</a:t>
            </a:r>
            <a:r>
              <a:rPr lang="en-US" altLang="en-US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Rather than rolling back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as the timestamp ordering protocol would have done, this {</a:t>
            </a:r>
            <a:r>
              <a:rPr lang="en-US" altLang="en-US" b="1" dirty="0"/>
              <a:t>write</a:t>
            </a:r>
            <a:r>
              <a:rPr lang="en-US" altLang="en-US" dirty="0"/>
              <a:t>} operation can be ignored.</a:t>
            </a:r>
          </a:p>
          <a:p>
            <a:r>
              <a:rPr lang="en-US" altLang="en-US" dirty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Allows some view-serializable schedules that are not conflict-serializable.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9A8-BFF8-4052-8CFB-07B8793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92" y="292136"/>
            <a:ext cx="8077200" cy="609600"/>
          </a:xfrm>
        </p:spPr>
        <p:txBody>
          <a:bodyPr/>
          <a:lstStyle/>
          <a:p>
            <a:r>
              <a:rPr lang="en-IN" dirty="0"/>
              <a:t>Validation-Based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0EBB-FA0D-4714-BEE0-AD114E09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32451" cy="5367972"/>
          </a:xfrm>
        </p:spPr>
        <p:txBody>
          <a:bodyPr/>
          <a:lstStyle/>
          <a:p>
            <a:r>
              <a:rPr lang="en-IN" dirty="0"/>
              <a:t>Idea: can we use commit time as serialization order?</a:t>
            </a:r>
          </a:p>
          <a:p>
            <a:r>
              <a:rPr lang="en-IN" dirty="0"/>
              <a:t>To do so:</a:t>
            </a:r>
          </a:p>
          <a:p>
            <a:pPr lvl="1"/>
            <a:r>
              <a:rPr lang="en-IN" dirty="0"/>
              <a:t>Postpone writes to end of transaction</a:t>
            </a:r>
          </a:p>
          <a:p>
            <a:pPr lvl="1"/>
            <a:r>
              <a:rPr lang="en-IN" dirty="0"/>
              <a:t>Keep track of data items read/written by transaction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Validation</a:t>
            </a:r>
            <a:r>
              <a:rPr lang="en-IN" dirty="0"/>
              <a:t> performed at commit time, detect any out-of-serialization order reads/writes</a:t>
            </a:r>
          </a:p>
          <a:p>
            <a:r>
              <a:rPr lang="en-US" altLang="en-US" dirty="0"/>
              <a:t>Also called as </a:t>
            </a:r>
            <a:r>
              <a:rPr lang="en-US" altLang="en-US" b="1" dirty="0">
                <a:solidFill>
                  <a:srgbClr val="002060"/>
                </a:solidFill>
              </a:rPr>
              <a:t>optimistic concurrency control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since transaction executes fully in the hope that all will go well during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7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Execution of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is done in three phases.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1.  Read and execution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writes only to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temporary local variables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2.  Validation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performs a  '‘validation test''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to determine if local variables can be written without violating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 serializability.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3.  Write phase</a:t>
            </a:r>
            <a:r>
              <a:rPr lang="en-US" altLang="en-US" dirty="0"/>
              <a:t>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validated, the updates are applied to the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	  database; otherwise,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rolled back.</a:t>
            </a:r>
          </a:p>
          <a:p>
            <a:r>
              <a:rPr lang="en-US" altLang="en-US" dirty="0"/>
              <a:t>The three phases of concurrently executing transactions can be    interleaved, but each transaction must go through the three phases in that order.</a:t>
            </a:r>
          </a:p>
          <a:p>
            <a:pPr lvl="1"/>
            <a:r>
              <a:rPr lang="en-US" altLang="en-US" dirty="0"/>
              <a:t>We assume for simplicity that the validation and write phase occur together, atomically and serially</a:t>
            </a:r>
          </a:p>
          <a:p>
            <a:pPr lvl="2"/>
            <a:r>
              <a:rPr lang="en-US" altLang="en-US" dirty="0"/>
              <a:t>I.e., only one transaction executes validation/write at a time.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  <a:noFill/>
        </p:spPr>
        <p:txBody>
          <a:bodyPr/>
          <a:lstStyle/>
          <a:p>
            <a:r>
              <a:rPr lang="en-US" altLang="en-US" dirty="0"/>
              <a:t>Each transaction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3 timestamps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StartTS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started its execution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entered its validation phase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FinishTS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finished its write phase</a:t>
            </a:r>
          </a:p>
          <a:p>
            <a:r>
              <a:rPr lang="en-US" altLang="en-US" dirty="0"/>
              <a:t>Validation tests use above timestamps and read/write sets to ensure that serializability order is determined by validation time</a:t>
            </a:r>
          </a:p>
          <a:p>
            <a:pPr lvl="1"/>
            <a:r>
              <a:rPr lang="en-US" altLang="en-US" dirty="0"/>
              <a:t>Thus,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Validation-based protocol has been found to give greater degree of concurrency than locking/TSO if probability of conflicts is low. 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 Test for Transaction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r>
              <a:rPr lang="en-US" altLang="en-US" dirty="0"/>
              <a:t>If for all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with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) &lt;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) either one of the following condition holds:</a:t>
            </a:r>
          </a:p>
          <a:p>
            <a:pPr marL="800100" lvl="1" indent="-342900"/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</a:p>
          <a:p>
            <a:pPr marL="800100" lvl="1" indent="-342900"/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&lt; </a:t>
            </a:r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validationTS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  <a:r>
              <a:rPr lang="en-US" altLang="en-US" b="1" dirty="0"/>
              <a:t>and </a:t>
            </a:r>
            <a:r>
              <a:rPr lang="en-US" altLang="en-US" dirty="0"/>
              <a:t>the set of data items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does not intersect with the set of data items read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then validation succeeds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can be committed.  </a:t>
            </a:r>
          </a:p>
          <a:p>
            <a:r>
              <a:rPr lang="en-US" altLang="en-US" dirty="0"/>
              <a:t>Otherwise, validation fails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aborted.</a:t>
            </a:r>
          </a:p>
          <a:p>
            <a:r>
              <a:rPr lang="en-US" altLang="en-US" dirty="0"/>
              <a:t>Justification:  </a:t>
            </a:r>
          </a:p>
          <a:p>
            <a:pPr lvl="1"/>
            <a:r>
              <a:rPr lang="en-US" altLang="en-US" dirty="0"/>
              <a:t>First condition applies when execution is not concurrent</a:t>
            </a:r>
          </a:p>
          <a:p>
            <a:pPr lvl="2"/>
            <a:r>
              <a:rPr lang="en-US" altLang="en-US" dirty="0"/>
              <a:t>The writes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 not affect reads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since they occur after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has finished its reads.</a:t>
            </a:r>
          </a:p>
          <a:p>
            <a:pPr lvl="1"/>
            <a:r>
              <a:rPr lang="en-US" altLang="en-US" dirty="0"/>
              <a:t>If the second condition holds, execution is concurrent,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does not read  any item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Produced by Validation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altLang="en-US" dirty="0"/>
              <a:t>Example of schedule produced using validation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22E36B-31B4-4FAE-A93C-2F68EE2E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7447" y="1348671"/>
            <a:ext cx="3289493" cy="389976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9" y="2719148"/>
            <a:ext cx="733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25000"/>
                  </a:schemeClr>
                </a:solidFill>
              </a:rPr>
              <a:t>Multiversion Concurrency Control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09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Schemes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32451" cy="5367972"/>
          </a:xfrm>
        </p:spPr>
        <p:txBody>
          <a:bodyPr/>
          <a:lstStyle/>
          <a:p>
            <a:r>
              <a:rPr lang="en-US" altLang="en-US" dirty="0"/>
              <a:t>Multiversion schemes keep old versions of data item to increase concurrency.  Several variants: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Timestamp Ordering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Two-Phase Locking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Snapshot isolation</a:t>
            </a:r>
          </a:p>
          <a:p>
            <a:r>
              <a:rPr lang="en-US" altLang="en-US" dirty="0"/>
              <a:t>Key ideas:</a:t>
            </a:r>
          </a:p>
          <a:p>
            <a:pPr lvl="1"/>
            <a:r>
              <a:rPr lang="en-US" altLang="en-US" dirty="0"/>
              <a:t>Each successful </a:t>
            </a:r>
            <a:r>
              <a:rPr lang="en-US" altLang="en-US" b="1" dirty="0"/>
              <a:t>write</a:t>
            </a:r>
            <a:r>
              <a:rPr lang="en-US" altLang="en-US" dirty="0"/>
              <a:t> results in the creation of a new version of the data item written.</a:t>
            </a:r>
          </a:p>
          <a:p>
            <a:pPr lvl="1"/>
            <a:r>
              <a:rPr lang="en-US" altLang="en-US" dirty="0"/>
              <a:t>Use timestamps to label versions.	</a:t>
            </a:r>
          </a:p>
          <a:p>
            <a:pPr lvl="1"/>
            <a:r>
              <a:rPr lang="en-US" altLang="en-US" dirty="0"/>
              <a:t>When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is issued, select an appropriate version of </a:t>
            </a:r>
            <a:r>
              <a:rPr lang="en-US" altLang="en-US" i="1" dirty="0"/>
              <a:t>Q</a:t>
            </a:r>
            <a:r>
              <a:rPr lang="en-US" altLang="en-US" dirty="0"/>
              <a:t> based on the timestamp of the transaction issuing the read request, and return the value of the selected version.  </a:t>
            </a:r>
          </a:p>
          <a:p>
            <a:r>
              <a:rPr lang="en-US" altLang="en-US" b="1" dirty="0"/>
              <a:t>read</a:t>
            </a:r>
            <a:r>
              <a:rPr lang="en-US" altLang="en-US" dirty="0"/>
              <a:t>s never have to wait as an appropriate version is returned immediately.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670308" cy="5367972"/>
          </a:xfrm>
        </p:spPr>
        <p:txBody>
          <a:bodyPr/>
          <a:lstStyle/>
          <a:p>
            <a:r>
              <a:rPr lang="en-US" altLang="en-US" dirty="0"/>
              <a:t>Each data item </a:t>
            </a:r>
            <a:r>
              <a:rPr lang="en-US" altLang="en-US" i="1" dirty="0"/>
              <a:t>Q</a:t>
            </a:r>
            <a:r>
              <a:rPr lang="en-US" altLang="en-US" dirty="0"/>
              <a:t> has a sequence of versions &lt;</a:t>
            </a:r>
            <a:r>
              <a:rPr lang="en-US" altLang="en-US" i="1" dirty="0"/>
              <a:t>Q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Q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,....,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&gt;. Each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contains three data fields:</a:t>
            </a:r>
          </a:p>
          <a:p>
            <a:pPr lvl="1"/>
            <a:r>
              <a:rPr lang="en-US" altLang="en-US" b="1" dirty="0"/>
              <a:t>Content</a:t>
            </a:r>
            <a:r>
              <a:rPr lang="en-US" altLang="en-US" dirty="0"/>
              <a:t> -- the value of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.</a:t>
            </a:r>
            <a:endParaRPr lang="en-US" altLang="en-US" dirty="0"/>
          </a:p>
          <a:p>
            <a:pPr lvl="1"/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timestamp of the transaction that created (wrote)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lvl="1"/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largest timestamp of a transaction that successfully read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5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or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operation.  Let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denote the version of </a:t>
            </a:r>
            <a:r>
              <a:rPr lang="en-US" altLang="en-US" i="1" dirty="0"/>
              <a:t>Q</a:t>
            </a:r>
            <a:r>
              <a:rPr lang="en-US" altLang="en-US" dirty="0"/>
              <a:t> whose write timestamp is the largest write timestamp less than or equal to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1.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), then</a:t>
            </a:r>
          </a:p>
          <a:p>
            <a:pPr marL="1143000" lvl="2" indent="-342900"/>
            <a:r>
              <a:rPr lang="en-US" altLang="en-US" dirty="0"/>
              <a:t>the value returned is the  content of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marL="1143000" lvl="2" indent="-342900"/>
            <a:r>
              <a:rPr lang="en-US" altLang="en-US" dirty="0"/>
              <a:t>If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&lt;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set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=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 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R-timestamp(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then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=</a:t>
            </a:r>
            <a:r>
              <a:rPr lang="en-US" altLang="en-US" dirty="0"/>
              <a:t> W-timestamp(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 contents of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are overwritten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Otherwise, 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</a:t>
            </a:r>
            <a:r>
              <a:rPr lang="en-US" altLang="en-US" i="1" dirty="0"/>
              <a:t>Q</a:t>
            </a:r>
            <a:r>
              <a:rPr lang="en-US" altLang="en-US" dirty="0"/>
              <a:t> is created</a:t>
            </a:r>
          </a:p>
          <a:p>
            <a:pPr lvl="3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and R-timestamp(Q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are initialized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 </a:t>
            </a:r>
          </a:p>
          <a:p>
            <a:pPr marL="1200150" lvl="2" indent="-342900">
              <a:buFont typeface="Monotype Sorts" charset="2"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661430" cy="5367972"/>
          </a:xfrm>
        </p:spPr>
        <p:txBody>
          <a:bodyPr/>
          <a:lstStyle/>
          <a:p>
            <a:r>
              <a:rPr lang="en-US" altLang="en-US" dirty="0"/>
              <a:t>Observations</a:t>
            </a:r>
          </a:p>
          <a:p>
            <a:pPr marL="800100" lvl="1" indent="-342900"/>
            <a:r>
              <a:rPr lang="en-US" altLang="en-US" dirty="0"/>
              <a:t>Reads always succeed</a:t>
            </a:r>
          </a:p>
          <a:p>
            <a:pPr marL="800100" lvl="1" indent="-342900"/>
            <a:r>
              <a:rPr lang="en-US" altLang="en-US" dirty="0"/>
              <a:t>A write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rejected if some other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that (in the serialization order defined by the timestamp values) should read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 err="1"/>
              <a:t>'s</a:t>
            </a:r>
            <a:r>
              <a:rPr lang="en-US" altLang="en-US" dirty="0"/>
              <a:t> write, has already read a version created by a transaction older than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Protocol guarantees serializability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76838" cy="5367972"/>
          </a:xfrm>
        </p:spPr>
        <p:txBody>
          <a:bodyPr/>
          <a:lstStyle/>
          <a:p>
            <a:r>
              <a:rPr lang="en-US" altLang="en-US" dirty="0"/>
              <a:t>Differentiates between read-only transactions and update transactions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Update transactions </a:t>
            </a:r>
            <a:r>
              <a:rPr lang="en-US" altLang="en-US" dirty="0"/>
              <a:t>acquire read and write locks, and hold all locks up to the end of the transaction. That is, update transactions follow rigorous two-phase locking.</a:t>
            </a:r>
          </a:p>
          <a:p>
            <a:pPr lvl="1"/>
            <a:r>
              <a:rPr lang="en-US" altLang="en-US" dirty="0"/>
              <a:t>Read of a data item returns the latest version of the item</a:t>
            </a:r>
          </a:p>
          <a:p>
            <a:pPr lvl="1"/>
            <a:r>
              <a:rPr lang="en-US" altLang="en-US" dirty="0"/>
              <a:t>The first </a:t>
            </a:r>
            <a:r>
              <a:rPr lang="en-US" altLang="en-US" b="1" dirty="0"/>
              <a:t>write</a:t>
            </a:r>
            <a:r>
              <a:rPr lang="en-US" altLang="en-US" dirty="0"/>
              <a:t> of Q by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results in the creation of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the data item Q written</a:t>
            </a:r>
          </a:p>
          <a:p>
            <a:pPr lvl="2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set to ∞ initially</a:t>
            </a:r>
          </a:p>
          <a:p>
            <a:pPr lvl="1"/>
            <a:r>
              <a:rPr lang="en-US" altLang="en-US" dirty="0"/>
              <a:t>When update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completes, commit processing occurs:</a:t>
            </a:r>
          </a:p>
          <a:p>
            <a:pPr lvl="2"/>
            <a:r>
              <a:rPr lang="en-US" altLang="en-US" dirty="0"/>
              <a:t>Value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stored in the database is used to assign timestamps</a:t>
            </a:r>
          </a:p>
          <a:p>
            <a:pPr lvl="3"/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is locked in two-phase manner</a:t>
            </a:r>
          </a:p>
          <a:p>
            <a:pPr lvl="2"/>
            <a:r>
              <a:rPr lang="en-US" altLang="en-US" dirty="0"/>
              <a:t>Set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+ 1</a:t>
            </a:r>
          </a:p>
          <a:p>
            <a:pPr lvl="2"/>
            <a:r>
              <a:rPr lang="en-US" altLang="en-US" dirty="0"/>
              <a:t>Set 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=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for all versions Q</a:t>
            </a:r>
            <a:r>
              <a:rPr lang="en-US" altLang="en-US" baseline="-25000" dirty="0"/>
              <a:t>i </a:t>
            </a:r>
            <a:r>
              <a:rPr lang="en-US" altLang="en-US" dirty="0"/>
              <a:t>that it creates</a:t>
            </a:r>
          </a:p>
          <a:p>
            <a:pPr lvl="2"/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+</a:t>
            </a:r>
            <a:r>
              <a:rPr lang="en-US" altLang="en-US" dirty="0"/>
              <a:t> 1</a:t>
            </a:r>
          </a:p>
          <a:p>
            <a:pPr lvl="3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/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6142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Read-only transactions</a:t>
            </a:r>
          </a:p>
          <a:p>
            <a:pPr lvl="1"/>
            <a:r>
              <a:rPr lang="en-US" altLang="en-US" dirty="0"/>
              <a:t>are assigned a timestamp = </a:t>
            </a:r>
            <a:r>
              <a:rPr lang="en-US" altLang="en-US" b="1" dirty="0"/>
              <a:t>ts-counter</a:t>
            </a:r>
            <a:r>
              <a:rPr lang="en-US" altLang="en-US" dirty="0"/>
              <a:t> when they start execution</a:t>
            </a:r>
          </a:p>
          <a:p>
            <a:pPr lvl="1"/>
            <a:r>
              <a:rPr lang="en-US" altLang="en-US" dirty="0"/>
              <a:t>follow the multiversion timestamp-ordering protocol for performing reads</a:t>
            </a:r>
          </a:p>
          <a:p>
            <a:pPr lvl="2"/>
            <a:r>
              <a:rPr lang="en-US" altLang="en-US" dirty="0"/>
              <a:t>Do not obtain any locks</a:t>
            </a:r>
          </a:p>
          <a:p>
            <a:r>
              <a:rPr lang="en-US" altLang="en-US" dirty="0"/>
              <a:t>Read-only transactions that start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</a:t>
            </a:r>
            <a:r>
              <a:rPr lang="en-US" altLang="en-US" b="1" dirty="0"/>
              <a:t>ts-counter</a:t>
            </a:r>
            <a:r>
              <a:rPr lang="en-US" altLang="en-US" dirty="0"/>
              <a:t> will see the values updated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Read-only transactions that start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the</a:t>
            </a:r>
            <a:br>
              <a:rPr lang="en-US" altLang="en-US" dirty="0"/>
            </a:br>
            <a:r>
              <a:rPr lang="en-US" altLang="en-US" b="1" dirty="0"/>
              <a:t>ts-counter</a:t>
            </a:r>
            <a:r>
              <a:rPr lang="en-US" altLang="en-US" dirty="0"/>
              <a:t> will see the value before the updates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Only serializable schedules are produced.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MVCC: Implementation Issues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30106" cy="5367972"/>
          </a:xfrm>
        </p:spPr>
        <p:txBody>
          <a:bodyPr/>
          <a:lstStyle/>
          <a:p>
            <a:r>
              <a:rPr lang="en-US" altLang="en-US" dirty="0"/>
              <a:t>Creation of multiple versions increases storage overhead</a:t>
            </a:r>
          </a:p>
          <a:p>
            <a:pPr lvl="1"/>
            <a:r>
              <a:rPr lang="en-US" altLang="en-US" dirty="0"/>
              <a:t>Extra tuples</a:t>
            </a:r>
          </a:p>
          <a:p>
            <a:pPr lvl="1"/>
            <a:r>
              <a:rPr lang="en-US" altLang="en-US" dirty="0"/>
              <a:t>Extra space in each tuple for storing version information</a:t>
            </a:r>
          </a:p>
          <a:p>
            <a:r>
              <a:rPr lang="en-US" altLang="en-US" dirty="0"/>
              <a:t>Versions can, however, be garbage collected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if Q has two versions Q5 and Q9, and the oldest active transaction has timestamp &gt; 9, than Q5 will never be required again</a:t>
            </a:r>
          </a:p>
          <a:p>
            <a:r>
              <a:rPr lang="en-US" altLang="en-US" dirty="0"/>
              <a:t>Issues with </a:t>
            </a:r>
          </a:p>
          <a:p>
            <a:pPr lvl="1"/>
            <a:r>
              <a:rPr lang="en-US" altLang="en-US" dirty="0"/>
              <a:t>primary key and foreign key constraint checking</a:t>
            </a:r>
          </a:p>
          <a:p>
            <a:pPr lvl="1"/>
            <a:r>
              <a:rPr lang="en-US" altLang="en-US" dirty="0"/>
              <a:t>Indexing of records with multiple versions</a:t>
            </a:r>
          </a:p>
          <a:p>
            <a:pPr marL="457200" lvl="1" indent="0">
              <a:buNone/>
            </a:pPr>
            <a:r>
              <a:rPr lang="en-US" altLang="en-US" dirty="0"/>
              <a:t>See textbook for details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	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735874" y="987087"/>
            <a:ext cx="76002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Motivation: Decision support queries that read large amounts of data have concurrency conflicts with OLTP transactions that update a few rows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Poor performance results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1:  Use multiversion 2-phase locking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 logical </a:t>
            </a:r>
            <a:r>
              <a:rPr lang="ja-JP" altLang="en-US" dirty="0"/>
              <a:t>“</a:t>
            </a:r>
            <a:r>
              <a:rPr lang="en-US" altLang="ja-JP" dirty="0"/>
              <a:t>snapshot</a:t>
            </a:r>
            <a:r>
              <a:rPr lang="ja-JP" altLang="en-US" dirty="0"/>
              <a:t>”</a:t>
            </a:r>
            <a:r>
              <a:rPr lang="en-US" altLang="ja-JP" dirty="0"/>
              <a:t> of database state to read only transaction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Update (read-write) transactions use normal locking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Works well, but how does system know a transaction is read only?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Solution 2 (partial): </a:t>
            </a:r>
            <a:r>
              <a:rPr lang="en-US" altLang="en-US" dirty="0"/>
              <a:t>Give snapshot of database state to every transaction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2-phase locking on updated data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Problem: variety of anomalies such as lost update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Better solution: snapshot isolation level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825" y="1093788"/>
            <a:ext cx="4569750" cy="5297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1600" dirty="0"/>
              <a:t>A transaction T1 executing with Snapshot Isolation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T</a:t>
            </a:r>
            <a:r>
              <a:rPr kumimoji="0" lang="en-US" altLang="en-US" sz="1600" dirty="0" smtClean="0"/>
              <a:t>akes </a:t>
            </a:r>
            <a:r>
              <a:rPr kumimoji="0" lang="en-US" altLang="en-US" sz="1600" dirty="0"/>
              <a:t>snapshot of committed data at 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A</a:t>
            </a:r>
            <a:r>
              <a:rPr kumimoji="0" lang="en-US" altLang="en-US" sz="1600" dirty="0" smtClean="0"/>
              <a:t>lways </a:t>
            </a:r>
            <a:r>
              <a:rPr kumimoji="0" lang="en-US" altLang="en-US" sz="1600" dirty="0"/>
              <a:t>reads/modifies data in its own snapshot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U</a:t>
            </a:r>
            <a:r>
              <a:rPr kumimoji="0" lang="en-US" altLang="en-US" sz="1600" dirty="0" smtClean="0"/>
              <a:t>pdates </a:t>
            </a:r>
            <a:r>
              <a:rPr kumimoji="0" lang="en-US" altLang="en-US" sz="1600" dirty="0"/>
              <a:t>of concurrent transactions are not visible to T1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W</a:t>
            </a:r>
            <a:r>
              <a:rPr kumimoji="0" lang="en-US" altLang="en-US" sz="1600" dirty="0" smtClean="0"/>
              <a:t>rites </a:t>
            </a:r>
            <a:r>
              <a:rPr kumimoji="0" lang="en-US" altLang="en-US" sz="1600" dirty="0"/>
              <a:t>of T1 complete when it commits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b="1" dirty="0"/>
              <a:t>First-committer-wins rule</a:t>
            </a:r>
            <a:r>
              <a:rPr kumimoji="0" lang="en-US" altLang="en-US" sz="1600" dirty="0"/>
              <a:t>:</a:t>
            </a:r>
          </a:p>
          <a:p>
            <a:pPr lvl="2"/>
            <a:r>
              <a:rPr kumimoji="0" lang="en-US" altLang="en-US" sz="1600" dirty="0"/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T3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R(X)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R(Y)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R(Z)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W(X:=3)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Commit-</a:t>
                      </a: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Req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Abort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2060"/>
                </a:solidFill>
              </a:rPr>
              <a:t>Concurrent updates not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Own updates are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Not first-committer of X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Serialization error, T2 is rolled back</a:t>
            </a: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31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</a:rPr>
              <a:t>Snapshot Read</a:t>
            </a:r>
            <a:endParaRPr lang="en-US" b="0"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556993"/>
            <a:ext cx="7111205" cy="4551701"/>
          </a:xfrm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06450" y="1109709"/>
            <a:ext cx="7948613" cy="36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Concurrent updates invisible to snapshot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Snapshot Write:</a:t>
            </a:r>
            <a:r>
              <a:rPr lang="en-US" b="0">
                <a:effectLst/>
                <a:latin typeface="Arial" charset="0"/>
                <a:ea typeface="+mj-ea"/>
                <a:cs typeface="+mj-cs"/>
              </a:rPr>
              <a:t> First Committer Wins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2875" y="4521625"/>
            <a:ext cx="7261933" cy="196966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Variant: </a:t>
            </a:r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2060"/>
                </a:solidFill>
              </a:rPr>
              <a:t>First-updater-wins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Check for concurrent updates when write occurs by locking item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But lock should be held till all concurrent transactions have finished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(Oracle uses this plus some extra features)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Differs only in when abort occurs, otherwise equivalent 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9889"/>
            <a:ext cx="5477730" cy="340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Benefits of SI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Reads are </a:t>
            </a:r>
            <a:r>
              <a:rPr lang="en-US" altLang="en-US" i="1" dirty="0"/>
              <a:t>never </a:t>
            </a:r>
            <a:r>
              <a:rPr lang="en-US" altLang="en-US" dirty="0"/>
              <a:t>blocked,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also don</a:t>
            </a:r>
            <a:r>
              <a:rPr lang="ja-JP" altLang="en-US" dirty="0"/>
              <a:t>’</a:t>
            </a:r>
            <a:r>
              <a:rPr lang="en-US" altLang="ja-JP" dirty="0"/>
              <a:t>t block other </a:t>
            </a:r>
            <a:r>
              <a:rPr lang="en-US" altLang="ja-JP" dirty="0" err="1"/>
              <a:t>txns</a:t>
            </a:r>
            <a:r>
              <a:rPr lang="en-US" altLang="ja-JP" dirty="0"/>
              <a:t> activities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Performance similar to Read Committed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Avoids several anomalies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dirty read, i.e. no read of uncommitted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lost update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</a:t>
            </a:r>
            <a:r>
              <a:rPr lang="en-US" altLang="en-US" dirty="0" smtClean="0"/>
              <a:t>.e., </a:t>
            </a:r>
            <a:r>
              <a:rPr lang="en-US" altLang="en-US" dirty="0"/>
              <a:t>update made by a transaction is overwritten by another transaction that did not see the update)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non-repeatable read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</a:t>
            </a:r>
            <a:r>
              <a:rPr lang="en-US" altLang="en-US" dirty="0" smtClean="0"/>
              <a:t>.e., </a:t>
            </a:r>
            <a:r>
              <a:rPr lang="en-US" altLang="en-US" dirty="0"/>
              <a:t>if read is executed again, it will see the same value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Problems with SI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 does not always give serializable executions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Serializable: among two concurrent </a:t>
            </a:r>
            <a:r>
              <a:rPr lang="en-US" altLang="en-US" dirty="0" err="1"/>
              <a:t>txns</a:t>
            </a:r>
            <a:r>
              <a:rPr lang="en-US" altLang="en-US" dirty="0"/>
              <a:t>, one sees the effects of the other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SI: neither sees the effects of the other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Result: Integrity constraints can be violated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/>
              <a:t>of problem with SI</a:t>
            </a:r>
          </a:p>
          <a:p>
            <a:pPr lvl="1"/>
            <a:r>
              <a:rPr kumimoji="0" lang="en-US" altLang="en-US" dirty="0"/>
              <a:t>Initially A = 3 and B = 17</a:t>
            </a:r>
          </a:p>
          <a:p>
            <a:pPr lvl="2"/>
            <a:r>
              <a:rPr kumimoji="0" lang="en-US" altLang="en-US" dirty="0"/>
              <a:t>Serial execution:  A = ??, B = ??</a:t>
            </a:r>
          </a:p>
          <a:p>
            <a:pPr lvl="2"/>
            <a:r>
              <a:rPr kumimoji="0" lang="en-US" altLang="en-US" dirty="0"/>
              <a:t>if both transactions start at the same time, </a:t>
            </a:r>
            <a:br>
              <a:rPr kumimoji="0" lang="en-US" altLang="en-US" dirty="0"/>
            </a:br>
            <a:r>
              <a:rPr kumimoji="0" lang="en-US" altLang="en-US" dirty="0"/>
              <a:t>with snapshot isolation:  A = ?? , B = ??</a:t>
            </a:r>
          </a:p>
          <a:p>
            <a:r>
              <a:rPr kumimoji="0" lang="en-US" altLang="en-US" dirty="0"/>
              <a:t>Called </a:t>
            </a:r>
            <a:r>
              <a:rPr kumimoji="0" lang="en-US" altLang="en-US" b="1" dirty="0">
                <a:solidFill>
                  <a:srgbClr val="002060"/>
                </a:solidFill>
              </a:rPr>
              <a:t>skew write</a:t>
            </a:r>
          </a:p>
          <a:p>
            <a:r>
              <a:rPr kumimoji="0" lang="en-US" altLang="en-US" dirty="0"/>
              <a:t>Skew also occurs with inserts</a:t>
            </a:r>
          </a:p>
          <a:p>
            <a:pPr lvl="1"/>
            <a:r>
              <a:rPr kumimoji="0" lang="en-US" altLang="en-US" dirty="0" err="1"/>
              <a:t>E.g</a:t>
            </a:r>
            <a:r>
              <a:rPr kumimoji="0" lang="en-US" altLang="en-US" dirty="0"/>
              <a:t>:</a:t>
            </a:r>
          </a:p>
          <a:p>
            <a:pPr lvl="2"/>
            <a:r>
              <a:rPr kumimoji="0" lang="en-US" altLang="en-US" dirty="0"/>
              <a:t>Find max order number among all orders</a:t>
            </a:r>
          </a:p>
          <a:p>
            <a:pPr lvl="2"/>
            <a:r>
              <a:rPr kumimoji="0" lang="en-US" altLang="en-US" dirty="0"/>
              <a:t>Create a new order with order number = previous max + 1</a:t>
            </a:r>
          </a:p>
          <a:p>
            <a:pPr lvl="2"/>
            <a:r>
              <a:rPr kumimoji="0" lang="en-US" altLang="en-US" dirty="0"/>
              <a:t>Two transaction can both create order with same number</a:t>
            </a:r>
          </a:p>
          <a:p>
            <a:pPr lvl="3"/>
            <a:r>
              <a:rPr kumimoji="0" lang="en-US" altLang="en-US" dirty="0"/>
              <a:t>Is an example of phantom phenomenon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5756FA-8398-4EF6-847F-D82A158D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3650" y="957471"/>
            <a:ext cx="2362926" cy="297934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 Anomalies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6971" y="1075864"/>
            <a:ext cx="7826714" cy="5367972"/>
          </a:xfrm>
        </p:spPr>
        <p:txBody>
          <a:bodyPr/>
          <a:lstStyle/>
          <a:p>
            <a:r>
              <a:rPr lang="en-US" altLang="en-US" dirty="0"/>
              <a:t>SI breaks serializability when transactions modify </a:t>
            </a:r>
            <a:r>
              <a:rPr lang="en-US" altLang="en-US" i="1" dirty="0"/>
              <a:t>different </a:t>
            </a:r>
            <a:r>
              <a:rPr lang="en-US" altLang="en-US" dirty="0"/>
              <a:t>items, each based on a previous state of the item the other modified</a:t>
            </a:r>
          </a:p>
          <a:p>
            <a:pPr lvl="1"/>
            <a:r>
              <a:rPr lang="en-US" altLang="en-US" dirty="0"/>
              <a:t>Not very common in practice</a:t>
            </a:r>
          </a:p>
          <a:p>
            <a:pPr lvl="2"/>
            <a:r>
              <a:rPr lang="en-US" altLang="en-US" dirty="0"/>
              <a:t>E.g., the TPC-C benchmark runs correctly under SI</a:t>
            </a:r>
          </a:p>
          <a:p>
            <a:pPr lvl="2"/>
            <a:r>
              <a:rPr lang="en-US" altLang="en-US" dirty="0"/>
              <a:t>when </a:t>
            </a:r>
            <a:r>
              <a:rPr lang="en-US" altLang="en-US" dirty="0" err="1"/>
              <a:t>txns</a:t>
            </a:r>
            <a:r>
              <a:rPr lang="en-US" altLang="en-US" dirty="0"/>
              <a:t> conflict due to modifying different data, there is usually also a shared item they both modify, so SI will abort one of them</a:t>
            </a:r>
          </a:p>
          <a:p>
            <a:pPr lvl="1"/>
            <a:r>
              <a:rPr lang="en-US" altLang="en-US" dirty="0"/>
              <a:t>But problems do occur</a:t>
            </a:r>
          </a:p>
          <a:p>
            <a:pPr lvl="2"/>
            <a:r>
              <a:rPr lang="en-US" altLang="en-US" dirty="0"/>
              <a:t>Application developers should be careful about write skew</a:t>
            </a:r>
          </a:p>
          <a:p>
            <a:r>
              <a:rPr lang="en-US" altLang="en-US" dirty="0"/>
              <a:t>SI can also cause a read-only transaction anomaly, where read-only transaction may see an inconsistent state even if updaters are serializable</a:t>
            </a:r>
          </a:p>
          <a:p>
            <a:pPr lvl="1"/>
            <a:r>
              <a:rPr lang="en-US" altLang="en-US" dirty="0"/>
              <a:t>We omit details</a:t>
            </a:r>
          </a:p>
          <a:p>
            <a:r>
              <a:rPr lang="en-US" altLang="en-US" dirty="0"/>
              <a:t>Using snapshots to verify primary/foreign key integrity can lead to inconsistency</a:t>
            </a:r>
          </a:p>
          <a:p>
            <a:pPr lvl="1"/>
            <a:r>
              <a:rPr lang="en-US" altLang="en-US" dirty="0"/>
              <a:t>Integrity constraint checking usually done outside of snapshot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6F2F-0B99-4A62-9D20-F771BE45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Serializable Snapshot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108C-65EE-4D53-BCCB-FD07B44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803472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Serializable snapshot isolation (SSI)</a:t>
            </a:r>
            <a:r>
              <a:rPr lang="en-IN" dirty="0"/>
              <a:t>: extension of snapshot isolation that ensures serializability</a:t>
            </a:r>
          </a:p>
          <a:p>
            <a:r>
              <a:rPr lang="en-IN" dirty="0"/>
              <a:t>Snapshot isolation tracks write-write conflicts, but does not track read-write conflicts</a:t>
            </a:r>
          </a:p>
          <a:p>
            <a:pPr lvl="1"/>
            <a:r>
              <a:rPr lang="en-IN" dirty="0"/>
              <a:t>W</a:t>
            </a:r>
            <a:r>
              <a:rPr lang="en-IN" dirty="0" smtClean="0"/>
              <a:t>here </a:t>
            </a:r>
            <a:r>
              <a:rPr lang="en-IN" dirty="0"/>
              <a:t>T</a:t>
            </a:r>
            <a:r>
              <a:rPr lang="en-IN" baseline="-25000" dirty="0"/>
              <a:t>i</a:t>
            </a:r>
            <a:r>
              <a:rPr lang="en-IN" dirty="0"/>
              <a:t> writes a data a data item Q, T</a:t>
            </a:r>
            <a:r>
              <a:rPr lang="en-IN" baseline="-25000" dirty="0"/>
              <a:t>j</a:t>
            </a:r>
            <a:r>
              <a:rPr lang="en-IN" dirty="0"/>
              <a:t> reads an earlier version of Q, but T</a:t>
            </a:r>
            <a:r>
              <a:rPr lang="en-IN" baseline="-25000" dirty="0"/>
              <a:t>j</a:t>
            </a:r>
            <a:r>
              <a:rPr lang="en-IN" dirty="0"/>
              <a:t> is serialized after T</a:t>
            </a:r>
            <a:r>
              <a:rPr lang="en-IN" baseline="-25000" dirty="0"/>
              <a:t>i</a:t>
            </a:r>
          </a:p>
          <a:p>
            <a:r>
              <a:rPr lang="en-IN" dirty="0"/>
              <a:t>Idea:  track read-write dependencies separately, and roll-back transactions where cycles can occur</a:t>
            </a:r>
          </a:p>
          <a:p>
            <a:pPr lvl="1"/>
            <a:r>
              <a:rPr lang="en-IN" dirty="0"/>
              <a:t>Ensures serializability</a:t>
            </a:r>
          </a:p>
          <a:p>
            <a:pPr lvl="1"/>
            <a:r>
              <a:rPr lang="en-IN" dirty="0"/>
              <a:t>Details in book</a:t>
            </a:r>
          </a:p>
          <a:p>
            <a:r>
              <a:rPr lang="en-IN" dirty="0"/>
              <a:t>Implemented in PostgreSQL from version 9.1 onwards</a:t>
            </a:r>
          </a:p>
          <a:p>
            <a:pPr lvl="1"/>
            <a:r>
              <a:rPr lang="en-IN" dirty="0"/>
              <a:t>PostgreSQL implementation of SSI also uses index locking to detect phantom conflicts, thus ensuring true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51914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 Implementations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96941" cy="5367972"/>
          </a:xfrm>
        </p:spPr>
        <p:txBody>
          <a:bodyPr/>
          <a:lstStyle/>
          <a:p>
            <a:r>
              <a:rPr lang="en-US" altLang="en-US" dirty="0"/>
              <a:t>Snapshot isolation supported by many databases </a:t>
            </a:r>
          </a:p>
          <a:p>
            <a:pPr lvl="1"/>
            <a:r>
              <a:rPr lang="en-US" altLang="en-US" dirty="0"/>
              <a:t>Including Oracle, PostgreSQL, SQL Server, IBM DB2,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Isolation level can be set to snapshot isolation</a:t>
            </a:r>
          </a:p>
          <a:p>
            <a:pPr marL="400050"/>
            <a:r>
              <a:rPr lang="en-US" altLang="en-US" dirty="0"/>
              <a:t>Oracle implements </a:t>
            </a:r>
            <a:r>
              <a:rPr lang="ja-JP" altLang="en-US" dirty="0"/>
              <a:t>“</a:t>
            </a:r>
            <a:r>
              <a:rPr lang="en-US" altLang="ja-JP" dirty="0"/>
              <a:t>first updater wins</a:t>
            </a:r>
            <a:r>
              <a:rPr lang="ja-JP" altLang="en-US" dirty="0"/>
              <a:t>”</a:t>
            </a:r>
            <a:r>
              <a:rPr lang="en-US" altLang="ja-JP" dirty="0"/>
              <a:t> rule (variant of </a:t>
            </a:r>
            <a:r>
              <a:rPr lang="ja-JP" altLang="en-US" dirty="0"/>
              <a:t>“</a:t>
            </a:r>
            <a:r>
              <a:rPr lang="en-US" altLang="ja-JP" dirty="0"/>
              <a:t>first committer wins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marL="857250" lvl="1" indent="-342900"/>
            <a:r>
              <a:rPr lang="en-US" altLang="en-US" dirty="0"/>
              <a:t>C</a:t>
            </a:r>
            <a:r>
              <a:rPr lang="en-US" altLang="en-US" dirty="0" smtClean="0"/>
              <a:t>oncurrent </a:t>
            </a:r>
            <a:r>
              <a:rPr lang="en-US" altLang="en-US" dirty="0"/>
              <a:t>writer check is done at time of write, not at commit time</a:t>
            </a:r>
          </a:p>
          <a:p>
            <a:pPr marL="857250" lvl="1" indent="-342900"/>
            <a:r>
              <a:rPr lang="en-US" altLang="en-US" dirty="0"/>
              <a:t>Allows transactions to be rolled back earlier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Warning</a:t>
            </a:r>
            <a:r>
              <a:rPr lang="en-US" altLang="en-US" dirty="0"/>
              <a:t>: </a:t>
            </a:r>
            <a:r>
              <a:rPr lang="en-US" altLang="en-US" i="1" dirty="0"/>
              <a:t>even if isolation level is set to serializable, Oracle actually uses snapshot isolation</a:t>
            </a:r>
          </a:p>
          <a:p>
            <a:pPr lvl="1"/>
            <a:r>
              <a:rPr lang="en-US" altLang="en-US" dirty="0"/>
              <a:t>Old versions of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PostgreSQL prior to 9.1 did this too</a:t>
            </a:r>
          </a:p>
          <a:p>
            <a:pPr lvl="1"/>
            <a:r>
              <a:rPr lang="en-US" altLang="en-US" dirty="0"/>
              <a:t>Oracle and PostgreSQL &lt; 9.1 do not support true serializable execution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Working Around SI Anomalies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dirty="0"/>
              <a:t>Can work around SI anomalies for specific queries by using </a:t>
            </a:r>
            <a:r>
              <a:rPr lang="en-US" altLang="en-US" b="1" dirty="0"/>
              <a:t>select .. for update </a:t>
            </a:r>
            <a:r>
              <a:rPr lang="en-US" altLang="en-US" dirty="0"/>
              <a:t> (supported e.g. in Oracle)</a:t>
            </a:r>
            <a:endParaRPr lang="en-US" altLang="en-US" b="1" dirty="0"/>
          </a:p>
          <a:p>
            <a:pPr marL="800100" lvl="1" indent="-342900"/>
            <a:r>
              <a:rPr lang="en-US" altLang="en-US" dirty="0" smtClean="0"/>
              <a:t>Example</a:t>
            </a:r>
            <a:endParaRPr lang="en-US" altLang="en-US" dirty="0"/>
          </a:p>
          <a:p>
            <a:pPr lvl="2"/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max</a:t>
            </a:r>
            <a:r>
              <a:rPr lang="en-US" altLang="en-US" dirty="0"/>
              <a:t>(</a:t>
            </a:r>
            <a:r>
              <a:rPr lang="en-US" altLang="en-US" dirty="0" err="1"/>
              <a:t>orderno</a:t>
            </a:r>
            <a:r>
              <a:rPr lang="en-US" altLang="en-US" dirty="0"/>
              <a:t>) </a:t>
            </a:r>
            <a:r>
              <a:rPr lang="en-US" altLang="en-US" b="1" dirty="0"/>
              <a:t>from</a:t>
            </a:r>
            <a:r>
              <a:rPr lang="en-US" altLang="en-US" dirty="0"/>
              <a:t> orders </a:t>
            </a:r>
            <a:r>
              <a:rPr lang="en-US" altLang="en-US" b="1" u="sng" dirty="0"/>
              <a:t>for update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read value into local variable </a:t>
            </a:r>
            <a:r>
              <a:rPr lang="en-US" altLang="en-US" dirty="0" err="1"/>
              <a:t>maxorder</a:t>
            </a:r>
            <a:endParaRPr lang="en-US" altLang="en-US" dirty="0"/>
          </a:p>
          <a:p>
            <a:pPr lvl="2"/>
            <a:r>
              <a:rPr lang="en-US" altLang="en-US" dirty="0"/>
              <a:t>insert into orders (maxorder+1, …)</a:t>
            </a:r>
          </a:p>
          <a:p>
            <a:pPr marL="400050"/>
            <a:r>
              <a:rPr lang="en-US" altLang="en-US" b="1" dirty="0">
                <a:solidFill>
                  <a:srgbClr val="002060"/>
                </a:solidFill>
              </a:rPr>
              <a:t>select for update (SFU) clause </a:t>
            </a:r>
            <a:r>
              <a:rPr lang="en-US" altLang="en-US" dirty="0"/>
              <a:t>treats all data read by the query as if it were also updated, preventing concurrent updates</a:t>
            </a:r>
          </a:p>
          <a:p>
            <a:pPr marL="400050"/>
            <a:r>
              <a:rPr lang="en-US" altLang="en-US" dirty="0"/>
              <a:t>Can be added to queries to ensure serializability in many applications</a:t>
            </a:r>
          </a:p>
          <a:p>
            <a:pPr marL="800100" lvl="1"/>
            <a:r>
              <a:rPr lang="en-US" altLang="en-US" dirty="0"/>
              <a:t>Does not handle phantom phenomenon/predicate reads though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983" y="2719148"/>
            <a:ext cx="703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25000"/>
                  </a:schemeClr>
                </a:solidFill>
              </a:rPr>
              <a:t>Weak Levels of Concurrency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17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2826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Degree-two consistency</a:t>
            </a:r>
            <a:r>
              <a:rPr lang="en-US" altLang="en-US" dirty="0"/>
              <a:t>: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en-US" dirty="0"/>
              <a:t>X-locks must be held till end of transaction</a:t>
            </a:r>
          </a:p>
          <a:p>
            <a:pPr lvl="1"/>
            <a:r>
              <a:rPr lang="en-US" altLang="en-US" dirty="0"/>
              <a:t>Serializability is not guaranteed, programmer must ensure that no erroneous database state will occur]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Cursor stability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reads, each tuple is locked, read, and lock is immediately released</a:t>
            </a:r>
          </a:p>
          <a:p>
            <a:pPr lvl="1"/>
            <a:r>
              <a:rPr lang="en-US" altLang="en-US" dirty="0"/>
              <a:t>X-locks are held till end of transaction</a:t>
            </a:r>
          </a:p>
          <a:p>
            <a:pPr lvl="1"/>
            <a:r>
              <a:rPr lang="en-US" altLang="en-US" dirty="0"/>
              <a:t>Special case of degree-two consistency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 in SQL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32451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SQL allows non-serializable executions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Serializable</a:t>
            </a:r>
            <a:r>
              <a:rPr lang="en-US" altLang="en-US" dirty="0"/>
              <a:t>: is the default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Repeatable read</a:t>
            </a:r>
            <a:r>
              <a:rPr lang="en-US" altLang="en-US" dirty="0"/>
              <a:t>: allows only committed records to be read, and repeating a read should return the same value (so read locks should be retained)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However, the phantom phenomenon need not be prevented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T1 may see some records inserted by T2, but may not see others inserted by T2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Read committed</a:t>
            </a:r>
            <a:r>
              <a:rPr lang="en-US" altLang="en-US" dirty="0"/>
              <a:t>:  same as degree two consistency, but most systems implement it as cursor-stability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Read uncommitted</a:t>
            </a:r>
            <a:r>
              <a:rPr lang="en-US" altLang="en-US" dirty="0"/>
              <a:t>: allows even uncommitted data to be read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most database systems, read committed is the default consistency level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changed as database configuration parameter, or per transaction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set isolation level serializable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9472" y="268425"/>
            <a:ext cx="8077200" cy="468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Concurrency Control across User Interactions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253447"/>
            <a:ext cx="7821228" cy="52170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Many applications need transaction support across user interactions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Can’</a:t>
            </a:r>
            <a:r>
              <a:rPr lang="en-US" altLang="ja-JP" dirty="0"/>
              <a:t>t use locking for long durations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Application level concurrency control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tuple has a version number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 notes version number when reading tuple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dirty="0" err="1"/>
              <a:t>r.balance</a:t>
            </a:r>
            <a:r>
              <a:rPr lang="en-US" altLang="en-US" dirty="0"/>
              <a:t>, </a:t>
            </a:r>
            <a:r>
              <a:rPr lang="en-US" altLang="en-US" dirty="0" err="1"/>
              <a:t>r.version</a:t>
            </a:r>
            <a:r>
              <a:rPr lang="en-US" altLang="en-US" dirty="0"/>
              <a:t> </a:t>
            </a:r>
            <a:r>
              <a:rPr lang="en-US" altLang="en-US" b="1" dirty="0"/>
              <a:t>into</a:t>
            </a:r>
            <a:r>
              <a:rPr lang="en-US" altLang="en-US" dirty="0"/>
              <a:t> :A, :version </a:t>
            </a:r>
            <a:br>
              <a:rPr lang="en-US" altLang="en-US" dirty="0"/>
            </a:br>
            <a:r>
              <a:rPr lang="en-US" altLang="en-US" b="1" dirty="0"/>
              <a:t>from</a:t>
            </a:r>
            <a:r>
              <a:rPr lang="en-US" altLang="en-US" dirty="0"/>
              <a:t> r </a:t>
            </a:r>
            <a:r>
              <a:rPr lang="en-US" altLang="en-US" b="1" dirty="0"/>
              <a:t>where </a:t>
            </a:r>
            <a:r>
              <a:rPr lang="en-US" altLang="en-US" dirty="0" err="1"/>
              <a:t>acctId</a:t>
            </a:r>
            <a:r>
              <a:rPr lang="en-US" altLang="en-US" dirty="0"/>
              <a:t> =23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writing tuple, check that current version number is same as the version when tuple was read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update </a:t>
            </a:r>
            <a:r>
              <a:rPr lang="en-US" altLang="en-US" dirty="0"/>
              <a:t>r </a:t>
            </a:r>
            <a:r>
              <a:rPr lang="en-US" altLang="en-US" b="1" dirty="0"/>
              <a:t>set </a:t>
            </a:r>
            <a:r>
              <a:rPr lang="en-US" altLang="en-US" dirty="0" err="1"/>
              <a:t>r.balance</a:t>
            </a:r>
            <a:r>
              <a:rPr lang="en-US" altLang="en-US" dirty="0"/>
              <a:t> = </a:t>
            </a:r>
            <a:r>
              <a:rPr lang="en-US" altLang="en-US" dirty="0" err="1"/>
              <a:t>r.balance</a:t>
            </a:r>
            <a:r>
              <a:rPr lang="en-US" altLang="en-US" dirty="0"/>
              <a:t> + :deposit, </a:t>
            </a:r>
            <a:r>
              <a:rPr lang="en-US" altLang="en-US" dirty="0" err="1"/>
              <a:t>r.version</a:t>
            </a:r>
            <a:r>
              <a:rPr lang="en-US" altLang="en-US" dirty="0"/>
              <a:t> = r.version+1 </a:t>
            </a:r>
            <a:br>
              <a:rPr lang="en-US" altLang="en-US" dirty="0"/>
            </a:b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dirty="0" err="1"/>
              <a:t>acctId</a:t>
            </a:r>
            <a:r>
              <a:rPr lang="en-US" altLang="en-US" dirty="0"/>
              <a:t> = 23 </a:t>
            </a:r>
            <a:r>
              <a:rPr lang="en-US" altLang="en-US" b="1" dirty="0"/>
              <a:t>and</a:t>
            </a:r>
            <a:r>
              <a:rPr lang="en-US" altLang="en-US" dirty="0"/>
              <a:t> </a:t>
            </a:r>
            <a:r>
              <a:rPr lang="en-US" altLang="en-US" dirty="0" err="1"/>
              <a:t>r.version</a:t>
            </a:r>
            <a:r>
              <a:rPr lang="en-US" altLang="en-US" dirty="0"/>
              <a:t> = :version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193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Concurrency Control across User Interactions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253447"/>
            <a:ext cx="7466121" cy="52170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Equivalent to </a:t>
            </a:r>
            <a:r>
              <a:rPr lang="en-US" altLang="en-US" b="1" dirty="0">
                <a:solidFill>
                  <a:srgbClr val="002060"/>
                </a:solidFill>
              </a:rPr>
              <a:t>optimistic concurrency control without validating read set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Unlike SI, reads are not guaranteed to be from a single snapshot.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Does not guarantee serializability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avoids some anomalies such as “lost update anomaly”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Used internally in Hibernate ORM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Implemented manually in many applications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Version numbers stored in tuples can also be used to support first committer wins check of snapshot isolation</a:t>
            </a:r>
          </a:p>
        </p:txBody>
      </p:sp>
    </p:spTree>
    <p:extLst>
      <p:ext uri="{BB962C8B-B14F-4D97-AF65-F5344CB8AC3E}">
        <p14:creationId xmlns:p14="http://schemas.microsoft.com/office/powerpoint/2010/main" val="18840886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895" y="2887596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25000"/>
                  </a:schemeClr>
                </a:solidFill>
              </a:rPr>
              <a:t>Advanced topics in Concurrency Control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099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AEBD7-E0E5-47B5-BB9F-735B9EA4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Index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5A345-D9DA-4CC9-AC8A-4DFDC29E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7"/>
            <a:ext cx="7670307" cy="5367972"/>
          </a:xfrm>
        </p:spPr>
        <p:txBody>
          <a:bodyPr/>
          <a:lstStyle/>
          <a:p>
            <a:r>
              <a:rPr lang="en-IN" dirty="0"/>
              <a:t>Problem: how to create an index on a large relation without affecting concurrent updates</a:t>
            </a:r>
          </a:p>
          <a:p>
            <a:pPr lvl="1"/>
            <a:r>
              <a:rPr lang="en-IN" dirty="0"/>
              <a:t>Index construction may take a long time</a:t>
            </a:r>
          </a:p>
          <a:p>
            <a:pPr lvl="1"/>
            <a:r>
              <a:rPr lang="en-IN" dirty="0"/>
              <a:t>Two-phase locking will block all concurrent updates</a:t>
            </a:r>
          </a:p>
          <a:p>
            <a:r>
              <a:rPr lang="en-IN" dirty="0"/>
              <a:t>Key ideas:  </a:t>
            </a:r>
          </a:p>
          <a:p>
            <a:pPr lvl="1"/>
            <a:r>
              <a:rPr lang="en-IN" dirty="0"/>
              <a:t>B</a:t>
            </a:r>
            <a:r>
              <a:rPr lang="en-IN" dirty="0" smtClean="0"/>
              <a:t>uild </a:t>
            </a:r>
            <a:r>
              <a:rPr lang="en-IN" dirty="0"/>
              <a:t>index on a snapshot of the relation, but keep track of all updates that occur after snapshot</a:t>
            </a:r>
          </a:p>
          <a:p>
            <a:pPr lvl="2"/>
            <a:r>
              <a:rPr lang="en-IN" dirty="0"/>
              <a:t>Updates are not applied on the index at this point</a:t>
            </a:r>
          </a:p>
          <a:p>
            <a:pPr lvl="1"/>
            <a:r>
              <a:rPr lang="en-IN" dirty="0"/>
              <a:t>Then apply subsequent updates to catch up</a:t>
            </a:r>
          </a:p>
          <a:p>
            <a:pPr lvl="1"/>
            <a:r>
              <a:rPr lang="en-IN" dirty="0"/>
              <a:t>Acquire relation lock towards end of catchup phase to block concurrent updates</a:t>
            </a:r>
          </a:p>
          <a:p>
            <a:pPr lvl="1"/>
            <a:r>
              <a:rPr lang="en-IN" dirty="0"/>
              <a:t>Catch up with remaining updates, and add index to system </a:t>
            </a:r>
            <a:r>
              <a:rPr lang="en-IN" dirty="0" err="1"/>
              <a:t>catalog</a:t>
            </a:r>
            <a:endParaRPr lang="en-IN" dirty="0"/>
          </a:p>
          <a:p>
            <a:pPr lvl="1"/>
            <a:r>
              <a:rPr lang="en-IN" dirty="0"/>
              <a:t>Subsequent transactions will find the index in </a:t>
            </a:r>
            <a:r>
              <a:rPr lang="en-IN" dirty="0" err="1"/>
              <a:t>catalog</a:t>
            </a:r>
            <a:r>
              <a:rPr lang="en-IN" dirty="0"/>
              <a:t> and update it</a:t>
            </a:r>
          </a:p>
        </p:txBody>
      </p:sp>
    </p:spTree>
    <p:extLst>
      <p:ext uri="{BB962C8B-B14F-4D97-AF65-F5344CB8AC3E}">
        <p14:creationId xmlns:p14="http://schemas.microsoft.com/office/powerpoint/2010/main" val="29626317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in Index Structures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17041" cy="5367972"/>
          </a:xfrm>
        </p:spPr>
        <p:txBody>
          <a:bodyPr/>
          <a:lstStyle/>
          <a:p>
            <a:r>
              <a:rPr lang="en-US" altLang="en-US" dirty="0"/>
              <a:t>Indices are unlike other database items in that their only job is to help in accessing data.</a:t>
            </a:r>
          </a:p>
          <a:p>
            <a:r>
              <a:rPr lang="en-US" altLang="en-US" dirty="0"/>
              <a:t>Index-structures are typically accessed very often, much more than other database items. </a:t>
            </a:r>
          </a:p>
          <a:p>
            <a:pPr lvl="1"/>
            <a:r>
              <a:rPr lang="en-US" altLang="en-US" dirty="0"/>
              <a:t>Treating index-structures like other database items, e.g. by 2-phase locking of index nodes can lead to low concurrency.   </a:t>
            </a:r>
          </a:p>
          <a:p>
            <a:r>
              <a:rPr lang="en-US" altLang="en-US" dirty="0"/>
              <a:t>There are several index concurrency protocols where locks on internal nodes are released early, and not in a two-phase fashion.</a:t>
            </a:r>
          </a:p>
          <a:p>
            <a:pPr lvl="1"/>
            <a:r>
              <a:rPr lang="en-US" altLang="en-US" dirty="0"/>
              <a:t>It is acceptable to have nonserializable concurrent access to an index as long as the accuracy of the index is maintained.</a:t>
            </a:r>
          </a:p>
          <a:p>
            <a:pPr lvl="2"/>
            <a:r>
              <a:rPr lang="en-US" altLang="en-US" dirty="0"/>
              <a:t>In particular, the exact values read in an internal node of a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are irrelevant so long as we land up in the correct leaf node.</a:t>
            </a:r>
          </a:p>
        </p:txBody>
      </p:sp>
    </p:spTree>
    <p:extLst>
      <p:ext uri="{BB962C8B-B14F-4D97-AF65-F5344CB8AC3E}">
        <p14:creationId xmlns:p14="http://schemas.microsoft.com/office/powerpoint/2010/main" val="15345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deadlock exists 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in Index Structures (Cont.)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803472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Crabbing protocol</a:t>
            </a:r>
            <a:r>
              <a:rPr lang="en-US" altLang="en-US" dirty="0">
                <a:solidFill>
                  <a:srgbClr val="002060"/>
                </a:solidFill>
              </a:rPr>
              <a:t> used </a:t>
            </a:r>
            <a:r>
              <a:rPr lang="en-US" altLang="en-US" dirty="0"/>
              <a:t>instead of two-phase locking on the nodes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during search/insertion/deletion:</a:t>
            </a:r>
          </a:p>
          <a:p>
            <a:pPr lvl="1"/>
            <a:r>
              <a:rPr lang="en-US" altLang="en-US" dirty="0"/>
              <a:t>First lock the root node in shared mode.</a:t>
            </a:r>
          </a:p>
          <a:p>
            <a:pPr lvl="1"/>
            <a:r>
              <a:rPr lang="en-US" altLang="en-US" dirty="0"/>
              <a:t>After locking all required children of a node in shared mode, release the lock on the node</a:t>
            </a:r>
          </a:p>
          <a:p>
            <a:pPr lvl="1"/>
            <a:r>
              <a:rPr lang="en-US" altLang="en-US" dirty="0"/>
              <a:t>During insertion/deletion, upgrade leaf node locks to exclusive mode.</a:t>
            </a:r>
          </a:p>
          <a:p>
            <a:pPr lvl="1"/>
            <a:r>
              <a:rPr lang="en-US" altLang="en-US" dirty="0"/>
              <a:t>When splitting or coalescing requires changes to a parent, lock the parent in exclusive mode.</a:t>
            </a:r>
          </a:p>
          <a:p>
            <a:r>
              <a:rPr lang="en-US" altLang="en-US" dirty="0"/>
              <a:t>Above protocol can cause excessive deadlocks</a:t>
            </a:r>
          </a:p>
          <a:p>
            <a:pPr lvl="1"/>
            <a:r>
              <a:rPr lang="en-US" altLang="en-US" dirty="0"/>
              <a:t>Searches coming down the tree deadlock with updates going up the tree</a:t>
            </a:r>
          </a:p>
          <a:p>
            <a:pPr lvl="1"/>
            <a:r>
              <a:rPr lang="en-US" altLang="en-US" dirty="0"/>
              <a:t>Can abort and restart search, without affecting transaction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B-link tree</a:t>
            </a:r>
            <a:r>
              <a:rPr lang="en-US" altLang="en-US" dirty="0"/>
              <a:t> </a:t>
            </a:r>
            <a:r>
              <a:rPr lang="en-US" altLang="en-US" b="1" dirty="0"/>
              <a:t>locking protocol</a:t>
            </a:r>
            <a:r>
              <a:rPr lang="en-US" altLang="en-US" dirty="0"/>
              <a:t> improves concurrency</a:t>
            </a:r>
          </a:p>
          <a:p>
            <a:pPr lvl="1"/>
            <a:r>
              <a:rPr lang="en-US" altLang="en-US" dirty="0"/>
              <a:t>Intuition: release lock on parent before acquiring lock on child</a:t>
            </a:r>
          </a:p>
          <a:p>
            <a:pPr lvl="2"/>
            <a:r>
              <a:rPr lang="en-US" altLang="en-US" dirty="0"/>
              <a:t>And deal with changes that may have happened between lock release and acquire</a:t>
            </a:r>
          </a:p>
        </p:txBody>
      </p:sp>
    </p:spTree>
    <p:extLst>
      <p:ext uri="{BB962C8B-B14F-4D97-AF65-F5344CB8AC3E}">
        <p14:creationId xmlns:p14="http://schemas.microsoft.com/office/powerpoint/2010/main" val="24095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5BC0-6944-4DE9-9F58-8A87A3F0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6" y="96242"/>
            <a:ext cx="8614611" cy="570215"/>
          </a:xfrm>
        </p:spPr>
        <p:txBody>
          <a:bodyPr/>
          <a:lstStyle/>
          <a:p>
            <a:r>
              <a:rPr lang="en-IN" sz="2600" dirty="0"/>
              <a:t>Concurrency Control in </a:t>
            </a:r>
            <a:r>
              <a:rPr lang="en-IN" sz="2600" dirty="0" smtClean="0"/>
              <a:t>Main-Memory Databases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4F7D-837F-4A1D-B2F0-71F5F5B3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688063" cy="5367972"/>
          </a:xfrm>
        </p:spPr>
        <p:txBody>
          <a:bodyPr/>
          <a:lstStyle/>
          <a:p>
            <a:r>
              <a:rPr lang="en-IN" dirty="0"/>
              <a:t>Index locking protocols can be simplified with main-memory databases</a:t>
            </a:r>
          </a:p>
          <a:p>
            <a:pPr lvl="1"/>
            <a:r>
              <a:rPr lang="en-IN" dirty="0"/>
              <a:t>Short term lock can be obtained on entire index for duration of an operation, serializing updates on the index</a:t>
            </a:r>
          </a:p>
          <a:p>
            <a:pPr lvl="2"/>
            <a:r>
              <a:rPr lang="en-IN" dirty="0"/>
              <a:t>Avoids overheads of multiple lock acquire/release</a:t>
            </a:r>
          </a:p>
          <a:p>
            <a:pPr lvl="2"/>
            <a:r>
              <a:rPr lang="en-IN" dirty="0"/>
              <a:t>No major penalty since operations finish fast, since there is no disk wait</a:t>
            </a:r>
          </a:p>
          <a:p>
            <a:r>
              <a:rPr lang="en-IN" dirty="0"/>
              <a:t>Latch-free techniques for data-structure update can speed up operations further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8602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717A-6DC9-446F-BB55-316E66D8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76A6-8011-473D-95A3-A247A6F5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This code is not safe without latches if executed concurrently:</a:t>
            </a:r>
          </a:p>
          <a:p>
            <a:pPr marL="0" indent="0">
              <a:buNone/>
            </a:pPr>
            <a:r>
              <a:rPr lang="en-IN" i="1" dirty="0"/>
              <a:t>       insert</a:t>
            </a:r>
            <a:r>
              <a:rPr lang="en-IN" dirty="0"/>
              <a:t>(</a:t>
            </a:r>
            <a:r>
              <a:rPr lang="en-IN" i="1" dirty="0"/>
              <a:t>value</a:t>
            </a:r>
            <a:r>
              <a:rPr lang="en-IN" dirty="0"/>
              <a:t>, 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IN" i="1" dirty="0" err="1"/>
              <a:t>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}</a:t>
            </a:r>
          </a:p>
          <a:p>
            <a:r>
              <a:rPr lang="en-IN" dirty="0"/>
              <a:t>This code is safe</a:t>
            </a:r>
            <a:br>
              <a:rPr lang="en-IN" dirty="0"/>
            </a:br>
            <a:r>
              <a:rPr lang="en-IN" dirty="0"/>
              <a:t>  </a:t>
            </a:r>
            <a:r>
              <a:rPr lang="en-IN" i="1" dirty="0"/>
              <a:t>insert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, </a:t>
            </a:r>
            <a:r>
              <a:rPr lang="en-IN" i="1" dirty="0"/>
              <a:t>value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/>
              <a:t>node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63042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717A-6DC9-446F-BB55-316E66D8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76A6-8011-473D-95A3-A247A6F5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102497"/>
            <a:ext cx="8161969" cy="5367972"/>
          </a:xfrm>
        </p:spPr>
        <p:txBody>
          <a:bodyPr/>
          <a:lstStyle/>
          <a:p>
            <a:r>
              <a:rPr lang="en-IN" dirty="0"/>
              <a:t>This code is not safe without latches if executed concurrently:</a:t>
            </a:r>
          </a:p>
          <a:p>
            <a:pPr marL="0" indent="0">
              <a:buNone/>
            </a:pPr>
            <a:r>
              <a:rPr lang="en-IN" i="1" dirty="0"/>
              <a:t>       insert</a:t>
            </a:r>
            <a:r>
              <a:rPr lang="en-IN" dirty="0"/>
              <a:t>(</a:t>
            </a:r>
            <a:r>
              <a:rPr lang="en-IN" i="1" dirty="0"/>
              <a:t>value</a:t>
            </a:r>
            <a:r>
              <a:rPr lang="en-IN" dirty="0"/>
              <a:t>, 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IN" i="1" dirty="0" err="1"/>
              <a:t>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}</a:t>
            </a:r>
          </a:p>
          <a:p>
            <a:r>
              <a:rPr lang="en-IN" dirty="0"/>
              <a:t>This code is safe</a:t>
            </a:r>
            <a:br>
              <a:rPr lang="en-IN" dirty="0"/>
            </a:br>
            <a:r>
              <a:rPr lang="en-IN" dirty="0"/>
              <a:t>  </a:t>
            </a:r>
            <a:r>
              <a:rPr lang="en-IN" i="1" dirty="0"/>
              <a:t>insert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, </a:t>
            </a:r>
            <a:r>
              <a:rPr lang="en-IN" i="1" dirty="0"/>
              <a:t>value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/>
              <a:t>node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79634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EA6-4451-499B-8DE6-B33834E0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E080-4804-44AE-96D3-041E7CF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723573" cy="5367972"/>
          </a:xfrm>
        </p:spPr>
        <p:txBody>
          <a:bodyPr/>
          <a:lstStyle/>
          <a:p>
            <a:r>
              <a:rPr lang="en-IN" i="1" dirty="0"/>
              <a:t>Consider:</a:t>
            </a:r>
          </a:p>
          <a:p>
            <a:pPr marL="0" indent="0">
              <a:buNone/>
            </a:pPr>
            <a:r>
              <a:rPr lang="en-IN" i="1" dirty="0"/>
              <a:t>       delete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US" dirty="0"/>
              <a:t>/* This function is not quite safe; see explanation in text. */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      </a:t>
            </a:r>
            <a:r>
              <a:rPr lang="en-IN" i="1" dirty="0" err="1"/>
              <a:t>newhead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r>
              <a:rPr lang="en-IN" dirty="0"/>
              <a:t>−</a:t>
            </a:r>
            <a:r>
              <a:rPr lang="en-IN" i="1" dirty="0"/>
              <a:t>&gt;next</a:t>
            </a:r>
            <a:br>
              <a:rPr lang="en-IN" i="1" dirty="0"/>
            </a:br>
            <a:r>
              <a:rPr lang="en-IN" i="1" dirty="0"/>
              <a:t>      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 err="1"/>
              <a:t>newhead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     }</a:t>
            </a:r>
          </a:p>
          <a:p>
            <a:r>
              <a:rPr lang="en-IN" dirty="0"/>
              <a:t>Above code is almost correct, but has a concurrency bug</a:t>
            </a:r>
          </a:p>
          <a:p>
            <a:pPr lvl="1"/>
            <a:r>
              <a:rPr lang="en-IN" dirty="0"/>
              <a:t>P1 initiates delete with N1 as head; concurrently P2 deletes N1 and next node N2, and then reinserts N1 as head, with N3 as next</a:t>
            </a:r>
          </a:p>
          <a:p>
            <a:pPr lvl="1"/>
            <a:r>
              <a:rPr lang="en-IN" dirty="0"/>
              <a:t>P1 may set head as N2 instead of N3.</a:t>
            </a:r>
          </a:p>
          <a:p>
            <a:r>
              <a:rPr lang="en-IN" dirty="0"/>
              <a:t>Known as ABA problem</a:t>
            </a:r>
          </a:p>
          <a:p>
            <a:r>
              <a:rPr lang="en-IN" dirty="0"/>
              <a:t>See book for details of how to avoid this problem</a:t>
            </a:r>
          </a:p>
        </p:txBody>
      </p:sp>
    </p:spTree>
    <p:extLst>
      <p:ext uri="{BB962C8B-B14F-4D97-AF65-F5344CB8AC3E}">
        <p14:creationId xmlns:p14="http://schemas.microsoft.com/office/powerpoint/2010/main" val="18320011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681C-25E5-43BD-B5F9-463B16D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D184-8289-492E-B482-7553BEE1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4802819" cy="5367972"/>
          </a:xfrm>
        </p:spPr>
        <p:txBody>
          <a:bodyPr/>
          <a:lstStyle/>
          <a:p>
            <a:r>
              <a:rPr lang="en-IN" dirty="0"/>
              <a:t>Consider this non-two phase schedule, which preserves database integrity constraints</a:t>
            </a:r>
          </a:p>
          <a:p>
            <a:r>
              <a:rPr lang="en-IN" dirty="0"/>
              <a:t>Can be understood as transaction performing increment operation</a:t>
            </a:r>
          </a:p>
          <a:p>
            <a:pPr lvl="1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increment(A, -50), increment (B, 50)</a:t>
            </a:r>
          </a:p>
          <a:p>
            <a:pPr lvl="1"/>
            <a:r>
              <a:rPr lang="en-IN" dirty="0"/>
              <a:t>As long as increment operation does not return actual value, increments can be reordered</a:t>
            </a:r>
            <a:endParaRPr lang="en-IN" b="1" i="1" dirty="0"/>
          </a:p>
          <a:p>
            <a:pPr lvl="2"/>
            <a:r>
              <a:rPr lang="en-IN" b="1" i="1" dirty="0"/>
              <a:t>Increments commute</a:t>
            </a:r>
          </a:p>
          <a:p>
            <a:pPr lvl="1"/>
            <a:r>
              <a:rPr lang="en-IN" dirty="0"/>
              <a:t>New increment-mode lock to support reordering</a:t>
            </a:r>
          </a:p>
          <a:p>
            <a:pPr lvl="1"/>
            <a:r>
              <a:rPr lang="en-IN" dirty="0"/>
              <a:t>Conflict matrix with increment lock mode</a:t>
            </a:r>
          </a:p>
          <a:p>
            <a:pPr lvl="2"/>
            <a:r>
              <a:rPr lang="en-IN" i="1" dirty="0"/>
              <a:t>Two increment operations do not conflict with each other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F8A82A-8DEE-41EF-B061-1D71BF28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2" y="1017963"/>
            <a:ext cx="2800346" cy="36199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3242392-6CB2-4143-B3D7-EBA0D1037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224" y="4829169"/>
            <a:ext cx="2500759" cy="13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15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7375-047F-4768-92E6-9E7013D2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1616"/>
          </a:xfrm>
        </p:spPr>
        <p:txBody>
          <a:bodyPr/>
          <a:lstStyle/>
          <a:p>
            <a:r>
              <a:rPr lang="en-IN" dirty="0"/>
              <a:t>Concurrency Control with Operations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ACCA-93B9-454F-9B13-40E71B98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102497"/>
            <a:ext cx="7448366" cy="5367972"/>
          </a:xfrm>
        </p:spPr>
        <p:txBody>
          <a:bodyPr/>
          <a:lstStyle/>
          <a:p>
            <a:r>
              <a:rPr lang="en-IN" dirty="0"/>
              <a:t>Undo of increment(v, n) is performed by increment (v, -n) </a:t>
            </a:r>
          </a:p>
          <a:p>
            <a:r>
              <a:rPr lang="en-IN" dirty="0" err="1"/>
              <a:t>Increment_conditional</a:t>
            </a:r>
            <a:r>
              <a:rPr lang="en-IN" dirty="0"/>
              <a:t>(v, n):</a:t>
            </a:r>
          </a:p>
          <a:p>
            <a:pPr lvl="1"/>
            <a:r>
              <a:rPr lang="en-IN" dirty="0"/>
              <a:t>Updates v by adding n to it, as long as final v &gt; 0, fails otherwise</a:t>
            </a:r>
          </a:p>
          <a:p>
            <a:pPr lvl="1"/>
            <a:r>
              <a:rPr lang="en-IN" dirty="0"/>
              <a:t>Can be used to model, e.g. number of available tickets, </a:t>
            </a:r>
            <a:r>
              <a:rPr lang="en-IN" i="1" dirty="0" err="1"/>
              <a:t>avail_tickets</a:t>
            </a:r>
            <a:r>
              <a:rPr lang="en-IN" i="1" dirty="0"/>
              <a:t>, </a:t>
            </a:r>
            <a:r>
              <a:rPr lang="en-IN" dirty="0"/>
              <a:t>for a concert</a:t>
            </a:r>
          </a:p>
          <a:p>
            <a:pPr lvl="1"/>
            <a:r>
              <a:rPr lang="en-IN" dirty="0" err="1"/>
              <a:t>Increment_conditional</a:t>
            </a:r>
            <a:r>
              <a:rPr lang="en-IN" dirty="0"/>
              <a:t> is NOT commutative</a:t>
            </a:r>
          </a:p>
          <a:p>
            <a:pPr lvl="2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last few tickets for a concert</a:t>
            </a:r>
          </a:p>
          <a:p>
            <a:pPr lvl="1"/>
            <a:r>
              <a:rPr lang="en-IN" dirty="0"/>
              <a:t>But reordering may still be acceptable</a:t>
            </a:r>
          </a:p>
        </p:txBody>
      </p:sp>
    </p:spTree>
    <p:extLst>
      <p:ext uri="{BB962C8B-B14F-4D97-AF65-F5344CB8AC3E}">
        <p14:creationId xmlns:p14="http://schemas.microsoft.com/office/powerpoint/2010/main" val="25589754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3276-6C5B-46E4-B0A7-9F652917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Transaction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020A-6B59-4E8F-999C-EF4278A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563775" cy="5367972"/>
          </a:xfrm>
        </p:spPr>
        <p:txBody>
          <a:bodyPr/>
          <a:lstStyle/>
          <a:p>
            <a:r>
              <a:rPr lang="en-IN" dirty="0"/>
              <a:t>Transactions in a system may have deadlines within which they must be completed.</a:t>
            </a:r>
          </a:p>
          <a:p>
            <a:pPr lvl="1"/>
            <a:r>
              <a:rPr lang="en-IN" dirty="0"/>
              <a:t>Hard deadline: missing deadline is an error</a:t>
            </a:r>
          </a:p>
          <a:p>
            <a:pPr lvl="1"/>
            <a:r>
              <a:rPr lang="en-IN" dirty="0"/>
              <a:t>Firm deadline: value of transaction is 0 in case deadline is missed</a:t>
            </a:r>
          </a:p>
          <a:p>
            <a:pPr lvl="1"/>
            <a:r>
              <a:rPr lang="en-IN" dirty="0"/>
              <a:t>Soft deadline: transaction still has some value if done after deadline</a:t>
            </a:r>
          </a:p>
          <a:p>
            <a:r>
              <a:rPr lang="en-IN" dirty="0"/>
              <a:t>Locking can cause blocking</a:t>
            </a:r>
          </a:p>
          <a:p>
            <a:r>
              <a:rPr lang="en-IN" dirty="0"/>
              <a:t>Optimistic concurrency control (validation protocol) has been shown to do will in a real-time setting</a:t>
            </a:r>
          </a:p>
        </p:txBody>
      </p:sp>
    </p:spTree>
    <p:extLst>
      <p:ext uri="{BB962C8B-B14F-4D97-AF65-F5344CB8AC3E}">
        <p14:creationId xmlns:p14="http://schemas.microsoft.com/office/powerpoint/2010/main" val="369142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1783" y="2887596"/>
            <a:ext cx="446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E</a:t>
            </a:r>
            <a:r>
              <a:rPr lang="en-US" sz="3200" b="1" dirty="0" smtClean="0">
                <a:solidFill>
                  <a:schemeClr val="bg1">
                    <a:lumMod val="25000"/>
                  </a:schemeClr>
                </a:solidFill>
              </a:rPr>
              <a:t>nd of Chapter 18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69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887768"/>
            <a:ext cx="7787967" cy="5325708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be two schedules with the same set of transactions. 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2060"/>
                </a:solidFill>
              </a:rPr>
              <a:t>view equivalent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following three conditions are met, for each data item </a:t>
            </a:r>
            <a:r>
              <a:rPr lang="en-US" altLang="en-US" i="1" dirty="0"/>
              <a:t>Q,</a:t>
            </a:r>
            <a:r>
              <a:rPr lang="en-US" altLang="en-US" dirty="0"/>
              <a:t> 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   </a:t>
            </a:r>
            <a:r>
              <a:rPr lang="en-US" altLang="en-US" dirty="0"/>
              <a:t>If in schedule S,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reads the initial value of </a:t>
            </a:r>
            <a:r>
              <a:rPr lang="en-US" altLang="en-US" i="1" dirty="0"/>
              <a:t>Q</a:t>
            </a:r>
            <a:r>
              <a:rPr lang="en-US" alt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schedule </a:t>
            </a:r>
            <a:r>
              <a:rPr lang="en-US" altLang="en-US" i="1" dirty="0"/>
              <a:t>S</a:t>
            </a:r>
            <a:r>
              <a:rPr lang="ja-JP" altLang="en-US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ja-JP" sz="400" i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in schedule S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executes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</a:t>
            </a:r>
            <a:r>
              <a:rPr lang="en-US" alt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produced by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i="1" dirty="0"/>
              <a:t> </a:t>
            </a:r>
            <a:r>
              <a:rPr lang="en-US" altLang="en-US" dirty="0"/>
              <a:t>(if any), then in schedule </a:t>
            </a:r>
            <a:r>
              <a:rPr lang="en-US" altLang="en-US" i="1" dirty="0"/>
              <a:t>S</a:t>
            </a:r>
            <a:r>
              <a:rPr lang="ja-JP" altLang="en-US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ja-JP" dirty="0"/>
              <a:t>     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ja-JP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The transaction (if any) that performs the final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schedule </a:t>
            </a:r>
            <a:r>
              <a:rPr lang="en-US" altLang="en-US" i="1" dirty="0"/>
              <a:t>S </a:t>
            </a:r>
            <a:r>
              <a:rPr lang="en-US" altLang="en-US" dirty="0"/>
              <a:t>must also perform the final</a:t>
            </a:r>
            <a:r>
              <a:rPr lang="en-US" altLang="en-US" i="1" dirty="0"/>
              <a:t>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in schedule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i="1" dirty="0"/>
              <a:t>      S</a:t>
            </a:r>
            <a:r>
              <a:rPr lang="ja-JP" altLang="en-US" i="1" dirty="0"/>
              <a:t>’</a:t>
            </a:r>
            <a:r>
              <a:rPr lang="en-US" altLang="ja-JP" i="1" dirty="0"/>
              <a:t>.</a:t>
            </a:r>
            <a:endParaRPr lang="en-US" altLang="ja-JP" dirty="0"/>
          </a:p>
          <a:p>
            <a:r>
              <a:rPr lang="en-US" altLang="en-US" dirty="0"/>
              <a:t>As can be seen, view equivalence is also based purely on </a:t>
            </a:r>
            <a:r>
              <a:rPr lang="en-US" altLang="en-US" b="1" dirty="0"/>
              <a:t>reads </a:t>
            </a:r>
            <a:r>
              <a:rPr lang="en-US" altLang="en-US" dirty="0"/>
              <a:t>and </a:t>
            </a:r>
            <a:r>
              <a:rPr lang="en-US" altLang="en-US" b="1" dirty="0"/>
              <a:t>writes</a:t>
            </a:r>
            <a:r>
              <a:rPr lang="en-US" altLang="en-US" dirty="0"/>
              <a:t> alone.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conflict-serializable schedules.</a:t>
            </a:r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9857D5-A3B4-4348-AD13-80AB0BFB7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3582" y="1106488"/>
            <a:ext cx="7723572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view serializable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Below is a schedule which is view-serializable but </a:t>
            </a:r>
            <a:r>
              <a:rPr lang="en-US" altLang="en-US" i="1" dirty="0"/>
              <a:t>not </a:t>
            </a:r>
            <a:r>
              <a:rPr lang="en-US" altLang="en-US" dirty="0"/>
              <a:t>conflict serializable.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view serializable schedule that is not conflict serializable has </a:t>
            </a:r>
            <a:r>
              <a:rPr lang="en-US" altLang="en-US" b="1" dirty="0">
                <a:solidFill>
                  <a:srgbClr val="002060"/>
                </a:solidFill>
              </a:rPr>
              <a:t>blind writes</a:t>
            </a:r>
            <a:r>
              <a:rPr lang="en-US" altLang="en-US" dirty="0"/>
              <a:t>.</a:t>
            </a:r>
          </a:p>
        </p:txBody>
      </p:sp>
      <p:pic>
        <p:nvPicPr>
          <p:cNvPr id="97284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69" y="2517132"/>
            <a:ext cx="2677526" cy="11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6488"/>
            <a:ext cx="7899092" cy="4114800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01337" y="1106489"/>
            <a:ext cx="7776838" cy="4868184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 lvl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Operation-conflicts, operation locks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99332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785930"/>
            <a:ext cx="1975002" cy="25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97603</TotalTime>
  <Words>6631</Words>
  <Application>Microsoft Office PowerPoint</Application>
  <PresentationFormat>On-screen Show (4:3)</PresentationFormat>
  <Paragraphs>831</Paragraphs>
  <Slides>92</Slides>
  <Notes>73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MS PGothic</vt:lpstr>
      <vt:lpstr>MS PGothic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Chapter 18 : Concurrency Control </vt:lpstr>
      <vt:lpstr>Outline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</vt:lpstr>
      <vt:lpstr>The Two-Phase Locking Protocol (Cont.)</vt:lpstr>
      <vt:lpstr>The Two-Phase Locking Protocol (Cont.)</vt:lpstr>
      <vt:lpstr>Locking Protocols</vt:lpstr>
      <vt:lpstr>Lock Conversions</vt:lpstr>
      <vt:lpstr>Automatic Acquisition of Locks</vt:lpstr>
      <vt:lpstr>Automatic Acquisition of Locks (Cont.)</vt:lpstr>
      <vt:lpstr>Implementation of Locking</vt:lpstr>
      <vt:lpstr>Lock Table</vt:lpstr>
      <vt:lpstr>Graph-Based Protocols</vt:lpstr>
      <vt:lpstr>Tree Protocol</vt:lpstr>
      <vt:lpstr>Graph-Based Protocols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Recovery</vt:lpstr>
      <vt:lpstr>Multiple Granularity</vt:lpstr>
      <vt:lpstr>Example of Granularity Hierarchy</vt:lpstr>
      <vt:lpstr>Example of Granularity Hierarchy</vt:lpstr>
      <vt:lpstr>Intention Lock Modes</vt:lpstr>
      <vt:lpstr>Compatibility Matrix with Intention Lock Modes</vt:lpstr>
      <vt:lpstr>Multiple Granularity Locking Scheme</vt:lpstr>
      <vt:lpstr>Insert/Delete Operations and Predicate Reads</vt:lpstr>
      <vt:lpstr>Phantom Phenomenon</vt:lpstr>
      <vt:lpstr>Insert/Delete Operations and Predicate Reads</vt:lpstr>
      <vt:lpstr>Handling Phantoms</vt:lpstr>
      <vt:lpstr>Index Locking To Prevent Phantoms</vt:lpstr>
      <vt:lpstr>Next-Key Locking to Prevent Phantoms</vt:lpstr>
      <vt:lpstr>PowerPoint Presentation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Another Example Under TSO</vt:lpstr>
      <vt:lpstr>Correctness of Timestamp-Ordering Protocol</vt:lpstr>
      <vt:lpstr>Recoverability and Cascade Freedom</vt:lpstr>
      <vt:lpstr>Thomas’ Write Rule</vt:lpstr>
      <vt:lpstr>Validation-Based Protocol</vt:lpstr>
      <vt:lpstr>Validation-Based Protocol</vt:lpstr>
      <vt:lpstr>Validation-Based Protocol (Cont.)</vt:lpstr>
      <vt:lpstr>Validation Test for Transaction Tj</vt:lpstr>
      <vt:lpstr>Schedule Produced by Validation</vt:lpstr>
      <vt:lpstr>PowerPoint Presentation</vt:lpstr>
      <vt:lpstr>Multiversion Schemes</vt:lpstr>
      <vt:lpstr>Multiversion Timestamp Ordering</vt:lpstr>
      <vt:lpstr>Multiversion Timestamp Ordering (Cont)</vt:lpstr>
      <vt:lpstr>Multiversion Timestamp Ordering (Cont)</vt:lpstr>
      <vt:lpstr>Multiversion Two-Phase Locking</vt:lpstr>
      <vt:lpstr>Multiversion Two-Phase Locking (Cont.)</vt:lpstr>
      <vt:lpstr>MVCC: Implementation Issues</vt:lpstr>
      <vt:lpstr>Snapshot Isolation </vt:lpstr>
      <vt:lpstr>Snapshot Isolation</vt:lpstr>
      <vt:lpstr>Snapshot Read</vt:lpstr>
      <vt:lpstr>Snapshot Write: First Committer Wins</vt:lpstr>
      <vt:lpstr>Benefits of SI</vt:lpstr>
      <vt:lpstr>Snapshot Isolation</vt:lpstr>
      <vt:lpstr>Snapshot Isolation Anomalies</vt:lpstr>
      <vt:lpstr>Serializable Snapshot Isolation</vt:lpstr>
      <vt:lpstr>SI Implementations</vt:lpstr>
      <vt:lpstr>Working Around SI Anomalies</vt:lpstr>
      <vt:lpstr>PowerPoint Presentation</vt:lpstr>
      <vt:lpstr>Weak Levels of Consistency</vt:lpstr>
      <vt:lpstr>Weak Levels of Consistency in SQL</vt:lpstr>
      <vt:lpstr>Concurrency Control across User Interactions</vt:lpstr>
      <vt:lpstr>Concurrency Control across User Interactions</vt:lpstr>
      <vt:lpstr>PowerPoint Presentation</vt:lpstr>
      <vt:lpstr>Online Index Creation</vt:lpstr>
      <vt:lpstr>Concurrency in Index Structures</vt:lpstr>
      <vt:lpstr>Concurrency in Index Structures (Cont.)</vt:lpstr>
      <vt:lpstr>Concurrency Control in Main-Memory Databases</vt:lpstr>
      <vt:lpstr>Latch-Free Data-structure Updates</vt:lpstr>
      <vt:lpstr>Latch-Free Data-structure Updates</vt:lpstr>
      <vt:lpstr>Latch-Free Data-structures (Cont.)</vt:lpstr>
      <vt:lpstr>Concurrency Control with Operations</vt:lpstr>
      <vt:lpstr>Concurrency Control with Operations (Cont.)</vt:lpstr>
      <vt:lpstr>Real-Time Transaction Systems</vt:lpstr>
      <vt:lpstr>PowerPoint Presentation</vt:lpstr>
      <vt:lpstr>View Serializability</vt:lpstr>
      <vt:lpstr>View Serializability (Cont.)</vt:lpstr>
      <vt:lpstr>Test for View Serializability</vt:lpstr>
      <vt:lpstr>Other Notions of Serializability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Silberschatz, Avi</cp:lastModifiedBy>
  <cp:revision>429</cp:revision>
  <dcterms:created xsi:type="dcterms:W3CDTF">2009-12-21T15:40:24Z</dcterms:created>
  <dcterms:modified xsi:type="dcterms:W3CDTF">2019-07-20T16:03:54Z</dcterms:modified>
</cp:coreProperties>
</file>