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handoutMasterIdLst>
    <p:handoutMasterId r:id="rId33"/>
  </p:handoutMasterIdLst>
  <p:sldIdLst>
    <p:sldId id="335" r:id="rId2"/>
    <p:sldId id="336" r:id="rId3"/>
    <p:sldId id="337" r:id="rId4"/>
    <p:sldId id="367" r:id="rId5"/>
    <p:sldId id="338" r:id="rId6"/>
    <p:sldId id="364" r:id="rId7"/>
    <p:sldId id="340" r:id="rId8"/>
    <p:sldId id="341" r:id="rId9"/>
    <p:sldId id="342" r:id="rId10"/>
    <p:sldId id="343" r:id="rId11"/>
    <p:sldId id="344" r:id="rId12"/>
    <p:sldId id="345" r:id="rId13"/>
    <p:sldId id="368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6517" autoAdjust="0"/>
  </p:normalViewPr>
  <p:slideViewPr>
    <p:cSldViewPr snapToGrid="0">
      <p:cViewPr varScale="1">
        <p:scale>
          <a:sx n="72" d="100"/>
          <a:sy n="72" d="100"/>
        </p:scale>
        <p:origin x="1182" y="4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xmlns="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xmlns="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xmlns="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xmlns="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847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xmlns="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xmlns="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xmlns="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xmlns="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xmlns="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584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96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841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31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212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407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9492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334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760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00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069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39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434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166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688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745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190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451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221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427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826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90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50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49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1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728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02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4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43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xmlns="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xmlns="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xmlns="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xmlns="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Intro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84263"/>
            <a:ext cx="7692069" cy="3555047"/>
          </a:xfrm>
        </p:spPr>
        <p:txBody>
          <a:bodyPr/>
          <a:lstStyle/>
          <a:p>
            <a:r>
              <a:rPr lang="en-US" altLang="en-US" sz="1700" dirty="0"/>
              <a:t>Procedural versus non-procedural, or declarative</a:t>
            </a:r>
          </a:p>
          <a:p>
            <a:r>
              <a:rPr lang="en-US" altLang="en-US" sz="1700" dirty="0"/>
              <a:t>“Pure” languages:</a:t>
            </a:r>
          </a:p>
          <a:p>
            <a:pPr lvl="1"/>
            <a:r>
              <a:rPr lang="en-US" altLang="en-US" sz="1700" dirty="0"/>
              <a:t>Relational algebra</a:t>
            </a:r>
          </a:p>
          <a:p>
            <a:pPr lvl="1"/>
            <a:r>
              <a:rPr lang="en-US" altLang="en-US" sz="1700" dirty="0"/>
              <a:t>Tuple relational calculus</a:t>
            </a:r>
          </a:p>
          <a:p>
            <a:pPr lvl="1"/>
            <a:r>
              <a:rPr lang="en-US" altLang="en-US" sz="1700" dirty="0"/>
              <a:t>Domain relational calculus</a:t>
            </a:r>
          </a:p>
          <a:p>
            <a:r>
              <a:rPr lang="en-US" altLang="en-US" sz="1700" dirty="0"/>
              <a:t>The above 3 pure languages are equivalent in computing power</a:t>
            </a:r>
          </a:p>
          <a:p>
            <a:r>
              <a:rPr lang="en-US" altLang="en-US" sz="1700" dirty="0"/>
              <a:t>We will concentrate in this chapter on relational algebra</a:t>
            </a:r>
          </a:p>
          <a:p>
            <a:pPr lvl="1"/>
            <a:r>
              <a:rPr lang="en-US" altLang="en-US" sz="1700" dirty="0"/>
              <a:t>Not </a:t>
            </a:r>
            <a:r>
              <a:rPr lang="en-US" altLang="en-US" dirty="0"/>
              <a:t>T</a:t>
            </a:r>
            <a:r>
              <a:rPr lang="en-US" altLang="en-US" sz="1700" dirty="0"/>
              <a:t>uring-machine equivalent</a:t>
            </a:r>
          </a:p>
          <a:p>
            <a:pPr lvl="1"/>
            <a:r>
              <a:rPr lang="en-US" altLang="en-US" sz="1700" dirty="0"/>
              <a:t>Consists of 6 basic operations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1700" dirty="0"/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en-US" sz="1700" dirty="0"/>
              <a:t>Six basic operators</a:t>
            </a:r>
          </a:p>
          <a:p>
            <a:pPr lvl="1"/>
            <a:r>
              <a:rPr lang="en-US" altLang="en-US" sz="1700" dirty="0"/>
              <a:t>select: </a:t>
            </a:r>
            <a:r>
              <a:rPr kumimoji="0" lang="en-US" altLang="en-US" sz="1700" dirty="0">
                <a:sym typeface="Symbol" panose="05050102010706020507" pitchFamily="18" charset="2"/>
              </a:rPr>
              <a:t></a:t>
            </a:r>
            <a:endParaRPr lang="en-US" altLang="en-US" sz="1700" dirty="0"/>
          </a:p>
          <a:p>
            <a:pPr lvl="1"/>
            <a:r>
              <a:rPr lang="en-US" altLang="en-US" sz="1700" dirty="0"/>
              <a:t>project: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endParaRPr lang="en-US" altLang="en-US" sz="1700" dirty="0"/>
          </a:p>
          <a:p>
            <a:pPr lvl="1"/>
            <a:r>
              <a:rPr lang="en-US" altLang="en-US" sz="1700" dirty="0"/>
              <a:t>union: </a:t>
            </a:r>
            <a:r>
              <a:rPr lang="en-US" altLang="en-US" sz="1700" dirty="0">
                <a:sym typeface="Symbol" panose="05050102010706020507" pitchFamily="18" charset="2"/>
              </a:rPr>
              <a:t></a:t>
            </a:r>
            <a:endParaRPr lang="en-US" altLang="en-US" sz="1700" dirty="0"/>
          </a:p>
          <a:p>
            <a:pPr lvl="1"/>
            <a:r>
              <a:rPr lang="en-US" altLang="en-US" sz="1700" dirty="0"/>
              <a:t>set difference: </a:t>
            </a:r>
            <a:r>
              <a:rPr lang="en-US" altLang="en-US" sz="1700" i="1" dirty="0"/>
              <a:t>–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Cartesian product: x</a:t>
            </a:r>
          </a:p>
          <a:p>
            <a:pPr lvl="1"/>
            <a:r>
              <a:rPr lang="en-US" altLang="en-US" sz="1700" dirty="0"/>
              <a:t>rename: </a:t>
            </a:r>
            <a:r>
              <a:rPr lang="en-US" altLang="en-US" sz="1700" i="1" dirty="0">
                <a:sym typeface="Symbol" panose="05050102010706020507" pitchFamily="18" charset="2"/>
              </a:rPr>
              <a:t></a:t>
            </a: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The  </a:t>
            </a:r>
            <a:r>
              <a:rPr lang="en-US" altLang="en-US" sz="1700" b="1" dirty="0"/>
              <a:t>selec</a:t>
            </a:r>
            <a:r>
              <a:rPr lang="en-US" altLang="en-US" sz="1700" dirty="0"/>
              <a:t>t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Notation: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p</a:t>
            </a:r>
            <a:r>
              <a:rPr lang="en-US" altLang="en-US" sz="1700" dirty="0">
                <a:sym typeface="Symbol" panose="05050102010706020507" pitchFamily="18" charset="2"/>
              </a:rPr>
              <a:t> is called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Result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D0EA259D-031F-4208-A7F2-A15AE5165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31858"/>
          <a:stretch/>
        </p:blipFill>
        <p:spPr>
          <a:xfrm>
            <a:off x="1735698" y="4125699"/>
            <a:ext cx="4932139" cy="12231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8873"/>
            <a:ext cx="7656559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  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1700" b="1" dirty="0">
                <a:sym typeface="Symbol" panose="05050102010706020507" pitchFamily="18" charset="2"/>
              </a:rPr>
              <a:t>and</a:t>
            </a:r>
            <a:r>
              <a:rPr lang="en-US" altLang="en-US" sz="1700" dirty="0">
                <a:sym typeface="Symbol" panose="05050102010706020507" pitchFamily="18" charset="2"/>
              </a:rPr>
              <a:t>),  (</a:t>
            </a:r>
            <a:r>
              <a:rPr lang="en-US" altLang="en-US" sz="1700" b="1" dirty="0">
                <a:sym typeface="Symbol" panose="05050102010706020507" pitchFamily="18" charset="2"/>
              </a:rPr>
              <a:t>or</a:t>
            </a:r>
            <a:r>
              <a:rPr lang="en-US" altLang="en-US" sz="1700" dirty="0">
                <a:sym typeface="Symbol" panose="05050102010706020507" pitchFamily="18" charset="2"/>
              </a:rPr>
              <a:t>),  (</a:t>
            </a:r>
            <a:r>
              <a:rPr lang="en-US" altLang="en-US" sz="1700" b="1" dirty="0">
                <a:sym typeface="Symbol" panose="05050102010706020507" pitchFamily="18" charset="2"/>
              </a:rPr>
              <a:t>not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&gt;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ja-JP" sz="8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department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083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A unary operation that returns its argument relation, with certain attributes left out.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sz="1700" dirty="0"/>
              <a:t>	where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A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, 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k</a:t>
            </a:r>
            <a:r>
              <a:rPr lang="en-US" altLang="en-US" sz="1700" dirty="0"/>
              <a:t>  are attribute names and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The result is defined as the relation of </a:t>
            </a:r>
            <a:r>
              <a:rPr lang="en-US" altLang="en-US" sz="1700" i="1" dirty="0"/>
              <a:t>k</a:t>
            </a:r>
            <a:r>
              <a:rPr lang="en-US" altLang="en-US" sz="1700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Duplicate rows removed from result, since relations are sets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78A827ED-B175-4A55-B05F-235A354E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9823"/>
          <a:stretch/>
        </p:blipFill>
        <p:spPr>
          <a:xfrm>
            <a:off x="2386431" y="2422578"/>
            <a:ext cx="4216669" cy="37498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7558786" cy="3720109"/>
          </a:xfrm>
        </p:spPr>
        <p:txBody>
          <a:bodyPr/>
          <a:lstStyle/>
          <a:p>
            <a:r>
              <a:rPr lang="en-US" altLang="en-US" sz="1700" dirty="0"/>
              <a:t>The result of a relational-algebra operation is relation  and therefore of relational-algebra operations can be composed together into a </a:t>
            </a:r>
            <a:r>
              <a:rPr lang="en-US" altLang="en-US" sz="1700" b="1" dirty="0"/>
              <a:t>relational-algebra expression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Consider  the query -- Find the names of all instructors in the Physics department.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721"/>
            <a:ext cx="770982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operation (denoted by X)  allows us to combine information from any two relations.  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Example: the Cartesian product of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t</a:t>
            </a:r>
            <a:r>
              <a:rPr lang="en-US" altLang="en-US" sz="1700" i="1" dirty="0"/>
              <a:t>eaches</a:t>
            </a:r>
            <a:r>
              <a:rPr lang="en-US" altLang="en-US" sz="1700" dirty="0"/>
              <a:t> is written  as: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We construct a tuple of the result out of each possible pair of tuples: one from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 and one from the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relation (see next slide)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Since the instructor</a:t>
            </a:r>
            <a:r>
              <a:rPr lang="en-US" altLang="en-US" sz="1700" i="1" dirty="0"/>
              <a:t> ID </a:t>
            </a:r>
            <a:r>
              <a:rPr lang="en-US" altLang="en-US" sz="1700" dirty="0"/>
              <a:t>appears in both relations we distinguish between these attribute by attaching to the attribute the name of the relation 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teaches.ID</a:t>
            </a:r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425A146-DF78-4629-A7BE-AFD77542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2" b="6551"/>
          <a:stretch/>
        </p:blipFill>
        <p:spPr>
          <a:xfrm>
            <a:off x="1669591" y="727075"/>
            <a:ext cx="5459492" cy="59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6681"/>
            <a:ext cx="7631938" cy="466451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dirty="0"/>
              <a:t>      associates every  tuple of  instructor with every tuple of teaches.</a:t>
            </a:r>
          </a:p>
          <a:p>
            <a:pPr lvl="1"/>
            <a:r>
              <a:rPr lang="en-US" altLang="en-US" sz="1700" dirty="0"/>
              <a:t>Most of the resulting rows have information about instructors who did NOT teach a particular course. </a:t>
            </a:r>
          </a:p>
          <a:p>
            <a:r>
              <a:rPr lang="en-US" altLang="en-US" sz="1700" dirty="0"/>
              <a:t>To get only those tuples of 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ja-JP" sz="17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teaches” </a:t>
            </a:r>
            <a:r>
              <a:rPr lang="en-US" altLang="ja-JP" sz="1700" dirty="0">
                <a:sym typeface="Symbol" panose="05050102010706020507" pitchFamily="18" charset="2"/>
              </a:rPr>
              <a:t>that pertain to instructors and the courses that they taught.</a:t>
            </a:r>
          </a:p>
          <a:p>
            <a:r>
              <a:rPr lang="en-US" altLang="ja-JP" sz="1700" dirty="0">
                <a:sym typeface="Symbol" panose="05050102010706020507" pitchFamily="18" charset="2"/>
              </a:rPr>
              <a:t>The result of this expression, shown in the next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Structure of Relational Databases</a:t>
            </a:r>
          </a:p>
          <a:p>
            <a:r>
              <a:rPr lang="en-US" altLang="en-US" sz="1700" dirty="0"/>
              <a:t>Database Schema</a:t>
            </a:r>
          </a:p>
          <a:p>
            <a:r>
              <a:rPr lang="en-US" altLang="en-US" sz="1700" dirty="0"/>
              <a:t>Keys</a:t>
            </a:r>
          </a:p>
          <a:p>
            <a:r>
              <a:rPr lang="en-US" altLang="en-US" sz="1700" dirty="0"/>
              <a:t>Schema Diagrams</a:t>
            </a:r>
          </a:p>
          <a:p>
            <a:r>
              <a:rPr lang="en-US" altLang="en-US" sz="1700" dirty="0"/>
              <a:t>Relational Query Languages</a:t>
            </a:r>
          </a:p>
          <a:p>
            <a:r>
              <a:rPr lang="en-US" altLang="en-US" sz="1700" dirty="0"/>
              <a:t>The Relational Algebra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436866" cy="8484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r>
              <a:rPr lang="en-US" altLang="en-US" sz="1700" dirty="0"/>
              <a:t> </a:t>
            </a:r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54514E8B-ADB7-4B47-B765-99E7784E8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1" b="12878"/>
          <a:stretch/>
        </p:blipFill>
        <p:spPr>
          <a:xfrm>
            <a:off x="938783" y="1926336"/>
            <a:ext cx="7416310" cy="41345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The </a:t>
                </a:r>
                <a:r>
                  <a:rPr lang="en-US" altLang="en-US" sz="1700" b="1" dirty="0"/>
                  <a:t>join </a:t>
                </a:r>
                <a:r>
                  <a:rPr lang="en-US" altLang="en-US" sz="1700" dirty="0"/>
                  <a:t>operation allows us to combine  a select operation and a  </a:t>
                </a:r>
                <a:r>
                  <a:rPr lang="en-US" altLang="en-US" sz="1700" b="1" dirty="0"/>
                  <a:t> </a:t>
                </a:r>
                <a:r>
                  <a:rPr lang="en-US" altLang="en-US" sz="1700" dirty="0"/>
                  <a:t>Cartesian-Product  operation into a single operation.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Consider relations </a:t>
                </a:r>
                <a:r>
                  <a:rPr lang="en-US" altLang="en-US" sz="1700" i="1" dirty="0"/>
                  <a:t>r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R</a:t>
                </a:r>
                <a:r>
                  <a:rPr lang="en-US" altLang="en-US" sz="1700" dirty="0"/>
                  <a:t>) and </a:t>
                </a:r>
                <a:r>
                  <a:rPr lang="en-US" altLang="en-US" sz="1700" i="1" dirty="0"/>
                  <a:t>s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S</a:t>
                </a:r>
                <a:r>
                  <a:rPr lang="en-US" altLang="en-US" sz="1700" dirty="0"/>
                  <a:t>)</a:t>
                </a:r>
              </a:p>
              <a:p>
                <a:r>
                  <a:rPr lang="en-US" altLang="en-US" sz="1700" dirty="0"/>
                  <a:t>Let  “theta” be a predicate on attributes in the schema R “union” S.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s is defined as follows: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1700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Thus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Can equivalently be written as 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r>
                  <a:rPr lang="en-US" sz="1700" dirty="0"/>
                  <a:t>.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  <a:blipFill>
                <a:blip r:embed="rId3"/>
                <a:stretch>
                  <a:fillRect l="-558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89"/>
            <a:ext cx="7683191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1700" dirty="0"/>
              <a:t>The union operation </a:t>
            </a:r>
            <a:r>
              <a:rPr lang="en-US" altLang="en-US" sz="1700" dirty="0">
                <a:sym typeface="Symbol" panose="05050102010706020507" pitchFamily="18" charset="2"/>
              </a:rPr>
              <a:t>allows us to combine two relations </a:t>
            </a:r>
            <a:endParaRPr lang="en-US" altLang="en-US" sz="1700" dirty="0"/>
          </a:p>
          <a:p>
            <a:pPr>
              <a:tabLst>
                <a:tab pos="2965450" algn="ctr"/>
              </a:tabLst>
            </a:pPr>
            <a:r>
              <a:rPr lang="en-US" altLang="en-US" sz="1700" dirty="0"/>
              <a:t>Notation: 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For </a:t>
            </a:r>
            <a:r>
              <a:rPr lang="en-US" altLang="en-US" sz="1700" i="1" dirty="0"/>
              <a:t>r</a:t>
            </a:r>
            <a:r>
              <a:rPr lang="en-US" altLang="en-US" sz="1700" dirty="0"/>
              <a:t> 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</a:t>
            </a:r>
            <a:r>
              <a:rPr lang="en-US" altLang="en-US" sz="1700" dirty="0">
                <a:sym typeface="Symbol" panose="05050102010706020507" pitchFamily="18" charset="2"/>
              </a:rPr>
              <a:t>1.  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must have the </a:t>
            </a:r>
            <a:r>
              <a:rPr lang="en-US" altLang="en-US" sz="1700" i="1" dirty="0">
                <a:sym typeface="Symbol" panose="05050102010706020507" pitchFamily="18" charset="2"/>
              </a:rPr>
              <a:t>same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1700" dirty="0">
                <a:sym typeface="Symbol" panose="05050102010706020507" pitchFamily="18" charset="2"/>
              </a:rPr>
              <a:t> (same number of attributes)</a:t>
            </a: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1700" dirty="0">
                <a:sym typeface="Symbol" panose="05050102010706020507" pitchFamily="18" charset="2"/>
              </a:rPr>
              <a:t> (example: 2</a:t>
            </a:r>
            <a:r>
              <a:rPr lang="en-US" altLang="en-US" sz="1700" baseline="30000" dirty="0">
                <a:sym typeface="Symbol" panose="05050102010706020507" pitchFamily="18" charset="2"/>
              </a:rPr>
              <a:t>nd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deals with the same type of values as does the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2</a:t>
            </a:r>
            <a:r>
              <a:rPr lang="en-US" altLang="en-US" baseline="30000" dirty="0">
                <a:sym typeface="Symbol" panose="05050102010706020507" pitchFamily="18" charset="2"/>
              </a:rPr>
              <a:t>nd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Example: to find all courses taught in the Fall 2017 semester, or in the Spring 2018 semester, or in both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1700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Result of: 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E046BBCE-73BA-4F9A-A63C-4CE16E87A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7449" r="37780" b="13863"/>
          <a:stretch/>
        </p:blipFill>
        <p:spPr>
          <a:xfrm>
            <a:off x="3481551" y="2414016"/>
            <a:ext cx="1818732" cy="28747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12169" cy="3932999"/>
          </a:xfrm>
        </p:spPr>
        <p:txBody>
          <a:bodyPr/>
          <a:lstStyle/>
          <a:p>
            <a:r>
              <a:rPr lang="en-US" altLang="en-US" sz="1700" dirty="0"/>
              <a:t>The  set-intersection  operation </a:t>
            </a:r>
            <a:r>
              <a:rPr lang="en-US" altLang="en-US" sz="17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/>
          </a:p>
          <a:p>
            <a:r>
              <a:rPr lang="en-US" altLang="en-US" sz="1700" dirty="0"/>
              <a:t>Notation: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s</a:t>
            </a:r>
            <a:endParaRPr lang="en-US" altLang="en-US" sz="1700" dirty="0"/>
          </a:p>
          <a:p>
            <a:r>
              <a:rPr lang="en-US" altLang="en-US" sz="1700" dirty="0"/>
              <a:t>Assume: 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, </a:t>
            </a:r>
            <a:r>
              <a:rPr lang="en-US" altLang="en-US" sz="1700" i="1" dirty="0"/>
              <a:t>s</a:t>
            </a:r>
            <a:r>
              <a:rPr lang="en-US" altLang="en-US" sz="1700" dirty="0"/>
              <a:t> have the </a:t>
            </a:r>
            <a:r>
              <a:rPr lang="en-US" altLang="en-US" sz="1700" i="1" dirty="0"/>
              <a:t>same </a:t>
            </a:r>
            <a:r>
              <a:rPr lang="en-US" altLang="en-US" sz="1700" i="1" dirty="0" err="1"/>
              <a:t>arity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attributes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are compatible</a:t>
            </a:r>
          </a:p>
          <a:p>
            <a:r>
              <a:rPr lang="en-US" altLang="en-US" sz="1700" dirty="0"/>
              <a:t>Example: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ja-JP" sz="1700" dirty="0">
                <a:sym typeface="Symbol" panose="05050102010706020507" pitchFamily="18" charset="2"/>
              </a:rPr>
              <a:t/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EFD242B5-7E15-4908-A992-5D9C0D3A8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8817" r="40862" b="33302"/>
          <a:stretch/>
        </p:blipFill>
        <p:spPr>
          <a:xfrm>
            <a:off x="3584772" y="4723514"/>
            <a:ext cx="1373862" cy="82431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11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754212" cy="373792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700" dirty="0"/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1700" dirty="0"/>
              <a:t>Notation </a:t>
            </a:r>
            <a:r>
              <a:rPr lang="en-US" altLang="en-US" sz="1700" i="1" dirty="0"/>
              <a:t>r – s</a:t>
            </a:r>
          </a:p>
          <a:p>
            <a:r>
              <a:rPr lang="en-US" altLang="en-US" sz="1700" dirty="0"/>
              <a:t>Set differences must be taken between </a:t>
            </a:r>
            <a:r>
              <a:rPr lang="en-US" altLang="en-US" sz="1700" b="1" dirty="0">
                <a:solidFill>
                  <a:srgbClr val="002060"/>
                </a:solidFill>
              </a:rPr>
              <a:t>compatible</a:t>
            </a:r>
            <a:r>
              <a:rPr lang="en-US" altLang="en-US" sz="1700" dirty="0"/>
              <a:t> relations.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must have the </a:t>
            </a:r>
            <a:r>
              <a:rPr lang="en-US" altLang="en-US" sz="1700" dirty="0">
                <a:solidFill>
                  <a:srgbClr val="002060"/>
                </a:solidFill>
              </a:rPr>
              <a:t>same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arity</a:t>
            </a:r>
            <a:endParaRPr lang="en-US" altLang="en-US" sz="1700" dirty="0"/>
          </a:p>
          <a:p>
            <a:pPr lvl="1"/>
            <a:r>
              <a:rPr lang="en-US" altLang="en-US" sz="1700" dirty="0"/>
              <a:t>attribute domains of </a:t>
            </a:r>
            <a:r>
              <a:rPr lang="en-US" altLang="en-US" sz="1700" i="1" dirty="0"/>
              <a:t>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 </a:t>
            </a:r>
            <a:r>
              <a:rPr lang="en-US" altLang="en-US" sz="1700" dirty="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en-US" sz="1700" dirty="0"/>
              <a:t>Example: to find all courses taught in the Fall 2017 semester, but not in the Spring 2018 semester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/>
              <a:t>course_id</a:t>
            </a:r>
            <a:r>
              <a:rPr lang="en-US" altLang="en-US" sz="1700" dirty="0"/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−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</a:t>
            </a:r>
            <a:r>
              <a:rPr lang="en-US" altLang="ja-JP" sz="1700" i="1" baseline="-25000" dirty="0" err="1"/>
              <a:t>course_id</a:t>
            </a:r>
            <a:r>
              <a:rPr lang="en-US" altLang="ja-JP" sz="1700" dirty="0"/>
              <a:t> (</a:t>
            </a:r>
            <a:r>
              <a:rPr lang="en-US" altLang="ja-JP" sz="1700" i="1" dirty="0"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2B4CEA55-B6FE-4CA5-8F34-E2CFAC349C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40709" r="41294" b="41353"/>
          <a:stretch/>
        </p:blipFill>
        <p:spPr>
          <a:xfrm>
            <a:off x="3971064" y="4882073"/>
            <a:ext cx="1201872" cy="983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1563"/>
            <a:ext cx="7656322" cy="4835207"/>
          </a:xfrm>
        </p:spPr>
        <p:txBody>
          <a:bodyPr/>
          <a:lstStyle/>
          <a:p>
            <a:r>
              <a:rPr lang="en-US" altLang="en-US" sz="1700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sz="1700" dirty="0"/>
              <a:t>The assignment  operation is  denoted by </a:t>
            </a:r>
            <a:r>
              <a:rPr lang="en-US" altLang="en-US" sz="1700" dirty="0"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sym typeface="Wingdings" pitchFamily="2" charset="2"/>
              </a:rPr>
              <a:t> and </a:t>
            </a:r>
            <a:r>
              <a:rPr lang="en-US" altLang="en-US" sz="1700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Example: Find all </a:t>
            </a:r>
            <a:r>
              <a:rPr lang="en-US" altLang="en-US" sz="1700" dirty="0">
                <a:sym typeface="Symbol" panose="05050102010706020507" pitchFamily="18" charset="2"/>
              </a:rPr>
              <a:t>instructor in the “Physics” and Music department.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1" cy="3201479"/>
          </a:xfrm>
        </p:spPr>
        <p:txBody>
          <a:bodyPr/>
          <a:lstStyle/>
          <a:p>
            <a:r>
              <a:rPr lang="en-US" altLang="en-US" sz="1700" dirty="0"/>
              <a:t>The results of relational-algebra expressions do not have a name that we can use to refer to them.  The  rename operator,  </a:t>
            </a:r>
            <a:r>
              <a:rPr lang="en-US" altLang="en-US" sz="1700" i="1" dirty="0">
                <a:sym typeface="Symbol" panose="05050102010706020507" pitchFamily="18" charset="2"/>
              </a:rPr>
              <a:t> ,</a:t>
            </a:r>
            <a:r>
              <a:rPr lang="en-US" altLang="en-US" sz="1700" dirty="0">
                <a:sym typeface="Symbol" panose="05050102010706020507" pitchFamily="18" charset="2"/>
              </a:rPr>
              <a:t>  is provided 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for that purpose</a:t>
            </a:r>
          </a:p>
          <a:p>
            <a:r>
              <a:rPr lang="en-US" altLang="en-US" sz="1700" dirty="0"/>
              <a:t>The expression:</a:t>
            </a:r>
          </a:p>
          <a:p>
            <a:pPr>
              <a:buNone/>
            </a:pPr>
            <a:r>
              <a:rPr lang="en-US" altLang="en-US" sz="1700" dirty="0"/>
              <a:t> 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 under the name </a:t>
            </a:r>
            <a:r>
              <a:rPr lang="en-US" altLang="en-US" sz="1700" i="1" dirty="0">
                <a:sym typeface="Symbol" panose="05050102010706020507" pitchFamily="18" charset="2"/>
              </a:rPr>
              <a:t>x</a:t>
            </a:r>
            <a:endParaRPr lang="en-US" altLang="en-US" sz="1700" i="1" dirty="0"/>
          </a:p>
          <a:p>
            <a:r>
              <a:rPr lang="en-US" altLang="en-US" sz="1700" dirty="0"/>
              <a:t>Another form of the rename operation:</a:t>
            </a:r>
          </a:p>
          <a:p>
            <a:pPr>
              <a:buNone/>
            </a:pPr>
            <a:r>
              <a:rPr lang="en-US" altLang="en-US" sz="1700" dirty="0"/>
              <a:t>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1700" dirty="0"/>
              <a:t>There is more than one way to write a query in relational algebra. </a:t>
            </a:r>
          </a:p>
          <a:p>
            <a:r>
              <a:rPr lang="en-US" altLang="en-US" sz="1700" dirty="0"/>
              <a:t>Example:  Find information about courses taught by instructors in the Physics department with salary greater than 90,000</a:t>
            </a:r>
          </a:p>
          <a:p>
            <a:r>
              <a:rPr lang="en-US" altLang="en-US" sz="1700" dirty="0"/>
              <a:t>Query 1</a:t>
            </a:r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Query 2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1700" dirty="0"/>
                  <a:t>There is more than one way to write a query in relational algebra. </a:t>
                </a:r>
              </a:p>
              <a:p>
                <a:r>
                  <a:rPr lang="en-US" altLang="en-US" sz="1700" dirty="0"/>
                  <a:t>Example:  Find information about courses taught by instructors in the Physics department</a:t>
                </a:r>
              </a:p>
              <a:p>
                <a:r>
                  <a:rPr lang="en-US" altLang="en-US" sz="1700" dirty="0"/>
                  <a:t>Query 1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teaches)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 sz="1700" dirty="0">
                    <a:sym typeface="Symbol" panose="05050102010706020507" pitchFamily="18" charset="2"/>
                  </a:rPr>
                  <a:t>Query 2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1700" dirty="0"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>
                <a:blip r:embed="rId3"/>
                <a:stretch>
                  <a:fillRect l="-559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3238499" y="1565275"/>
            <a:ext cx="392747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4608513" y="1546225"/>
            <a:ext cx="2557461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30151978-E921-4884-8DCD-8A5563064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13197"/>
          <a:stretch/>
        </p:blipFill>
        <p:spPr>
          <a:xfrm>
            <a:off x="1680369" y="1756896"/>
            <a:ext cx="5154612" cy="442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Relation Schema and Instance</a:t>
            </a:r>
            <a:endParaRPr lang="en-US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4900"/>
            <a:ext cx="6790690" cy="3515868"/>
          </a:xfrm>
        </p:spPr>
        <p:txBody>
          <a:bodyPr lIns="90488" tIns="44450" rIns="90488" bIns="44450"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</a:t>
            </a:r>
            <a:r>
              <a:rPr lang="en-US" altLang="en-US" i="1" dirty="0">
                <a:ea typeface="ＭＳ Ｐゴシック" panose="020B0600070205080204" pitchFamily="34" charset="-128"/>
              </a:rPr>
              <a:t>attributes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) is a </a:t>
            </a:r>
            <a:r>
              <a:rPr lang="en-US" altLang="en-US" i="1" dirty="0">
                <a:ea typeface="ＭＳ Ｐゴシック" panose="020B0600070205080204" pitchFamily="34" charset="-128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     instructor 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ID,  name, dept_name, salary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 relation instance </a:t>
            </a:r>
            <a:r>
              <a:rPr lang="en-US" altLang="en-US" i="1" dirty="0"/>
              <a:t>r</a:t>
            </a:r>
            <a:r>
              <a:rPr lang="en-US" altLang="en-US" dirty="0"/>
              <a:t> defined over schema </a:t>
            </a:r>
            <a:r>
              <a:rPr lang="en-US" altLang="en-US" i="1" dirty="0"/>
              <a:t>R</a:t>
            </a:r>
            <a:r>
              <a:rPr lang="en-US" altLang="en-US" dirty="0"/>
              <a:t> is denoted  by </a:t>
            </a:r>
            <a:r>
              <a:rPr lang="en-US" altLang="en-US" i="1" dirty="0"/>
              <a:t>r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current values a relation are specified by a table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An element </a:t>
            </a:r>
            <a:r>
              <a:rPr lang="en-US" altLang="en-US" b="1" i="1" dirty="0">
                <a:solidFill>
                  <a:srgbClr val="000099"/>
                </a:solidFill>
              </a:rPr>
              <a:t>t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of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dirty="0"/>
              <a:t>relation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b="1" i="1" dirty="0">
                <a:solidFill>
                  <a:srgbClr val="000099"/>
                </a:solidFill>
              </a:rPr>
              <a:t>r</a:t>
            </a:r>
            <a:r>
              <a:rPr lang="en-US" altLang="en-US" dirty="0"/>
              <a:t> is called a  </a:t>
            </a:r>
            <a:r>
              <a:rPr lang="en-US" altLang="en-US" i="1" dirty="0"/>
              <a:t>tuple</a:t>
            </a:r>
            <a:r>
              <a:rPr lang="en-US" altLang="en-US" dirty="0"/>
              <a:t> and is represented by a </a:t>
            </a:r>
            <a:r>
              <a:rPr lang="en-US" altLang="en-US" i="1" dirty="0"/>
              <a:t>row </a:t>
            </a:r>
            <a:r>
              <a:rPr lang="en-US" altLang="en-US" dirty="0"/>
              <a:t>in a table</a:t>
            </a:r>
          </a:p>
          <a:p>
            <a:pPr>
              <a:lnSpc>
                <a:spcPct val="120000"/>
              </a:lnSpc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7364921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19200"/>
            <a:ext cx="7656558" cy="4230624"/>
          </a:xfrm>
        </p:spPr>
        <p:txBody>
          <a:bodyPr/>
          <a:lstStyle/>
          <a:p>
            <a:r>
              <a:rPr lang="en-US" altLang="en-US" sz="1700" dirty="0"/>
              <a:t>The set of allowed values for each attribute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the attribute</a:t>
            </a:r>
          </a:p>
          <a:p>
            <a:r>
              <a:rPr lang="en-US" altLang="en-US" sz="1700" dirty="0"/>
              <a:t>Attribute values are (normally) required to be </a:t>
            </a:r>
            <a:r>
              <a:rPr lang="en-US" altLang="en-US" sz="1700" b="1" dirty="0">
                <a:solidFill>
                  <a:srgbClr val="002060"/>
                </a:solidFill>
              </a:rPr>
              <a:t>atomic</a:t>
            </a:r>
            <a:r>
              <a:rPr lang="en-US" altLang="en-US" sz="1700" dirty="0"/>
              <a:t>; that is, indivisible</a:t>
            </a:r>
          </a:p>
          <a:p>
            <a:r>
              <a:rPr lang="en-US" altLang="en-US" sz="1700" dirty="0"/>
              <a:t>The special value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b="1" i="1" dirty="0">
                <a:solidFill>
                  <a:srgbClr val="000000"/>
                </a:solidFill>
              </a:rPr>
              <a:t>null</a:t>
            </a:r>
            <a:r>
              <a:rPr lang="en-US" altLang="en-US" sz="1700" dirty="0"/>
              <a:t>  is a member of every domain. Indicated that the value is “unknown”</a:t>
            </a:r>
          </a:p>
          <a:p>
            <a:r>
              <a:rPr lang="en-US" altLang="en-US" sz="1700" dirty="0"/>
              <a:t>The null value causes complications in the definition of many 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1700" dirty="0"/>
              <a:t>Order of tuples is irrelevant (tuples may be stored in an arbitrary order)</a:t>
            </a:r>
          </a:p>
          <a:p>
            <a:r>
              <a:rPr lang="en-US" altLang="en-US" sz="1700" dirty="0"/>
              <a:t>Example: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 with unordered tuples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422967B4-430E-442F-B611-B9DC46ED7A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1" b="12197"/>
          <a:stretch/>
        </p:blipFill>
        <p:spPr>
          <a:xfrm>
            <a:off x="1948917" y="2188304"/>
            <a:ext cx="4702738" cy="37135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2297"/>
            <a:ext cx="7594414" cy="2055431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BD43850F-C798-4B0C-AB3F-7891AC784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1" b="12197"/>
          <a:stretch/>
        </p:blipFill>
        <p:spPr>
          <a:xfrm>
            <a:off x="2589387" y="2909279"/>
            <a:ext cx="4483051" cy="35401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8865"/>
            <a:ext cx="7647680" cy="4896167"/>
          </a:xfrm>
        </p:spPr>
        <p:txBody>
          <a:bodyPr/>
          <a:lstStyle/>
          <a:p>
            <a:r>
              <a:rPr lang="en-US" altLang="en-US" sz="1700" dirty="0"/>
              <a:t>Let K </a:t>
            </a:r>
            <a:r>
              <a:rPr lang="en-US" altLang="en-US" sz="1700" dirty="0">
                <a:sym typeface="Symbol" panose="05050102010706020507" pitchFamily="18" charset="2"/>
              </a:rPr>
              <a:t> R</a:t>
            </a:r>
          </a:p>
          <a:p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is a </a:t>
            </a:r>
            <a:r>
              <a:rPr lang="en-US" altLang="en-US" sz="1700" b="1" dirty="0" err="1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17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values for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1700" i="1" dirty="0">
                <a:sym typeface="Symbol" panose="05050102010706020507" pitchFamily="18" charset="2"/>
              </a:rPr>
              <a:t>r(R)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and {</a:t>
            </a:r>
            <a:r>
              <a:rPr lang="en-US" altLang="en-US" sz="1700" dirty="0" err="1">
                <a:sym typeface="Symbol" panose="05050102010706020507" pitchFamily="18" charset="2"/>
              </a:rPr>
              <a:t>ID,name</a:t>
            </a:r>
            <a:r>
              <a:rPr lang="en-US" altLang="en-US" sz="1700" dirty="0">
                <a:sym typeface="Symbol" panose="05050102010706020507" pitchFamily="18" charset="2"/>
              </a:rPr>
              <a:t>} are both </a:t>
            </a:r>
            <a:r>
              <a:rPr lang="en-US" altLang="en-US" sz="1700" dirty="0" err="1">
                <a:sym typeface="Symbol" panose="05050102010706020507" pitchFamily="18" charset="2"/>
              </a:rPr>
              <a:t>superkeys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instructor.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sz="1700" dirty="0">
                <a:sym typeface="Symbol" panose="05050102010706020507" pitchFamily="18" charset="2"/>
              </a:rPr>
              <a:t> if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minimal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is a candidate key for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sz="1700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W</a:t>
            </a:r>
            <a:r>
              <a:rPr lang="en-US" altLang="en-US" sz="1700" dirty="0">
                <a:sym typeface="Symbol" panose="05050102010706020507" pitchFamily="18" charset="2"/>
              </a:rPr>
              <a:t>hich one?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constraint: Value in one relation must appear in another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Referencing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Referenced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Example: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 in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 is a foreign key 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referencing </a:t>
            </a:r>
            <a:r>
              <a:rPr lang="en-US" altLang="en-US" sz="1700" i="1" dirty="0">
                <a:sym typeface="Symbol" panose="05050102010706020507" pitchFamily="18" charset="2"/>
              </a:rPr>
              <a:t>department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D6B8FF63-5393-4696-8B56-06CDA84E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6002" y="1383738"/>
            <a:ext cx="8131996" cy="48719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93891</TotalTime>
  <Words>1351</Words>
  <Application>Microsoft Office PowerPoint</Application>
  <PresentationFormat>On-screen Show (4:3)</PresentationFormat>
  <Paragraphs>234</Paragraphs>
  <Slides>30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  <vt:variant>
        <vt:lpstr>Custom Shows</vt:lpstr>
      </vt:variant>
      <vt:variant>
        <vt:i4>1</vt:i4>
      </vt:variant>
    </vt:vector>
  </HeadingPairs>
  <TitlesOfParts>
    <vt:vector size="42" baseType="lpstr">
      <vt:lpstr>ＭＳ Ｐゴシック</vt:lpstr>
      <vt:lpstr>ＭＳ Ｐゴシック</vt:lpstr>
      <vt:lpstr>Arial</vt:lpstr>
      <vt:lpstr>Cambria Math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 Intro to Relational Model</vt:lpstr>
      <vt:lpstr>Outline</vt:lpstr>
      <vt:lpstr>Example of a Instructor  Relation</vt:lpstr>
      <vt:lpstr>Relation Schema and Instance</vt:lpstr>
      <vt:lpstr>Attributes</vt:lpstr>
      <vt:lpstr>Relations are Unordered</vt:lpstr>
      <vt:lpstr>Database Schema</vt:lpstr>
      <vt:lpstr>Keys</vt:lpstr>
      <vt:lpstr>Schema Diagram for University Database</vt:lpstr>
      <vt:lpstr>Relational Query Languages</vt:lpstr>
      <vt:lpstr>Relational Algebra</vt:lpstr>
      <vt:lpstr>Select Operation</vt:lpstr>
      <vt:lpstr>Select Operation (Cont.)</vt:lpstr>
      <vt:lpstr>Project Operation</vt:lpstr>
      <vt:lpstr>Project Operation Example</vt:lpstr>
      <vt:lpstr>Composition of Relational Operations</vt:lpstr>
      <vt:lpstr>Cartesian-Product Operation</vt:lpstr>
      <vt:lpstr>The  instructor  X  teaches  table</vt:lpstr>
      <vt:lpstr>Join Operation</vt:lpstr>
      <vt:lpstr>Join Operation (Cont.)</vt:lpstr>
      <vt:lpstr>Join Operation (Cont.)</vt:lpstr>
      <vt:lpstr>Union Operation</vt:lpstr>
      <vt:lpstr>Union Operation (Cont.)</vt:lpstr>
      <vt:lpstr>Set-Intersection Operation</vt:lpstr>
      <vt:lpstr>Set Difference Operation</vt:lpstr>
      <vt:lpstr>The Assignment  Operation </vt:lpstr>
      <vt:lpstr>The Rename Operation </vt:lpstr>
      <vt:lpstr>Equivalent Queries</vt:lpstr>
      <vt:lpstr>Equivalent Queries</vt:lpstr>
      <vt:lpstr>End of Chapter 2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Windows User</cp:lastModifiedBy>
  <cp:revision>482</cp:revision>
  <cp:lastPrinted>1999-06-28T19:27:31Z</cp:lastPrinted>
  <dcterms:created xsi:type="dcterms:W3CDTF">2009-12-21T15:40:22Z</dcterms:created>
  <dcterms:modified xsi:type="dcterms:W3CDTF">2021-02-16T07:15:36Z</dcterms:modified>
</cp:coreProperties>
</file>