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3"/>
  </p:notesMasterIdLst>
  <p:handoutMasterIdLst>
    <p:handoutMasterId r:id="rId64"/>
  </p:handoutMasterIdLst>
  <p:sldIdLst>
    <p:sldId id="445" r:id="rId2"/>
    <p:sldId id="446" r:id="rId3"/>
    <p:sldId id="338" r:id="rId4"/>
    <p:sldId id="339" r:id="rId5"/>
    <p:sldId id="340" r:id="rId6"/>
    <p:sldId id="341" r:id="rId7"/>
    <p:sldId id="342" r:id="rId8"/>
    <p:sldId id="343" r:id="rId9"/>
    <p:sldId id="440" r:id="rId10"/>
    <p:sldId id="447" r:id="rId11"/>
    <p:sldId id="448" r:id="rId12"/>
    <p:sldId id="449" r:id="rId13"/>
    <p:sldId id="347" r:id="rId14"/>
    <p:sldId id="450" r:id="rId15"/>
    <p:sldId id="453" r:id="rId16"/>
    <p:sldId id="454" r:id="rId17"/>
    <p:sldId id="455" r:id="rId18"/>
    <p:sldId id="352" r:id="rId19"/>
    <p:sldId id="457" r:id="rId20"/>
    <p:sldId id="458" r:id="rId21"/>
    <p:sldId id="460" r:id="rId22"/>
    <p:sldId id="356" r:id="rId23"/>
    <p:sldId id="357" r:id="rId24"/>
    <p:sldId id="358" r:id="rId25"/>
    <p:sldId id="359" r:id="rId26"/>
    <p:sldId id="360" r:id="rId27"/>
    <p:sldId id="470" r:id="rId28"/>
    <p:sldId id="362" r:id="rId29"/>
    <p:sldId id="363" r:id="rId30"/>
    <p:sldId id="364" r:id="rId31"/>
    <p:sldId id="365" r:id="rId32"/>
    <p:sldId id="366" r:id="rId33"/>
    <p:sldId id="367" r:id="rId34"/>
    <p:sldId id="461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462" r:id="rId53"/>
    <p:sldId id="464" r:id="rId54"/>
    <p:sldId id="465" r:id="rId55"/>
    <p:sldId id="466" r:id="rId56"/>
    <p:sldId id="467" r:id="rId57"/>
    <p:sldId id="468" r:id="rId58"/>
    <p:sldId id="469" r:id="rId59"/>
    <p:sldId id="393" r:id="rId60"/>
    <p:sldId id="394" r:id="rId61"/>
    <p:sldId id="395" r:id="rId62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3" autoAdjust="0"/>
    <p:restoredTop sz="95253" autoAdjust="0"/>
  </p:normalViewPr>
  <p:slideViewPr>
    <p:cSldViewPr snapToGrid="0">
      <p:cViewPr>
        <p:scale>
          <a:sx n="70" d="100"/>
          <a:sy n="70" d="100"/>
        </p:scale>
        <p:origin x="1572" y="450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xmlns="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xmlns="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xmlns="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xmlns="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188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3-15T04:02:32.1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3622 6524 0,'0'0'0,"670"-124"110,-348 49-95,100 1 1,-1 49-16,1-25 0,-50 26 16,-25 24-16,-49 0 15,49 0-15,-74 0 16,0 0-16,-25 49 16,25-24-16,-25-25 15,0 25 1,-25 24-16,0-24 15,-49 0-15,49 0 16,1 49-16,-1-49 16,0 49-16,0-49 15,-24 0-15,-1 0 0,-24 49 16,-1-49-16,-24 0 16,-25 0-16,-24-1 15,48 1-15,-48-25 16,-26 0-16,25 0 15,0 0-15,1 0 16,-26 25-16,-24-25 16,49 25-16,0-25 15,0 25-15,-24-25 16,-1 25 0,-24-25-16,-1 24 0,26-24 15,-26 0-15,-24 25 16,50 0-16,-26-25 15,26 25-15,-26-25 16,26 0-16,-1 25 16,1-25-16,-26 0 15,1 24-15,-1-24 16,1 0-16,24 0 16,-24 0-16,24 0 15,-24 0 1,24 0-16,1 0 15,-1 0-15,1-24 16,-1 24-16,0-25 16,26 0-16,-26 0 15,1 0-15,-51 25 16,26-24-16,-25 24 16,-25-25-16,25 25 15,-1 0 1,1 0-16,-25-25 0,25 25 15,0-25 1,0 0 0,-1 25-1,1 0 1,-25-25 0,25 25-1,0 0-15,-25-24 16,25 24-16,-1-25 31,1 0 0,-25 0-15,25 25 0,0 0-1,-25-49 1,25 49-16,-25-25 15,0 0 32,0 0-15,0 0 30,-25 25 32,0 0-79,0 0 1,0 0 0,1 0-16,-26 0 15,0 0-15,26 0 16,-26 0-16,25 0 16,-49 0-16,24 0 15,-24 0-15,24 25 16,1-25-16,-1 0 15,-25 25-15,51-25 16,-26 0-16,25 0 16,-49 0-16,24 0 15,25 0-15,-24 0 16,-1 0-16,25 0 16,-24 0-1,-26 0-15,51 0 0,-26 0 16,25 0-1,0 0-15,-24 0 0,-1 0 16,1 0 0,-1 0-16,25 0 15,-24 0-15,24 0 16,-25 0-16,0 0 16,26 0-16,-26 0 15,-24 0 1,49 0-16,-25 0 15,-24 0-15,49 0 16,-49 0-16,24 0 16,25 0-16,-49 0 15,24 0-15,25 0 16,-49-25-16,24 25 16,-24 0-16,49 0 15,-49 0-15,24 0 16,25 0-16,-24 0 15,-26 0-15,50 0 16,-49-25-16,24 25 16,26 0-16,-26-24 15,-24 24-15,24 0 16,25-25-16,-24 25 16,-1-25-16,0 25 15,1 0-15,-26-25 16,1 25-16,24-25 15,-24 25 1,24-24-16,-24 24 0,49 0 16,-49 0-16,-1-25 15,26 25 1,24 0-16,-25-25 16,-24 25-16,49 0 15,-25-25-15,1 25 16,24 0-16,-25-25 15,1 25-15,24 0 16,0-24-16,-24 24 16,24 0-16,-25-25 15,1 25-15,-1 0 16,0 0-16,-24-25 31,-25 25-31,49 0 0,0 0 16,26 0-16,-26 0 15,-24-25-15,49 25 16,-25 0-16,1 0 16,24 0-16,-25-25 15,1 25-15,24 0 16,-25 0 0,1 0-16,24 0 15,-25 0-15,25 0 16,-24 0-16,-1 0 15,25 0-15,-24 0 16,-1 0-16,25 0 16,-24 0-16,24 0 15,0 0-15,0 0 16,0 0-16,-24 0 16,-1 0-16,25 0 15,1 0-15,-26 0 16,25 0-16,0 0 15,-24 0-15,24 0 16,0 0-16,0 0 16,1 0-16,-26 0 15,0 0-15,1 0 16,24 0 0,0 25-1,-24-25-15,24 0 0,-25 25 16,25-25-16,1 0 15,-26 0-15,0 25 16,26-25-16,-1 0 16,-25 0-16,25 25 15,-24-1-15,-1-24 16,-24 0-16,49 25 16,-25-25-16,1 0 15,24 0 1,-25 0-16,1 0 15,24 0-15,-25 0 16,1 0-16,24 25 16,-50-25-16,26 25 15,24-25-15,-49 0 16,24 0-16,0 25 16,26-25-16,-26 0 15,-25 24-15,51-24 16,-26 0-16,0 25 15,26-25-15,-51 0 16,26 0-16,24 0 16,-25 25-16,-24-25 15,49 0-15,-25 0 16,1 25-16,24-25 16,-25 0-16,1 0 15,24 0-15,-25 0 16,1 0-16,-1 25 15,1-25-15,-1 0 16,25 0-16,-25 0 16,1 0-1,-1 0-15,1 0 16,-1 0-16,0 0 16,1 0-16,-1 0 15,25 0-15,-24 0 16,-1 0-16,1 0 15,-1 0-15,0 0 16,26 0-16,-1 0 16,-25 0-16,1 0 15,24 0 1,0 0-16,-25 0 16,1 0-1,24-25-15,0 25 16,-24 0-16,-1-25 15,25 25-15,-25 0 16,1-25-16,24 25 16,0 0-16,-24 0 15,-1 0 1,25 0 0,0 0-16,1 0 15,-1 0-15,0-25 16,0 25-16,-24 0 0,24 0 15,0 0 1,0 0 0,0 0-16,-24 0 15,49-24-15,-25 24 16,-25 0-16,26 0 16,-1 0-1,0 0 1,0 0-16,0 0 15,1 0 1,-1 0 15,0 0-15,0 0 0,0 0 15,25 24 0,0 1-15,25 0-1,0-25 1,25 25-16,24 0 16,-24-1-16,-1 1 15,26 0 1,24 25-16,-25-26 15,1 1-15,-1 0 16,-24 0-16,-26-25 16,26 0-16,-25 0 15,0 0 1,-1 0-16,1 0 16,0 0-16,0 0 15,0 0 1,24 0-16,1 0 15,0 0 1,-1 0 0,-24 0-16,25 0 15,-1 0 1,-24 0-16,0 0 16,24-25-16,1 25 15,-25 0 1,-25-25-16,49 25 15,-24 0-15,0 0 16,0 0-16,0 0 16,-1 0-16,1 0 15,0 0-15,-25-25 16,50 25 0,-26 0-16,1 0 15,0 0-15,0 0 16,24 0-16,1 0 15,-25 0-15,24 0 16,1 0-16,-25 0 16,25 0-16,-1 0 15,-24 0-15,25 0 16,24 0-16,-49 0 16,24 0-16,1 0 15,-25 0-15,24 0 16,-24 0-16,25 0 15,-1 0-15,-24 0 16,25 0-16,-1 0 16,1 0-16,0 0 15,-1 25-15,-24-25 16,25 0 0,-1 0-16,1 25 0,-25-25 15,24 0 1,-24 0-16,0 0 15,25 0-15,-1 0 16,-24 0 0,25 0-1,-26 0-15,1 0 16,0 25-16,0-25 16,0 0-1,-1 0-15,1 0 16,0 0-1,25 0-15,-50 25 16,49-25-16,1 0 16,-25 24-16,24-24 15,1 0-15,-25 25 16,49-25-16,-24 0 16,-26 0-16,26 0 15,0 0-15,-25 0 16,24 25-16,1-25 15,-25 0-15,24 0 16,1 0-16,-25 0 16,24 25-16,1-25 15,-25 0-15,24 0 16,1 25-16,-25-25 16,24 0-16,1 25 15,-25-25-15,24 0 16,-24 0-1,0 0-15,24 24 16,1-24-16,-25 0 16,0 0-1,-1 0-15,1 0 16,25 0 0,-25 0-1,-1 0-15,1 0 16,25 0-16,0 0 15,-1 0 1,-24 0-16,0 25 16,24-25-16,-24 0 15,0 0-15,0 0 16,0 0-16,24 0 16,-24 0-1,0 0 1,0 0-16,-1 0 15,26 0-15,-25 0 16,0 0-16,-1 0 16,1 0-16,0 0 15,25 0 1,-26 0-16,26 0 16,0 0-16,-26 0 0,26 0 15,0 0 1,-26 0-16,26 0 15,-25 0-15,0 0 16,0 0-16,-1 0 16,1 0-16,25 0 15,-25 0 1,-1 0-16,1 0 16,0 0-16,0 0 15,0 0-15,-1 0 16,26 0-1,-25 0 1,24 0-16,-24 0 16,0 0-1,0 0 1,0 0-16,-1 0 16,1 0-1,0 0 1,0 0-16,0 0 15,-1 0 1,1 0-16,0 0 16,0 0-1,0-25 17,-1 25-1,1 0-31,0-24 62,-75 24 63,26 0-125,-51 0 16,-24 0-16,0 0 16,-25-25-16,-25 0 15,50 25-15,-25-25 16,24 0-16,1 25 15,25-25-15,-25 1 16,24 24-16,1-25 16,-1 25-16,1-25 15,24 25-15,-24-25 16,0 25-16,-1 0 16,26 0-1,-1 0-15,-25-25 16,51 25-16,-26 0 15,0 0-15,26 0 16,-26 0-16,0 0 16,26 0-16,-26-24 15,0 24-15,26 0 16,-1 0-16,0 0 16,0 0-16,0 0 15,1 0-15,-1 0 16,0 0-1,-25-25-15,26 25 16,-1 0 0,0 0-16,0 0 31,0 0-15,1 0-1,-1 0-15,0 0 16,-25 0-1,26 0-15,-1 0 16,0 0-16,0 0 16,0 0-16,-24 0 15,-1 0 1,0 0-16,26 0 16,-1 0-1,0 0 1,0 0-1,0 0 1,1 0 0,-1 0 31,0 0-16,0 0 16,0 0-32,1 0-15,24-25 16,-25 25-16,0 0 16,0-25-1,0 25-15,1 0 16,-1 0-1,0 0-15,25-25 16,-25 25-16,0 0 16,1 0-1,24-24-15,-25 24 16,0 0 15,75-25 125,-1 25-140,26-25-16,-26 25 16,50 0-16,1 0 15,73 0-15,1 0 16,-50 0-16,0 0 16,0 0-16,50 0 15,-26 0-15,-73 0 16,74 0-16,-50 0 15,25 25-15,-25-25 16,0 25-16,-24-25 16,-1 24-1,1-24-15,-1 25 16,-49-25-16,24 0 16,1 0-16,-25 25 15,24-25-15,1 0 16,-25 0-16,24 0 15,1 0-15,-25 0 16,25 0-16,-1 0 16,-24 0-16,25 0 15,-1 25-15,-24-25 16,25 0 0,-1 0-16,-24 0 0,49 0 15,-24 0 1,-25 0-16,24 0 0,26 0 15,-26 0-15,1 0 16,24 0-16,-24 0 16,24 0-16,1 0 15,-1 0-15,-24 0 16,24 0-16,-24 0 16,0 0-16,-1 0 15,1 25-15,24-25 16,-49 0-16,49 0 15,1 24 1,-50-24-16,49 0 16,0 0-16,-24 25 15,0-25-15,24 0 16,-24 25-16,-1-25 16,-24 0-16,25 0 15,-25 0-15,24 25 16,-24-25-16,0 0 15,24 0-15,1 0 16,-25 25-16,24-25 16,1 0-16,-25 0 15,24 24-15,1-24 16,-25 0-16,24 0 16,1 0-16,-25 0 15,24 0-15,1 0 16,-25 0-1,24 0-15,-24 0 16,0 0-16,25 0 16,-26 0-16,26 0 15,-25 0-15,0 0 16,24 0 0,-24 0-16,0 0 15,25 0-15,-26 0 16,26 0-16,-25 0 15,0 0-15,24 0 16,-24 0-16,0 0 16,24 0-16,1 0 15,0 0 1,-26 0 0,26 0-16,-25 0 15,0 0 1,-1 0-16,1 0 15,0 0-15,0 0 16,0 0 0,-1 0-16,1 0 15,0 0 1,0 0 0,0 0-16,-1 0 15,1 0 1,0 0-1,0 0-15,0 0 16,0-24 0,-1 24-1,1 0 1,0 0 0,0 0-16,0 0 15,-1 0 1,1 0-1,0-25-15,0 25 16,0 0 0,-1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3-15T04:04:19.6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4887 4266 0,'25'0'250,"-1"0"-234,1 0 0,0 0-1,0 0-15,0 0 16,24 0-16,-24 0 15,25-24-15,-1 24 16,1 0-16,0-25 16,-1 25-16,1 0 15,-25 0 1,-1 0-16,1 0 16,0 0 62,0 0-47,0 0-15,-1 0-1,1 0-15,0 0 16,0 0-1,0 0 1,-1 0 0,1 0-16,25 0 15,-1 0-15,-24 0 16,25 0-16,-1 0 16,-24 0-16,25 0 15,-1 0-15,-24 0 16,0 0-16,0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3-15T04:04:20.9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5110 4490 0,'25'0'156,"0"0"-156,24 0 16,-24 0 0,0-25-16,25 25 15,-1-25 1,-24 25-16,25 0 0,-1 0 16,-24 0-16,25 0 15,-26 0-15,26 0 16,0 0-16,-26 0 15,1 0 1,0 0-16,0 0 109,0 0-93,-1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3-15T04:04:28.22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4738 8186 0,'25'0'62,"0"0"-62,24 0 16,-24 0-16,49 0 15,26 0-15,-1 0 16,0 0-16,25 0 16,75 0-16,73 0 15,26 0-15,25 0 16,49 0-16,99 24 16,-49-24-16,-1 25 15,1 25-15,-50-50 16,-25 25-16,1-25 15,-100 0-15,-25 0 16,-50 0-16,-98 0 16,-1 0-16,-24 0 15,-25 0 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3-15T04:04:39.0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4664 10195 0,'0'-25'78,"24"25"-62,1 0-16,25 0 15,24 0 1,50 0-16,0 0 0,100 25 16,-1-25-16,25 25 15,49-1-15,51 26 16,24-25-16,25 0 15,74 49-15,-49-24 16,-25 24-16,24 0 16,-74-24-16,-49 0 15,-75-26-15,-49 1 16,0-25-16,-100 0 16,-24 0 15,-1 0 0,-24 0-15,0 0-1,0 0 1,0 0 15,-1 0-31,1 0 16,0 0-1,0 0-15,0 0 16,-1 0 0,1-25-16,0 25 15,0-24 1,0-1-16,24 25 16,-24-25-16,25 0 15,-26 0-15,26 1 16,-25 24-16,0-50 15,-1 25-15,1 0 16,25 1-16,-25-26 16,-1 25-16,1-24 15,0 49-15,0-25 16,-25 0 0,25 0-16,-1 25 15,1 0 1,-25-25-16,0 1 15,25 24-15,-25-25 110,-50 25-48,1 0-46,24 0 0,-49 0-16,-1 25 15,1-25-15,24 24 16,-24-24-16,-1 25 15,26-25-15,24 0 0,-25 25 16,-24-25 0,49 0-16,-24 0 15,-1 25-15,25-25 16,-25 0-16,-24 0 16,24 25-16,1-25 15,-1 24-15,-24-24 16,49 0-16,-25 25 15,1-25-15,-1 0 16,1 0-16,-1 0 16,0 0-16,26 0 15,-26 0-15,0 25 16,1-25 0,-26 0-16,1 25 0,-1-25 15,51 0-15,-51 0 16,1 0-16,49 0 15,-49 25-15,-1-25 16,50 0-16,-49 0 16,24 0-16,26 0 15,-26 0-15,0 0 16,-24 24-16,24-24 16,1 0-16,-26 0 15,26 0-15,-1 0 16,1 0-1,-1 0-15,0 0 16,-24 0-16,49 0 16,-25 0-16,-24 0 15,0 0-15,49 0 16,-50 0-16,1 0 16,49 0-1,-49 0-15,24 0 0,1 0 16,-1 0-16,0 0 15,1 0-15,-1 0 16,1 0-16,-1 0 16,-25 0-16,26 0 15,24 0-15,-25 0 16,1 0-16,24 0 16,-49 0-16,-1 0 15,50 0-15,-49 0 16,24 0-16,26 0 15,-26 0-15,0 0 16,26 0-16,-1 0 16,0 0-16,0 0 15,0 0 1,1 0-16,-1 0 16,0 0-1,0 0-15,0 0 16,-24 0-16,24 0 15,-25 0 1,25 0-16,1 0 0,-26 0 16,0 0-1,1 0-15,24 0 16,0 0-16,-24 0 16,-1-24-16,25 24 15,-49-25-15,-1 0 16,1 0-1,0 0-15,49 1 16,-50-1-16,26 0 16,-1 25-16,1-25 15,-1 25-15,0-25 16,26 25-16,-1 0 16,0 0-16,0 0 15,0 0 1,0 0-1,1-24-15,-26 24 0,0 0 16,26 0 0,-1-25-16,0 25 15,0 0 1,0 0 0,25-25-1,-24 25-15,-1 0 31,0 0 1,0 0 15,50 0 187,49 0-218,50 25-16,25 0 15,25-1-15,0-24 16,-1 25-16,1 0 15,-50-25-15,-25 25 16,0-25 0,0 0-16,1 25 15,-1-25-15,-25 0 16,-24 24-16,24-24 16,26 0-16,-26 0 15,-24 0-15,24 0 16,0 0-16,26 0 15,24 0-15,0 0 16,-25 0-16,25 0 16,-25 0-16,0 0 15,1 0-15,-26 0 16,25 0-16,-24 0 16,-1 0-16,-49 0 15,24 0 1,1 0-16,-25 0 15,25 0-15,-26 0 0,1 0 16,0 0 0,0 0-16,0 0 15,-1 0-15,1 0 16,25 0-16,24 0 16,-24 0-16,24 0 15,25 0 1,1 0-16,-1 0 15,0 0-15,-25 0 16,1 0-16,24-24 16,-24 24-16,-26 0 15,26 0-15,-1 0 16,0 0-16,-24 0 16,0 0-16,-1 0 15,-24 0 1,25 0-16,-1-25 0,-24 25 15,25 0-15,-26 0 16,1 0 0,25 0-16,-25 0 15,24 0-15,1 0 16,-25 0 0,-1 0-16,1 0 15,0 0-15,25 0 16,-25 0-16,24 0 15,1 0-15,-1 0 16,-24 0 0,0 0-1,0 0 1,-25-25 156,-50 0-157,25 0-15,-49 25 16,0-24-16,-1-1 16,-24 25-16,49 0 15,-49-25-15,25 25 16,-1 0-16,26 0 16,-51 0-16,1 0 15,0 0-15,25-25 16,-26 25-16,-24 0 15,-49 0-15,-26 0 16,26-49 0,-1 49-16,0 0 15,1 0-15,-1 0 16,0 0-16,50 0 16,-24 0-16,24-25 15,24 25-15,1 0 16,0 0-16,0 0 15,49 0-15,-24 0 16,-1 0-16,1-25 16,24 25-16,1 0 15,-26 0-15,26 0 16,-1 0-16,-24 0 16,-1 0-1,50-25-15,-49 25 16,24 0-16,26 0 0,-51 0 15,25 0 1,26 0-16,-51 0 0,26 0 16,-1-25-16,25 25 15,-24 0-15,24 0 16,-25 0-16,1 0 16,24 0-1,0 0 1,0 0-16,0-25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3-15T04:12:27.2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6549 12378 0,'0'0'0,"74"595"62,-74-546-15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xmlns="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xmlns="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xmlns="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xmlns="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xmlns="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2046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542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61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443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7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627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986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E474B3-6199-4C51-85D8-10EAF40AA925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698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158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56AE75-B906-4BBE-9F19-01C6ABDA866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5576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65576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557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961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455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D0D930-A2D8-469D-B052-FB82FC88E015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73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4C8304-CA7E-484A-A59E-D08422FFDCB2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6026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E7261DA-54B3-4A93-9499-25636D977100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356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9C4894-872D-48F9-9264-417C7C9B2EAD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29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52E9D7F-36E5-47CB-BEF4-89802073A499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067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5C1F8B-BDD5-4D70-8389-7FD988212B04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4810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938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781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113-501E-40AA-8204-F51F280D2CC8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400" y="4410466"/>
            <a:ext cx="5132902" cy="4175934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80035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3790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30243F-8686-4433-9701-9F34E8AC8773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8148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5649CE-6E1F-4A66-818C-4E7F6898A7A7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921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6517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9341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6C4670-485C-41B4-B6C8-2F72766EE515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7719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494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2556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819F5B-7A32-4D84-A65B-6246CABB1E02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5038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21C35E-7DD2-43A4-B0B3-DF6655FBBF3E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062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56984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5AA873-0E0F-4E9D-B9D0-F99186FE665C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397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F710CF-2C3A-4019-8007-D8C75860C40C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7373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CED373-63CE-4F43-BE90-54DF58F8F5BB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580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7591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14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176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04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126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xmlns="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xmlns="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xmlns="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4.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xmlns="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xmlns="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7.emf"/><Relationship Id="rId4" Type="http://schemas.openxmlformats.org/officeDocument/2006/relationships/customXml" Target="../ink/ink3.xml"/><Relationship Id="rId9" Type="http://schemas.openxmlformats.org/officeDocument/2006/relationships/image" Target="../media/image19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Intermediate </a:t>
            </a:r>
            <a:r>
              <a:rPr lang="en-US" dirty="0"/>
              <a:t>SQL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Natural Join with Using Clause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5"/>
            <a:ext cx="7745334" cy="3014913"/>
          </a:xfrm>
        </p:spPr>
        <p:txBody>
          <a:bodyPr lIns="91440"/>
          <a:lstStyle/>
          <a:p>
            <a:pPr indent="-365760"/>
            <a:r>
              <a:rPr lang="en-US" sz="1700" dirty="0"/>
              <a:t>To avoid the danger of equating attributes erroneously, we can use the “</a:t>
            </a:r>
            <a:r>
              <a:rPr lang="en-US" sz="1700" b="1" dirty="0"/>
              <a:t>using</a:t>
            </a:r>
            <a:r>
              <a:rPr lang="en-US" sz="1700" dirty="0"/>
              <a:t>” construct that allows us to specify exactly which columns should be equated.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dirty="0"/>
              <a:t>(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) </a:t>
            </a:r>
            <a:r>
              <a:rPr lang="en-US" sz="1700" b="1" dirty="0"/>
              <a:t> join </a:t>
            </a:r>
            <a:r>
              <a:rPr lang="en-US" sz="1700" i="1" dirty="0"/>
              <a:t>course</a:t>
            </a:r>
            <a:r>
              <a:rPr lang="en-US" sz="1700" dirty="0"/>
              <a:t> </a:t>
            </a:r>
            <a:r>
              <a:rPr lang="en-US" sz="1700" b="1" dirty="0"/>
              <a:t>using </a:t>
            </a:r>
            <a:r>
              <a:rPr lang="en-US" sz="1700" dirty="0"/>
              <a:t>(</a:t>
            </a:r>
            <a:r>
              <a:rPr lang="en-US" sz="1700" i="1" dirty="0" err="1"/>
              <a:t>course_id</a:t>
            </a:r>
            <a:r>
              <a:rPr lang="en-US" sz="1700" dirty="0"/>
              <a:t>)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21047" cy="4903787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 joined</a:t>
            </a:r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b="1" dirty="0"/>
              <a:t>          select *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  </a:t>
            </a:r>
            <a:r>
              <a:rPr lang="en-US" sz="1700" b="1" dirty="0"/>
              <a:t>from  </a:t>
            </a:r>
            <a:r>
              <a:rPr lang="en-US" sz="1700" i="1" dirty="0"/>
              <a:t>student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i="1" dirty="0"/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</a:p>
          <a:p>
            <a:pPr>
              <a:defRPr/>
            </a:pPr>
            <a:r>
              <a:rPr lang="en-US" sz="1700" dirty="0"/>
              <a:t>Equivalent to:</a:t>
            </a:r>
          </a:p>
          <a:p>
            <a:pPr>
              <a:buNone/>
              <a:defRPr/>
            </a:pPr>
            <a:r>
              <a:rPr lang="en-US" sz="1700" b="1" dirty="0"/>
              <a:t>             select *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where 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dirty="0"/>
          </a:p>
          <a:p>
            <a:pPr>
              <a:defRPr/>
            </a:pPr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700946" cy="4685218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joined.  </a:t>
            </a:r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  <a:r>
              <a:rPr lang="en-US" sz="1700" dirty="0"/>
              <a:t>.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*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i="1" dirty="0"/>
              <a:t>student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i="1" dirty="0"/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</a:p>
          <a:p>
            <a:pPr>
              <a:defRPr/>
            </a:pPr>
            <a:r>
              <a:rPr lang="en-US" sz="1700" dirty="0"/>
              <a:t>Equivalent to:</a:t>
            </a:r>
          </a:p>
          <a:p>
            <a:pPr>
              <a:buNone/>
              <a:defRPr/>
            </a:pPr>
            <a:r>
              <a:rPr lang="en-US" sz="1700" b="1" dirty="0"/>
              <a:t>        select *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where 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dirty="0"/>
          </a:p>
          <a:p>
            <a:pPr indent="-365760"/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570979" cy="3779419"/>
          </a:xfrm>
        </p:spPr>
        <p:txBody>
          <a:bodyPr/>
          <a:lstStyle/>
          <a:p>
            <a:r>
              <a:rPr lang="en-US" altLang="en-US" sz="1700" dirty="0"/>
              <a:t>An extension of the join operation that avoids loss of information.</a:t>
            </a:r>
          </a:p>
          <a:p>
            <a:r>
              <a:rPr lang="en-US" altLang="en-US" sz="1700" dirty="0"/>
              <a:t>Computes the join and then adds tuples form one relation that does not match tuples in the other relation to the result of the join. </a:t>
            </a:r>
          </a:p>
          <a:p>
            <a:r>
              <a:rPr lang="en-US" altLang="en-US" sz="1700" dirty="0"/>
              <a:t>Uses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values.</a:t>
            </a:r>
          </a:p>
          <a:p>
            <a:r>
              <a:rPr lang="en-US" altLang="en-US" sz="1700" dirty="0"/>
              <a:t>Three forms of outer join:</a:t>
            </a:r>
          </a:p>
          <a:p>
            <a:pPr lvl="1"/>
            <a:r>
              <a:rPr lang="en-US" altLang="en-US" sz="1700" dirty="0"/>
              <a:t>left outer join</a:t>
            </a:r>
          </a:p>
          <a:p>
            <a:pPr lvl="1"/>
            <a:r>
              <a:rPr lang="en-US" altLang="en-US" sz="1700" dirty="0"/>
              <a:t>right outer join</a:t>
            </a:r>
          </a:p>
          <a:p>
            <a:pPr lvl="1"/>
            <a:r>
              <a:rPr lang="en-US" altLang="en-US" sz="1700" dirty="0"/>
              <a:t>full outer join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 </a:t>
            </a:r>
            <a:r>
              <a:rPr lang="en-US" altLang="en-US" sz="2800" dirty="0">
                <a:ea typeface="+mj-ea"/>
              </a:rPr>
              <a:t>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Relation </a:t>
            </a:r>
            <a:r>
              <a:rPr lang="en-US" altLang="en-US" sz="1700" i="1" dirty="0"/>
              <a:t>course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r>
              <a:rPr lang="en-US" altLang="en-US" sz="1700" dirty="0"/>
              <a:t>Relation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Observe that 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course </a:t>
            </a:r>
            <a:r>
              <a:rPr lang="en-US" altLang="en-US" sz="1700" dirty="0"/>
              <a:t>information is missing </a:t>
            </a:r>
            <a:r>
              <a:rPr lang="en-US" altLang="en-US" sz="1700" dirty="0" smtClean="0"/>
              <a:t>CS-347</a:t>
            </a:r>
            <a:endParaRPr lang="en-US" altLang="en-US" sz="1700" dirty="0"/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dirty="0"/>
              <a:t>information is missing </a:t>
            </a:r>
            <a:r>
              <a:rPr lang="en-US" altLang="en-US" sz="1700" dirty="0" smtClean="0"/>
              <a:t>CS-315</a:t>
            </a:r>
            <a:endParaRPr lang="en-US" altLang="en-US" sz="1700" dirty="0"/>
          </a:p>
          <a:p>
            <a:pPr>
              <a:buClr>
                <a:schemeClr val="tx2"/>
              </a:buClr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i="1" dirty="0"/>
              <a:t>  </a:t>
            </a:r>
            <a:r>
              <a:rPr lang="en-US" altLang="en-US" sz="2000" i="1" dirty="0"/>
              <a:t>x</a:t>
            </a:r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4" y="1658112"/>
            <a:ext cx="3745294" cy="106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16" y="3401568"/>
            <a:ext cx="1929043" cy="106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Left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left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⟕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952" y="1802616"/>
            <a:ext cx="5316318" cy="1207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Right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right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>
                <a:cs typeface="Times New Roman" panose="02020603050405020304" pitchFamily="18" charset="0"/>
              </a:rPr>
              <a:t>⟖</a:t>
            </a:r>
            <a:r>
              <a:rPr lang="en-IN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43" y="1785905"/>
            <a:ext cx="5444073" cy="1236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Full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natural full outer join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/>
              <a:t>⟗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550" y="1698292"/>
            <a:ext cx="5046366" cy="1381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Types and Conditions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6865" cy="224631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take two relations and return as a result another relation.</a:t>
            </a:r>
          </a:p>
          <a:p>
            <a:r>
              <a:rPr lang="en-US" altLang="en-US" sz="1700" dirty="0"/>
              <a:t>These additional operations are typically used as subquery expressions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condition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which tuples in the two relations </a:t>
            </a:r>
            <a:r>
              <a:rPr lang="en-US" altLang="en-US" sz="1700" dirty="0" smtClean="0"/>
              <a:t>match.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type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how tuples in each relation that do not match any tuple in the other relation (based on the join condition) are treated.</a:t>
            </a:r>
          </a:p>
        </p:txBody>
      </p:sp>
      <p:pic>
        <p:nvPicPr>
          <p:cNvPr id="1026" name="Picture 2" descr="C:\Users\as668\Desktop\4_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6335" y="3438144"/>
            <a:ext cx="4840315" cy="1366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60" y="1653927"/>
            <a:ext cx="4739672" cy="1135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448857"/>
            <a:ext cx="4464092" cy="1289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z="2800" dirty="0">
                <a:ea typeface="+mj-ea"/>
              </a:rPr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6587800" cy="4135840"/>
          </a:xfrm>
          <a:noFill/>
        </p:spPr>
        <p:txBody>
          <a:bodyPr lIns="90488" tIns="44450" rIns="90488" bIns="44450"/>
          <a:lstStyle/>
          <a:p>
            <a:r>
              <a:rPr lang="en-US" altLang="en-US" sz="1700" dirty="0"/>
              <a:t>Join  Expressions</a:t>
            </a:r>
          </a:p>
          <a:p>
            <a:r>
              <a:rPr lang="en-US" altLang="en-US" sz="1700" dirty="0"/>
              <a:t>Views</a:t>
            </a:r>
          </a:p>
          <a:p>
            <a:r>
              <a:rPr lang="en-US" altLang="en-US" sz="1700" dirty="0"/>
              <a:t>Transactions</a:t>
            </a:r>
          </a:p>
          <a:p>
            <a:r>
              <a:rPr lang="en-US" altLang="en-US" sz="1700" dirty="0"/>
              <a:t>Integrity Constraints</a:t>
            </a:r>
          </a:p>
          <a:p>
            <a:r>
              <a:rPr lang="en-US" altLang="en-US" sz="1700" dirty="0"/>
              <a:t>SQL Data Types and Schemas</a:t>
            </a:r>
          </a:p>
          <a:p>
            <a:r>
              <a:rPr lang="en-US" altLang="en-US" sz="1700" dirty="0"/>
              <a:t>Index Definition in SQL</a:t>
            </a:r>
          </a:p>
          <a:p>
            <a:r>
              <a:rPr lang="en-US" altLang="en-US" sz="1700" dirty="0"/>
              <a:t>Authorization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inner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b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What is the difference between the above, and a natural join? </a:t>
            </a:r>
          </a:p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left outer join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pPr>
              <a:buNone/>
            </a:pPr>
            <a:r>
              <a:rPr lang="en-US" altLang="en-US" sz="17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062" y="1922405"/>
            <a:ext cx="5524216" cy="828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093625"/>
            <a:ext cx="5483156" cy="1028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84" y="1656430"/>
            <a:ext cx="4761572" cy="1140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533026"/>
            <a:ext cx="4531990" cy="13089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83170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en-US" sz="1700" dirty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Consider a person who needs to know an instructors name and department, but not the salary.  This person should see a relation described, in SQL, by 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kumimoji="0" lang="en-US" altLang="en-US" sz="1700" b="1" dirty="0"/>
              <a:t/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   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dept_name</a:t>
            </a:r>
            <a:r>
              <a:rPr kumimoji="0" lang="en-US" altLang="en-US" sz="1700" i="1" dirty="0"/>
              <a:t/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buFont typeface="Monotype Sorts" charset="2"/>
              <a:buNone/>
              <a:tabLst>
                <a:tab pos="3205163" algn="ctr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Any relation that is not of the conceptual model but is made visible to a user as a </a:t>
            </a:r>
            <a:r>
              <a:rPr lang="en-US" altLang="en-US" sz="1700" dirty="0">
                <a:solidFill>
                  <a:srgbClr val="FF0000"/>
                </a:solidFill>
              </a:rPr>
              <a:t>“virtual relation” </a:t>
            </a:r>
            <a:r>
              <a:rPr lang="en-US" altLang="en-US" sz="1700" dirty="0"/>
              <a:t>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405"/>
            <a:ext cx="7497827" cy="4307268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en-US" sz="1700" dirty="0"/>
              <a:t>A view is defined using the </a:t>
            </a:r>
            <a:r>
              <a:rPr lang="en-US" altLang="en-US" sz="1700" b="1" dirty="0"/>
              <a:t>create view </a:t>
            </a:r>
            <a:r>
              <a:rPr lang="en-US" altLang="en-US" sz="1700" dirty="0"/>
              <a:t>statement which has the form</a:t>
            </a:r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 sz="1700" dirty="0">
              <a:solidFill>
                <a:srgbClr val="FF0000"/>
              </a:solidFill>
            </a:endParaRPr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>
                <a:solidFill>
                  <a:srgbClr val="FF0000"/>
                </a:solidFill>
              </a:rPr>
              <a:t>		</a:t>
            </a:r>
            <a:r>
              <a:rPr lang="en-US" altLang="en-US" sz="1700" b="1" dirty="0">
                <a:solidFill>
                  <a:srgbClr val="FF0000"/>
                </a:solidFill>
              </a:rPr>
              <a:t>create view </a:t>
            </a:r>
            <a:r>
              <a:rPr lang="en-US" altLang="en-US" sz="1700" i="1" dirty="0">
                <a:solidFill>
                  <a:srgbClr val="FF0000"/>
                </a:solidFill>
              </a:rPr>
              <a:t>v </a:t>
            </a:r>
            <a:r>
              <a:rPr lang="en-US" altLang="en-US" sz="1700" b="1" dirty="0">
                <a:solidFill>
                  <a:srgbClr val="FF0000"/>
                </a:solidFill>
              </a:rPr>
              <a:t>as </a:t>
            </a:r>
            <a:r>
              <a:rPr lang="en-US" altLang="en-US" sz="1700" i="1" dirty="0">
                <a:solidFill>
                  <a:srgbClr val="FF0000"/>
                </a:solidFill>
              </a:rPr>
              <a:t>&lt; </a:t>
            </a:r>
            <a:r>
              <a:rPr lang="en-US" altLang="en-US" sz="1700" dirty="0">
                <a:solidFill>
                  <a:srgbClr val="FF0000"/>
                </a:solidFill>
              </a:rPr>
              <a:t>query expression &gt;</a:t>
            </a:r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</a:pPr>
            <a:endParaRPr lang="en-US" altLang="en-US" sz="1700" dirty="0"/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where &lt;query expression&gt; is any legal SQL expression.  The view name is represented by </a:t>
            </a:r>
            <a:r>
              <a:rPr lang="en-US" altLang="en-US" sz="1700" i="1" dirty="0"/>
              <a:t>v.</a:t>
            </a:r>
            <a:endParaRPr lang="en-US" altLang="en-US" sz="1700" dirty="0"/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Once a view is defined, the view name can be used to refer to the virtual relation that the view generates.</a:t>
            </a:r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View definition is not the same as creating a new relation by evaluating the query expression  </a:t>
            </a:r>
          </a:p>
          <a:p>
            <a:pPr lvl="1">
              <a:tabLst>
                <a:tab pos="3432175" algn="ctr"/>
              </a:tabLst>
            </a:pPr>
            <a:r>
              <a:rPr lang="en-US" altLang="en-US" sz="1700" dirty="0"/>
              <a:t>Rather, a view definition causes the saving of an expression; the expression is substituted into queries using the view.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 and Use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50150" cy="480663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en-US" sz="1700" dirty="0"/>
              <a:t>A view of instructors without their salary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kumimoji="0"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kumimoji="0" lang="en-US" altLang="en-US" sz="1700" i="1" dirty="0"/>
              <a:t> </a:t>
            </a:r>
            <a:r>
              <a:rPr kumimoji="0" lang="en-US" altLang="en-US" sz="1700" b="1" dirty="0"/>
              <a:t>as</a:t>
            </a:r>
            <a:r>
              <a:rPr lang="en-US" altLang="en-US" sz="1700" b="1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</a:t>
            </a:r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Find all instructors in the Biology department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 </a:t>
            </a:r>
            <a:r>
              <a:rPr lang="en-US" altLang="en-US" sz="1700" dirty="0"/>
              <a:t>'Biology'</a:t>
            </a:r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Create a view of department salary totals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</a:t>
            </a:r>
            <a:r>
              <a:rPr lang="en-US" altLang="en-US" sz="1700" b="1" dirty="0"/>
              <a:t>create view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departments_total_salary</a:t>
            </a:r>
            <a:r>
              <a:rPr lang="en-US" altLang="en-US" sz="1700" b="1" i="1" dirty="0">
                <a:solidFill>
                  <a:srgbClr val="002060"/>
                </a:solidFill>
              </a:rPr>
              <a:t>(dept_name,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total_salary</a:t>
            </a:r>
            <a:r>
              <a:rPr lang="en-US" altLang="en-US" sz="1700" b="1" i="1" dirty="0">
                <a:solidFill>
                  <a:srgbClr val="000099"/>
                </a:solidFill>
              </a:rPr>
              <a:t>)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buNone/>
              <a:tabLst>
                <a:tab pos="1370013" algn="l"/>
              </a:tabLst>
            </a:pPr>
            <a:endParaRPr lang="en-US" altLang="en-US" sz="24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en-US" sz="2400" b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83191" cy="3380168"/>
          </a:xfrm>
        </p:spPr>
        <p:txBody>
          <a:bodyPr/>
          <a:lstStyle/>
          <a:p>
            <a:r>
              <a:rPr lang="en-US" altLang="en-US" sz="1700" dirty="0"/>
              <a:t>One view may be used in the expression defining another view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directly </a:t>
            </a:r>
            <a:r>
              <a:rPr lang="en-US" altLang="en-US" sz="1700" dirty="0"/>
              <a:t>on a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is used in the expression defining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on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if either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 </a:t>
            </a:r>
            <a:r>
              <a:rPr lang="en-US" altLang="en-US" sz="1700" dirty="0"/>
              <a:t>depends directly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 </a:t>
            </a:r>
            <a:r>
              <a:rPr lang="en-US" altLang="en-US" sz="1700" dirty="0"/>
              <a:t> or there is a path of dependencies from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dirty="0"/>
              <a:t> is said to be </a:t>
            </a:r>
            <a:r>
              <a:rPr lang="en-US" altLang="en-US" sz="1700" b="1" i="1" dirty="0">
                <a:solidFill>
                  <a:srgbClr val="002060"/>
                </a:solidFill>
              </a:rPr>
              <a:t>recursive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it depends on itself.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570979" cy="4282884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'2017’;</a:t>
            </a:r>
          </a:p>
          <a:p>
            <a:pPr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_</a:t>
            </a:r>
            <a:r>
              <a:rPr lang="en-US" altLang="en-US" sz="1700" i="1" dirty="0"/>
              <a:t>watson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700" dirty="0"/>
              <a:t>Expand  the view :</a:t>
            </a:r>
          </a:p>
          <a:p>
            <a:pPr>
              <a:buNone/>
            </a:pPr>
            <a:r>
              <a:rPr lang="en-US" altLang="en-US" sz="1700" b="1" dirty="0"/>
              <a:t>          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physics_fall_2017_watson</a:t>
            </a:r>
            <a:r>
              <a:rPr lang="en-US" altLang="en-US" sz="1700" b="1" i="1" dirty="0"/>
              <a:t> 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r>
              <a:rPr lang="en-US" altLang="en-US" sz="1700" dirty="0"/>
              <a:t>To: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77963" y="2966255"/>
            <a:ext cx="7192962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create view </a:t>
            </a:r>
            <a:r>
              <a:rPr kumimoji="1" lang="en-US" altLang="en-US" sz="1700" b="1" i="1" dirty="0">
                <a:solidFill>
                  <a:srgbClr val="002060"/>
                </a:solidFill>
                <a:latin typeface="+mn-lt"/>
              </a:rPr>
              <a:t>physics_fall_2017_watson</a:t>
            </a:r>
            <a:r>
              <a:rPr lang="en-US" altLang="en-US" sz="1700" b="1" i="1" dirty="0">
                <a:solidFill>
                  <a:srgbClr val="002060"/>
                </a:solidFill>
              </a:rPr>
              <a:t>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from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      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</a:p>
          <a:p>
            <a:r>
              <a:rPr lang="en-US" altLang="en-US" sz="1700" b="1" dirty="0"/>
              <a:t>          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endParaRPr lang="en-US" altLang="en-US" sz="1700" i="1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'2017')</a:t>
            </a:r>
          </a:p>
          <a:p>
            <a:r>
              <a:rPr lang="en-US" altLang="en-US" sz="1700" b="1" dirty="0"/>
              <a:t>     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35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 (Cont.)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38803" cy="4051236"/>
          </a:xfrm>
        </p:spPr>
        <p:txBody>
          <a:bodyPr/>
          <a:lstStyle/>
          <a:p>
            <a:pPr>
              <a:tabLst>
                <a:tab pos="681038" algn="l"/>
              </a:tabLst>
            </a:pPr>
            <a:r>
              <a:rPr lang="en-US" altLang="en-US" sz="1700" dirty="0"/>
              <a:t>A way to define the meaning of views defined in terms of other views.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Let view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be defined by an expression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that may itself contain uses of view relations.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View expansion of an expression repeats the following replacement step:</a:t>
            </a:r>
          </a:p>
          <a:p>
            <a:pPr>
              <a:buNone/>
              <a:tabLst>
                <a:tab pos="68103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repeat</a:t>
            </a:r>
            <a:br>
              <a:rPr lang="en-US" altLang="en-US" sz="1700" b="1" dirty="0"/>
            </a:br>
            <a:r>
              <a:rPr lang="en-US" altLang="en-US" sz="1700" b="1" dirty="0"/>
              <a:t>		</a:t>
            </a:r>
            <a:r>
              <a:rPr lang="en-US" altLang="en-US" sz="1700" dirty="0"/>
              <a:t>Find any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	Replace the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by the expression defining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           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until</a:t>
            </a:r>
            <a:r>
              <a:rPr lang="en-US" altLang="en-US" sz="1700" dirty="0"/>
              <a:t> no more view relations are present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As long as the view definitions are not recursive, this loop will terminate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Materialized Views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3517"/>
            <a:ext cx="7665435" cy="3502596"/>
          </a:xfrm>
        </p:spPr>
        <p:txBody>
          <a:bodyPr/>
          <a:lstStyle/>
          <a:p>
            <a:r>
              <a:rPr lang="en-US" altLang="en-US" sz="1700" dirty="0"/>
              <a:t>Certain database systems allow view relations to be physically stored.</a:t>
            </a:r>
          </a:p>
          <a:p>
            <a:pPr lvl="1"/>
            <a:r>
              <a:rPr lang="en-US" altLang="en-US" sz="1700" dirty="0"/>
              <a:t> Physical copy created when the view is defined.</a:t>
            </a:r>
          </a:p>
          <a:p>
            <a:pPr lvl="1"/>
            <a:r>
              <a:rPr lang="en-US" altLang="en-US" sz="1700" dirty="0"/>
              <a:t>Such views are called </a:t>
            </a:r>
            <a:r>
              <a:rPr lang="en-US" altLang="en-US" sz="1700" b="1" dirty="0">
                <a:solidFill>
                  <a:srgbClr val="002060"/>
                </a:solidFill>
              </a:rPr>
              <a:t>Materialized view</a:t>
            </a:r>
            <a:r>
              <a:rPr lang="en-US" altLang="en-US" sz="1700" dirty="0"/>
              <a:t>:</a:t>
            </a:r>
          </a:p>
          <a:p>
            <a:r>
              <a:rPr lang="en-US" altLang="en-US" sz="1700" dirty="0"/>
              <a:t>If relations used in the query are updated, the materialized view result becomes out of date</a:t>
            </a:r>
          </a:p>
          <a:p>
            <a:pPr lvl="1"/>
            <a:r>
              <a:rPr lang="en-US" altLang="en-US" sz="1700" dirty="0"/>
              <a:t>Need to </a:t>
            </a:r>
            <a:r>
              <a:rPr lang="en-US" altLang="en-US" sz="1700" b="1" dirty="0">
                <a:solidFill>
                  <a:srgbClr val="002060"/>
                </a:solidFill>
              </a:rPr>
              <a:t>maintain</a:t>
            </a:r>
            <a:r>
              <a:rPr lang="en-US" altLang="en-US" sz="1700" dirty="0"/>
              <a:t> the view, by updating the view whenever the underlying relations are updated.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Relations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94843"/>
            <a:ext cx="7585537" cy="45481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  <a:ea typeface="ＭＳ Ｐゴシック" pitchFamily="34" charset="-128"/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  <a:ea typeface="ＭＳ Ｐゴシック" pitchFamily="34" charset="-128"/>
              </a:rPr>
              <a:t> </a:t>
            </a:r>
            <a:r>
              <a:rPr lang="en-US" altLang="en-US" sz="1700" dirty="0">
                <a:ea typeface="ＭＳ Ｐゴシック" pitchFamily="34" charset="-128"/>
              </a:rPr>
              <a:t>take two relations and return as a result another relation.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A join operation is a Cartesian product which requires that tuples in the two relations match (under some condition).  It also specifies the attributes that are present in the result of the join 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The join operations are typically used as subquery expressions in the </a:t>
            </a: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dirty="0">
                <a:ea typeface="ＭＳ Ｐゴシック" pitchFamily="34" charset="-128"/>
              </a:rPr>
              <a:t>clause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Three types of joins: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Natural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Inner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Outer join</a:t>
            </a:r>
          </a:p>
          <a:p>
            <a:pPr lvl="1">
              <a:buFont typeface="Monotype Sorts" charset="2"/>
              <a:buNone/>
            </a:pPr>
            <a:endParaRPr lang="en-US" altLang="en-US" sz="2000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Update of a View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95362" cy="4952936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faculty </a:t>
            </a:r>
            <a:r>
              <a:rPr lang="en-US" altLang="en-US" sz="1700" dirty="0"/>
              <a:t>view which we defined earlier</a:t>
            </a:r>
            <a:endParaRPr lang="en-US" altLang="en-US" sz="1700" b="1" dirty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faculty 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b="1" i="1" dirty="0"/>
              <a:t>          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('30765', 'Green', 'Music');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/>
              <a:t>This insertion must be represented by the insertion into 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Must have a  value for salary.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Two approaches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Reject the insert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Inset the tuple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	('30765', 'Green', 'Music', null)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      into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27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Some Updates Cannot be Translated Uniquely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0" y="1201917"/>
            <a:ext cx="7369651" cy="4162563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instructor_info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select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,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;</a:t>
            </a:r>
          </a:p>
          <a:p>
            <a:r>
              <a:rPr lang="en-US" altLang="en-US" sz="1700" b="1" dirty="0">
                <a:sym typeface="Symbol" panose="05050102010706020507" pitchFamily="18" charset="2"/>
              </a:rPr>
              <a:t>insert into </a:t>
            </a:r>
            <a:r>
              <a:rPr lang="en-US" altLang="en-US" sz="1700" i="1" dirty="0" err="1">
                <a:sym typeface="Symbol" panose="05050102010706020507" pitchFamily="18" charset="2"/>
              </a:rPr>
              <a:t>instructor_info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b="1" i="1" dirty="0">
                <a:sym typeface="Symbol" panose="05050102010706020507" pitchFamily="18" charset="2"/>
              </a:rPr>
              <a:t>             </a:t>
            </a:r>
            <a:r>
              <a:rPr lang="en-US" altLang="en-US" sz="1700" b="1" dirty="0">
                <a:sym typeface="Symbol" panose="05050102010706020507" pitchFamily="18" charset="2"/>
              </a:rPr>
              <a:t>values </a:t>
            </a:r>
            <a:r>
              <a:rPr lang="en-US" altLang="en-US" sz="1700" dirty="0">
                <a:sym typeface="Symbol" panose="05050102010706020507" pitchFamily="18" charset="2"/>
              </a:rPr>
              <a:t>('69987', 'White', 'Taylor');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Issues</a:t>
            </a:r>
          </a:p>
          <a:p>
            <a:pPr lvl="1"/>
            <a:r>
              <a:rPr lang="en-US" altLang="en-US" sz="1700" dirty="0"/>
              <a:t>Which department, if multiple departments in Taylor?</a:t>
            </a:r>
          </a:p>
          <a:p>
            <a:pPr lvl="1"/>
            <a:r>
              <a:rPr lang="en-US" altLang="en-US" sz="1700" dirty="0"/>
              <a:t>What if no department is in Taylor?</a:t>
            </a:r>
            <a:endParaRPr lang="en-US" altLang="en-US" sz="17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And Some Not at All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400547" cy="3417252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= 'History';</a:t>
            </a:r>
          </a:p>
          <a:p>
            <a:r>
              <a:rPr lang="en-US" altLang="en-US" sz="1700" dirty="0"/>
              <a:t>What happens if we insert </a:t>
            </a:r>
          </a:p>
          <a:p>
            <a:pPr>
              <a:buNone/>
            </a:pPr>
            <a:r>
              <a:rPr lang="en-US" altLang="en-US" sz="1700" dirty="0"/>
              <a:t>           ('25566', 'Brown', 'Biology', 100000)</a:t>
            </a:r>
          </a:p>
          <a:p>
            <a:pPr>
              <a:buNone/>
            </a:pPr>
            <a:r>
              <a:rPr lang="en-US" altLang="en-US" sz="1700" dirty="0"/>
              <a:t>       into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?</a:t>
            </a:r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Updates in SQL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9275"/>
            <a:ext cx="7400291" cy="3184229"/>
          </a:xfrm>
        </p:spPr>
        <p:txBody>
          <a:bodyPr/>
          <a:lstStyle/>
          <a:p>
            <a:r>
              <a:rPr lang="en-US" altLang="en-US" sz="1700" dirty="0"/>
              <a:t>Most SQL implementations allow updates only on simple views 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 has only one database relation.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contains only attribute names of the relation, and does not have any expressions, aggregates, or </a:t>
            </a:r>
            <a:r>
              <a:rPr lang="en-US" altLang="en-US" sz="1700" b="1" dirty="0"/>
              <a:t>distinct </a:t>
            </a:r>
            <a:r>
              <a:rPr lang="en-US" altLang="en-US" sz="1700" dirty="0"/>
              <a:t>specification.</a:t>
            </a:r>
          </a:p>
          <a:p>
            <a:pPr lvl="1"/>
            <a:r>
              <a:rPr lang="en-US" altLang="en-US" sz="1700" dirty="0"/>
              <a:t>Any attribute not listed in 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can be set to null</a:t>
            </a:r>
          </a:p>
          <a:p>
            <a:pPr lvl="1"/>
            <a:r>
              <a:rPr lang="en-US" altLang="en-US" sz="1700" dirty="0"/>
              <a:t>The query does not have a </a:t>
            </a:r>
            <a:r>
              <a:rPr lang="en-US" altLang="en-US" sz="1700" b="1" dirty="0"/>
              <a:t>group </a:t>
            </a:r>
            <a:r>
              <a:rPr lang="en-US" altLang="en-US" sz="1700" dirty="0"/>
              <a:t>by or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/>
              </a:rPr>
              <a:t>Transactions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4059"/>
            <a:ext cx="7522211" cy="4390149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2060"/>
                </a:solidFill>
              </a:rPr>
              <a:t>  transaction </a:t>
            </a:r>
            <a:r>
              <a:rPr lang="en-US" altLang="en-US" sz="1700" dirty="0"/>
              <a:t>consists of a sequence of query and/or update statements and is a “unit” of work</a:t>
            </a:r>
          </a:p>
          <a:p>
            <a:r>
              <a:rPr lang="en-US" altLang="en-US" sz="1700" dirty="0"/>
              <a:t>The SQL standard specifies that a transaction begins implicitly when an SQL statement is executed.  </a:t>
            </a:r>
          </a:p>
          <a:p>
            <a:r>
              <a:rPr lang="en-US" altLang="en-US" sz="1700" dirty="0"/>
              <a:t>The transaction must end with one of the following statements: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Commit work</a:t>
            </a:r>
            <a:r>
              <a:rPr lang="en-US" altLang="en-US" sz="1700" dirty="0"/>
              <a:t>. The updates performed by the transaction become permanent in the database. 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Rollback work</a:t>
            </a:r>
            <a:r>
              <a:rPr lang="en-US" altLang="en-US" sz="1700" dirty="0"/>
              <a:t>. All  the updates performed by the SQL statements in the transaction are undone.</a:t>
            </a:r>
          </a:p>
          <a:p>
            <a:r>
              <a:rPr lang="en-US" altLang="en-US" sz="1700" dirty="0"/>
              <a:t>Atomic transaction</a:t>
            </a:r>
          </a:p>
          <a:p>
            <a:pPr lvl="1"/>
            <a:r>
              <a:rPr lang="en-US" altLang="en-US" sz="1700" dirty="0"/>
              <a:t>either fully executed or rolled back as if it never occurred</a:t>
            </a:r>
          </a:p>
          <a:p>
            <a:r>
              <a:rPr lang="en-US" altLang="en-US" sz="1700" dirty="0"/>
              <a:t>Isolation from concurrent transactions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Integrity Constraints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05638" cy="4302569"/>
          </a:xfrm>
        </p:spPr>
        <p:txBody>
          <a:bodyPr/>
          <a:lstStyle/>
          <a:p>
            <a:r>
              <a:rPr lang="en-US" altLang="en-US" sz="1700" dirty="0"/>
              <a:t>Integrity constraints guard against accidental damage to the database, by ensuring that authorized changes to the database do not result in a loss of data consistency. </a:t>
            </a:r>
          </a:p>
          <a:p>
            <a:pPr lvl="1"/>
            <a:r>
              <a:rPr lang="en-US" altLang="en-US" sz="1700" dirty="0"/>
              <a:t>A checking account must have a balance greater than $10,000.00</a:t>
            </a:r>
          </a:p>
          <a:p>
            <a:pPr lvl="1"/>
            <a:r>
              <a:rPr lang="en-US" altLang="en-US" sz="1700" dirty="0"/>
              <a:t>A salary of a bank employee must be at least $4.00 an hour</a:t>
            </a:r>
          </a:p>
          <a:p>
            <a:pPr lvl="1"/>
            <a:r>
              <a:rPr lang="en-US" altLang="en-US" sz="1700" dirty="0"/>
              <a:t>A customer must have a (non-null) phone number</a:t>
            </a:r>
          </a:p>
          <a:p>
            <a:pPr lvl="1"/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09538"/>
            <a:ext cx="8077200" cy="609600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Constraints on a Single Relation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77925"/>
            <a:ext cx="7136765" cy="2640013"/>
          </a:xfrm>
        </p:spPr>
        <p:txBody>
          <a:bodyPr/>
          <a:lstStyle/>
          <a:p>
            <a:r>
              <a:rPr lang="en-US" altLang="en-US" sz="1700" b="1" dirty="0"/>
              <a:t>not null</a:t>
            </a:r>
          </a:p>
          <a:p>
            <a:r>
              <a:rPr lang="en-US" altLang="en-US" sz="1700" b="1" dirty="0"/>
              <a:t>primary key</a:t>
            </a:r>
          </a:p>
          <a:p>
            <a:r>
              <a:rPr lang="en-US" altLang="en-US" sz="1700" b="1" dirty="0"/>
              <a:t>unique</a:t>
            </a:r>
            <a:endParaRPr lang="en-US" altLang="en-US" sz="1700" dirty="0"/>
          </a:p>
          <a:p>
            <a:r>
              <a:rPr lang="en-US" altLang="en-US" sz="1700" b="1" dirty="0"/>
              <a:t>check </a:t>
            </a:r>
            <a:r>
              <a:rPr lang="en-US" altLang="en-US" sz="1700" dirty="0"/>
              <a:t>(P), where P is a predicate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86316" y="15390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Not Null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35063"/>
            <a:ext cx="7144321" cy="2656649"/>
          </a:xfrm>
        </p:spPr>
        <p:txBody>
          <a:bodyPr/>
          <a:lstStyle/>
          <a:p>
            <a:r>
              <a:rPr kumimoji="0" lang="en-US" altLang="en-US" sz="1700" b="1" dirty="0"/>
              <a:t>not null</a:t>
            </a:r>
          </a:p>
          <a:p>
            <a:pPr lvl="1"/>
            <a:r>
              <a:rPr kumimoji="0" lang="en-US" altLang="en-US" sz="1700" dirty="0"/>
              <a:t>Declare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budget</a:t>
            </a:r>
            <a:r>
              <a:rPr kumimoji="0" lang="en-US" altLang="en-US" sz="1700" dirty="0"/>
              <a:t> to be </a:t>
            </a:r>
            <a:r>
              <a:rPr lang="en-US" altLang="en-US" sz="1700" b="1" dirty="0"/>
              <a:t>not null</a:t>
            </a:r>
          </a:p>
          <a:p>
            <a:pPr>
              <a:buFont typeface="Monotype Sorts" charset="2"/>
              <a:buNone/>
            </a:pPr>
            <a:r>
              <a:rPr kumimoji="0" lang="en-US" altLang="en-US" sz="1700" i="1" dirty="0"/>
              <a:t>	          name </a:t>
            </a:r>
            <a:r>
              <a:rPr kumimoji="0" lang="en-US" altLang="en-US" sz="1700" b="1" dirty="0" err="1"/>
              <a:t>varchar</a:t>
            </a:r>
            <a:r>
              <a:rPr kumimoji="0" lang="en-US" altLang="en-US" sz="1700" dirty="0"/>
              <a:t>(20) </a:t>
            </a:r>
            <a:r>
              <a:rPr kumimoji="0" lang="en-US" altLang="en-US" sz="1700" b="1" dirty="0"/>
              <a:t>not null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</a:t>
            </a:r>
            <a:r>
              <a:rPr kumimoji="0" lang="en-US" altLang="en-US" sz="1700" i="1" dirty="0"/>
              <a:t>budget </a:t>
            </a:r>
            <a:r>
              <a:rPr kumimoji="0" lang="en-US" altLang="en-US" sz="1700" b="1" dirty="0"/>
              <a:t>numeric</a:t>
            </a:r>
            <a:r>
              <a:rPr kumimoji="0" lang="en-US" altLang="en-US" sz="1700" dirty="0"/>
              <a:t>(12,2) </a:t>
            </a:r>
            <a:r>
              <a:rPr kumimoji="0" lang="en-US" altLang="en-US" sz="1700" b="1" dirty="0"/>
              <a:t>not null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Unique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4" y="1098487"/>
            <a:ext cx="7044690" cy="2583497"/>
          </a:xfrm>
        </p:spPr>
        <p:txBody>
          <a:bodyPr/>
          <a:lstStyle/>
          <a:p>
            <a:r>
              <a:rPr lang="en-US" altLang="en-US" sz="1700" b="1" dirty="0"/>
              <a:t>unique</a:t>
            </a:r>
            <a:r>
              <a:rPr kumimoji="0" lang="en-US" altLang="en-US" sz="1700" dirty="0"/>
              <a:t> (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</a:t>
            </a:r>
            <a:r>
              <a:rPr kumimoji="0" lang="en-US" altLang="en-US" sz="1700" dirty="0"/>
              <a:t>)</a:t>
            </a:r>
          </a:p>
          <a:p>
            <a:pPr lvl="1"/>
            <a:r>
              <a:rPr kumimoji="0" lang="en-US" altLang="en-US" sz="1700" dirty="0"/>
              <a:t>The unique specification states that the attributes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 </a:t>
            </a:r>
            <a:r>
              <a:rPr kumimoji="0" lang="en-US" altLang="en-US" sz="1700" dirty="0"/>
              <a:t> form a candidate key.</a:t>
            </a:r>
          </a:p>
          <a:p>
            <a:pPr lvl="1"/>
            <a:r>
              <a:rPr kumimoji="0" lang="en-US" altLang="en-US" sz="1700" dirty="0"/>
              <a:t>Candidate keys are permitted to be null (in contrast to primary keys).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4187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The check clause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086358"/>
            <a:ext cx="7600949" cy="4692650"/>
          </a:xfrm>
        </p:spPr>
        <p:txBody>
          <a:bodyPr/>
          <a:lstStyle/>
          <a:p>
            <a:r>
              <a:rPr lang="en-US" altLang="en-US" sz="1700" dirty="0"/>
              <a:t>The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(P) clause specifies a predicate P that must be satisfied by every tuple in a relation.</a:t>
            </a:r>
          </a:p>
          <a:p>
            <a:r>
              <a:rPr lang="en-US" altLang="en-US" sz="1700" dirty="0"/>
              <a:t>Example:  ensure that semester is one of fall, winter, spring or summer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create table </a:t>
            </a:r>
            <a:r>
              <a:rPr lang="en-US" altLang="en-US" sz="1700" i="1" dirty="0"/>
              <a:t>section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semester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(6),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year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(4,0),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building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(15),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(7),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time slot id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(4),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primary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</a:t>
            </a:r>
            <a:r>
              <a:rPr lang="en-US" altLang="en-US" sz="1700" b="1" dirty="0">
                <a:solidFill>
                  <a:srgbClr val="002060"/>
                </a:solidFill>
              </a:rPr>
              <a:t>check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semester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('Fall', 'Winter', 'Spring', 'Summer')))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8992"/>
            <a:ext cx="7647681" cy="4983163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Natural join matches tuples with the same values for all common attributes, and retains only one copy of each common column.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List the names of instructors along with the course ID of the courses that they taught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r>
              <a:rPr lang="en-US" altLang="en-US" sz="1700" i="1" dirty="0">
                <a:ea typeface="ＭＳ Ｐゴシック" pitchFamily="34" charset="-128"/>
              </a:rPr>
              <a:t/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students, takes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</a:t>
            </a:r>
            <a:r>
              <a:rPr lang="en-US" altLang="en-US" sz="1700" i="1" dirty="0">
                <a:ea typeface="ＭＳ Ｐゴシック" pitchFamily="34" charset="-128"/>
              </a:rPr>
              <a:t>student.ID </a:t>
            </a:r>
            <a:r>
              <a:rPr lang="en-US" altLang="en-US" sz="1700" dirty="0">
                <a:ea typeface="ＭＳ Ｐゴシック" pitchFamily="34" charset="-128"/>
              </a:rPr>
              <a:t>= </a:t>
            </a:r>
            <a:r>
              <a:rPr lang="en-US" altLang="en-US" sz="1700" i="1" dirty="0">
                <a:ea typeface="ＭＳ Ｐゴシック" pitchFamily="34" charset="-128"/>
              </a:rPr>
              <a:t>takes.ID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Same query in SQL with “natural join” construct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r>
              <a:rPr lang="en-US" altLang="en-US" sz="1700" i="1" dirty="0">
                <a:ea typeface="ＭＳ Ｐゴシック" pitchFamily="34" charset="-128"/>
              </a:rPr>
              <a:t/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student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takes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23394" cy="4943475"/>
          </a:xfrm>
        </p:spPr>
        <p:txBody>
          <a:bodyPr/>
          <a:lstStyle/>
          <a:p>
            <a:r>
              <a:rPr lang="en-US" altLang="en-US" sz="1700" dirty="0"/>
              <a:t>Ensures that a value that appears in one relation for a given set of attributes also appears for a certain set of attributes in another relation.</a:t>
            </a:r>
          </a:p>
          <a:p>
            <a:pPr lvl="1"/>
            <a:r>
              <a:rPr lang="en-US" altLang="en-US" sz="1700" dirty="0"/>
              <a:t>Example:  If “Biology” is a department name appearing in one of the tuples in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relation, then there exists a tuple in the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 relation for “Biology”.</a:t>
            </a:r>
          </a:p>
          <a:p>
            <a:r>
              <a:rPr lang="en-US" altLang="en-US" sz="1700" dirty="0"/>
              <a:t>Let A be a set of attributes.  Let R and S be two relations that contain attributes A and where A is the primary key of S. A is said to be a  </a:t>
            </a:r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R if for any values of A appearing in R these values also appear in 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461250" cy="3644201"/>
          </a:xfrm>
        </p:spPr>
        <p:txBody>
          <a:bodyPr/>
          <a:lstStyle/>
          <a:p>
            <a:r>
              <a:rPr lang="en-US" altLang="en-US" sz="1700" dirty="0"/>
              <a:t>Foreign </a:t>
            </a:r>
            <a:r>
              <a:rPr lang="en-US" altLang="en-US" sz="1700" i="1" dirty="0"/>
              <a:t>keys can be </a:t>
            </a:r>
            <a:r>
              <a:rPr lang="en-US" altLang="en-US" sz="1700" dirty="0"/>
              <a:t>specified as part of the SQL </a:t>
            </a:r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table </a:t>
            </a:r>
            <a:r>
              <a:rPr lang="en-US" altLang="en-US" sz="1700" dirty="0"/>
              <a:t> statement </a:t>
            </a:r>
          </a:p>
          <a:p>
            <a:pPr>
              <a:buNone/>
            </a:pPr>
            <a:r>
              <a:rPr lang="en-US" altLang="en-US" sz="1700" b="1" dirty="0"/>
              <a:t>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</a:p>
          <a:p>
            <a:r>
              <a:rPr lang="en-US" altLang="en-US" sz="1700" dirty="0"/>
              <a:t>By default, a foreign key references the primary-key attributes of the referenced table.</a:t>
            </a:r>
          </a:p>
          <a:p>
            <a:r>
              <a:rPr lang="en-US" altLang="en-US" sz="1700" dirty="0"/>
              <a:t>SQL allows  a list of attributes of the referenced relation to be specified explicitly.</a:t>
            </a:r>
          </a:p>
          <a:p>
            <a:pPr>
              <a:buNone/>
            </a:pPr>
            <a:r>
              <a:rPr lang="en-US" altLang="en-US" sz="1700" b="1" dirty="0"/>
              <a:t>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Cascading Actions in Referential Integrity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123279"/>
            <a:ext cx="7806431" cy="4447401"/>
          </a:xfrm>
        </p:spPr>
        <p:txBody>
          <a:bodyPr/>
          <a:lstStyle/>
          <a:p>
            <a:pPr>
              <a:tabLst>
                <a:tab pos="2173288" algn="l"/>
              </a:tabLst>
            </a:pPr>
            <a:r>
              <a:rPr lang="en-US" altLang="en-US" sz="1700" dirty="0"/>
              <a:t>When a referential-integrity constraint is violated, the normal procedure is to reject the action that caused the violation.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An alternative, in case of delete or update is to cascade</a:t>
            </a:r>
          </a:p>
          <a:p>
            <a:pPr>
              <a:buNone/>
              <a:tabLst>
                <a:tab pos="2173288" algn="l"/>
              </a:tabLst>
            </a:pPr>
            <a:r>
              <a:rPr lang="en-US" altLang="en-US" sz="1700" b="1" dirty="0"/>
              <a:t>            create table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             (…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</a:t>
            </a:r>
            <a:r>
              <a:rPr lang="en-US" altLang="en-US" sz="1700" b="1" dirty="0"/>
              <a:t>on delete cascade</a:t>
            </a:r>
            <a:br>
              <a:rPr lang="en-US" altLang="en-US" sz="1700" b="1" dirty="0"/>
            </a:br>
            <a:r>
              <a:rPr lang="en-US" altLang="en-US" sz="1700" b="1" dirty="0"/>
              <a:t>                   on update cascade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      . . .) 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Instead of cascade we can use :  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null</a:t>
            </a:r>
            <a:r>
              <a:rPr lang="en-US" altLang="en-US" sz="1700" dirty="0"/>
              <a:t>,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default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2173288" algn="l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8666" y="14858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a typeface="+mj-ea"/>
              </a:rPr>
              <a:t>Integrity Constraint Violation During Transactions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0365"/>
            <a:ext cx="7706647" cy="4843716"/>
          </a:xfrm>
        </p:spPr>
        <p:txBody>
          <a:bodyPr/>
          <a:lstStyle/>
          <a:p>
            <a:r>
              <a:rPr lang="en-US" altLang="en-US" sz="1700" dirty="0"/>
              <a:t>Consider: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      create table </a:t>
            </a:r>
            <a:r>
              <a:rPr lang="en-US" altLang="en-US" sz="1700" i="1" dirty="0"/>
              <a:t>person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	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(40),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father </a:t>
            </a:r>
            <a:r>
              <a:rPr lang="en-US" altLang="en-US" sz="1700" b="1" dirty="0"/>
              <a:t> 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</a:t>
            </a:r>
            <a:r>
              <a:rPr lang="en-US" altLang="en-US" sz="1700" i="1" dirty="0"/>
              <a:t> ID,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father</a:t>
            </a:r>
            <a:r>
              <a:rPr lang="en-US" altLang="en-US" sz="1700" b="1" dirty="0"/>
              <a:t> references </a:t>
            </a:r>
            <a:r>
              <a:rPr lang="en-US" altLang="en-US" sz="1700" i="1" dirty="0"/>
              <a:t>person,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 person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How to insert a tuple without causing constraint violation?</a:t>
            </a:r>
          </a:p>
          <a:p>
            <a:pPr lvl="1"/>
            <a:r>
              <a:rPr lang="en-US" altLang="en-US" sz="1700" dirty="0"/>
              <a:t>Insert father and mother of a person before inserting person</a:t>
            </a:r>
          </a:p>
          <a:p>
            <a:pPr lvl="1"/>
            <a:r>
              <a:rPr lang="en-US" altLang="en-US" sz="1700" dirty="0"/>
              <a:t>OR, set father and mother to null initially, update after inserting all persons (not possible if father and mother attributes declared to be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) </a:t>
            </a:r>
          </a:p>
          <a:p>
            <a:pPr lvl="1"/>
            <a:r>
              <a:rPr lang="en-US" altLang="en-US" sz="1700" dirty="0"/>
              <a:t>OR defer constraint</a:t>
            </a:r>
            <a:r>
              <a:rPr lang="en-US" altLang="en-US" sz="1700" b="1" dirty="0"/>
              <a:t> </a:t>
            </a:r>
            <a:r>
              <a:rPr lang="en-US" altLang="en-US" sz="1700" dirty="0"/>
              <a:t>checking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Complex Check Conditions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34402" cy="4173156"/>
          </a:xfrm>
        </p:spPr>
        <p:txBody>
          <a:bodyPr/>
          <a:lstStyle/>
          <a:p>
            <a:r>
              <a:rPr lang="en-US" altLang="en-US" sz="1700" dirty="0"/>
              <a:t>The predicate in the check clause can be an arbitrary predicate that can include a subquery.</a:t>
            </a:r>
          </a:p>
          <a:p>
            <a:pPr>
              <a:buNone/>
            </a:pPr>
            <a:r>
              <a:rPr lang="en-US" altLang="en-US" sz="1700" b="1" dirty="0"/>
              <a:t>          check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from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))</a:t>
            </a:r>
          </a:p>
          <a:p>
            <a:pPr>
              <a:buNone/>
            </a:pPr>
            <a:r>
              <a:rPr lang="en-US" altLang="en-US" sz="1700" dirty="0"/>
              <a:t>     The check condition states  that the  </a:t>
            </a:r>
            <a:r>
              <a:rPr lang="en-US" altLang="en-US" sz="1700" dirty="0" err="1"/>
              <a:t>time_slot_id</a:t>
            </a:r>
            <a:r>
              <a:rPr lang="en-US" altLang="en-US" sz="1700" dirty="0"/>
              <a:t> in each tuple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relation is actually the identifier of a time slot in the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 relation.</a:t>
            </a:r>
          </a:p>
          <a:p>
            <a:pPr lvl="1"/>
            <a:r>
              <a:rPr lang="en-US" altLang="en-US" sz="1700" dirty="0"/>
              <a:t>The condition has to be checked not only when a tuple is inserted or modified in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, but also when the relation </a:t>
            </a:r>
            <a:r>
              <a:rPr lang="en-US" altLang="en-US" sz="1700" i="1" dirty="0" err="1"/>
              <a:t>time_slot</a:t>
            </a:r>
            <a:r>
              <a:rPr lang="en-US" altLang="en-US" sz="1700" i="1" dirty="0"/>
              <a:t> </a:t>
            </a:r>
            <a:r>
              <a:rPr lang="en-US" altLang="en-US" sz="1700" dirty="0"/>
              <a:t>changes </a:t>
            </a:r>
          </a:p>
          <a:p>
            <a:pPr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Assertions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9553"/>
            <a:ext cx="7647680" cy="4291503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assertion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predicate expressing a condition that we wish the database always to satisfy.</a:t>
            </a:r>
          </a:p>
          <a:p>
            <a:r>
              <a:rPr lang="en-US" altLang="en-US" sz="1700" dirty="0"/>
              <a:t>The following constraints, can be expressed using assertions:</a:t>
            </a:r>
          </a:p>
          <a:p>
            <a:r>
              <a:rPr lang="en-US" altLang="en-US" sz="1700" dirty="0"/>
              <a:t>For each tuple in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relation, the value of the attribute </a:t>
            </a:r>
            <a:r>
              <a:rPr lang="en-US" altLang="en-US" sz="1700" i="1" dirty="0"/>
              <a:t>tot_cred</a:t>
            </a:r>
            <a:r>
              <a:rPr lang="en-US" altLang="en-US" sz="1700" dirty="0"/>
              <a:t> must equal the sum of credits of courses that the student has completed successfully.</a:t>
            </a:r>
          </a:p>
          <a:p>
            <a:r>
              <a:rPr lang="en-US" altLang="en-US" sz="1700" dirty="0"/>
              <a:t>An instructor cannot teach in two different classrooms in a semester in the same time slot</a:t>
            </a:r>
          </a:p>
          <a:p>
            <a:r>
              <a:rPr lang="en-US" altLang="en-US" sz="1700" dirty="0"/>
              <a:t>An assertion in SQL takes the form:</a:t>
            </a:r>
          </a:p>
          <a:p>
            <a:pPr>
              <a:buNone/>
            </a:pPr>
            <a:r>
              <a:rPr lang="en-US" altLang="en-US" sz="1700" dirty="0"/>
              <a:t>        </a:t>
            </a:r>
            <a:r>
              <a:rPr lang="en-US" altLang="en-US" sz="1700" b="1" dirty="0"/>
              <a:t>create assertion</a:t>
            </a:r>
            <a:r>
              <a:rPr lang="en-US" altLang="en-US" sz="1700" dirty="0"/>
              <a:t> &lt;assertion-name&gt;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(&lt;predicate&gt;);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163513"/>
            <a:ext cx="7264400" cy="5524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Built-in Data Types in SQL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2060"/>
            <a:ext cx="7445051" cy="4862512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date:</a:t>
            </a:r>
            <a:r>
              <a:rPr lang="en-US" altLang="en-US" sz="1700" dirty="0"/>
              <a:t>  Dates, containing a (4 digit) year, month and date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date</a:t>
            </a:r>
            <a:r>
              <a:rPr lang="en-US" altLang="en-US" sz="1700" dirty="0"/>
              <a:t> '2005-7-27'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time:</a:t>
            </a:r>
            <a:r>
              <a:rPr lang="en-US" altLang="en-US" sz="1700" b="1" dirty="0"/>
              <a:t> </a:t>
            </a:r>
            <a:r>
              <a:rPr lang="en-US" altLang="en-US" sz="1700" dirty="0"/>
              <a:t> Time of day, in hours, minutes and seconds.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'09:00:30'       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timestamp:</a:t>
            </a:r>
            <a:r>
              <a:rPr lang="en-US" altLang="en-US" sz="1700" dirty="0"/>
              <a:t> date plus time of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timestamp</a:t>
            </a:r>
            <a:r>
              <a:rPr lang="en-US" altLang="en-US" sz="1700" dirty="0"/>
              <a:t>  '2005-7-27 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interval:</a:t>
            </a:r>
            <a:r>
              <a:rPr lang="en-US" altLang="en-US" sz="1700" dirty="0"/>
              <a:t>  period of time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 interval  '1'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Subtracting a date/time/timestamp value from another gives an interval value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Interval values can be added to date/time/timestamp values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Large-Object Types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926" cy="3868356"/>
          </a:xfrm>
        </p:spPr>
        <p:txBody>
          <a:bodyPr/>
          <a:lstStyle/>
          <a:p>
            <a:r>
              <a:rPr lang="en-US" altLang="en-US" sz="1700" dirty="0"/>
              <a:t>Large objects (photos, videos, CAD files, etc.) are stored as a </a:t>
            </a:r>
            <a:r>
              <a:rPr lang="en-US" altLang="en-US" sz="1700" i="1" dirty="0"/>
              <a:t>large object</a:t>
            </a:r>
            <a:r>
              <a:rPr lang="en-US" altLang="en-US" sz="1700" dirty="0"/>
              <a:t>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blob</a:t>
            </a:r>
            <a:r>
              <a:rPr lang="en-US" altLang="en-US" sz="1700" dirty="0"/>
              <a:t>: binary large object -- object is a large collection of uninterpreted binary data (whose interpretation is left to an application outside of the database system)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clob</a:t>
            </a:r>
            <a:r>
              <a:rPr lang="en-US" altLang="en-US" sz="1700" dirty="0"/>
              <a:t>: character large object -- object is a large collection of character data</a:t>
            </a:r>
          </a:p>
          <a:p>
            <a:r>
              <a:rPr lang="en-US" altLang="en-US" sz="1700" dirty="0"/>
              <a:t>When a query returns a large object, a pointer is returned rather than the large object itself.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User-Defined Types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19746" cy="2949257"/>
          </a:xfrm>
        </p:spPr>
        <p:txBody>
          <a:bodyPr/>
          <a:lstStyle/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create type </a:t>
            </a:r>
            <a:r>
              <a:rPr lang="en-US" altLang="en-US" sz="1700" dirty="0"/>
              <a:t>construct in SQL creates user-defined type</a:t>
            </a:r>
          </a:p>
          <a:p>
            <a:pPr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		create type </a:t>
            </a:r>
            <a:r>
              <a:rPr lang="en-US" altLang="en-US" sz="1700" i="1" dirty="0"/>
              <a:t>Dollars</a:t>
            </a:r>
            <a:r>
              <a:rPr lang="en-US" altLang="en-US" sz="1700" b="1" dirty="0"/>
              <a:t> as numeric (12,2) final </a:t>
            </a:r>
            <a:br>
              <a:rPr lang="en-US" altLang="en-US" sz="1700" b="1" dirty="0"/>
            </a:br>
            <a:r>
              <a:rPr lang="en-US" altLang="en-US" sz="800" b="1" dirty="0"/>
              <a:t> </a:t>
            </a:r>
            <a:endParaRPr lang="en-US" altLang="en-US" sz="800" dirty="0"/>
          </a:p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dirty="0"/>
              <a:t>Example:</a:t>
            </a:r>
          </a:p>
          <a:p>
            <a:pPr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               create table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building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(15),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budget Dollars</a:t>
            </a:r>
            <a:r>
              <a:rPr lang="en-US" altLang="en-US" sz="1700" dirty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763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Domains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0833"/>
            <a:ext cx="7034531" cy="503955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create 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construct in SQL-92 creates user-defined domain types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		create domain </a:t>
            </a:r>
            <a:r>
              <a:rPr lang="en-US" altLang="en-US" sz="1700" i="1" dirty="0" err="1"/>
              <a:t>person_name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</a:p>
          <a:p>
            <a:pPr lvl="1"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dirty="0"/>
              <a:t>Types and domains are similar.  Domains can have constraints, such as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 specified on them.</a:t>
            </a:r>
          </a:p>
          <a:p>
            <a:r>
              <a:rPr lang="en-US" altLang="en-US" sz="1700" dirty="0"/>
              <a:t>Example:</a:t>
            </a:r>
            <a:endParaRPr lang="en-US" altLang="en-US" sz="1700" b="1" dirty="0"/>
          </a:p>
          <a:p>
            <a:pPr>
              <a:buNone/>
            </a:pPr>
            <a:r>
              <a:rPr lang="en-US" altLang="en-US" sz="1700" b="1" dirty="0"/>
              <a:t>        create domain </a:t>
            </a:r>
            <a:r>
              <a:rPr lang="en-US" altLang="en-US" sz="1700" i="1" dirty="0" err="1"/>
              <a:t>degree_level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(10)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constraint </a:t>
            </a:r>
            <a:r>
              <a:rPr lang="en-US" altLang="en-US" sz="1700" i="1" dirty="0" err="1"/>
              <a:t>degree_level_test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</a:t>
            </a:r>
            <a:r>
              <a:rPr lang="en-US" altLang="en-US" sz="1700" b="1" dirty="0"/>
              <a:t>value in </a:t>
            </a:r>
            <a:r>
              <a:rPr lang="en-US" altLang="en-US" sz="1700" dirty="0"/>
              <a:t>('Bachelors', 'Masters', 'Doctorate'));</a:t>
            </a:r>
          </a:p>
          <a:p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5297"/>
            <a:ext cx="7638802" cy="3541776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The </a:t>
            </a:r>
            <a:r>
              <a:rPr lang="en-US" altLang="en-US" sz="1700" b="1" dirty="0">
                <a:ea typeface="ＭＳ Ｐゴシック" pitchFamily="34" charset="-128"/>
              </a:rPr>
              <a:t>from</a:t>
            </a:r>
            <a:r>
              <a:rPr lang="en-US" altLang="en-US" sz="1700" dirty="0">
                <a:ea typeface="ＭＳ Ｐゴシック" pitchFamily="34" charset="-128"/>
              </a:rPr>
              <a:t> clause </a:t>
            </a:r>
            <a:r>
              <a:rPr lang="en-US" altLang="en-US" sz="1700" dirty="0" smtClean="0">
                <a:ea typeface="ＭＳ Ｐゴシック" pitchFamily="34" charset="-128"/>
              </a:rPr>
              <a:t>can </a:t>
            </a:r>
            <a:r>
              <a:rPr lang="en-US" altLang="en-US" sz="1700" dirty="0">
                <a:ea typeface="ＭＳ Ｐゴシック" pitchFamily="34" charset="-128"/>
              </a:rPr>
              <a:t>have multiple relations combined using natural join:</a:t>
            </a:r>
          </a:p>
          <a:p>
            <a:pPr lvl="1">
              <a:buNone/>
            </a:pPr>
            <a:r>
              <a:rPr lang="en-US" altLang="en-US" sz="1700" b="1" dirty="0">
                <a:ea typeface="ＭＳ Ｐゴシック" pitchFamily="34" charset="-128"/>
              </a:rPr>
              <a:t>     select </a:t>
            </a:r>
            <a:r>
              <a:rPr lang="en-US" altLang="en-US" sz="1700" i="1" dirty="0">
                <a:ea typeface="ＭＳ Ｐゴシック" pitchFamily="34" charset="-128"/>
              </a:rPr>
              <a:t> A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, A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, … A</a:t>
            </a:r>
            <a:r>
              <a:rPr lang="en-US" altLang="en-US" sz="1700" i="1" baseline="-25000" dirty="0">
                <a:ea typeface="ＭＳ Ｐゴシック" pitchFamily="34" charset="-128"/>
              </a:rPr>
              <a:t>n</a:t>
            </a:r>
            <a:r>
              <a:rPr lang="en-US" altLang="en-US" sz="1700" i="1" dirty="0">
                <a:ea typeface="ＭＳ Ｐゴシック" pitchFamily="34" charset="-128"/>
              </a:rPr>
              <a:t/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r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 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r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b="1" i="1" dirty="0">
                <a:ea typeface="ＭＳ Ｐゴシック" pitchFamily="34" charset="-128"/>
              </a:rPr>
              <a:t>..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dirty="0" err="1">
                <a:ea typeface="ＭＳ Ｐゴシック" pitchFamily="34" charset="-128"/>
              </a:rPr>
              <a:t>r</a:t>
            </a:r>
            <a:r>
              <a:rPr lang="en-US" altLang="en-US" sz="1700" baseline="-25000" dirty="0" err="1">
                <a:ea typeface="ＭＳ Ｐゴシック" pitchFamily="34" charset="-128"/>
              </a:rPr>
              <a:t>n</a:t>
            </a:r>
            <a:r>
              <a:rPr lang="en-US" altLang="en-US" sz="1700" i="1" dirty="0">
                <a:ea typeface="ＭＳ Ｐゴシック" pitchFamily="34" charset="-128"/>
              </a:rPr>
              <a:t/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 </a:t>
            </a:r>
            <a:r>
              <a:rPr lang="en-US" altLang="en-US" sz="1700" i="1" dirty="0">
                <a:ea typeface="ＭＳ Ｐゴシック" pitchFamily="34" charset="-128"/>
              </a:rPr>
              <a:t>P 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None/>
            </a:pPr>
            <a:endParaRPr lang="en-US" altLang="en-US" sz="1700" dirty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z="17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38802" cy="4112195"/>
          </a:xfrm>
        </p:spPr>
        <p:txBody>
          <a:bodyPr/>
          <a:lstStyle/>
          <a:p>
            <a:r>
              <a:rPr lang="en-US" altLang="en-US" sz="1700" dirty="0"/>
              <a:t>Many queries reference only a small proportion of the records in a table. </a:t>
            </a:r>
          </a:p>
          <a:p>
            <a:r>
              <a:rPr lang="en-US" altLang="en-US" sz="1700" dirty="0"/>
              <a:t>It is inefficient for the system to read every record to find  a record with  particular value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dirty="0"/>
              <a:t> on an attribute of a relation is a data structure that allows the database system to find those tuples in the relation that have a specified value for that attribute efficiently, without scanning through all the tuples of the relation.</a:t>
            </a:r>
          </a:p>
          <a:p>
            <a:r>
              <a:rPr lang="en-US" altLang="en-US" sz="1700" dirty="0"/>
              <a:t>We create an index with the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command</a:t>
            </a:r>
          </a:p>
          <a:p>
            <a:pPr>
              <a:buNone/>
            </a:pPr>
            <a:r>
              <a:rPr lang="en-US" altLang="en-US" sz="1700" dirty="0"/>
              <a:t>         </a:t>
            </a:r>
            <a:r>
              <a:rPr lang="en-US" altLang="en-US" sz="1700" b="1" dirty="0"/>
              <a:t>create index </a:t>
            </a:r>
            <a:r>
              <a:rPr lang="en-US" altLang="en-US" sz="1700" dirty="0" smtClean="0"/>
              <a:t>&lt;name&gt; </a:t>
            </a:r>
            <a:r>
              <a:rPr lang="en-US" altLang="en-US" sz="1700" b="1" dirty="0"/>
              <a:t>on </a:t>
            </a:r>
            <a:r>
              <a:rPr lang="en-US" altLang="en-US" sz="1700" dirty="0" smtClean="0"/>
              <a:t>&lt;relation-name&gt; (attribute);</a:t>
            </a:r>
          </a:p>
          <a:p>
            <a:pPr>
              <a:buNone/>
            </a:pPr>
            <a:r>
              <a:rPr lang="en-IN" altLang="en-US"/>
              <a:t> create index index1 on student (name);</a:t>
            </a:r>
            <a:endParaRPr lang="en-US" altLang="en-US" sz="1700" smtClean="0"/>
          </a:p>
          <a:p>
            <a:pPr>
              <a:buNone/>
            </a:pPr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 Example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497826" cy="4563300"/>
          </a:xfrm>
        </p:spPr>
        <p:txBody>
          <a:bodyPr/>
          <a:lstStyle/>
          <a:p>
            <a:r>
              <a:rPr lang="en-US" altLang="en-US" sz="1700" b="1" dirty="0"/>
              <a:t>create table </a:t>
            </a:r>
            <a:r>
              <a:rPr lang="en-US" altLang="en-US" sz="1700" i="1" dirty="0"/>
              <a:t>student	</a:t>
            </a:r>
            <a:br>
              <a:rPr lang="en-US" altLang="en-US" sz="1700" i="1" dirty="0"/>
            </a:br>
            <a:r>
              <a:rPr lang="en-US" altLang="en-US" sz="1700" dirty="0"/>
              <a:t>(</a:t>
            </a:r>
            <a:r>
              <a:rPr lang="en-US" altLang="en-US" sz="1700" i="1" dirty="0"/>
              <a:t>ID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i="1" dirty="0"/>
              <a:t>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i="1" dirty="0"/>
              <a:t>tot_cred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(3,0) </a:t>
            </a:r>
            <a:r>
              <a:rPr lang="en-US" altLang="en-US" sz="1700" b="1" dirty="0"/>
              <a:t>default </a:t>
            </a:r>
            <a:r>
              <a:rPr lang="en-US" altLang="en-US" sz="1700" dirty="0"/>
              <a:t>0,</a:t>
            </a:r>
            <a:br>
              <a:rPr lang="en-US" altLang="en-US" sz="1700" dirty="0"/>
            </a:b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))</a:t>
            </a:r>
          </a:p>
          <a:p>
            <a:r>
              <a:rPr lang="en-US" altLang="en-US" sz="1700" b="1" dirty="0"/>
              <a:t>create index </a:t>
            </a:r>
            <a:r>
              <a:rPr lang="en-US" altLang="en-US" sz="1700" i="1" dirty="0" err="1"/>
              <a:t>studentID_index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The query:</a:t>
            </a:r>
          </a:p>
          <a:p>
            <a:pPr>
              <a:buNone/>
            </a:pPr>
            <a:r>
              <a:rPr lang="en-US" altLang="en-US" sz="1700" b="1" dirty="0"/>
              <a:t>            select * </a:t>
            </a:r>
            <a:br>
              <a:rPr lang="en-US" altLang="en-US" sz="1700" b="1" dirty="0"/>
            </a:br>
            <a:r>
              <a:rPr lang="en-US" altLang="en-US" sz="1700" b="1" dirty="0"/>
              <a:t>       from 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ID = </a:t>
            </a:r>
            <a:r>
              <a:rPr lang="en-US" altLang="en-US" sz="1700" dirty="0"/>
              <a:t>'12345'</a:t>
            </a:r>
          </a:p>
          <a:p>
            <a:pPr>
              <a:buNone/>
            </a:pPr>
            <a:r>
              <a:rPr lang="en-US" altLang="en-US" sz="1700" dirty="0"/>
              <a:t>     can be executed by using the index to find the required record,  without looking at all records of </a:t>
            </a:r>
            <a:r>
              <a:rPr lang="en-US" altLang="en-US" sz="1700" i="1" dirty="0"/>
              <a:t>student</a:t>
            </a:r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12169" cy="4758372"/>
          </a:xfrm>
        </p:spPr>
        <p:txBody>
          <a:bodyPr/>
          <a:lstStyle/>
          <a:p>
            <a:r>
              <a:rPr lang="en-US" altLang="en-US" sz="1700" dirty="0"/>
              <a:t>We may assign a user several forms of authorizations on parts of the database.</a:t>
            </a:r>
          </a:p>
          <a:p>
            <a:pPr lvl="1">
              <a:lnSpc>
                <a:spcPct val="160000"/>
              </a:lnSpc>
            </a:pPr>
            <a:r>
              <a:rPr lang="en-US" altLang="en-US" sz="1700" b="1" dirty="0"/>
              <a:t>Read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reading, but not modification of data.</a:t>
            </a:r>
          </a:p>
          <a:p>
            <a:pPr lvl="1"/>
            <a:r>
              <a:rPr lang="en-US" altLang="en-US" sz="1700" b="1" dirty="0"/>
              <a:t>Insert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insertion of new data, but not modification of existing data.</a:t>
            </a:r>
          </a:p>
          <a:p>
            <a:pPr lvl="1"/>
            <a:r>
              <a:rPr lang="en-US" altLang="en-US" sz="1700" b="1" dirty="0"/>
              <a:t>Update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modification, but not deletion of data.</a:t>
            </a:r>
          </a:p>
          <a:p>
            <a:pPr lvl="1"/>
            <a:r>
              <a:rPr lang="en-US" altLang="en-US" sz="1700" b="1" dirty="0"/>
              <a:t>Delete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data.</a:t>
            </a:r>
          </a:p>
          <a:p>
            <a:r>
              <a:rPr lang="en-US" altLang="en-US" sz="1700" dirty="0"/>
              <a:t>Each of these types of authorizations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privilege</a:t>
            </a:r>
            <a:r>
              <a:rPr lang="en-US" altLang="en-US" sz="1700" dirty="0"/>
              <a:t>. We may authorize the user all, none, or a combination of these types of privileges on specified parts of a database, such as a relation or a view.</a:t>
            </a:r>
          </a:p>
          <a:p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90445" cy="2807652"/>
          </a:xfrm>
        </p:spPr>
        <p:txBody>
          <a:bodyPr/>
          <a:lstStyle/>
          <a:p>
            <a:r>
              <a:rPr lang="en-US" altLang="en-US" sz="1700" dirty="0"/>
              <a:t>Forms of authorization to modify the database schema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and deletion of indices.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Resources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of new relations.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Alteration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addition or deletion of attributes in a relation.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Drop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relations.</a:t>
            </a:r>
          </a:p>
          <a:p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Specification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5980"/>
            <a:ext cx="7612169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grant</a:t>
            </a:r>
            <a:r>
              <a:rPr lang="en-US" altLang="en-US" sz="1700" dirty="0"/>
              <a:t> statement is used to confer authorization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   </a:t>
            </a:r>
            <a:r>
              <a:rPr lang="en-US" altLang="en-US" sz="1700" b="1" dirty="0"/>
              <a:t>grant</a:t>
            </a:r>
            <a:r>
              <a:rPr lang="en-US" altLang="en-US" sz="1700" dirty="0"/>
              <a:t> 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 &gt;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&lt;user list&gt;</a:t>
            </a:r>
          </a:p>
          <a:p>
            <a:r>
              <a:rPr lang="en-US" altLang="en-US" sz="1700" dirty="0"/>
              <a:t>&lt;user list&gt; is:</a:t>
            </a:r>
          </a:p>
          <a:p>
            <a:pPr lvl="1"/>
            <a:r>
              <a:rPr lang="en-US" altLang="en-US" sz="1700" dirty="0"/>
              <a:t>a user-id</a:t>
            </a:r>
          </a:p>
          <a:p>
            <a:pPr lvl="1"/>
            <a:r>
              <a:rPr lang="en-US" altLang="en-US" sz="1700" b="1" dirty="0"/>
              <a:t>public</a:t>
            </a:r>
            <a:r>
              <a:rPr lang="en-US" altLang="en-US" sz="1700" dirty="0"/>
              <a:t>, which allows all valid users the privilege granted</a:t>
            </a:r>
          </a:p>
          <a:p>
            <a:pPr lvl="1"/>
            <a:r>
              <a:rPr lang="en-US" altLang="en-US" sz="1700" dirty="0"/>
              <a:t>A role (more on this later)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</a:t>
            </a:r>
            <a:r>
              <a:rPr lang="en-US" altLang="en-US" sz="1700" b="1" dirty="0"/>
              <a:t>select on  </a:t>
            </a:r>
            <a:r>
              <a:rPr lang="en-US" altLang="en-US" sz="1700" i="1" dirty="0"/>
              <a:t>department</a:t>
            </a:r>
            <a:r>
              <a:rPr lang="en-US" altLang="en-US" sz="1700" b="1" dirty="0"/>
              <a:t> to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 Satoshi</a:t>
            </a:r>
          </a:p>
          <a:p>
            <a:r>
              <a:rPr lang="en-US" altLang="en-US" sz="1700" dirty="0"/>
              <a:t>Granting a privilege on a view does not imply granting any privileges on the underlying relations.</a:t>
            </a:r>
          </a:p>
          <a:p>
            <a:r>
              <a:rPr lang="en-US" altLang="en-US" sz="1700" dirty="0"/>
              <a:t>The grantor of the privilege must already hold the privilege on the specified item (or be the database administrator).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Privileges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327138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/>
              <a:t>: allows read access to relation, or the ability to query using the view</a:t>
            </a:r>
          </a:p>
          <a:p>
            <a:pPr lvl="1"/>
            <a:r>
              <a:rPr lang="en-US" altLang="en-US" sz="1700" dirty="0"/>
              <a:t>Example: grant users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3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authorization on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relation: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	</a:t>
            </a:r>
            <a:r>
              <a:rPr lang="en-US" altLang="en-US" sz="1700" b="1" dirty="0"/>
              <a:t>grant select on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3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insert</a:t>
            </a:r>
            <a:r>
              <a:rPr lang="en-US" altLang="en-US" sz="1700" dirty="0"/>
              <a:t>: the ability to insert tuples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update</a:t>
            </a:r>
            <a:r>
              <a:rPr lang="en-US" altLang="en-US" sz="1700" dirty="0"/>
              <a:t>: the ability  to update using the SQL update statement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dirty="0"/>
              <a:t>: the ability to delete tuples.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all privileges</a:t>
            </a:r>
            <a:r>
              <a:rPr lang="en-US" altLang="en-US" sz="1700" dirty="0"/>
              <a:t>: used as a short form for all the allowable privileges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Revoking Authorization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2556"/>
            <a:ext cx="7558786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revoke</a:t>
            </a:r>
            <a:r>
              <a:rPr lang="en-US" altLang="en-US" sz="1700" b="1" dirty="0"/>
              <a:t> </a:t>
            </a:r>
            <a:r>
              <a:rPr lang="en-US" altLang="en-US" sz="1700" dirty="0"/>
              <a:t>statement is used to revoke authorization.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</a:t>
            </a:r>
            <a:r>
              <a:rPr lang="en-US" altLang="en-US" sz="1700" dirty="0"/>
              <a:t>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view&gt;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&lt;user list&gt;</a:t>
            </a:r>
          </a:p>
          <a:p>
            <a:r>
              <a:rPr lang="en-US" altLang="en-US" sz="1700" dirty="0"/>
              <a:t>Example: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select on </a:t>
            </a:r>
            <a:r>
              <a:rPr lang="en-US" altLang="en-US" sz="1700" i="1" dirty="0"/>
              <a:t>student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U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3</a:t>
            </a:r>
          </a:p>
          <a:p>
            <a:r>
              <a:rPr lang="en-US" altLang="en-US" sz="1700" dirty="0"/>
              <a:t>&lt;privilege-list&gt; may be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to revoke all privileges the 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 may hold.</a:t>
            </a:r>
          </a:p>
          <a:p>
            <a:r>
              <a:rPr lang="en-US" altLang="en-US" sz="1700" dirty="0"/>
              <a:t>If &lt;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-list&gt; includes </a:t>
            </a:r>
            <a:r>
              <a:rPr lang="en-US" altLang="en-US" sz="1700" b="1" dirty="0"/>
              <a:t>public, </a:t>
            </a:r>
            <a:r>
              <a:rPr lang="en-US" altLang="en-US" sz="1700" dirty="0"/>
              <a:t>all users lose the privilege except those granted it explicitly.</a:t>
            </a:r>
          </a:p>
          <a:p>
            <a:r>
              <a:rPr lang="en-US" altLang="en-US" sz="1700" dirty="0"/>
              <a:t>If the same privilege was granted twice to the same user by different grantees, the user may retain the privilege after the revocation.</a:t>
            </a:r>
          </a:p>
          <a:p>
            <a:r>
              <a:rPr lang="en-US" altLang="en-US" sz="1700" dirty="0"/>
              <a:t>All privileges that depend on the privilege being revoked are also revoked.</a:t>
            </a:r>
          </a:p>
          <a:p>
            <a:endParaRPr lang="en-US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303920" y="2214720"/>
              <a:ext cx="4170600" cy="330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8080" y="2151000"/>
                <a:ext cx="4202280" cy="457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629925" cy="3161220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role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is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a way to distinguish among various users as far as what  these users can access/update in the database.</a:t>
            </a:r>
          </a:p>
          <a:p>
            <a:r>
              <a:rPr lang="en-US" altLang="en-US" sz="1700" dirty="0"/>
              <a:t>To create a role we use:</a:t>
            </a:r>
          </a:p>
          <a:p>
            <a:pPr>
              <a:buNone/>
            </a:pPr>
            <a:r>
              <a:rPr lang="en-US" altLang="en-US" sz="1700" b="1" dirty="0"/>
              <a:t>        create a role </a:t>
            </a:r>
            <a:r>
              <a:rPr lang="en-US" altLang="en-US" sz="1700" dirty="0"/>
              <a:t>&lt;name&gt;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dirty="0"/>
              <a:t>  </a:t>
            </a:r>
            <a:r>
              <a:rPr lang="en-US" altLang="en-US" sz="1700" b="1" dirty="0"/>
              <a:t>create role</a:t>
            </a:r>
            <a:r>
              <a:rPr lang="en-US" altLang="en-US" sz="1700" dirty="0"/>
              <a:t> instructor</a:t>
            </a:r>
          </a:p>
          <a:p>
            <a:r>
              <a:rPr lang="en-US" altLang="en-US" sz="1700" dirty="0"/>
              <a:t>Once a role is created we can assign “users” to the role using: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&lt;role&gt;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&lt;users&gt;</a:t>
            </a:r>
          </a:p>
          <a:p>
            <a:endParaRPr lang="en-US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59320" y="1518120"/>
              <a:ext cx="455760" cy="18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3480" y="1454400"/>
                <a:ext cx="4874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839600" y="1598400"/>
              <a:ext cx="259200" cy="18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3760" y="1535040"/>
                <a:ext cx="2912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1705680" y="2946960"/>
              <a:ext cx="2072160" cy="45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9840" y="2883240"/>
                <a:ext cx="21038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1652040" y="3589560"/>
              <a:ext cx="2384640" cy="2862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36200" y="3526200"/>
                <a:ext cx="2416320" cy="413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0364"/>
            <a:ext cx="7590445" cy="4903787"/>
          </a:xfrm>
        </p:spPr>
        <p:txBody>
          <a:bodyPr/>
          <a:lstStyle/>
          <a:p>
            <a:r>
              <a:rPr lang="en-US" altLang="en-US" sz="1700" b="1" dirty="0"/>
              <a:t>create role</a:t>
            </a:r>
            <a:r>
              <a:rPr lang="en-US" altLang="en-US" sz="1700" dirty="0"/>
              <a:t> instructor;</a:t>
            </a:r>
          </a:p>
          <a:p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b="1" dirty="0"/>
              <a:t> to </a:t>
            </a:r>
            <a:r>
              <a:rPr lang="en-US" altLang="en-US" sz="1700" dirty="0" err="1"/>
              <a:t>Amit</a:t>
            </a:r>
            <a:r>
              <a:rPr lang="en-US" altLang="en-US" sz="1700" b="1" dirty="0"/>
              <a:t>;</a:t>
            </a:r>
            <a:endParaRPr lang="en-US" altLang="en-US" sz="1700" dirty="0"/>
          </a:p>
          <a:p>
            <a:r>
              <a:rPr lang="en-US" altLang="en-US" sz="1700" dirty="0"/>
              <a:t>Privileges can be granted to roles: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</a:t>
            </a:r>
            <a:r>
              <a:rPr lang="en-US" altLang="en-US" sz="1700" b="1" dirty="0"/>
              <a:t>on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Roles can be granted to users, as well as to other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</a:p>
          <a:p>
            <a:pPr lvl="2"/>
            <a:r>
              <a:rPr lang="en-US" altLang="en-US" sz="1700" i="1" dirty="0"/>
              <a:t>Instructor</a:t>
            </a:r>
            <a:r>
              <a:rPr lang="en-US" altLang="en-US" sz="1700" dirty="0"/>
              <a:t> inherits all privileges of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r>
              <a:rPr lang="en-US" altLang="en-US" sz="1700" dirty="0"/>
              <a:t>Chain of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Satoshi;</a:t>
            </a:r>
          </a:p>
          <a:p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Authorization on Views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79132"/>
            <a:ext cx="7612170" cy="3730219"/>
          </a:xfrm>
        </p:spPr>
        <p:txBody>
          <a:bodyPr/>
          <a:lstStyle/>
          <a:p>
            <a:r>
              <a:rPr lang="en-US" altLang="en-US" sz="1700" b="1" dirty="0"/>
              <a:t>create view 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= 'Geology');</a:t>
            </a:r>
          </a:p>
          <a:p>
            <a:r>
              <a:rPr lang="en-US" altLang="en-US" sz="1700" b="1" dirty="0"/>
              <a:t>grant select on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geo_staff</a:t>
            </a:r>
            <a:endParaRPr lang="en-US" altLang="en-US" sz="1700" i="1" dirty="0"/>
          </a:p>
          <a:p>
            <a:r>
              <a:rPr lang="en-US" altLang="en-US" sz="1700" dirty="0"/>
              <a:t>Suppose that a  </a:t>
            </a:r>
            <a:r>
              <a:rPr lang="en-US" altLang="en-US" sz="1700" i="1" dirty="0" err="1"/>
              <a:t>geo_staff</a:t>
            </a:r>
            <a:r>
              <a:rPr lang="en-US" altLang="en-US" sz="1700" dirty="0"/>
              <a:t> member issues</a:t>
            </a:r>
          </a:p>
          <a:p>
            <a:pPr lvl="1"/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 err="1"/>
              <a:t>geo_instructor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What if </a:t>
            </a:r>
          </a:p>
          <a:p>
            <a:pPr lvl="1"/>
            <a:r>
              <a:rPr lang="en-US" altLang="en-US" sz="1700" i="1" dirty="0" err="1"/>
              <a:t>geo_staff</a:t>
            </a:r>
            <a:r>
              <a:rPr lang="en-US" altLang="en-US" sz="1700" dirty="0"/>
              <a:t> does not have permissions on </a:t>
            </a:r>
            <a:r>
              <a:rPr lang="en-US" altLang="en-US" sz="1700" i="1" dirty="0"/>
              <a:t>instructor?</a:t>
            </a:r>
          </a:p>
          <a:p>
            <a:pPr lvl="1"/>
            <a:r>
              <a:rPr lang="en-US" altLang="en-US" sz="1700" dirty="0"/>
              <a:t>Creator of view did not have some permissions on </a:t>
            </a:r>
            <a:r>
              <a:rPr lang="en-US" altLang="en-US" sz="1700" i="1" dirty="0"/>
              <a:t>instructor?</a:t>
            </a:r>
            <a:endParaRPr lang="en-US" altLang="en-US" sz="1700" dirty="0"/>
          </a:p>
          <a:p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357640" y="4456080"/>
              <a:ext cx="27000" cy="232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1800" y="4392360"/>
                <a:ext cx="58680" cy="359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Student Relation</a:t>
            </a:r>
          </a:p>
        </p:txBody>
      </p:sp>
      <p:pic>
        <p:nvPicPr>
          <p:cNvPr id="1029" name="Picture 5" descr="W:\db-book\db7\slide-dir\Tables-Figures\EPS-PDF-JPG-dir\tables\stud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1020" y="1592317"/>
            <a:ext cx="4623768" cy="4114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Other Authorization Features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09825" cy="3685476"/>
          </a:xfrm>
        </p:spPr>
        <p:txBody>
          <a:bodyPr/>
          <a:lstStyle/>
          <a:p>
            <a:r>
              <a:rPr lang="en-US" altLang="en-US" sz="1700" b="1" dirty="0"/>
              <a:t>references</a:t>
            </a:r>
            <a:r>
              <a:rPr lang="en-US" altLang="en-US" sz="1700" dirty="0"/>
              <a:t> privilege to create foreign key</a:t>
            </a:r>
          </a:p>
          <a:p>
            <a:pPr lvl="1"/>
            <a:r>
              <a:rPr lang="en-US" altLang="en-US" sz="1700" b="1" dirty="0"/>
              <a:t>grant reference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Mariano;</a:t>
            </a:r>
          </a:p>
          <a:p>
            <a:pPr lvl="1"/>
            <a:r>
              <a:rPr lang="en-US" altLang="en-US" sz="1700" dirty="0"/>
              <a:t>Why is this required?</a:t>
            </a:r>
          </a:p>
          <a:p>
            <a:r>
              <a:rPr lang="en-US" altLang="en-US" sz="1700" dirty="0"/>
              <a:t>transfer of privileges</a:t>
            </a:r>
          </a:p>
          <a:p>
            <a:pPr lvl="1"/>
            <a:r>
              <a:rPr lang="en-US" altLang="en-US" sz="1700" b="1" dirty="0"/>
              <a:t>grant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 </a:t>
            </a:r>
            <a:r>
              <a:rPr lang="en-US" altLang="en-US" sz="1700" b="1" dirty="0"/>
              <a:t>with grant option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cascade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restrict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dirty="0"/>
              <a:t>And more!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Takes Relation</a:t>
            </a:r>
          </a:p>
        </p:txBody>
      </p:sp>
      <p:pic>
        <p:nvPicPr>
          <p:cNvPr id="1026" name="Picture 2" descr="C:\Users\as668\Desktop\Judi-Done\4_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2303" y="1182414"/>
            <a:ext cx="4259678" cy="512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b="0" i="1" dirty="0">
                <a:ea typeface="+mj-ea"/>
              </a:rPr>
              <a:t>student</a:t>
            </a:r>
            <a:r>
              <a:rPr lang="en-US" sz="2800" dirty="0">
                <a:ea typeface="+mj-ea"/>
              </a:rPr>
              <a:t> natural join </a:t>
            </a:r>
            <a:r>
              <a:rPr lang="en-US" sz="2800" b="0" i="1" dirty="0">
                <a:ea typeface="+mj-ea"/>
              </a:rPr>
              <a:t>takes</a:t>
            </a:r>
          </a:p>
        </p:txBody>
      </p:sp>
      <p:pic>
        <p:nvPicPr>
          <p:cNvPr id="2" name="Picture 2" descr="C:\Users\as668\Desktop\Judi-Done\4_0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865" y="1176594"/>
            <a:ext cx="5743521" cy="47717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Dangerous in Natural Join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3201"/>
            <a:ext cx="7668514" cy="4944032"/>
          </a:xfrm>
        </p:spPr>
        <p:txBody>
          <a:bodyPr/>
          <a:lstStyle/>
          <a:p>
            <a:r>
              <a:rPr lang="en-US" sz="1700" dirty="0"/>
              <a:t>Beware of unrelated </a:t>
            </a:r>
            <a:r>
              <a:rPr lang="en-US" sz="1700" dirty="0">
                <a:solidFill>
                  <a:srgbClr val="FF0000"/>
                </a:solidFill>
              </a:rPr>
              <a:t>attributes with same</a:t>
            </a:r>
            <a:r>
              <a:rPr lang="en-US" sz="1700" dirty="0"/>
              <a:t> name which get equated incorrectly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 </a:t>
            </a:r>
            <a:r>
              <a:rPr lang="en-US" sz="1700" dirty="0"/>
              <a:t>Example -- List the </a:t>
            </a:r>
            <a:r>
              <a:rPr lang="en-US" sz="1700" b="1" dirty="0"/>
              <a:t>names</a:t>
            </a:r>
            <a:r>
              <a:rPr lang="en-US" sz="1700" dirty="0"/>
              <a:t> of students instructors along with the </a:t>
            </a:r>
            <a:r>
              <a:rPr lang="en-US" sz="1700" b="1" dirty="0"/>
              <a:t>titles</a:t>
            </a:r>
            <a:r>
              <a:rPr lang="en-US" sz="1700" dirty="0"/>
              <a:t> of courses that they have taken</a:t>
            </a:r>
          </a:p>
          <a:p>
            <a:pPr lvl="1"/>
            <a:r>
              <a:rPr lang="en-US" sz="1700" dirty="0"/>
              <a:t>Correct version</a:t>
            </a:r>
          </a:p>
          <a:p>
            <a:pPr lvl="1">
              <a:buNone/>
            </a:pPr>
            <a:r>
              <a:rPr lang="en-US" sz="1700" b="1" dirty="0"/>
              <a:t>    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, </a:t>
            </a:r>
            <a:r>
              <a:rPr lang="en-US" sz="1700" i="1" dirty="0"/>
              <a:t>course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where </a:t>
            </a:r>
            <a:r>
              <a:rPr lang="en-US" sz="1700" i="1" dirty="0" err="1"/>
              <a:t>takes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i="1" dirty="0"/>
              <a:t> </a:t>
            </a:r>
            <a:r>
              <a:rPr lang="en-US" sz="1700" dirty="0"/>
              <a:t>= </a:t>
            </a:r>
            <a:r>
              <a:rPr lang="en-US" sz="1700" i="1" dirty="0" err="1"/>
              <a:t>course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dirty="0"/>
              <a:t>;</a:t>
            </a:r>
          </a:p>
          <a:p>
            <a:pPr lvl="1"/>
            <a:r>
              <a:rPr lang="en-US" sz="1700" dirty="0"/>
              <a:t>Incorrect version</a:t>
            </a:r>
          </a:p>
          <a:p>
            <a:pPr lvl="2">
              <a:buFont typeface="Webdings" pitchFamily="18" charset="2"/>
              <a:buNone/>
              <a:defRPr/>
            </a:pPr>
            <a:r>
              <a:rPr lang="en-US" sz="1700" b="1" dirty="0"/>
              <a:t>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 </a:t>
            </a:r>
            <a:r>
              <a:rPr lang="en-US" sz="1700" b="1" dirty="0"/>
              <a:t>natural join </a:t>
            </a:r>
            <a:r>
              <a:rPr lang="en-US" sz="1700" i="1" dirty="0"/>
              <a:t>course</a:t>
            </a:r>
            <a:r>
              <a:rPr lang="en-US" sz="1700" dirty="0"/>
              <a:t>;</a:t>
            </a:r>
          </a:p>
          <a:p>
            <a:pPr lvl="2">
              <a:defRPr/>
            </a:pPr>
            <a:r>
              <a:rPr lang="en-US" sz="1700" dirty="0"/>
              <a:t>This query omits all (student name, course title) pairs where the student takes a course in a department other than the student's own department. </a:t>
            </a:r>
          </a:p>
          <a:p>
            <a:pPr lvl="2">
              <a:defRPr/>
            </a:pPr>
            <a:r>
              <a:rPr lang="en-US" sz="1700" dirty="0"/>
              <a:t>The  correct  version (above), correctly outputs such pairs.</a:t>
            </a:r>
          </a:p>
          <a:p>
            <a:pPr lvl="1"/>
            <a:endParaRPr lang="en-US" sz="1600" dirty="0"/>
          </a:p>
          <a:p>
            <a:pPr lvl="1"/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93002</TotalTime>
  <Words>2679</Words>
  <Application>Microsoft Office PowerPoint</Application>
  <PresentationFormat>On-screen Show (4:3)</PresentationFormat>
  <Paragraphs>474</Paragraphs>
  <Slides>61</Slides>
  <Notes>42</Notes>
  <HiddenSlides>3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  <vt:variant>
        <vt:lpstr>Custom Shows</vt:lpstr>
      </vt:variant>
      <vt:variant>
        <vt:i4>1</vt:i4>
      </vt:variant>
    </vt:vector>
  </HeadingPairs>
  <TitlesOfParts>
    <vt:vector size="72" baseType="lpstr">
      <vt:lpstr>MS PGothic</vt:lpstr>
      <vt:lpstr>MS PGothic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Intermediate SQL</vt:lpstr>
      <vt:lpstr>Outline</vt:lpstr>
      <vt:lpstr>Joined Relations</vt:lpstr>
      <vt:lpstr>Natural Join in SQL</vt:lpstr>
      <vt:lpstr>Natural Join in SQL (Cont.)</vt:lpstr>
      <vt:lpstr>Student Relation</vt:lpstr>
      <vt:lpstr>Takes Relation</vt:lpstr>
      <vt:lpstr>student natural join takes</vt:lpstr>
      <vt:lpstr>Dangerous in Natural Join</vt:lpstr>
      <vt:lpstr>Natural Join with Using Clause</vt:lpstr>
      <vt:lpstr>Join Condition</vt:lpstr>
      <vt:lpstr>Join Condition (Cont.)</vt:lpstr>
      <vt:lpstr>Outer Join</vt:lpstr>
      <vt:lpstr>Outer Join Examples</vt:lpstr>
      <vt:lpstr>Left Outer Join</vt:lpstr>
      <vt:lpstr>Right Outer Join</vt:lpstr>
      <vt:lpstr>Full Outer Join</vt:lpstr>
      <vt:lpstr>Joined Types and Conditions</vt:lpstr>
      <vt:lpstr>Joined Relations – Examples</vt:lpstr>
      <vt:lpstr>Joined Relations – Examples </vt:lpstr>
      <vt:lpstr>Joined Relations – Examples</vt:lpstr>
      <vt:lpstr>Views</vt:lpstr>
      <vt:lpstr>View Definition</vt:lpstr>
      <vt:lpstr>View Definition and Use</vt:lpstr>
      <vt:lpstr>Views Defined Using Other Views</vt:lpstr>
      <vt:lpstr>Views Defined Using Other Views</vt:lpstr>
      <vt:lpstr>View Expansion</vt:lpstr>
      <vt:lpstr>View Expansion (Cont.)</vt:lpstr>
      <vt:lpstr>Materialized Views</vt:lpstr>
      <vt:lpstr>Update of a View</vt:lpstr>
      <vt:lpstr>Some Updates Cannot be Translated Uniquely</vt:lpstr>
      <vt:lpstr>And Some Not at All</vt:lpstr>
      <vt:lpstr>View Updates in SQL </vt:lpstr>
      <vt:lpstr>Transactions</vt:lpstr>
      <vt:lpstr>Integrity Constraints</vt:lpstr>
      <vt:lpstr> Constraints on a Single Relation </vt:lpstr>
      <vt:lpstr>Not Null Constraints </vt:lpstr>
      <vt:lpstr>Unique Constraints </vt:lpstr>
      <vt:lpstr>The check clause</vt:lpstr>
      <vt:lpstr>Referential Integrity</vt:lpstr>
      <vt:lpstr>Referential Integrity (Cont.)</vt:lpstr>
      <vt:lpstr>Cascading Actions in Referential Integrity</vt:lpstr>
      <vt:lpstr>Integrity Constraint Violation During Transactions</vt:lpstr>
      <vt:lpstr>Complex Check Conditions</vt:lpstr>
      <vt:lpstr>Assertions</vt:lpstr>
      <vt:lpstr>Built-in Data Types in SQL </vt:lpstr>
      <vt:lpstr>Large-Object Types</vt:lpstr>
      <vt:lpstr>User-Defined Types</vt:lpstr>
      <vt:lpstr>Domains</vt:lpstr>
      <vt:lpstr>Index Creation</vt:lpstr>
      <vt:lpstr>Index Creation Example</vt:lpstr>
      <vt:lpstr>Authorization</vt:lpstr>
      <vt:lpstr>Authorization (Cont.)</vt:lpstr>
      <vt:lpstr>Authorization Specification in SQL</vt:lpstr>
      <vt:lpstr>Privileges in SQL</vt:lpstr>
      <vt:lpstr>Revoking Authorization in SQL</vt:lpstr>
      <vt:lpstr>Roles</vt:lpstr>
      <vt:lpstr>Roles Example</vt:lpstr>
      <vt:lpstr>Authorization on Views</vt:lpstr>
      <vt:lpstr>Other Authorization Features</vt:lpstr>
      <vt:lpstr>End of Chapter 4</vt:lpstr>
      <vt:lpstr>Custom Show 1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deepika</cp:lastModifiedBy>
  <cp:revision>492</cp:revision>
  <cp:lastPrinted>1999-06-28T19:27:31Z</cp:lastPrinted>
  <dcterms:created xsi:type="dcterms:W3CDTF">2009-12-21T15:40:22Z</dcterms:created>
  <dcterms:modified xsi:type="dcterms:W3CDTF">2021-03-15T06:26:56Z</dcterms:modified>
</cp:coreProperties>
</file>