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86" r:id="rId2"/>
  </p:sldMasterIdLst>
  <p:notesMasterIdLst>
    <p:notesMasterId r:id="rId25"/>
  </p:notesMasterIdLst>
  <p:handoutMasterIdLst>
    <p:handoutMasterId r:id="rId26"/>
  </p:handoutMasterIdLst>
  <p:sldIdLst>
    <p:sldId id="256" r:id="rId3"/>
    <p:sldId id="482" r:id="rId4"/>
    <p:sldId id="483" r:id="rId5"/>
    <p:sldId id="484" r:id="rId6"/>
    <p:sldId id="468" r:id="rId7"/>
    <p:sldId id="494" r:id="rId8"/>
    <p:sldId id="470" r:id="rId9"/>
    <p:sldId id="471" r:id="rId10"/>
    <p:sldId id="472" r:id="rId11"/>
    <p:sldId id="485" r:id="rId12"/>
    <p:sldId id="473" r:id="rId13"/>
    <p:sldId id="474" r:id="rId14"/>
    <p:sldId id="475" r:id="rId15"/>
    <p:sldId id="476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 useTimings="0">
    <p:present/>
    <p:sldAll/>
    <p:penClr>
      <a:schemeClr val="tx1"/>
    </p:penClr>
  </p:showPr>
  <p:clrMru>
    <a:srgbClr val="F08F00"/>
    <a:srgbClr val="FFB241"/>
    <a:srgbClr val="969696"/>
    <a:srgbClr val="C0C0C0"/>
    <a:srgbClr val="006800"/>
    <a:srgbClr val="CCCCFF"/>
    <a:srgbClr val="CC66FF"/>
    <a:srgbClr val="E085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64" autoAdjust="0"/>
    <p:restoredTop sz="94659" autoAdjust="0"/>
  </p:normalViewPr>
  <p:slideViewPr>
    <p:cSldViewPr>
      <p:cViewPr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ECEEAA11-477C-4C64-8F71-B5018D6C8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94E05729-B60C-4D06-89F0-F2E7F308F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CAAE0-A077-4449-9EC1-992CDCD1807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400">
                <a:latin typeface="Times New Roman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400">
                <a:latin typeface="Times New Roman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5375" y="4868863"/>
            <a:ext cx="4876800" cy="319087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3959225" y="4941888"/>
            <a:ext cx="40687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58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15900" y="6273800"/>
            <a:ext cx="360363" cy="584200"/>
          </a:xfrm>
        </p:spPr>
        <p:txBody>
          <a:bodyPr anchorCtr="0"/>
          <a:lstStyle>
            <a:lvl1pPr>
              <a:defRPr sz="1200"/>
            </a:lvl1pPr>
          </a:lstStyle>
          <a:p>
            <a:pPr>
              <a:defRPr/>
            </a:pPr>
            <a:fld id="{B17DE4EC-B42E-41D6-9E9C-3FC7D6E06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30B7A-3A85-40A2-8C66-6480B57B0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39806-C748-4CE3-A428-1AB64DE9CB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3959225" y="4941888"/>
            <a:ext cx="40687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B4556-419A-49D0-B997-B6DC00AC40EC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BB404-49AE-4A4C-8E26-AD1EC58F7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FFAC5-C68B-4A9A-BAB7-7DAFADB9A5F2}" type="datetimeFigureOut">
              <a:rPr lang="en-US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60D23-B0FF-41C0-8F9F-9ACECD8F4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F3891-E42D-472E-A040-669A25F9A0B4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51008-3179-4E40-9721-294025DFC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D65D3-30B4-4D4C-88CD-F25905EEAA4C}" type="datetimeFigureOut">
              <a:rPr lang="en-US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3DB5A-A134-4933-A1DF-14A9B9A64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51FC4-0A86-4FDB-8EC9-4451A6D8D1C3}" type="datetimeFigureOut">
              <a:rPr lang="en-US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D08E7-5D24-417D-9D83-C524E5EA3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54ABF-122B-42D8-BA25-736910BF30ED}" type="datetimeFigureOut">
              <a:rPr lang="en-US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A6832-65CB-4EED-A7CC-45ADEEEDB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70985-AC8A-4A1C-A20B-07C2AC360F68}" type="datetimeFigureOut">
              <a:rPr lang="en-US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622AE-7575-476A-A6FA-01F885727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1DB47-86A0-4B32-938B-A2CF34C1C1AE}" type="datetimeFigureOut">
              <a:rPr lang="en-US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22D2C-E3EC-40D9-BE82-F91A06A16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6DDA7-F935-403D-B5BA-D6F69A450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0C6BF-CA75-49CA-8EE6-4CF7B4C720B3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92F04-7B8D-4215-B3A7-AEE113953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1B455-A66E-461C-87E8-450DB5619BB9}" type="datetimeFigureOut">
              <a:rPr lang="en-US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B87DE-980F-42BD-9620-C773ACB26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E9CD7-CEC4-4683-BCEF-DD2CC27E55C7}" type="datetimeFigureOut">
              <a:rPr lang="en-US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98FE-7A9B-43F6-B9A6-CA21CCABA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DD5FE-E460-4B47-80E7-C66A68B4D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6BE30-FCDA-45E5-8365-6644E7260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97F81-9DC5-445B-B05D-6F32DE036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A63A4-9B75-419B-A2D5-EC5EC52B2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0964D-5E47-4C4C-ABEE-175597699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30B3D-343E-4741-AA6B-EF0F9C730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D8CCE-AFB9-4340-AF56-EFB3CC313B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205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2355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55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056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2355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56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6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69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87A679B-107B-4EA7-9A47-444AC0ADC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1008063" y="6632575"/>
            <a:ext cx="8135937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000">
                <a:solidFill>
                  <a:srgbClr val="FFFFFF"/>
                </a:solidFill>
                <a:latin typeface="Times New Roman" charset="0"/>
              </a:rPr>
              <a:t>Copyright © 2005 by South-Western, a division of Thomson Learning. All  rights reserved.</a:t>
            </a:r>
          </a:p>
          <a:p>
            <a:pPr>
              <a:spcBef>
                <a:spcPct val="50000"/>
              </a:spcBef>
              <a:defRPr/>
            </a:pPr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8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545C68C0-2A8D-4A7F-A077-A6A33FBCDD7F}" type="datetimeFigureOut">
              <a:rPr lang="en-US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0D0147E-3162-4247-9E10-93792DB87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90" r:id="rId2"/>
    <p:sldLayoutId id="214748380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801" r:id="rId9"/>
    <p:sldLayoutId id="2147483796" r:id="rId10"/>
    <p:sldLayoutId id="2147483797" r:id="rId11"/>
  </p:sldLayoutIdLst>
  <p:transition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6"/>
          <p:cNvSpPr>
            <a:spLocks noGrp="1" noChangeArrowheads="1"/>
          </p:cNvSpPr>
          <p:nvPr>
            <p:ph type="title"/>
          </p:nvPr>
        </p:nvSpPr>
        <p:spPr>
          <a:xfrm>
            <a:off x="863592" y="1851456"/>
            <a:ext cx="761529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Managerial Decision Making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AutoShape 2"/>
          <p:cNvSpPr>
            <a:spLocks noGrp="1" noChangeArrowheads="1"/>
          </p:cNvSpPr>
          <p:nvPr>
            <p:ph type="title"/>
          </p:nvPr>
        </p:nvSpPr>
        <p:spPr>
          <a:xfrm>
            <a:off x="935038" y="836613"/>
            <a:ext cx="3989387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Administrative</a:t>
            </a:r>
            <a:br>
              <a:rPr lang="en-US" dirty="0" smtClean="0"/>
            </a:br>
            <a:r>
              <a:rPr lang="en-US" dirty="0" smtClean="0"/>
              <a:t> Model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73063" y="2468563"/>
            <a:ext cx="8229600" cy="333375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Clr>
                <a:schemeClr val="bg1"/>
              </a:buClr>
              <a:buFont typeface="Wingdings" pitchFamily="2" charset="2"/>
              <a:buChar char="ü"/>
            </a:pPr>
            <a:r>
              <a:rPr lang="en-US" dirty="0" smtClean="0"/>
              <a:t>Two concepts are instrumental in shaping the administrative model</a:t>
            </a:r>
          </a:p>
          <a:p>
            <a:pPr lvl="1" eaLnBrk="1" hangingPunct="1">
              <a:spcBef>
                <a:spcPct val="15000"/>
              </a:spcBef>
              <a:buFont typeface="Arial" charset="0"/>
              <a:buChar char="●"/>
            </a:pPr>
            <a:r>
              <a:rPr lang="en-US" dirty="0" smtClean="0">
                <a:solidFill>
                  <a:srgbClr val="002060"/>
                </a:solidFill>
              </a:rPr>
              <a:t>Bounded rationality: people have limits or boundaries on how rational they can be</a:t>
            </a:r>
          </a:p>
          <a:p>
            <a:pPr lvl="1" eaLnBrk="1" hangingPunct="1">
              <a:spcBef>
                <a:spcPct val="15000"/>
              </a:spcBef>
              <a:buFont typeface="Arial" charset="0"/>
              <a:buChar char="●"/>
            </a:pPr>
            <a:endParaRPr lang="en-US" dirty="0" smtClean="0">
              <a:solidFill>
                <a:srgbClr val="002060"/>
              </a:solidFill>
            </a:endParaRPr>
          </a:p>
          <a:p>
            <a:pPr lvl="1" eaLnBrk="1" hangingPunct="1">
              <a:spcBef>
                <a:spcPct val="15000"/>
              </a:spcBef>
              <a:buFont typeface="Arial" charset="0"/>
              <a:buChar char="●"/>
            </a:pPr>
            <a:r>
              <a:rPr lang="en-US" dirty="0" err="1" smtClean="0">
                <a:solidFill>
                  <a:srgbClr val="002060"/>
                </a:solidFill>
              </a:rPr>
              <a:t>Satisficing</a:t>
            </a:r>
            <a:r>
              <a:rPr lang="en-US" dirty="0" smtClean="0">
                <a:solidFill>
                  <a:srgbClr val="002060"/>
                </a:solidFill>
              </a:rPr>
              <a:t>: means that decision makers choose the first solution alternative </a:t>
            </a:r>
            <a:r>
              <a:rPr lang="en-US" dirty="0" smtClean="0"/>
              <a:t>that satisfies minimal decision criteria</a:t>
            </a:r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D56CDC-149E-47AC-BAEA-B5A2F453803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4932363" y="1304925"/>
            <a:ext cx="3170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Herbert A. Simon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92138" y="2005013"/>
            <a:ext cx="774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How nonprogrammed decisions are made--uncertainty/ambiguity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AutoShape 2"/>
          <p:cNvSpPr>
            <a:spLocks noGrp="1" noChangeArrowheads="1"/>
          </p:cNvSpPr>
          <p:nvPr>
            <p:ph type="title"/>
          </p:nvPr>
        </p:nvSpPr>
        <p:spPr>
          <a:xfrm>
            <a:off x="1116013" y="1268413"/>
            <a:ext cx="7485062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Administrative Model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2492375"/>
            <a:ext cx="8153400" cy="3984625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Arial" charset="0"/>
              <a:buChar char="●"/>
            </a:pPr>
            <a:r>
              <a:rPr lang="en-US" sz="2000" b="1" dirty="0" smtClean="0">
                <a:solidFill>
                  <a:srgbClr val="002060"/>
                </a:solidFill>
              </a:rPr>
              <a:t>Managers actually make decisions in difficult situations characterized by non-programmed decisions, uncertainty, and ambiguity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Arial" charset="0"/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Arial" charset="0"/>
              <a:buChar char="●"/>
            </a:pPr>
            <a:r>
              <a:rPr lang="en-US" sz="2000" dirty="0" smtClean="0">
                <a:solidFill>
                  <a:srgbClr val="002060"/>
                </a:solidFill>
              </a:rPr>
              <a:t>Decision goals often are vague, conflicting and lack consensus among managers; 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Arial" charset="0"/>
              <a:buChar char="●"/>
            </a:pPr>
            <a:r>
              <a:rPr lang="en-US" sz="2000" dirty="0" smtClean="0">
                <a:solidFill>
                  <a:srgbClr val="002060"/>
                </a:solidFill>
              </a:rPr>
              <a:t>Rational procedures are not always used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Arial" charset="0"/>
              <a:buChar char="●"/>
            </a:pPr>
            <a:r>
              <a:rPr lang="en-US" sz="2000" dirty="0" smtClean="0">
                <a:solidFill>
                  <a:srgbClr val="002060"/>
                </a:solidFill>
              </a:rPr>
              <a:t>Managers’ searches for alternatives are limited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Arial" charset="0"/>
              <a:buChar char="●"/>
            </a:pPr>
            <a:r>
              <a:rPr lang="en-US" sz="2000" dirty="0" smtClean="0">
                <a:solidFill>
                  <a:srgbClr val="002060"/>
                </a:solidFill>
              </a:rPr>
              <a:t>Managers settle for a </a:t>
            </a:r>
            <a:r>
              <a:rPr lang="en-US" sz="2000" dirty="0" err="1" smtClean="0">
                <a:solidFill>
                  <a:srgbClr val="002060"/>
                </a:solidFill>
              </a:rPr>
              <a:t>satisficing</a:t>
            </a:r>
            <a:r>
              <a:rPr lang="en-US" sz="2000" dirty="0" smtClean="0">
                <a:solidFill>
                  <a:srgbClr val="002060"/>
                </a:solidFill>
              </a:rPr>
              <a:t> rather than a maximizing solution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Arial" charset="0"/>
              <a:buChar char="●"/>
            </a:pPr>
            <a:r>
              <a:rPr lang="en-US" sz="2000" dirty="0" smtClean="0">
                <a:solidFill>
                  <a:srgbClr val="002060"/>
                </a:solidFill>
              </a:rPr>
              <a:t>intuition, looks to past experience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Char char="ü"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Arial" charset="0"/>
              <a:buChar char="●"/>
            </a:pPr>
            <a:r>
              <a:rPr lang="en-US" sz="2400" dirty="0" smtClean="0">
                <a:solidFill>
                  <a:srgbClr val="002060"/>
                </a:solidFill>
              </a:rPr>
              <a:t>Descriptive = </a:t>
            </a:r>
            <a:r>
              <a:rPr lang="en-US" sz="2000" dirty="0" smtClean="0"/>
              <a:t>how managers actually make decisions--not how they should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Char char="ü"/>
            </a:pPr>
            <a:endParaRPr lang="en-US" sz="2000" dirty="0" smtClean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C27BC-EF4D-4B8E-91E5-C9BDB569C43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215900" y="1916113"/>
            <a:ext cx="7777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How nonprogrammed decisions are made--uncertainty/ambiguity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>
          <a:xfrm>
            <a:off x="1042988" y="873125"/>
            <a:ext cx="5399087" cy="1147763"/>
          </a:xfrm>
        </p:spPr>
        <p:txBody>
          <a:bodyPr/>
          <a:lstStyle/>
          <a:p>
            <a:pPr eaLnBrk="1" hangingPunct="1"/>
            <a:r>
              <a:rPr lang="en-US" dirty="0" smtClean="0"/>
              <a:t>Political Model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896938" y="2663825"/>
            <a:ext cx="7670800" cy="3429000"/>
          </a:xfrm>
        </p:spPr>
        <p:txBody>
          <a:bodyPr>
            <a:normAutofit lnSpcReduction="10000"/>
          </a:bodyPr>
          <a:lstStyle/>
          <a:p>
            <a:pPr marL="457200" indent="-457200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Char char="●"/>
              <a:defRPr/>
            </a:pPr>
            <a:r>
              <a:rPr lang="en-US" sz="2400" dirty="0" smtClean="0"/>
              <a:t>Closely resembles the real environment in which most managers and decision makers operate</a:t>
            </a:r>
          </a:p>
          <a:p>
            <a:pPr marL="457200" indent="-457200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Char char="●"/>
              <a:defRPr/>
            </a:pPr>
            <a:r>
              <a:rPr lang="en-US" sz="2400" dirty="0" smtClean="0"/>
              <a:t>Useful in making non-programmed decisions</a:t>
            </a:r>
          </a:p>
          <a:p>
            <a:pPr marL="457200" indent="-457200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Char char="●"/>
              <a:defRPr/>
            </a:pPr>
            <a:r>
              <a:rPr lang="en-US" sz="2400" dirty="0" smtClean="0"/>
              <a:t>Decisions are complex</a:t>
            </a:r>
          </a:p>
          <a:p>
            <a:pPr marL="457200" indent="-457200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Char char="●"/>
              <a:defRPr/>
            </a:pPr>
            <a:r>
              <a:rPr lang="en-US" sz="2400" dirty="0" smtClean="0"/>
              <a:t>Disagreement and conflict over problems and solutions are normal</a:t>
            </a:r>
          </a:p>
          <a:p>
            <a:pPr marL="457200" indent="-457200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Char char="●"/>
              <a:defRPr/>
            </a:pPr>
            <a:r>
              <a:rPr lang="en-US" dirty="0" smtClean="0">
                <a:solidFill>
                  <a:srgbClr val="002060"/>
                </a:solidFill>
              </a:rPr>
              <a:t>Coalition = informal </a:t>
            </a:r>
            <a:r>
              <a:rPr lang="en-US" dirty="0" smtClean="0"/>
              <a:t>alliance among managers who support a specific goal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C581C-088E-4855-9167-0F52D371DDE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863600" y="1916113"/>
            <a:ext cx="6300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Closely resembles the real environment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3"/>
          <p:cNvSpPr>
            <a:spLocks noGrp="1" noChangeArrowheads="1"/>
          </p:cNvSpPr>
          <p:nvPr>
            <p:ph type="title"/>
          </p:nvPr>
        </p:nvSpPr>
        <p:spPr>
          <a:xfrm>
            <a:off x="792163" y="873125"/>
            <a:ext cx="8351837" cy="11239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Characteristics of Classical, Political, and Administrative Decision Making Models</a:t>
            </a:r>
          </a:p>
        </p:txBody>
      </p:sp>
      <p:sp>
        <p:nvSpPr>
          <p:cNvPr id="1741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07CBD-8A93-4DA3-A994-5287C94B339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123825" y="2667000"/>
            <a:ext cx="8896350" cy="3124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Times New Roman" charset="0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2133600" y="41910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 New Roman" charset="0"/>
            </a:endParaRP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0" y="27432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  </a:t>
            </a:r>
            <a:r>
              <a:rPr lang="en-US" sz="2000" b="1"/>
              <a:t>Classical Model	    Administrative Model	   Political Model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100013" y="3429000"/>
            <a:ext cx="9029700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Clear-cut problem and goals	    Vague problem and goals	       Pluralistic; conflicting goals</a:t>
            </a:r>
          </a:p>
          <a:p>
            <a:pPr>
              <a:spcBef>
                <a:spcPct val="50000"/>
              </a:spcBef>
            </a:pPr>
            <a:r>
              <a:rPr lang="en-US" sz="1400"/>
              <a:t>Condition of certainty	     	    Condition of uncertainty	       Condition of uncertainty/ambiguity</a:t>
            </a:r>
          </a:p>
          <a:p>
            <a:pPr>
              <a:spcBef>
                <a:spcPct val="50000"/>
              </a:spcBef>
            </a:pPr>
            <a:r>
              <a:rPr lang="en-US" sz="1400"/>
              <a:t>Full information about	                       Limited information about                  Inconsistent viewpoints; ambiguous</a:t>
            </a:r>
          </a:p>
          <a:p>
            <a:pPr>
              <a:spcBef>
                <a:spcPct val="50000"/>
              </a:spcBef>
            </a:pPr>
            <a:r>
              <a:rPr lang="en-US" sz="1400"/>
              <a:t> alternatives and their outcomes         Alternatives and their outcomes        information</a:t>
            </a:r>
          </a:p>
          <a:p>
            <a:pPr>
              <a:spcBef>
                <a:spcPct val="50000"/>
              </a:spcBef>
            </a:pPr>
            <a:r>
              <a:rPr lang="en-US" sz="1400"/>
              <a:t>Rational choice by  individual              Satisficing choice for resolving         Bargaining and discussion among</a:t>
            </a:r>
          </a:p>
          <a:p>
            <a:pPr>
              <a:spcBef>
                <a:spcPct val="50000"/>
              </a:spcBef>
            </a:pPr>
            <a:r>
              <a:rPr lang="en-US" sz="1400"/>
              <a:t> for maximizing outcomes	      problem using intuition	         coalition members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2"/>
          <p:cNvSpPr>
            <a:spLocks noGrp="1" noChangeArrowheads="1"/>
          </p:cNvSpPr>
          <p:nvPr>
            <p:ph type="title"/>
          </p:nvPr>
        </p:nvSpPr>
        <p:spPr>
          <a:xfrm>
            <a:off x="665109" y="188913"/>
            <a:ext cx="7615291" cy="1066800"/>
          </a:xfrm>
        </p:spPr>
        <p:txBody>
          <a:bodyPr/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 smtClean="0"/>
              <a:t>Six Steps in the Managerial Decision-Making Process</a:t>
            </a:r>
          </a:p>
        </p:txBody>
      </p:sp>
      <p:sp>
        <p:nvSpPr>
          <p:cNvPr id="102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A559F-A565-4D0F-BDBB-A25B7D3EFEEF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029" name="Oval 3"/>
          <p:cNvSpPr>
            <a:spLocks noChangeArrowheads="1"/>
          </p:cNvSpPr>
          <p:nvPr/>
        </p:nvSpPr>
        <p:spPr bwMode="auto">
          <a:xfrm>
            <a:off x="2209800" y="2120900"/>
            <a:ext cx="3962400" cy="388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-831850" y="654050"/>
          <a:ext cx="10266363" cy="6575425"/>
        </p:xfrm>
        <a:graphic>
          <a:graphicData uri="http://schemas.openxmlformats.org/presentationml/2006/ole">
            <p:oleObj spid="_x0000_s1026" name="Chart" r:id="rId3" imgW="6029448" imgH="4000474" progId="MSGraph.Chart.8">
              <p:embed followColorScheme="full"/>
            </p:oleObj>
          </a:graphicData>
        </a:graphic>
      </p:graphicFrame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2617788" y="1814513"/>
            <a:ext cx="14684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</a:rPr>
              <a:t>Evaluation</a:t>
            </a:r>
          </a:p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</a:rPr>
              <a:t>and</a:t>
            </a:r>
            <a:endParaRPr lang="en-US" sz="2000" b="1" dirty="0">
              <a:solidFill>
                <a:schemeClr val="bg1"/>
              </a:solidFill>
              <a:sym typeface="Wingdings" pitchFamily="2" charset="2"/>
            </a:endParaRPr>
          </a:p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5245100" y="3338513"/>
            <a:ext cx="17510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chemeClr val="bg1"/>
                </a:solidFill>
              </a:rPr>
              <a:t>Diagnosis</a:t>
            </a:r>
          </a:p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chemeClr val="bg1"/>
                </a:solidFill>
              </a:rPr>
              <a:t>and Analysis</a:t>
            </a:r>
          </a:p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chemeClr val="bg1"/>
                </a:solidFill>
              </a:rPr>
              <a:t>of Causes</a:t>
            </a: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4160838" y="1814513"/>
            <a:ext cx="1962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chemeClr val="bg1"/>
                </a:solidFill>
              </a:rPr>
              <a:t>Recognition of</a:t>
            </a:r>
          </a:p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chemeClr val="bg1"/>
                </a:solidFill>
              </a:rPr>
              <a:t>Decision</a:t>
            </a:r>
          </a:p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chemeClr val="bg1"/>
                </a:solidFill>
              </a:rPr>
              <a:t>Requirement</a:t>
            </a:r>
          </a:p>
        </p:txBody>
      </p: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4186238" y="4938713"/>
            <a:ext cx="208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</a:rPr>
              <a:t>Development of</a:t>
            </a:r>
          </a:p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</a:rPr>
              <a:t>Alternatives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2379663" y="4906963"/>
            <a:ext cx="16224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chemeClr val="bg1"/>
                </a:solidFill>
              </a:rPr>
              <a:t>Selection of</a:t>
            </a:r>
          </a:p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chemeClr val="bg1"/>
                </a:solidFill>
              </a:rPr>
              <a:t>Desired </a:t>
            </a:r>
          </a:p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chemeClr val="bg1"/>
                </a:solidFill>
              </a:rPr>
              <a:t>Alternative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1403350" y="3321050"/>
            <a:ext cx="20778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/>
              <a:t>Implementation</a:t>
            </a:r>
          </a:p>
          <a:p>
            <a:pPr algn="ctr">
              <a:lnSpc>
                <a:spcPct val="90000"/>
              </a:lnSpc>
            </a:pPr>
            <a:r>
              <a:rPr lang="en-US" sz="2000" b="1" dirty="0"/>
              <a:t>of Chosen</a:t>
            </a:r>
          </a:p>
          <a:p>
            <a:pPr algn="ctr">
              <a:lnSpc>
                <a:spcPct val="90000"/>
              </a:lnSpc>
            </a:pPr>
            <a:r>
              <a:rPr lang="en-US" sz="2000" b="1" dirty="0"/>
              <a:t>Alternative</a:t>
            </a:r>
          </a:p>
        </p:txBody>
      </p:sp>
      <p:sp>
        <p:nvSpPr>
          <p:cNvPr id="1036" name="Oval 11"/>
          <p:cNvSpPr>
            <a:spLocks noChangeArrowheads="1"/>
          </p:cNvSpPr>
          <p:nvPr/>
        </p:nvSpPr>
        <p:spPr bwMode="auto">
          <a:xfrm>
            <a:off x="3367088" y="2881313"/>
            <a:ext cx="1981200" cy="1905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2"/>
          <p:cNvSpPr txBox="1">
            <a:spLocks noChangeArrowheads="1"/>
          </p:cNvSpPr>
          <p:nvPr/>
        </p:nvSpPr>
        <p:spPr bwMode="auto">
          <a:xfrm>
            <a:off x="3348038" y="3500438"/>
            <a:ext cx="20304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chemeClr val="bg1"/>
                </a:solidFill>
              </a:rPr>
              <a:t>Decision-Making</a:t>
            </a:r>
          </a:p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273421" name="Text Box 13"/>
          <p:cNvSpPr txBox="1">
            <a:spLocks noChangeArrowheads="1"/>
          </p:cNvSpPr>
          <p:nvPr/>
        </p:nvSpPr>
        <p:spPr bwMode="auto">
          <a:xfrm>
            <a:off x="3240088" y="1484313"/>
            <a:ext cx="684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</a:t>
            </a:r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4859338" y="1557338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sym typeface="Wingdings" pitchFamily="2" charset="2"/>
              </a:rPr>
              <a:t></a:t>
            </a:r>
          </a:p>
        </p:txBody>
      </p:sp>
      <p:sp>
        <p:nvSpPr>
          <p:cNvPr id="273423" name="Text Box 15"/>
          <p:cNvSpPr txBox="1">
            <a:spLocks noChangeArrowheads="1"/>
          </p:cNvSpPr>
          <p:nvPr/>
        </p:nvSpPr>
        <p:spPr bwMode="auto">
          <a:xfrm>
            <a:off x="6048375" y="3068638"/>
            <a:ext cx="503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sym typeface="Wingdings" pitchFamily="2" charset="2"/>
              </a:rPr>
              <a:t></a:t>
            </a:r>
          </a:p>
        </p:txBody>
      </p:sp>
      <p:sp>
        <p:nvSpPr>
          <p:cNvPr id="273424" name="Text Box 16"/>
          <p:cNvSpPr txBox="1">
            <a:spLocks noChangeArrowheads="1"/>
          </p:cNvSpPr>
          <p:nvPr/>
        </p:nvSpPr>
        <p:spPr bwMode="auto">
          <a:xfrm>
            <a:off x="4932363" y="5553075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</a:t>
            </a:r>
          </a:p>
        </p:txBody>
      </p:sp>
      <p:sp>
        <p:nvSpPr>
          <p:cNvPr id="273425" name="Text Box 17"/>
          <p:cNvSpPr txBox="1">
            <a:spLocks noChangeArrowheads="1"/>
          </p:cNvSpPr>
          <p:nvPr/>
        </p:nvSpPr>
        <p:spPr bwMode="auto">
          <a:xfrm>
            <a:off x="3132138" y="5734050"/>
            <a:ext cx="75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sym typeface="Wingdings" pitchFamily="2" charset="2"/>
              </a:rPr>
              <a:t></a:t>
            </a:r>
          </a:p>
        </p:txBody>
      </p:sp>
      <p:sp>
        <p:nvSpPr>
          <p:cNvPr id="1043" name="Text Box 18"/>
          <p:cNvSpPr txBox="1">
            <a:spLocks noChangeArrowheads="1"/>
          </p:cNvSpPr>
          <p:nvPr/>
        </p:nvSpPr>
        <p:spPr bwMode="auto">
          <a:xfrm>
            <a:off x="2016125" y="4257675"/>
            <a:ext cx="6111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</a:t>
            </a:r>
          </a:p>
        </p:txBody>
      </p:sp>
      <p:sp>
        <p:nvSpPr>
          <p:cNvPr id="1044" name="Text Box 19"/>
          <p:cNvSpPr txBox="1">
            <a:spLocks noChangeArrowheads="1"/>
          </p:cNvSpPr>
          <p:nvPr/>
        </p:nvSpPr>
        <p:spPr bwMode="auto">
          <a:xfrm>
            <a:off x="1871663" y="4329113"/>
            <a:ext cx="75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Wingdings" pitchFamily="2" charset="2"/>
              </a:rPr>
              <a:t>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Diagnosis and Analysis of Causes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Diagnosis</a:t>
            </a:r>
            <a:r>
              <a:rPr lang="en-US" dirty="0" smtClean="0"/>
              <a:t> = analyze underlying causal factors associated with the decision situation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Managers make a mistake if they jump into generating alternatives without first exploring the cause of the problem more deeply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D17B63-096B-41E1-B4F0-82155BE53069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Underlying Causes : 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729538" cy="4054475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sz="2400" smtClean="0"/>
              <a:t>What is the state of disequilibrium affecting us?</a:t>
            </a:r>
          </a:p>
          <a:p>
            <a:pPr eaLnBrk="1" hangingPunct="1">
              <a:spcBef>
                <a:spcPct val="35000"/>
              </a:spcBef>
            </a:pPr>
            <a:r>
              <a:rPr lang="en-US" sz="2400" smtClean="0"/>
              <a:t>When did it occur?</a:t>
            </a:r>
          </a:p>
          <a:p>
            <a:pPr eaLnBrk="1" hangingPunct="1">
              <a:spcBef>
                <a:spcPct val="35000"/>
              </a:spcBef>
            </a:pPr>
            <a:r>
              <a:rPr lang="en-US" sz="2400" smtClean="0"/>
              <a:t>Where did it occur?</a:t>
            </a:r>
          </a:p>
          <a:p>
            <a:pPr eaLnBrk="1" hangingPunct="1">
              <a:spcBef>
                <a:spcPct val="35000"/>
              </a:spcBef>
            </a:pPr>
            <a:r>
              <a:rPr lang="en-US" sz="2400" smtClean="0"/>
              <a:t>How did it occur?</a:t>
            </a:r>
          </a:p>
          <a:p>
            <a:pPr eaLnBrk="1" hangingPunct="1">
              <a:spcBef>
                <a:spcPct val="35000"/>
              </a:spcBef>
            </a:pPr>
            <a:r>
              <a:rPr lang="en-US" sz="2400" smtClean="0"/>
              <a:t>To whom did it occur?</a:t>
            </a:r>
          </a:p>
          <a:p>
            <a:pPr eaLnBrk="1" hangingPunct="1">
              <a:spcBef>
                <a:spcPct val="35000"/>
              </a:spcBef>
            </a:pPr>
            <a:r>
              <a:rPr lang="en-US" sz="2400" smtClean="0"/>
              <a:t>What is the urgency of the problem?</a:t>
            </a:r>
          </a:p>
          <a:p>
            <a:pPr eaLnBrk="1" hangingPunct="1">
              <a:spcBef>
                <a:spcPct val="35000"/>
              </a:spcBef>
            </a:pPr>
            <a:r>
              <a:rPr lang="en-US" sz="2400" smtClean="0"/>
              <a:t>What is the interconnectedness of events?</a:t>
            </a:r>
          </a:p>
          <a:p>
            <a:pPr eaLnBrk="1" hangingPunct="1">
              <a:spcBef>
                <a:spcPct val="35000"/>
              </a:spcBef>
            </a:pPr>
            <a:r>
              <a:rPr lang="en-US" sz="2400" smtClean="0"/>
              <a:t>What result came from which activity?</a:t>
            </a:r>
          </a:p>
          <a:p>
            <a:pPr eaLnBrk="1" hangingPunct="1"/>
            <a:endParaRPr lang="en-US" sz="2400" smtClean="0"/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AAD1F-7571-4CC3-97C0-A184A71FE6D0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Selection of Desired Alternatives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Risk Propensity = willingness to undertake risk with the opportunity of gaining an increased payoff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Implementation = using managerial, administrative, and persuasive abilities to translate the chosen alternative into action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64B0EE-4A4A-4A8A-BC5E-6B477FE72497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Decision  Making Styles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8054975" cy="3724275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Differences among people with respect to how they perceive problems and make decisions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Not all managers make decisions the same </a:t>
            </a:r>
          </a:p>
          <a:p>
            <a:pPr lvl="1" eaLnBrk="1" hangingPunct="1"/>
            <a:r>
              <a:rPr lang="en-US" dirty="0" smtClean="0"/>
              <a:t>Directive style</a:t>
            </a:r>
          </a:p>
          <a:p>
            <a:pPr lvl="1" eaLnBrk="1" hangingPunct="1"/>
            <a:r>
              <a:rPr lang="en-US" dirty="0" smtClean="0"/>
              <a:t>Analytical style</a:t>
            </a:r>
          </a:p>
          <a:p>
            <a:pPr lvl="1" eaLnBrk="1" hangingPunct="1"/>
            <a:r>
              <a:rPr lang="en-US" dirty="0" smtClean="0"/>
              <a:t>Conceptual style</a:t>
            </a:r>
          </a:p>
          <a:p>
            <a:pPr lvl="1" eaLnBrk="1" hangingPunct="1"/>
            <a:r>
              <a:rPr lang="en-US" dirty="0" smtClean="0"/>
              <a:t>Behavioral style</a:t>
            </a: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3C407-484C-4DE8-9C1D-81BB4D401F7C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Directive Style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People who prefer simple, clear-cut solutions to problems</a:t>
            </a:r>
          </a:p>
          <a:p>
            <a:pPr eaLnBrk="1" hangingPunct="1"/>
            <a:r>
              <a:rPr lang="en-US" smtClean="0"/>
              <a:t>Make decisions quickly</a:t>
            </a:r>
          </a:p>
          <a:p>
            <a:pPr eaLnBrk="1" hangingPunct="1"/>
            <a:r>
              <a:rPr lang="en-US" smtClean="0"/>
              <a:t>May consider only one or two alternatives</a:t>
            </a:r>
          </a:p>
          <a:p>
            <a:pPr eaLnBrk="1" hangingPunct="1"/>
            <a:r>
              <a:rPr lang="en-US" smtClean="0"/>
              <a:t>Efficient and rational</a:t>
            </a:r>
          </a:p>
          <a:p>
            <a:pPr eaLnBrk="1" hangingPunct="1"/>
            <a:r>
              <a:rPr lang="en-US" smtClean="0"/>
              <a:t>Prefer rules or procedures 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FCCFA-1600-4CC4-8449-1259F6B1C03B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758353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Managerial Decision Making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Tx/>
            </a:pPr>
            <a:r>
              <a:rPr lang="en-US" dirty="0" smtClean="0">
                <a:solidFill>
                  <a:srgbClr val="002060"/>
                </a:solidFill>
              </a:rPr>
              <a:t>Decision making is not easy</a:t>
            </a:r>
          </a:p>
          <a:p>
            <a:pPr eaLnBrk="1" hangingPunct="1">
              <a:buClrTx/>
            </a:pPr>
            <a:endParaRPr lang="en-US" dirty="0" smtClean="0">
              <a:solidFill>
                <a:srgbClr val="002060"/>
              </a:solidFill>
            </a:endParaRPr>
          </a:p>
          <a:p>
            <a:pPr eaLnBrk="1" hangingPunct="1">
              <a:buClrTx/>
            </a:pPr>
            <a:r>
              <a:rPr lang="en-US" dirty="0" smtClean="0">
                <a:solidFill>
                  <a:srgbClr val="002060"/>
                </a:solidFill>
              </a:rPr>
              <a:t>It must be done amid </a:t>
            </a:r>
          </a:p>
          <a:p>
            <a:pPr lvl="1" eaLnBrk="1" hangingPunct="1">
              <a:buClrTx/>
            </a:pPr>
            <a:r>
              <a:rPr lang="en-US" dirty="0" smtClean="0">
                <a:solidFill>
                  <a:srgbClr val="002060"/>
                </a:solidFill>
              </a:rPr>
              <a:t>ever-changing factors </a:t>
            </a:r>
          </a:p>
          <a:p>
            <a:pPr lvl="1" eaLnBrk="1" hangingPunct="1">
              <a:buClrTx/>
            </a:pPr>
            <a:r>
              <a:rPr lang="en-US" dirty="0" smtClean="0">
                <a:solidFill>
                  <a:srgbClr val="002060"/>
                </a:solidFill>
              </a:rPr>
              <a:t>unclear information </a:t>
            </a:r>
          </a:p>
          <a:p>
            <a:pPr lvl="1" eaLnBrk="1" hangingPunct="1">
              <a:buClrTx/>
            </a:pPr>
            <a:r>
              <a:rPr lang="en-US" dirty="0" smtClean="0">
                <a:solidFill>
                  <a:srgbClr val="002060"/>
                </a:solidFill>
              </a:rPr>
              <a:t>conflicting points of view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53242B-2883-413E-9364-4B2C7790D3C6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Analytical Style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Complex solutions based on as much data as they can gather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Carefully consider alternatives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Base decision on objective, rational data from management control systems and other sources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Search for best possible decision based on information available</a:t>
            </a:r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B1328-E86D-45DF-A46F-B7BD64C335A5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Conceptual Style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sz="2400" smtClean="0"/>
              <a:t>Consider a broad amount of information</a:t>
            </a:r>
          </a:p>
          <a:p>
            <a:pPr eaLnBrk="1" hangingPunct="1">
              <a:spcBef>
                <a:spcPct val="35000"/>
              </a:spcBef>
            </a:pPr>
            <a:r>
              <a:rPr lang="en-US" sz="2400" smtClean="0"/>
              <a:t>More socially oriented than analytical style</a:t>
            </a:r>
          </a:p>
          <a:p>
            <a:pPr eaLnBrk="1" hangingPunct="1">
              <a:spcBef>
                <a:spcPct val="35000"/>
              </a:spcBef>
            </a:pPr>
            <a:r>
              <a:rPr lang="en-US" sz="2400" smtClean="0"/>
              <a:t>Like to talk to others about the problem and possible solutions</a:t>
            </a:r>
          </a:p>
          <a:p>
            <a:pPr eaLnBrk="1" hangingPunct="1">
              <a:spcBef>
                <a:spcPct val="35000"/>
              </a:spcBef>
            </a:pPr>
            <a:r>
              <a:rPr lang="en-US" sz="2400" smtClean="0"/>
              <a:t>Consider many broad alternatives</a:t>
            </a:r>
          </a:p>
          <a:p>
            <a:pPr eaLnBrk="1" hangingPunct="1">
              <a:spcBef>
                <a:spcPct val="35000"/>
              </a:spcBef>
            </a:pPr>
            <a:r>
              <a:rPr lang="en-US" sz="2400" smtClean="0"/>
              <a:t>Relay on information from people and systems</a:t>
            </a:r>
          </a:p>
          <a:p>
            <a:pPr eaLnBrk="1" hangingPunct="1">
              <a:spcBef>
                <a:spcPct val="35000"/>
              </a:spcBef>
            </a:pPr>
            <a:r>
              <a:rPr lang="en-US" sz="2400" smtClean="0"/>
              <a:t>Solve problems creatively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F3C78-5E77-4C95-92EC-42779F7B10D2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Behavioral Style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>
          <a:xfrm>
            <a:off x="863600" y="2457450"/>
            <a:ext cx="7693025" cy="341312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400" smtClean="0"/>
              <a:t>Have a deep concern for others as individuals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smtClean="0"/>
              <a:t>Like to talk to people one-on-one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smtClean="0"/>
              <a:t>Understand their feelings about the problem and the  effect of a given decision upon them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smtClean="0"/>
              <a:t>Concerned with the personal development of others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smtClean="0"/>
              <a:t>May make decisions to help others achieve their goals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63376-3055-4B18-A010-E27A94C82CC0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Decisions and Decision Making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816225"/>
            <a:ext cx="7693025" cy="32702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002060"/>
                </a:solidFill>
              </a:rPr>
              <a:t>Decision</a:t>
            </a:r>
            <a:r>
              <a:rPr lang="en-US" dirty="0" smtClean="0">
                <a:solidFill>
                  <a:srgbClr val="002060"/>
                </a:solidFill>
              </a:rPr>
              <a:t> = choice made from available alternatives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sz="3200" dirty="0" smtClean="0">
                <a:solidFill>
                  <a:srgbClr val="002060"/>
                </a:solidFill>
              </a:rPr>
              <a:t>Decision Making</a:t>
            </a:r>
            <a:r>
              <a:rPr lang="en-US" dirty="0" smtClean="0">
                <a:solidFill>
                  <a:srgbClr val="002060"/>
                </a:solidFill>
              </a:rPr>
              <a:t> = process of identifying problems and opportunities </a:t>
            </a:r>
            <a:r>
              <a:rPr lang="en-US" dirty="0" smtClean="0"/>
              <a:t>and resolving them</a:t>
            </a:r>
            <a:endParaRPr lang="en-US" dirty="0" smtClean="0">
              <a:solidFill>
                <a:srgbClr val="E08500"/>
              </a:solidFill>
            </a:endParaRPr>
          </a:p>
          <a:p>
            <a:pPr lvl="1" eaLnBrk="1" hangingPunct="1"/>
            <a:endParaRPr lang="en-US" dirty="0" smtClean="0">
              <a:solidFill>
                <a:schemeClr val="hlink"/>
              </a:solidFill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42A179-96AF-47BB-9833-5D6A1772806C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Categories of Decisions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>
          <a:xfrm>
            <a:off x="847674" y="2041506"/>
            <a:ext cx="7154863" cy="40529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2060"/>
                </a:solidFill>
              </a:rPr>
              <a:t>Programmed Decisions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2060"/>
                </a:solidFill>
              </a:rPr>
              <a:t>Situations </a:t>
            </a:r>
            <a:r>
              <a:rPr lang="en-US" dirty="0" smtClean="0">
                <a:solidFill>
                  <a:srgbClr val="002060"/>
                </a:solidFill>
              </a:rPr>
              <a:t>occur </a:t>
            </a:r>
            <a:r>
              <a:rPr lang="en-US" dirty="0" smtClean="0">
                <a:solidFill>
                  <a:srgbClr val="002060"/>
                </a:solidFill>
              </a:rPr>
              <a:t>often enough to enable decision rules to be developed and applied in the future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2060"/>
                </a:solidFill>
              </a:rPr>
              <a:t>Made in response to recurring organizational problems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Nonprogrammed</a:t>
            </a:r>
            <a:r>
              <a:rPr lang="en-US" dirty="0" smtClean="0">
                <a:solidFill>
                  <a:srgbClr val="002060"/>
                </a:solidFill>
              </a:rPr>
              <a:t> Decisions – </a:t>
            </a:r>
            <a:r>
              <a:rPr lang="en-US" sz="2400" dirty="0" smtClean="0"/>
              <a:t>in response to unique, poorly defined and largely unstructured, and have important consequences to the organization</a:t>
            </a:r>
            <a:endParaRPr lang="en-US" sz="2400" dirty="0" smtClean="0">
              <a:solidFill>
                <a:schemeClr val="hlink"/>
              </a:solidFill>
            </a:endParaRP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F84EE-FA51-4069-ACA4-F6827C433D57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>
          <a:xfrm>
            <a:off x="1258888" y="944563"/>
            <a:ext cx="7223125" cy="90011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Situations in which manager’s take decisions</a:t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696200" cy="48006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2000" b="1" dirty="0" smtClean="0">
                <a:solidFill>
                  <a:srgbClr val="002060"/>
                </a:solidFill>
              </a:rPr>
              <a:t>Certainty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1800" dirty="0" smtClean="0">
                <a:solidFill>
                  <a:srgbClr val="002060"/>
                </a:solidFill>
              </a:rPr>
              <a:t>all the information the decision maker needs is fully available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2000" b="1" dirty="0" smtClean="0">
                <a:solidFill>
                  <a:srgbClr val="002060"/>
                </a:solidFill>
              </a:rPr>
              <a:t>Risk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1800" dirty="0" smtClean="0">
                <a:solidFill>
                  <a:srgbClr val="002060"/>
                </a:solidFill>
              </a:rPr>
              <a:t>decision has clear-cut goals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1800" dirty="0" smtClean="0">
                <a:solidFill>
                  <a:srgbClr val="002060"/>
                </a:solidFill>
              </a:rPr>
              <a:t>good information is available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1800" dirty="0" smtClean="0">
                <a:solidFill>
                  <a:srgbClr val="002060"/>
                </a:solidFill>
              </a:rPr>
              <a:t>future outcomes associated with each alternative are subject to chance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2000" b="1" dirty="0" smtClean="0">
                <a:solidFill>
                  <a:srgbClr val="002060"/>
                </a:solidFill>
              </a:rPr>
              <a:t>Uncertainty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1800" dirty="0" smtClean="0">
                <a:solidFill>
                  <a:srgbClr val="002060"/>
                </a:solidFill>
              </a:rPr>
              <a:t>managers know which goals they wish to achieve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1800" dirty="0" smtClean="0">
                <a:solidFill>
                  <a:srgbClr val="002060"/>
                </a:solidFill>
              </a:rPr>
              <a:t>information about alternatives and future events is incomplete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1800" dirty="0" smtClean="0">
                <a:solidFill>
                  <a:srgbClr val="002060"/>
                </a:solidFill>
              </a:rPr>
              <a:t>managers may have to come up with creative approaches to alternatives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2000" b="1" dirty="0" smtClean="0">
                <a:solidFill>
                  <a:srgbClr val="002060"/>
                </a:solidFill>
              </a:rPr>
              <a:t>Ambiguity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1800" dirty="0" smtClean="0">
                <a:solidFill>
                  <a:srgbClr val="002060"/>
                </a:solidFill>
              </a:rPr>
              <a:t>by far the most </a:t>
            </a:r>
            <a:r>
              <a:rPr lang="en-US" sz="1800" dirty="0" smtClean="0"/>
              <a:t>difficult decision situation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1800" dirty="0" smtClean="0"/>
              <a:t>goals to be achieved or the problem to be solved is unclear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1800" dirty="0" smtClean="0"/>
              <a:t>alternatives are difficult to define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1800" dirty="0" smtClean="0"/>
              <a:t>information about outcomes is unavailable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27986E-4B05-46DE-A461-4D26AC64FA11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22" y="588015"/>
            <a:ext cx="8229600" cy="58416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Simon’s Decision Making Process</a:t>
            </a:r>
            <a:endParaRPr lang="en-US" sz="3200" b="1" dirty="0"/>
          </a:p>
        </p:txBody>
      </p:sp>
      <p:sp>
        <p:nvSpPr>
          <p:cNvPr id="3" name="Flowchart: Decision 2"/>
          <p:cNvSpPr/>
          <p:nvPr/>
        </p:nvSpPr>
        <p:spPr>
          <a:xfrm>
            <a:off x="2743200" y="1483590"/>
            <a:ext cx="3657600" cy="80965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Intelligence</a:t>
            </a:r>
            <a:endParaRPr lang="en-US" sz="2000" b="1" dirty="0"/>
          </a:p>
        </p:txBody>
      </p:sp>
      <p:sp>
        <p:nvSpPr>
          <p:cNvPr id="4" name="Flowchart: Decision 3"/>
          <p:cNvSpPr/>
          <p:nvPr/>
        </p:nvSpPr>
        <p:spPr>
          <a:xfrm>
            <a:off x="2819400" y="2769942"/>
            <a:ext cx="3429000" cy="9493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Design</a:t>
            </a:r>
            <a:endParaRPr lang="en-US" sz="2400" b="1" dirty="0"/>
          </a:p>
        </p:txBody>
      </p:sp>
      <p:sp>
        <p:nvSpPr>
          <p:cNvPr id="5" name="Flowchart: Decision 4"/>
          <p:cNvSpPr/>
          <p:nvPr/>
        </p:nvSpPr>
        <p:spPr>
          <a:xfrm>
            <a:off x="2900081" y="4267886"/>
            <a:ext cx="3328148" cy="9064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Choice</a:t>
            </a:r>
            <a:endParaRPr lang="en-US" sz="2400" b="1" dirty="0"/>
          </a:p>
        </p:txBody>
      </p:sp>
      <p:sp>
        <p:nvSpPr>
          <p:cNvPr id="6" name="Flowchart: Decision 5"/>
          <p:cNvSpPr/>
          <p:nvPr/>
        </p:nvSpPr>
        <p:spPr>
          <a:xfrm>
            <a:off x="2976281" y="5656292"/>
            <a:ext cx="3328148" cy="10493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Implementation</a:t>
            </a:r>
            <a:endParaRPr lang="en-US" sz="2400" b="1" dirty="0"/>
          </a:p>
        </p:txBody>
      </p:sp>
      <p:sp>
        <p:nvSpPr>
          <p:cNvPr id="8" name="Down Arrow 7"/>
          <p:cNvSpPr/>
          <p:nvPr/>
        </p:nvSpPr>
        <p:spPr>
          <a:xfrm>
            <a:off x="4419600" y="2369448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419600" y="3824508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95800" y="532674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Left Arrow 15"/>
          <p:cNvSpPr/>
          <p:nvPr/>
        </p:nvSpPr>
        <p:spPr>
          <a:xfrm rot="10800000">
            <a:off x="1219199" y="4648200"/>
            <a:ext cx="1371600" cy="1828800"/>
          </a:xfrm>
          <a:prstGeom prst="curvedLeftArrow">
            <a:avLst/>
          </a:prstGeom>
          <a:ln>
            <a:noFill/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0676" y="1639863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Problem Discovery:</a:t>
            </a:r>
          </a:p>
          <a:p>
            <a:r>
              <a:rPr lang="en-US" sz="2000" b="1" dirty="0" smtClean="0"/>
              <a:t>What is the problem?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248400" y="2844792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Solution Discovery:</a:t>
            </a:r>
          </a:p>
          <a:p>
            <a:r>
              <a:rPr lang="en-US" sz="2000" b="1" dirty="0" smtClean="0"/>
              <a:t>What are the possible solutions?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24600" y="401353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Choosing Solutions:</a:t>
            </a:r>
          </a:p>
          <a:p>
            <a:r>
              <a:rPr lang="en-US" sz="2000" b="1" dirty="0" smtClean="0"/>
              <a:t>What is the best solution?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5218138"/>
            <a:ext cx="289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Solution Testing:</a:t>
            </a:r>
          </a:p>
          <a:p>
            <a:r>
              <a:rPr lang="en-US" sz="2000" b="1" dirty="0" smtClean="0"/>
              <a:t>Is the solution working?</a:t>
            </a:r>
          </a:p>
          <a:p>
            <a:r>
              <a:rPr lang="en-US" sz="2000" b="1" dirty="0" smtClean="0"/>
              <a:t>Can we make it work better?</a:t>
            </a:r>
            <a:endParaRPr lang="en-US" sz="2000" b="1" dirty="0"/>
          </a:p>
        </p:txBody>
      </p:sp>
      <p:sp>
        <p:nvSpPr>
          <p:cNvPr id="21" name="Curved Left Arrow 20"/>
          <p:cNvSpPr/>
          <p:nvPr/>
        </p:nvSpPr>
        <p:spPr>
          <a:xfrm rot="10800000">
            <a:off x="1295399" y="2895600"/>
            <a:ext cx="1219201" cy="1676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noFill/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/>
          <p:nvPr/>
        </p:nvSpPr>
        <p:spPr>
          <a:xfrm rot="10800000">
            <a:off x="1295400" y="1066800"/>
            <a:ext cx="1371600" cy="1828800"/>
          </a:xfrm>
          <a:prstGeom prst="curvedLeftArrow">
            <a:avLst/>
          </a:prstGeom>
          <a:ln>
            <a:noFill/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2"/>
          <p:cNvSpPr>
            <a:spLocks noGrp="1" noChangeArrowheads="1"/>
          </p:cNvSpPr>
          <p:nvPr>
            <p:ph type="title"/>
          </p:nvPr>
        </p:nvSpPr>
        <p:spPr>
          <a:xfrm>
            <a:off x="1008063" y="836613"/>
            <a:ext cx="8135937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Selecting a Decision Making Model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1311275" y="2568575"/>
            <a:ext cx="6864350" cy="2138363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mtClean="0"/>
              <a:t>Depends on the manager’s personal preference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mtClean="0"/>
              <a:t>Whether the decision is programmed or non-programmed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mtClean="0"/>
              <a:t>Extent to which the decision is characterized by risk, uncertainty, or ambiguity</a:t>
            </a: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B2E36-9371-4075-8DBA-A2FEDDBA5D1A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AutoShape 2"/>
          <p:cNvSpPr>
            <a:spLocks noGrp="1" noChangeArrowheads="1"/>
          </p:cNvSpPr>
          <p:nvPr>
            <p:ph type="title"/>
          </p:nvPr>
        </p:nvSpPr>
        <p:spPr>
          <a:xfrm>
            <a:off x="900113" y="836613"/>
            <a:ext cx="72771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</a:rPr>
              <a:t>Three Decision-Making Models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ADBE9-FA60-435C-BE38-D2233D9EA3DE}" type="slidenum">
              <a:rPr lang="en-US">
                <a:solidFill>
                  <a:srgbClr val="00206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1150938" y="3681413"/>
            <a:ext cx="2057400" cy="457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3563938" y="288925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"/>
            </a:pPr>
            <a:r>
              <a:rPr lang="en-US" sz="2800" b="1" dirty="0">
                <a:solidFill>
                  <a:srgbClr val="002060"/>
                </a:solidFill>
                <a:latin typeface="Times New Roman" charset="0"/>
              </a:rPr>
              <a:t> Classical Model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3563938" y="3644900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"/>
            </a:pPr>
            <a:r>
              <a:rPr lang="en-US" sz="2800" b="1">
                <a:solidFill>
                  <a:srgbClr val="002060"/>
                </a:solidFill>
                <a:latin typeface="Times New Roman" charset="0"/>
              </a:rPr>
              <a:t> Administrative Model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3563938" y="4365625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"/>
            </a:pPr>
            <a:r>
              <a:rPr lang="en-US" sz="2800" b="1">
                <a:solidFill>
                  <a:srgbClr val="002060"/>
                </a:solidFill>
                <a:latin typeface="Times New Roman" charset="0"/>
              </a:rPr>
              <a:t> Political Model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AutoShape 2"/>
          <p:cNvSpPr>
            <a:spLocks noGrp="1" noChangeArrowheads="1"/>
          </p:cNvSpPr>
          <p:nvPr>
            <p:ph type="title"/>
          </p:nvPr>
        </p:nvSpPr>
        <p:spPr>
          <a:xfrm>
            <a:off x="900113" y="836613"/>
            <a:ext cx="5757862" cy="1143000"/>
          </a:xfrm>
        </p:spPr>
        <p:txBody>
          <a:bodyPr/>
          <a:lstStyle/>
          <a:p>
            <a:pPr eaLnBrk="1" hangingPunct="1"/>
            <a:r>
              <a:rPr lang="en-US" smtClean="0"/>
              <a:t>Classical Model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2384425"/>
            <a:ext cx="7540625" cy="4032250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2060"/>
                </a:solidFill>
              </a:rPr>
              <a:t>Assumptions</a:t>
            </a:r>
          </a:p>
          <a:p>
            <a:pPr marL="457200" indent="-457200" eaLnBrk="1" hangingPunct="1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</a:rPr>
              <a:t>Decision maker operates to accomplish goals that are known and agreed upon</a:t>
            </a:r>
          </a:p>
          <a:p>
            <a:pPr marL="457200" indent="-457200" eaLnBrk="1" hangingPunct="1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</a:rPr>
              <a:t>Decision maker strives for condition of certainty – gathers complete information</a:t>
            </a:r>
          </a:p>
          <a:p>
            <a:pPr marL="457200" indent="-457200" eaLnBrk="1" hangingPunct="1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</a:rPr>
              <a:t>Criteria for evaluating alternatives are known</a:t>
            </a:r>
          </a:p>
          <a:p>
            <a:pPr marL="457200" indent="-457200" eaLnBrk="1" hangingPunct="1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</a:rPr>
              <a:t>Decision maker is rational and uses logic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2060"/>
                </a:solidFill>
              </a:rPr>
              <a:t>Normative =  </a:t>
            </a:r>
            <a:r>
              <a:rPr lang="en-US" sz="2400" dirty="0" smtClean="0"/>
              <a:t>describes how a manager should and provides guidelines for reaching an ideal decision</a:t>
            </a:r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8AA57A-20BB-4858-85E6-319A519B5BF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23850" y="1916113"/>
            <a:ext cx="7272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Logical decision in the organization’s best economic interests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Capsules 7">
      <a:dk1>
        <a:srgbClr val="FFFFCC"/>
      </a:dk1>
      <a:lt1>
        <a:srgbClr val="FFFFFF"/>
      </a:lt1>
      <a:dk2>
        <a:srgbClr val="660033"/>
      </a:dk2>
      <a:lt2>
        <a:srgbClr val="FFFFFF"/>
      </a:lt2>
      <a:accent1>
        <a:srgbClr val="FF9900"/>
      </a:accent1>
      <a:accent2>
        <a:srgbClr val="CC3300"/>
      </a:accent2>
      <a:accent3>
        <a:srgbClr val="B8AAAD"/>
      </a:accent3>
      <a:accent4>
        <a:srgbClr val="DADADA"/>
      </a:accent4>
      <a:accent5>
        <a:srgbClr val="FFCAAA"/>
      </a:accent5>
      <a:accent6>
        <a:srgbClr val="B92D00"/>
      </a:accent6>
      <a:hlink>
        <a:srgbClr val="FFCC00"/>
      </a:hlink>
      <a:folHlink>
        <a:srgbClr val="FFCC99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FF99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6481</TotalTime>
  <Words>907</Words>
  <Application>Microsoft PowerPoint</Application>
  <PresentationFormat>On-screen Show (4:3)</PresentationFormat>
  <Paragraphs>194</Paragraphs>
  <Slides>22</Slides>
  <Notes>1</Notes>
  <HiddenSlides>5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Capsules</vt:lpstr>
      <vt:lpstr>Flow</vt:lpstr>
      <vt:lpstr>Chart</vt:lpstr>
      <vt:lpstr>Managerial Decision Making</vt:lpstr>
      <vt:lpstr>Managerial Decision Making</vt:lpstr>
      <vt:lpstr>Decisions and Decision Making</vt:lpstr>
      <vt:lpstr>Categories of Decisions</vt:lpstr>
      <vt:lpstr>Situations in which manager’s take decisions </vt:lpstr>
      <vt:lpstr>Simon’s Decision Making Process</vt:lpstr>
      <vt:lpstr> Selecting a Decision Making Model</vt:lpstr>
      <vt:lpstr>Three Decision-Making Models</vt:lpstr>
      <vt:lpstr>Classical Model</vt:lpstr>
      <vt:lpstr>Administrative  Model</vt:lpstr>
      <vt:lpstr>Administrative Model</vt:lpstr>
      <vt:lpstr>Political Model</vt:lpstr>
      <vt:lpstr>Characteristics of Classical, Political, and Administrative Decision Making Models</vt:lpstr>
      <vt:lpstr>Six Steps in the Managerial Decision-Making Process</vt:lpstr>
      <vt:lpstr>Diagnosis and Analysis of Causes</vt:lpstr>
      <vt:lpstr>Underlying Causes : </vt:lpstr>
      <vt:lpstr>Selection of Desired Alternatives</vt:lpstr>
      <vt:lpstr>Decision  Making Styles</vt:lpstr>
      <vt:lpstr>Directive Style</vt:lpstr>
      <vt:lpstr>Analytical Style</vt:lpstr>
      <vt:lpstr>Conceptual Style</vt:lpstr>
      <vt:lpstr>Behavioral Style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Avinash</cp:lastModifiedBy>
  <cp:revision>60</cp:revision>
  <cp:lastPrinted>1601-01-01T00:00:00Z</cp:lastPrinted>
  <dcterms:created xsi:type="dcterms:W3CDTF">1601-01-01T00:00:00Z</dcterms:created>
  <dcterms:modified xsi:type="dcterms:W3CDTF">2015-08-19T10:13:15Z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