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6858000" cy="9144000"/>
  <p:embeddedFontLst>
    <p:embeddedFont>
      <p:font typeface="Helvetica Neue"/>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9" roundtripDataSignature="AMtx7mgkDfCfFiiznan0KgeymoI+To7p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information need and function</a:t>
            </a:r>
            <a:endParaRPr/>
          </a:p>
        </p:txBody>
      </p:sp>
      <p:sp>
        <p:nvSpPr>
          <p:cNvPr id="298" name="Google Shape;29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cohesion and coupling for </a:t>
            </a:r>
            <a:r>
              <a:rPr lang="en-US"/>
              <a:t>true</a:t>
            </a:r>
            <a:r>
              <a:rPr lang="en-US"/>
              <a:t> modularization</a:t>
            </a:r>
            <a:endParaRPr/>
          </a:p>
        </p:txBody>
      </p:sp>
      <p:sp>
        <p:nvSpPr>
          <p:cNvPr id="265" name="Google Shape;26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7" name="Shape 77"/>
        <p:cNvGrpSpPr/>
        <p:nvPr/>
      </p:nvGrpSpPr>
      <p:grpSpPr>
        <a:xfrm>
          <a:off x="0" y="0"/>
          <a:ext cx="0" cy="0"/>
          <a:chOff x="0" y="0"/>
          <a:chExt cx="0" cy="0"/>
        </a:xfrm>
      </p:grpSpPr>
      <p:sp>
        <p:nvSpPr>
          <p:cNvPr id="78" name="Google Shape;78;p20"/>
          <p:cNvSpPr txBox="1"/>
          <p:nvPr>
            <p:ph type="title"/>
          </p:nvPr>
        </p:nvSpPr>
        <p:spPr>
          <a:xfrm>
            <a:off x="1219200" y="990600"/>
            <a:ext cx="6705600" cy="63341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 type="body"/>
          </p:nvPr>
        </p:nvSpPr>
        <p:spPr>
          <a:xfrm>
            <a:off x="1828800" y="1905000"/>
            <a:ext cx="6934200" cy="41910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08610" lvl="1" marL="914400" algn="l">
              <a:spcBef>
                <a:spcPts val="360"/>
              </a:spcBef>
              <a:spcAft>
                <a:spcPts val="0"/>
              </a:spcAft>
              <a:buSzPts val="126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25754" lvl="4" marL="2286000" algn="l">
              <a:spcBef>
                <a:spcPts val="360"/>
              </a:spcBef>
              <a:spcAft>
                <a:spcPts val="0"/>
              </a:spcAft>
              <a:buSzPts val="153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0"/>
          <p:cNvSpPr txBox="1"/>
          <p:nvPr>
            <p:ph idx="12" type="sldNum"/>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20"/>
          <p:cNvSpPr txBox="1"/>
          <p:nvPr>
            <p:ph idx="11" type="ftr"/>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5" name="Shape 125"/>
        <p:cNvGrpSpPr/>
        <p:nvPr/>
      </p:nvGrpSpPr>
      <p:grpSpPr>
        <a:xfrm>
          <a:off x="0" y="0"/>
          <a:ext cx="0" cy="0"/>
          <a:chOff x="0" y="0"/>
          <a:chExt cx="0" cy="0"/>
        </a:xfrm>
      </p:grpSpPr>
      <p:sp>
        <p:nvSpPr>
          <p:cNvPr id="126" name="Google Shape;126;p29"/>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9"/>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800"/>
              <a:buNone/>
              <a:defRPr sz="2400"/>
            </a:lvl1pPr>
            <a:lvl2pPr indent="-228600" lvl="1" marL="914400" algn="l">
              <a:spcBef>
                <a:spcPts val="400"/>
              </a:spcBef>
              <a:spcAft>
                <a:spcPts val="0"/>
              </a:spcAft>
              <a:buSzPts val="1400"/>
              <a:buNone/>
              <a:defRPr sz="2000"/>
            </a:lvl2pPr>
            <a:lvl3pPr indent="-228600" lvl="2" marL="1371600" algn="l">
              <a:spcBef>
                <a:spcPts val="360"/>
              </a:spcBef>
              <a:spcAft>
                <a:spcPts val="0"/>
              </a:spcAft>
              <a:buSzPts val="1800"/>
              <a:buFont typeface="Helvetica Neue"/>
              <a:buNone/>
              <a:defRPr sz="1800"/>
            </a:lvl3pPr>
            <a:lvl4pPr indent="-228600" lvl="3" marL="1828800" algn="l">
              <a:spcBef>
                <a:spcPts val="320"/>
              </a:spcBef>
              <a:spcAft>
                <a:spcPts val="0"/>
              </a:spcAft>
              <a:buSzPts val="1600"/>
              <a:buFont typeface="Helvetica Neue"/>
              <a:buNone/>
              <a:defRPr sz="1600"/>
            </a:lvl4pPr>
            <a:lvl5pPr indent="-228600" lvl="4" marL="2286000" algn="l">
              <a:spcBef>
                <a:spcPts val="320"/>
              </a:spcBef>
              <a:spcAft>
                <a:spcPts val="0"/>
              </a:spcAft>
              <a:buSzPts val="1360"/>
              <a:buFont typeface="Helvetica Neue"/>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28" name="Google Shape;128;p29"/>
          <p:cNvSpPr txBox="1"/>
          <p:nvPr>
            <p:ph idx="12" type="sldNum"/>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
        <p:nvSpPr>
          <p:cNvPr id="129" name="Google Shape;129;p29"/>
          <p:cNvSpPr txBox="1"/>
          <p:nvPr>
            <p:ph idx="11" type="ftr"/>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01" name="Shape 201"/>
        <p:cNvGrpSpPr/>
        <p:nvPr/>
      </p:nvGrpSpPr>
      <p:grpSpPr>
        <a:xfrm>
          <a:off x="0" y="0"/>
          <a:ext cx="0" cy="0"/>
          <a:chOff x="0" y="0"/>
          <a:chExt cx="0" cy="0"/>
        </a:xfrm>
      </p:grpSpPr>
      <p:sp>
        <p:nvSpPr>
          <p:cNvPr id="202" name="Google Shape;202;p31"/>
          <p:cNvSpPr txBox="1"/>
          <p:nvPr>
            <p:ph type="ctrTitle"/>
          </p:nvPr>
        </p:nvSpPr>
        <p:spPr>
          <a:xfrm>
            <a:off x="779463" y="1447800"/>
            <a:ext cx="7678737" cy="1081088"/>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31"/>
          <p:cNvSpPr txBox="1"/>
          <p:nvPr>
            <p:ph idx="1" type="subTitle"/>
          </p:nvPr>
        </p:nvSpPr>
        <p:spPr>
          <a:xfrm>
            <a:off x="4021138" y="2860675"/>
            <a:ext cx="4437062" cy="3114675"/>
          </a:xfrm>
          <a:prstGeom prst="rect">
            <a:avLst/>
          </a:prstGeom>
          <a:noFill/>
          <a:ln>
            <a:noFill/>
          </a:ln>
        </p:spPr>
        <p:txBody>
          <a:bodyPr anchorCtr="0" anchor="t" bIns="45700" lIns="91425" spcFirstLastPara="1" rIns="91425" wrap="square" tIns="45700">
            <a:noAutofit/>
          </a:bodyPr>
          <a:lstStyle>
            <a:lvl1pPr lvl="0" algn="l">
              <a:spcBef>
                <a:spcPts val="480"/>
              </a:spcBef>
              <a:spcAft>
                <a:spcPts val="0"/>
              </a:spcAft>
              <a:buSzPts val="1800"/>
              <a:buFont typeface="Noto Sans Symbols"/>
              <a:buNone/>
              <a:defRPr/>
            </a:lvl1pPr>
            <a:lvl2pPr lvl="1" algn="l">
              <a:spcBef>
                <a:spcPts val="360"/>
              </a:spcBef>
              <a:spcAft>
                <a:spcPts val="0"/>
              </a:spcAft>
              <a:buSzPts val="126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53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04" name="Google Shape;204;p31"/>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3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31"/>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1"/>
          <p:cNvSpPr txBox="1"/>
          <p:nvPr>
            <p:ph type="title"/>
          </p:nvPr>
        </p:nvSpPr>
        <p:spPr>
          <a:xfrm rot="5400000">
            <a:off x="5267325" y="2600325"/>
            <a:ext cx="5105400" cy="18859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 type="body"/>
          </p:nvPr>
        </p:nvSpPr>
        <p:spPr>
          <a:xfrm rot="5400000">
            <a:off x="1419225" y="790575"/>
            <a:ext cx="5105400" cy="550545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08610" lvl="1" marL="914400" algn="l">
              <a:spcBef>
                <a:spcPts val="360"/>
              </a:spcBef>
              <a:spcAft>
                <a:spcPts val="0"/>
              </a:spcAft>
              <a:buSzPts val="126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25754" lvl="4" marL="2286000" algn="l">
              <a:spcBef>
                <a:spcPts val="360"/>
              </a:spcBef>
              <a:spcAft>
                <a:spcPts val="0"/>
              </a:spcAft>
              <a:buSzPts val="153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1"/>
          <p:cNvSpPr txBox="1"/>
          <p:nvPr>
            <p:ph idx="12" type="sldNum"/>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
        <p:nvSpPr>
          <p:cNvPr id="86" name="Google Shape;86;p21"/>
          <p:cNvSpPr txBox="1"/>
          <p:nvPr>
            <p:ph idx="11" type="ftr"/>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22"/>
          <p:cNvSpPr txBox="1"/>
          <p:nvPr>
            <p:ph type="title"/>
          </p:nvPr>
        </p:nvSpPr>
        <p:spPr>
          <a:xfrm>
            <a:off x="1219200" y="990600"/>
            <a:ext cx="6705600" cy="63341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 type="body"/>
          </p:nvPr>
        </p:nvSpPr>
        <p:spPr>
          <a:xfrm rot="5400000">
            <a:off x="3200400" y="533400"/>
            <a:ext cx="4191000" cy="6934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08610" lvl="1" marL="914400" algn="l">
              <a:spcBef>
                <a:spcPts val="360"/>
              </a:spcBef>
              <a:spcAft>
                <a:spcPts val="0"/>
              </a:spcAft>
              <a:buSzPts val="126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25754" lvl="4" marL="2286000" algn="l">
              <a:spcBef>
                <a:spcPts val="360"/>
              </a:spcBef>
              <a:spcAft>
                <a:spcPts val="0"/>
              </a:spcAft>
              <a:buSzPts val="153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2"/>
          <p:cNvSpPr txBox="1"/>
          <p:nvPr>
            <p:ph idx="12" type="sldNum"/>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
        <p:nvSpPr>
          <p:cNvPr id="91" name="Google Shape;91;p22"/>
          <p:cNvSpPr txBox="1"/>
          <p:nvPr>
            <p:ph idx="11" type="ftr"/>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sp>
        <p:nvSpPr>
          <p:cNvPr id="93" name="Google Shape;93;p23"/>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3"/>
          <p:cNvSpPr/>
          <p:nvPr>
            <p:ph idx="2" type="pic"/>
          </p:nvPr>
        </p:nvSpPr>
        <p:spPr>
          <a:xfrm>
            <a:off x="3887788" y="987425"/>
            <a:ext cx="4629150" cy="4873625"/>
          </a:xfrm>
          <a:prstGeom prst="rect">
            <a:avLst/>
          </a:prstGeom>
          <a:noFill/>
          <a:ln>
            <a:noFill/>
          </a:ln>
        </p:spPr>
      </p:sp>
      <p:sp>
        <p:nvSpPr>
          <p:cNvPr id="95" name="Google Shape;95;p23"/>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00"/>
              <a:buNone/>
              <a:defRPr sz="1600"/>
            </a:lvl1pPr>
            <a:lvl2pPr indent="-228600" lvl="1" marL="914400" algn="l">
              <a:spcBef>
                <a:spcPts val="280"/>
              </a:spcBef>
              <a:spcAft>
                <a:spcPts val="0"/>
              </a:spcAft>
              <a:buSzPts val="980"/>
              <a:buNone/>
              <a:defRPr sz="1400"/>
            </a:lvl2pPr>
            <a:lvl3pPr indent="-228600" lvl="2" marL="1371600" algn="l">
              <a:spcBef>
                <a:spcPts val="240"/>
              </a:spcBef>
              <a:spcAft>
                <a:spcPts val="0"/>
              </a:spcAft>
              <a:buSzPts val="1200"/>
              <a:buFont typeface="Helvetica Neue"/>
              <a:buNone/>
              <a:defRPr sz="1200"/>
            </a:lvl3pPr>
            <a:lvl4pPr indent="-228600" lvl="3" marL="1828800" algn="l">
              <a:spcBef>
                <a:spcPts val="200"/>
              </a:spcBef>
              <a:spcAft>
                <a:spcPts val="0"/>
              </a:spcAft>
              <a:buSzPts val="1000"/>
              <a:buFont typeface="Helvetica Neue"/>
              <a:buNone/>
              <a:defRPr sz="1000"/>
            </a:lvl4pPr>
            <a:lvl5pPr indent="-228600" lvl="4" marL="2286000" algn="l">
              <a:spcBef>
                <a:spcPts val="200"/>
              </a:spcBef>
              <a:spcAft>
                <a:spcPts val="0"/>
              </a:spcAft>
              <a:buSzPts val="850"/>
              <a:buFont typeface="Helvetica Neue"/>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6" name="Google Shape;96;p23"/>
          <p:cNvSpPr txBox="1"/>
          <p:nvPr>
            <p:ph idx="12" type="sldNum"/>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p23"/>
          <p:cNvSpPr txBox="1"/>
          <p:nvPr>
            <p:ph idx="11" type="ftr"/>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8" name="Shape 98"/>
        <p:cNvGrpSpPr/>
        <p:nvPr/>
      </p:nvGrpSpPr>
      <p:grpSpPr>
        <a:xfrm>
          <a:off x="0" y="0"/>
          <a:ext cx="0" cy="0"/>
          <a:chOff x="0" y="0"/>
          <a:chExt cx="0" cy="0"/>
        </a:xfrm>
      </p:grpSpPr>
      <p:sp>
        <p:nvSpPr>
          <p:cNvPr id="99" name="Google Shape;99;p24"/>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4"/>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53060" lvl="1" marL="914400" algn="l">
              <a:spcBef>
                <a:spcPts val="560"/>
              </a:spcBef>
              <a:spcAft>
                <a:spcPts val="0"/>
              </a:spcAft>
              <a:buSzPts val="1960"/>
              <a:buChar char="■"/>
              <a:defRPr sz="2800"/>
            </a:lvl2pPr>
            <a:lvl3pPr indent="-381000" lvl="2" marL="1371600" algn="l">
              <a:spcBef>
                <a:spcPts val="480"/>
              </a:spcBef>
              <a:spcAft>
                <a:spcPts val="0"/>
              </a:spcAft>
              <a:buSzPts val="2400"/>
              <a:buFont typeface="Helvetica Neue"/>
              <a:buChar char="•"/>
              <a:defRPr sz="2400"/>
            </a:lvl3pPr>
            <a:lvl4pPr indent="-355600" lvl="3" marL="1828800" algn="l">
              <a:spcBef>
                <a:spcPts val="400"/>
              </a:spcBef>
              <a:spcAft>
                <a:spcPts val="0"/>
              </a:spcAft>
              <a:buSzPts val="2000"/>
              <a:buFont typeface="Helvetica Neue"/>
              <a:buChar char="•"/>
              <a:defRPr sz="2000"/>
            </a:lvl4pPr>
            <a:lvl5pPr indent="-336550" lvl="4" marL="2286000" algn="l">
              <a:spcBef>
                <a:spcPts val="400"/>
              </a:spcBef>
              <a:spcAft>
                <a:spcPts val="0"/>
              </a:spcAft>
              <a:buSzPts val="1700"/>
              <a:buFont typeface="Helvetica Neue"/>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01" name="Google Shape;101;p24"/>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00"/>
              <a:buNone/>
              <a:defRPr sz="1600"/>
            </a:lvl1pPr>
            <a:lvl2pPr indent="-228600" lvl="1" marL="914400" algn="l">
              <a:spcBef>
                <a:spcPts val="280"/>
              </a:spcBef>
              <a:spcAft>
                <a:spcPts val="0"/>
              </a:spcAft>
              <a:buSzPts val="980"/>
              <a:buNone/>
              <a:defRPr sz="1400"/>
            </a:lvl2pPr>
            <a:lvl3pPr indent="-228600" lvl="2" marL="1371600" algn="l">
              <a:spcBef>
                <a:spcPts val="240"/>
              </a:spcBef>
              <a:spcAft>
                <a:spcPts val="0"/>
              </a:spcAft>
              <a:buSzPts val="1200"/>
              <a:buFont typeface="Helvetica Neue"/>
              <a:buNone/>
              <a:defRPr sz="1200"/>
            </a:lvl3pPr>
            <a:lvl4pPr indent="-228600" lvl="3" marL="1828800" algn="l">
              <a:spcBef>
                <a:spcPts val="200"/>
              </a:spcBef>
              <a:spcAft>
                <a:spcPts val="0"/>
              </a:spcAft>
              <a:buSzPts val="1000"/>
              <a:buFont typeface="Helvetica Neue"/>
              <a:buNone/>
              <a:defRPr sz="1000"/>
            </a:lvl4pPr>
            <a:lvl5pPr indent="-228600" lvl="4" marL="2286000" algn="l">
              <a:spcBef>
                <a:spcPts val="200"/>
              </a:spcBef>
              <a:spcAft>
                <a:spcPts val="0"/>
              </a:spcAft>
              <a:buSzPts val="850"/>
              <a:buFont typeface="Helvetica Neue"/>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2" name="Google Shape;102;p24"/>
          <p:cNvSpPr txBox="1"/>
          <p:nvPr>
            <p:ph idx="12" type="sldNum"/>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24"/>
          <p:cNvSpPr txBox="1"/>
          <p:nvPr>
            <p:ph idx="11" type="ftr"/>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25"/>
          <p:cNvSpPr txBox="1"/>
          <p:nvPr>
            <p:ph idx="12" type="sldNum"/>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25"/>
          <p:cNvSpPr txBox="1"/>
          <p:nvPr>
            <p:ph idx="11" type="ftr"/>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7" name="Shape 107"/>
        <p:cNvGrpSpPr/>
        <p:nvPr/>
      </p:nvGrpSpPr>
      <p:grpSpPr>
        <a:xfrm>
          <a:off x="0" y="0"/>
          <a:ext cx="0" cy="0"/>
          <a:chOff x="0" y="0"/>
          <a:chExt cx="0" cy="0"/>
        </a:xfrm>
      </p:grpSpPr>
      <p:sp>
        <p:nvSpPr>
          <p:cNvPr id="108" name="Google Shape;108;p26"/>
          <p:cNvSpPr txBox="1"/>
          <p:nvPr>
            <p:ph type="title"/>
          </p:nvPr>
        </p:nvSpPr>
        <p:spPr>
          <a:xfrm>
            <a:off x="1219200" y="990600"/>
            <a:ext cx="6705600" cy="63341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6"/>
          <p:cNvSpPr txBox="1"/>
          <p:nvPr>
            <p:ph idx="12" type="sldNum"/>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
        <p:nvSpPr>
          <p:cNvPr id="110" name="Google Shape;110;p26"/>
          <p:cNvSpPr txBox="1"/>
          <p:nvPr>
            <p:ph idx="11" type="ftr"/>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1" name="Shape 111"/>
        <p:cNvGrpSpPr/>
        <p:nvPr/>
      </p:nvGrpSpPr>
      <p:grpSpPr>
        <a:xfrm>
          <a:off x="0" y="0"/>
          <a:ext cx="0" cy="0"/>
          <a:chOff x="0" y="0"/>
          <a:chExt cx="0" cy="0"/>
        </a:xfrm>
      </p:grpSpPr>
      <p:sp>
        <p:nvSpPr>
          <p:cNvPr id="112" name="Google Shape;112;p27"/>
          <p:cNvSpPr txBox="1"/>
          <p:nvPr>
            <p:ph type="title"/>
          </p:nvPr>
        </p:nvSpPr>
        <p:spPr>
          <a:xfrm>
            <a:off x="630238" y="365125"/>
            <a:ext cx="7886700" cy="132556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7"/>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800"/>
              <a:buFont typeface="Helvetica Neue"/>
              <a:buNone/>
              <a:defRPr b="1" sz="1800"/>
            </a:lvl3pPr>
            <a:lvl4pPr indent="-228600" lvl="3" marL="1828800" algn="l">
              <a:spcBef>
                <a:spcPts val="320"/>
              </a:spcBef>
              <a:spcAft>
                <a:spcPts val="0"/>
              </a:spcAft>
              <a:buSzPts val="1600"/>
              <a:buFont typeface="Helvetica Neue"/>
              <a:buNone/>
              <a:defRPr b="1" sz="1600"/>
            </a:lvl4pPr>
            <a:lvl5pPr indent="-228600" lvl="4" marL="2286000" algn="l">
              <a:spcBef>
                <a:spcPts val="320"/>
              </a:spcBef>
              <a:spcAft>
                <a:spcPts val="0"/>
              </a:spcAft>
              <a:buSzPts val="1360"/>
              <a:buFont typeface="Helvetica Neue"/>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4" name="Google Shape;114;p27"/>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08610" lvl="1" marL="914400" algn="l">
              <a:spcBef>
                <a:spcPts val="360"/>
              </a:spcBef>
              <a:spcAft>
                <a:spcPts val="0"/>
              </a:spcAft>
              <a:buSzPts val="126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25754" lvl="4" marL="2286000" algn="l">
              <a:spcBef>
                <a:spcPts val="360"/>
              </a:spcBef>
              <a:spcAft>
                <a:spcPts val="0"/>
              </a:spcAft>
              <a:buSzPts val="153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27"/>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800"/>
              <a:buFont typeface="Helvetica Neue"/>
              <a:buNone/>
              <a:defRPr b="1" sz="1800"/>
            </a:lvl3pPr>
            <a:lvl4pPr indent="-228600" lvl="3" marL="1828800" algn="l">
              <a:spcBef>
                <a:spcPts val="320"/>
              </a:spcBef>
              <a:spcAft>
                <a:spcPts val="0"/>
              </a:spcAft>
              <a:buSzPts val="1600"/>
              <a:buFont typeface="Helvetica Neue"/>
              <a:buNone/>
              <a:defRPr b="1" sz="1600"/>
            </a:lvl4pPr>
            <a:lvl5pPr indent="-228600" lvl="4" marL="2286000" algn="l">
              <a:spcBef>
                <a:spcPts val="320"/>
              </a:spcBef>
              <a:spcAft>
                <a:spcPts val="0"/>
              </a:spcAft>
              <a:buSzPts val="1360"/>
              <a:buFont typeface="Helvetica Neue"/>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6" name="Google Shape;116;p27"/>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08610" lvl="1" marL="914400" algn="l">
              <a:spcBef>
                <a:spcPts val="360"/>
              </a:spcBef>
              <a:spcAft>
                <a:spcPts val="0"/>
              </a:spcAft>
              <a:buSzPts val="126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25754" lvl="4" marL="2286000" algn="l">
              <a:spcBef>
                <a:spcPts val="360"/>
              </a:spcBef>
              <a:spcAft>
                <a:spcPts val="0"/>
              </a:spcAft>
              <a:buSzPts val="153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27"/>
          <p:cNvSpPr txBox="1"/>
          <p:nvPr>
            <p:ph idx="12" type="sldNum"/>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27"/>
          <p:cNvSpPr txBox="1"/>
          <p:nvPr>
            <p:ph idx="11" type="ftr"/>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9" name="Shape 119"/>
        <p:cNvGrpSpPr/>
        <p:nvPr/>
      </p:nvGrpSpPr>
      <p:grpSpPr>
        <a:xfrm>
          <a:off x="0" y="0"/>
          <a:ext cx="0" cy="0"/>
          <a:chOff x="0" y="0"/>
          <a:chExt cx="0" cy="0"/>
        </a:xfrm>
      </p:grpSpPr>
      <p:sp>
        <p:nvSpPr>
          <p:cNvPr id="120" name="Google Shape;120;p28"/>
          <p:cNvSpPr txBox="1"/>
          <p:nvPr>
            <p:ph type="title"/>
          </p:nvPr>
        </p:nvSpPr>
        <p:spPr>
          <a:xfrm>
            <a:off x="1219200" y="990600"/>
            <a:ext cx="6705600" cy="63341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8"/>
          <p:cNvSpPr txBox="1"/>
          <p:nvPr>
            <p:ph idx="1" type="body"/>
          </p:nvPr>
        </p:nvSpPr>
        <p:spPr>
          <a:xfrm>
            <a:off x="1828800" y="1905000"/>
            <a:ext cx="3390900" cy="41910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08610" lvl="1" marL="914400" algn="l">
              <a:spcBef>
                <a:spcPts val="360"/>
              </a:spcBef>
              <a:spcAft>
                <a:spcPts val="0"/>
              </a:spcAft>
              <a:buSzPts val="126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25754" lvl="4" marL="2286000" algn="l">
              <a:spcBef>
                <a:spcPts val="360"/>
              </a:spcBef>
              <a:spcAft>
                <a:spcPts val="0"/>
              </a:spcAft>
              <a:buSzPts val="153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28"/>
          <p:cNvSpPr txBox="1"/>
          <p:nvPr>
            <p:ph idx="2" type="body"/>
          </p:nvPr>
        </p:nvSpPr>
        <p:spPr>
          <a:xfrm>
            <a:off x="5372100" y="1905000"/>
            <a:ext cx="3390900" cy="41910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08610" lvl="1" marL="914400" algn="l">
              <a:spcBef>
                <a:spcPts val="360"/>
              </a:spcBef>
              <a:spcAft>
                <a:spcPts val="0"/>
              </a:spcAft>
              <a:buSzPts val="126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25754" lvl="4" marL="2286000" algn="l">
              <a:spcBef>
                <a:spcPts val="360"/>
              </a:spcBef>
              <a:spcAft>
                <a:spcPts val="0"/>
              </a:spcAft>
              <a:buSzPts val="153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28"/>
          <p:cNvSpPr txBox="1"/>
          <p:nvPr>
            <p:ph idx="12" type="sldNum"/>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28"/>
          <p:cNvSpPr txBox="1"/>
          <p:nvPr>
            <p:ph idx="11" type="ftr"/>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9"/>
          <p:cNvGrpSpPr/>
          <p:nvPr/>
        </p:nvGrpSpPr>
        <p:grpSpPr>
          <a:xfrm>
            <a:off x="1219200" y="-9525"/>
            <a:ext cx="7924800" cy="6867525"/>
            <a:chOff x="0" y="0"/>
            <a:chExt cx="5762" cy="4326"/>
          </a:xfrm>
        </p:grpSpPr>
        <p:sp>
          <p:nvSpPr>
            <p:cNvPr id="11" name="Google Shape;11;p19"/>
            <p:cNvSpPr txBox="1"/>
            <p:nvPr/>
          </p:nvSpPr>
          <p:spPr>
            <a:xfrm>
              <a:off x="0" y="0"/>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 name="Google Shape;12;p19"/>
            <p:cNvSpPr txBox="1"/>
            <p:nvPr/>
          </p:nvSpPr>
          <p:spPr>
            <a:xfrm>
              <a:off x="9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 name="Google Shape;13;p19"/>
            <p:cNvSpPr txBox="1"/>
            <p:nvPr/>
          </p:nvSpPr>
          <p:spPr>
            <a:xfrm>
              <a:off x="19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 name="Google Shape;14;p19"/>
            <p:cNvSpPr txBox="1"/>
            <p:nvPr/>
          </p:nvSpPr>
          <p:spPr>
            <a:xfrm>
              <a:off x="28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 name="Google Shape;15;p19"/>
            <p:cNvSpPr txBox="1"/>
            <p:nvPr/>
          </p:nvSpPr>
          <p:spPr>
            <a:xfrm>
              <a:off x="38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 name="Google Shape;16;p19"/>
            <p:cNvSpPr txBox="1"/>
            <p:nvPr/>
          </p:nvSpPr>
          <p:spPr>
            <a:xfrm>
              <a:off x="48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 name="Google Shape;17;p19"/>
            <p:cNvSpPr txBox="1"/>
            <p:nvPr/>
          </p:nvSpPr>
          <p:spPr>
            <a:xfrm>
              <a:off x="57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 name="Google Shape;18;p19"/>
            <p:cNvSpPr txBox="1"/>
            <p:nvPr/>
          </p:nvSpPr>
          <p:spPr>
            <a:xfrm>
              <a:off x="67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 name="Google Shape;19;p19"/>
            <p:cNvSpPr txBox="1"/>
            <p:nvPr/>
          </p:nvSpPr>
          <p:spPr>
            <a:xfrm>
              <a:off x="76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0" name="Google Shape;20;p19"/>
            <p:cNvSpPr txBox="1"/>
            <p:nvPr/>
          </p:nvSpPr>
          <p:spPr>
            <a:xfrm>
              <a:off x="86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1" name="Google Shape;21;p19"/>
            <p:cNvSpPr txBox="1"/>
            <p:nvPr/>
          </p:nvSpPr>
          <p:spPr>
            <a:xfrm>
              <a:off x="96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 name="Google Shape;22;p19"/>
            <p:cNvSpPr txBox="1"/>
            <p:nvPr/>
          </p:nvSpPr>
          <p:spPr>
            <a:xfrm>
              <a:off x="105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3" name="Google Shape;23;p19"/>
            <p:cNvSpPr txBox="1"/>
            <p:nvPr/>
          </p:nvSpPr>
          <p:spPr>
            <a:xfrm>
              <a:off x="115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4" name="Google Shape;24;p19"/>
            <p:cNvSpPr txBox="1"/>
            <p:nvPr/>
          </p:nvSpPr>
          <p:spPr>
            <a:xfrm>
              <a:off x="124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5" name="Google Shape;25;p19"/>
            <p:cNvSpPr txBox="1"/>
            <p:nvPr/>
          </p:nvSpPr>
          <p:spPr>
            <a:xfrm>
              <a:off x="134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 name="Google Shape;26;p19"/>
            <p:cNvSpPr txBox="1"/>
            <p:nvPr/>
          </p:nvSpPr>
          <p:spPr>
            <a:xfrm>
              <a:off x="144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 name="Google Shape;27;p19"/>
            <p:cNvSpPr txBox="1"/>
            <p:nvPr/>
          </p:nvSpPr>
          <p:spPr>
            <a:xfrm>
              <a:off x="153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8" name="Google Shape;28;p19"/>
            <p:cNvSpPr txBox="1"/>
            <p:nvPr/>
          </p:nvSpPr>
          <p:spPr>
            <a:xfrm>
              <a:off x="163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 name="Google Shape;29;p19"/>
            <p:cNvSpPr txBox="1"/>
            <p:nvPr/>
          </p:nvSpPr>
          <p:spPr>
            <a:xfrm>
              <a:off x="172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 name="Google Shape;30;p19"/>
            <p:cNvSpPr txBox="1"/>
            <p:nvPr/>
          </p:nvSpPr>
          <p:spPr>
            <a:xfrm>
              <a:off x="182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 name="Google Shape;31;p19"/>
            <p:cNvSpPr txBox="1"/>
            <p:nvPr/>
          </p:nvSpPr>
          <p:spPr>
            <a:xfrm>
              <a:off x="192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 name="Google Shape;32;p19"/>
            <p:cNvSpPr txBox="1"/>
            <p:nvPr/>
          </p:nvSpPr>
          <p:spPr>
            <a:xfrm>
              <a:off x="201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 name="Google Shape;33;p19"/>
            <p:cNvSpPr txBox="1"/>
            <p:nvPr/>
          </p:nvSpPr>
          <p:spPr>
            <a:xfrm>
              <a:off x="211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 name="Google Shape;34;p19"/>
            <p:cNvSpPr txBox="1"/>
            <p:nvPr/>
          </p:nvSpPr>
          <p:spPr>
            <a:xfrm>
              <a:off x="220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5" name="Google Shape;35;p19"/>
            <p:cNvSpPr txBox="1"/>
            <p:nvPr/>
          </p:nvSpPr>
          <p:spPr>
            <a:xfrm>
              <a:off x="230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 name="Google Shape;36;p19"/>
            <p:cNvSpPr txBox="1"/>
            <p:nvPr/>
          </p:nvSpPr>
          <p:spPr>
            <a:xfrm>
              <a:off x="240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7" name="Google Shape;37;p19"/>
            <p:cNvSpPr txBox="1"/>
            <p:nvPr/>
          </p:nvSpPr>
          <p:spPr>
            <a:xfrm>
              <a:off x="249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8" name="Google Shape;38;p19"/>
            <p:cNvSpPr txBox="1"/>
            <p:nvPr/>
          </p:nvSpPr>
          <p:spPr>
            <a:xfrm>
              <a:off x="259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9" name="Google Shape;39;p19"/>
            <p:cNvSpPr txBox="1"/>
            <p:nvPr/>
          </p:nvSpPr>
          <p:spPr>
            <a:xfrm>
              <a:off x="268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0" name="Google Shape;40;p19"/>
            <p:cNvSpPr txBox="1"/>
            <p:nvPr/>
          </p:nvSpPr>
          <p:spPr>
            <a:xfrm>
              <a:off x="278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 name="Google Shape;41;p19"/>
            <p:cNvSpPr txBox="1"/>
            <p:nvPr/>
          </p:nvSpPr>
          <p:spPr>
            <a:xfrm>
              <a:off x="288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 name="Google Shape;42;p19"/>
            <p:cNvSpPr txBox="1"/>
            <p:nvPr/>
          </p:nvSpPr>
          <p:spPr>
            <a:xfrm>
              <a:off x="297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 name="Google Shape;43;p19"/>
            <p:cNvSpPr txBox="1"/>
            <p:nvPr/>
          </p:nvSpPr>
          <p:spPr>
            <a:xfrm>
              <a:off x="307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4" name="Google Shape;44;p19"/>
            <p:cNvSpPr txBox="1"/>
            <p:nvPr/>
          </p:nvSpPr>
          <p:spPr>
            <a:xfrm>
              <a:off x="316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5" name="Google Shape;45;p19"/>
            <p:cNvSpPr txBox="1"/>
            <p:nvPr/>
          </p:nvSpPr>
          <p:spPr>
            <a:xfrm>
              <a:off x="326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6" name="Google Shape;46;p19"/>
            <p:cNvSpPr txBox="1"/>
            <p:nvPr/>
          </p:nvSpPr>
          <p:spPr>
            <a:xfrm>
              <a:off x="336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 name="Google Shape;47;p19"/>
            <p:cNvSpPr txBox="1"/>
            <p:nvPr/>
          </p:nvSpPr>
          <p:spPr>
            <a:xfrm>
              <a:off x="345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8" name="Google Shape;48;p19"/>
            <p:cNvSpPr txBox="1"/>
            <p:nvPr/>
          </p:nvSpPr>
          <p:spPr>
            <a:xfrm>
              <a:off x="355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 name="Google Shape;49;p19"/>
            <p:cNvSpPr txBox="1"/>
            <p:nvPr/>
          </p:nvSpPr>
          <p:spPr>
            <a:xfrm>
              <a:off x="364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0" name="Google Shape;50;p19"/>
            <p:cNvSpPr txBox="1"/>
            <p:nvPr/>
          </p:nvSpPr>
          <p:spPr>
            <a:xfrm>
              <a:off x="374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1" name="Google Shape;51;p19"/>
            <p:cNvSpPr txBox="1"/>
            <p:nvPr/>
          </p:nvSpPr>
          <p:spPr>
            <a:xfrm>
              <a:off x="384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2" name="Google Shape;52;p19"/>
            <p:cNvSpPr txBox="1"/>
            <p:nvPr/>
          </p:nvSpPr>
          <p:spPr>
            <a:xfrm>
              <a:off x="393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3" name="Google Shape;53;p19"/>
            <p:cNvSpPr txBox="1"/>
            <p:nvPr/>
          </p:nvSpPr>
          <p:spPr>
            <a:xfrm>
              <a:off x="403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4" name="Google Shape;54;p19"/>
            <p:cNvSpPr txBox="1"/>
            <p:nvPr/>
          </p:nvSpPr>
          <p:spPr>
            <a:xfrm>
              <a:off x="412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5" name="Google Shape;55;p19"/>
            <p:cNvSpPr txBox="1"/>
            <p:nvPr/>
          </p:nvSpPr>
          <p:spPr>
            <a:xfrm>
              <a:off x="422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 name="Google Shape;56;p19"/>
            <p:cNvSpPr txBox="1"/>
            <p:nvPr/>
          </p:nvSpPr>
          <p:spPr>
            <a:xfrm>
              <a:off x="432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 name="Google Shape;57;p19"/>
            <p:cNvSpPr txBox="1"/>
            <p:nvPr/>
          </p:nvSpPr>
          <p:spPr>
            <a:xfrm>
              <a:off x="441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8" name="Google Shape;58;p19"/>
            <p:cNvSpPr txBox="1"/>
            <p:nvPr/>
          </p:nvSpPr>
          <p:spPr>
            <a:xfrm>
              <a:off x="451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9" name="Google Shape;59;p19"/>
            <p:cNvSpPr txBox="1"/>
            <p:nvPr/>
          </p:nvSpPr>
          <p:spPr>
            <a:xfrm>
              <a:off x="460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0" name="Google Shape;60;p19"/>
            <p:cNvSpPr txBox="1"/>
            <p:nvPr/>
          </p:nvSpPr>
          <p:spPr>
            <a:xfrm>
              <a:off x="470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1" name="Google Shape;61;p19"/>
            <p:cNvSpPr txBox="1"/>
            <p:nvPr/>
          </p:nvSpPr>
          <p:spPr>
            <a:xfrm>
              <a:off x="480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2" name="Google Shape;62;p19"/>
            <p:cNvSpPr txBox="1"/>
            <p:nvPr/>
          </p:nvSpPr>
          <p:spPr>
            <a:xfrm>
              <a:off x="489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3" name="Google Shape;63;p19"/>
            <p:cNvSpPr txBox="1"/>
            <p:nvPr/>
          </p:nvSpPr>
          <p:spPr>
            <a:xfrm>
              <a:off x="499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4" name="Google Shape;64;p19"/>
            <p:cNvSpPr txBox="1"/>
            <p:nvPr/>
          </p:nvSpPr>
          <p:spPr>
            <a:xfrm>
              <a:off x="508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5" name="Google Shape;65;p19"/>
            <p:cNvSpPr txBox="1"/>
            <p:nvPr/>
          </p:nvSpPr>
          <p:spPr>
            <a:xfrm>
              <a:off x="518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6" name="Google Shape;66;p19"/>
            <p:cNvSpPr txBox="1"/>
            <p:nvPr/>
          </p:nvSpPr>
          <p:spPr>
            <a:xfrm>
              <a:off x="528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7" name="Google Shape;67;p19"/>
            <p:cNvSpPr txBox="1"/>
            <p:nvPr/>
          </p:nvSpPr>
          <p:spPr>
            <a:xfrm>
              <a:off x="537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8" name="Google Shape;68;p19"/>
            <p:cNvSpPr txBox="1"/>
            <p:nvPr/>
          </p:nvSpPr>
          <p:spPr>
            <a:xfrm>
              <a:off x="547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9" name="Google Shape;69;p19"/>
            <p:cNvSpPr txBox="1"/>
            <p:nvPr/>
          </p:nvSpPr>
          <p:spPr>
            <a:xfrm>
              <a:off x="556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0" name="Google Shape;70;p19"/>
            <p:cNvSpPr txBox="1"/>
            <p:nvPr/>
          </p:nvSpPr>
          <p:spPr>
            <a:xfrm>
              <a:off x="566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1" name="Google Shape;71;p19"/>
            <p:cNvSpPr txBox="1"/>
            <p:nvPr/>
          </p:nvSpPr>
          <p:spPr>
            <a:xfrm>
              <a:off x="431" y="0"/>
              <a:ext cx="5331" cy="432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2" name="Google Shape;72;p19"/>
            <p:cNvSpPr txBox="1"/>
            <p:nvPr/>
          </p:nvSpPr>
          <p:spPr>
            <a:xfrm>
              <a:off x="0" y="1081"/>
              <a:ext cx="4378" cy="47"/>
            </a:xfrm>
            <a:prstGeom prst="rect">
              <a:avLst/>
            </a:prstGeom>
            <a:solidFill>
              <a:schemeClr val="hlink">
                <a:alpha val="4980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73" name="Google Shape;73;p19"/>
          <p:cNvSpPr txBox="1"/>
          <p:nvPr>
            <p:ph type="title"/>
          </p:nvPr>
        </p:nvSpPr>
        <p:spPr>
          <a:xfrm>
            <a:off x="1219200" y="990600"/>
            <a:ext cx="6705600" cy="63341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1pPr>
            <a:lvl2pPr lvl="1"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2pPr>
            <a:lvl3pPr lvl="2"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3pPr>
            <a:lvl4pPr lvl="3"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4pPr>
            <a:lvl5pPr lvl="4"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5pPr>
            <a:lvl6pPr lvl="5"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6pPr>
            <a:lvl7pPr lvl="6"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7pPr>
            <a:lvl8pPr lvl="7"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8pPr>
            <a:lvl9pPr lvl="8"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9pPr>
          </a:lstStyle>
          <a:p/>
        </p:txBody>
      </p:sp>
      <p:sp>
        <p:nvSpPr>
          <p:cNvPr id="74" name="Google Shape;74;p19"/>
          <p:cNvSpPr txBox="1"/>
          <p:nvPr>
            <p:ph idx="1" type="body"/>
          </p:nvPr>
        </p:nvSpPr>
        <p:spPr>
          <a:xfrm>
            <a:off x="1828800" y="1905000"/>
            <a:ext cx="6934200" cy="41910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480"/>
              </a:spcBef>
              <a:spcAft>
                <a:spcPts val="0"/>
              </a:spcAft>
              <a:buClr>
                <a:schemeClr val="folHlink"/>
              </a:buClr>
              <a:buSzPts val="1800"/>
              <a:buFont typeface="Noto Sans Symbols"/>
              <a:buChar char="■"/>
              <a:defRPr b="0" i="0" sz="2400" u="none" cap="none" strike="noStrike">
                <a:solidFill>
                  <a:schemeClr val="dk1"/>
                </a:solidFill>
                <a:latin typeface="Helvetica Neue"/>
                <a:ea typeface="Helvetica Neue"/>
                <a:cs typeface="Helvetica Neue"/>
                <a:sym typeface="Helvetica Neue"/>
              </a:defRPr>
            </a:lvl1pPr>
            <a:lvl2pPr indent="-317500" lvl="1" marL="914400" marR="0" rtl="0" algn="l">
              <a:spcBef>
                <a:spcPts val="400"/>
              </a:spcBef>
              <a:spcAft>
                <a:spcPts val="0"/>
              </a:spcAft>
              <a:buClr>
                <a:schemeClr val="folHlink"/>
              </a:buClr>
              <a:buSzPts val="1400"/>
              <a:buFont typeface="Noto Sans Symbols"/>
              <a:buChar char="■"/>
              <a:defRPr b="0" i="0" sz="2000" u="none" cap="none" strike="noStrike">
                <a:solidFill>
                  <a:schemeClr val="dk1"/>
                </a:solidFill>
                <a:latin typeface="Helvetica Neue"/>
                <a:ea typeface="Helvetica Neue"/>
                <a:cs typeface="Helvetica Neue"/>
                <a:sym typeface="Helvetica Neue"/>
              </a:defRPr>
            </a:lvl2pPr>
            <a:lvl3pPr indent="-342900" lvl="2" marL="1371600" marR="0" rtl="0" algn="l">
              <a:spcBef>
                <a:spcPts val="360"/>
              </a:spcBef>
              <a:spcAft>
                <a:spcPts val="0"/>
              </a:spcAft>
              <a:buClr>
                <a:schemeClr val="dk2"/>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3pPr>
            <a:lvl4pPr indent="-330200" lvl="3" marL="1828800" marR="0" rtl="0" algn="l">
              <a:spcBef>
                <a:spcPts val="320"/>
              </a:spcBef>
              <a:spcAft>
                <a:spcPts val="0"/>
              </a:spcAft>
              <a:buClr>
                <a:schemeClr val="hlink"/>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4pPr>
            <a:lvl5pPr indent="-314960" lvl="4" marL="2286000" marR="0" rtl="0" algn="l">
              <a:spcBef>
                <a:spcPts val="320"/>
              </a:spcBef>
              <a:spcAft>
                <a:spcPts val="0"/>
              </a:spcAft>
              <a:buClr>
                <a:schemeClr val="dk1"/>
              </a:buClr>
              <a:buSzPts val="1360"/>
              <a:buFont typeface="Helvetica Neue"/>
              <a:buChar char="•"/>
              <a:defRPr b="0" i="0" sz="16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75" name="Google Shape;75;p19"/>
          <p:cNvSpPr txBox="1"/>
          <p:nvPr>
            <p:ph idx="12" type="sldNum"/>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dk1"/>
              </a:buClr>
              <a:buSzPts val="1000"/>
              <a:buFont typeface="Helvetica Neue"/>
              <a:buNone/>
              <a:defRPr b="0" i="0" sz="10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76" name="Google Shape;76;p19"/>
          <p:cNvSpPr txBox="1"/>
          <p:nvPr>
            <p:ph idx="11" type="ftr"/>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grpSp>
        <p:nvGrpSpPr>
          <p:cNvPr id="131" name="Google Shape;131;p30"/>
          <p:cNvGrpSpPr/>
          <p:nvPr/>
        </p:nvGrpSpPr>
        <p:grpSpPr>
          <a:xfrm>
            <a:off x="-3175" y="0"/>
            <a:ext cx="9147175" cy="6867525"/>
            <a:chOff x="-2" y="0"/>
            <a:chExt cx="5762" cy="4326"/>
          </a:xfrm>
        </p:grpSpPr>
        <p:grpSp>
          <p:nvGrpSpPr>
            <p:cNvPr id="132" name="Google Shape;132;p30"/>
            <p:cNvGrpSpPr/>
            <p:nvPr/>
          </p:nvGrpSpPr>
          <p:grpSpPr>
            <a:xfrm>
              <a:off x="-2" y="0"/>
              <a:ext cx="5712" cy="4326"/>
              <a:chOff x="-2" y="0"/>
              <a:chExt cx="5712" cy="4326"/>
            </a:xfrm>
          </p:grpSpPr>
          <p:sp>
            <p:nvSpPr>
              <p:cNvPr id="133" name="Google Shape;133;p30"/>
              <p:cNvSpPr txBox="1"/>
              <p:nvPr/>
            </p:nvSpPr>
            <p:spPr>
              <a:xfrm>
                <a:off x="-2" y="0"/>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4" name="Google Shape;134;p30"/>
              <p:cNvSpPr txBox="1"/>
              <p:nvPr/>
            </p:nvSpPr>
            <p:spPr>
              <a:xfrm>
                <a:off x="9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5" name="Google Shape;135;p30"/>
              <p:cNvSpPr txBox="1"/>
              <p:nvPr/>
            </p:nvSpPr>
            <p:spPr>
              <a:xfrm>
                <a:off x="19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6" name="Google Shape;136;p30"/>
              <p:cNvSpPr txBox="1"/>
              <p:nvPr/>
            </p:nvSpPr>
            <p:spPr>
              <a:xfrm>
                <a:off x="28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7" name="Google Shape;137;p30"/>
              <p:cNvSpPr txBox="1"/>
              <p:nvPr/>
            </p:nvSpPr>
            <p:spPr>
              <a:xfrm>
                <a:off x="38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8" name="Google Shape;138;p30"/>
              <p:cNvSpPr txBox="1"/>
              <p:nvPr/>
            </p:nvSpPr>
            <p:spPr>
              <a:xfrm>
                <a:off x="47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9" name="Google Shape;139;p30"/>
              <p:cNvSpPr txBox="1"/>
              <p:nvPr/>
            </p:nvSpPr>
            <p:spPr>
              <a:xfrm>
                <a:off x="57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0" name="Google Shape;140;p30"/>
              <p:cNvSpPr txBox="1"/>
              <p:nvPr/>
            </p:nvSpPr>
            <p:spPr>
              <a:xfrm>
                <a:off x="67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1" name="Google Shape;141;p30"/>
              <p:cNvSpPr txBox="1"/>
              <p:nvPr/>
            </p:nvSpPr>
            <p:spPr>
              <a:xfrm>
                <a:off x="76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2" name="Google Shape;142;p30"/>
              <p:cNvSpPr txBox="1"/>
              <p:nvPr/>
            </p:nvSpPr>
            <p:spPr>
              <a:xfrm>
                <a:off x="86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3" name="Google Shape;143;p30"/>
              <p:cNvSpPr txBox="1"/>
              <p:nvPr/>
            </p:nvSpPr>
            <p:spPr>
              <a:xfrm>
                <a:off x="95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4" name="Google Shape;144;p30"/>
              <p:cNvSpPr txBox="1"/>
              <p:nvPr/>
            </p:nvSpPr>
            <p:spPr>
              <a:xfrm>
                <a:off x="105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5" name="Google Shape;145;p30"/>
              <p:cNvSpPr txBox="1"/>
              <p:nvPr/>
            </p:nvSpPr>
            <p:spPr>
              <a:xfrm>
                <a:off x="115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6" name="Google Shape;146;p30"/>
              <p:cNvSpPr txBox="1"/>
              <p:nvPr/>
            </p:nvSpPr>
            <p:spPr>
              <a:xfrm>
                <a:off x="124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7" name="Google Shape;147;p30"/>
              <p:cNvSpPr txBox="1"/>
              <p:nvPr/>
            </p:nvSpPr>
            <p:spPr>
              <a:xfrm>
                <a:off x="134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8" name="Google Shape;148;p30"/>
              <p:cNvSpPr txBox="1"/>
              <p:nvPr/>
            </p:nvSpPr>
            <p:spPr>
              <a:xfrm>
                <a:off x="143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9" name="Google Shape;149;p30"/>
              <p:cNvSpPr txBox="1"/>
              <p:nvPr/>
            </p:nvSpPr>
            <p:spPr>
              <a:xfrm>
                <a:off x="153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0" name="Google Shape;150;p30"/>
              <p:cNvSpPr txBox="1"/>
              <p:nvPr/>
            </p:nvSpPr>
            <p:spPr>
              <a:xfrm>
                <a:off x="163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1" name="Google Shape;151;p30"/>
              <p:cNvSpPr txBox="1"/>
              <p:nvPr/>
            </p:nvSpPr>
            <p:spPr>
              <a:xfrm>
                <a:off x="172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2" name="Google Shape;152;p30"/>
              <p:cNvSpPr txBox="1"/>
              <p:nvPr/>
            </p:nvSpPr>
            <p:spPr>
              <a:xfrm>
                <a:off x="182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3" name="Google Shape;153;p30"/>
              <p:cNvSpPr txBox="1"/>
              <p:nvPr/>
            </p:nvSpPr>
            <p:spPr>
              <a:xfrm>
                <a:off x="191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4" name="Google Shape;154;p30"/>
              <p:cNvSpPr txBox="1"/>
              <p:nvPr/>
            </p:nvSpPr>
            <p:spPr>
              <a:xfrm>
                <a:off x="201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5" name="Google Shape;155;p30"/>
              <p:cNvSpPr txBox="1"/>
              <p:nvPr/>
            </p:nvSpPr>
            <p:spPr>
              <a:xfrm>
                <a:off x="211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6" name="Google Shape;156;p30"/>
              <p:cNvSpPr txBox="1"/>
              <p:nvPr/>
            </p:nvSpPr>
            <p:spPr>
              <a:xfrm>
                <a:off x="220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7" name="Google Shape;157;p30"/>
              <p:cNvSpPr txBox="1"/>
              <p:nvPr/>
            </p:nvSpPr>
            <p:spPr>
              <a:xfrm>
                <a:off x="230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8" name="Google Shape;158;p30"/>
              <p:cNvSpPr txBox="1"/>
              <p:nvPr/>
            </p:nvSpPr>
            <p:spPr>
              <a:xfrm>
                <a:off x="239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59" name="Google Shape;159;p30"/>
              <p:cNvSpPr txBox="1"/>
              <p:nvPr/>
            </p:nvSpPr>
            <p:spPr>
              <a:xfrm>
                <a:off x="249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0" name="Google Shape;160;p30"/>
              <p:cNvSpPr txBox="1"/>
              <p:nvPr/>
            </p:nvSpPr>
            <p:spPr>
              <a:xfrm>
                <a:off x="259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1" name="Google Shape;161;p30"/>
              <p:cNvSpPr txBox="1"/>
              <p:nvPr/>
            </p:nvSpPr>
            <p:spPr>
              <a:xfrm>
                <a:off x="268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2" name="Google Shape;162;p30"/>
              <p:cNvSpPr txBox="1"/>
              <p:nvPr/>
            </p:nvSpPr>
            <p:spPr>
              <a:xfrm>
                <a:off x="278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3" name="Google Shape;163;p30"/>
              <p:cNvSpPr txBox="1"/>
              <p:nvPr/>
            </p:nvSpPr>
            <p:spPr>
              <a:xfrm>
                <a:off x="287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4" name="Google Shape;164;p30"/>
              <p:cNvSpPr txBox="1"/>
              <p:nvPr/>
            </p:nvSpPr>
            <p:spPr>
              <a:xfrm>
                <a:off x="297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5" name="Google Shape;165;p30"/>
              <p:cNvSpPr txBox="1"/>
              <p:nvPr/>
            </p:nvSpPr>
            <p:spPr>
              <a:xfrm>
                <a:off x="307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6" name="Google Shape;166;p30"/>
              <p:cNvSpPr txBox="1"/>
              <p:nvPr/>
            </p:nvSpPr>
            <p:spPr>
              <a:xfrm>
                <a:off x="316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7" name="Google Shape;167;p30"/>
              <p:cNvSpPr txBox="1"/>
              <p:nvPr/>
            </p:nvSpPr>
            <p:spPr>
              <a:xfrm>
                <a:off x="326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8" name="Google Shape;168;p30"/>
              <p:cNvSpPr txBox="1"/>
              <p:nvPr/>
            </p:nvSpPr>
            <p:spPr>
              <a:xfrm>
                <a:off x="335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9" name="Google Shape;169;p30"/>
              <p:cNvSpPr txBox="1"/>
              <p:nvPr/>
            </p:nvSpPr>
            <p:spPr>
              <a:xfrm>
                <a:off x="345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0" name="Google Shape;170;p30"/>
              <p:cNvSpPr txBox="1"/>
              <p:nvPr/>
            </p:nvSpPr>
            <p:spPr>
              <a:xfrm>
                <a:off x="355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1" name="Google Shape;171;p30"/>
              <p:cNvSpPr txBox="1"/>
              <p:nvPr/>
            </p:nvSpPr>
            <p:spPr>
              <a:xfrm>
                <a:off x="364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2" name="Google Shape;172;p30"/>
              <p:cNvSpPr txBox="1"/>
              <p:nvPr/>
            </p:nvSpPr>
            <p:spPr>
              <a:xfrm>
                <a:off x="374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3" name="Google Shape;173;p30"/>
              <p:cNvSpPr txBox="1"/>
              <p:nvPr/>
            </p:nvSpPr>
            <p:spPr>
              <a:xfrm>
                <a:off x="383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4" name="Google Shape;174;p30"/>
              <p:cNvSpPr txBox="1"/>
              <p:nvPr/>
            </p:nvSpPr>
            <p:spPr>
              <a:xfrm>
                <a:off x="393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5" name="Google Shape;175;p30"/>
              <p:cNvSpPr txBox="1"/>
              <p:nvPr/>
            </p:nvSpPr>
            <p:spPr>
              <a:xfrm>
                <a:off x="403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6" name="Google Shape;176;p30"/>
              <p:cNvSpPr txBox="1"/>
              <p:nvPr/>
            </p:nvSpPr>
            <p:spPr>
              <a:xfrm>
                <a:off x="412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7" name="Google Shape;177;p30"/>
              <p:cNvSpPr txBox="1"/>
              <p:nvPr/>
            </p:nvSpPr>
            <p:spPr>
              <a:xfrm>
                <a:off x="422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8" name="Google Shape;178;p30"/>
              <p:cNvSpPr txBox="1"/>
              <p:nvPr/>
            </p:nvSpPr>
            <p:spPr>
              <a:xfrm>
                <a:off x="431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9" name="Google Shape;179;p30"/>
              <p:cNvSpPr txBox="1"/>
              <p:nvPr/>
            </p:nvSpPr>
            <p:spPr>
              <a:xfrm>
                <a:off x="441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0" name="Google Shape;180;p30"/>
              <p:cNvSpPr txBox="1"/>
              <p:nvPr/>
            </p:nvSpPr>
            <p:spPr>
              <a:xfrm>
                <a:off x="451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1" name="Google Shape;181;p30"/>
              <p:cNvSpPr txBox="1"/>
              <p:nvPr/>
            </p:nvSpPr>
            <p:spPr>
              <a:xfrm>
                <a:off x="460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2" name="Google Shape;182;p30"/>
              <p:cNvSpPr txBox="1"/>
              <p:nvPr/>
            </p:nvSpPr>
            <p:spPr>
              <a:xfrm>
                <a:off x="470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3" name="Google Shape;183;p30"/>
              <p:cNvSpPr txBox="1"/>
              <p:nvPr/>
            </p:nvSpPr>
            <p:spPr>
              <a:xfrm>
                <a:off x="479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4" name="Google Shape;184;p30"/>
              <p:cNvSpPr txBox="1"/>
              <p:nvPr/>
            </p:nvSpPr>
            <p:spPr>
              <a:xfrm>
                <a:off x="489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5" name="Google Shape;185;p30"/>
              <p:cNvSpPr txBox="1"/>
              <p:nvPr/>
            </p:nvSpPr>
            <p:spPr>
              <a:xfrm>
                <a:off x="499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6" name="Google Shape;186;p30"/>
              <p:cNvSpPr txBox="1"/>
              <p:nvPr/>
            </p:nvSpPr>
            <p:spPr>
              <a:xfrm>
                <a:off x="508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7" name="Google Shape;187;p30"/>
              <p:cNvSpPr txBox="1"/>
              <p:nvPr/>
            </p:nvSpPr>
            <p:spPr>
              <a:xfrm>
                <a:off x="518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8" name="Google Shape;188;p30"/>
              <p:cNvSpPr txBox="1"/>
              <p:nvPr/>
            </p:nvSpPr>
            <p:spPr>
              <a:xfrm>
                <a:off x="5278"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9" name="Google Shape;189;p30"/>
              <p:cNvSpPr txBox="1"/>
              <p:nvPr/>
            </p:nvSpPr>
            <p:spPr>
              <a:xfrm>
                <a:off x="5374"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0" name="Google Shape;190;p30"/>
              <p:cNvSpPr txBox="1"/>
              <p:nvPr/>
            </p:nvSpPr>
            <p:spPr>
              <a:xfrm>
                <a:off x="5470"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1" name="Google Shape;191;p30"/>
              <p:cNvSpPr txBox="1"/>
              <p:nvPr/>
            </p:nvSpPr>
            <p:spPr>
              <a:xfrm>
                <a:off x="5566"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2" name="Google Shape;192;p30"/>
              <p:cNvSpPr txBox="1"/>
              <p:nvPr/>
            </p:nvSpPr>
            <p:spPr>
              <a:xfrm>
                <a:off x="5662" y="6"/>
                <a:ext cx="48"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193" name="Google Shape;193;p30"/>
            <p:cNvSpPr txBox="1"/>
            <p:nvPr/>
          </p:nvSpPr>
          <p:spPr>
            <a:xfrm>
              <a:off x="429" y="0"/>
              <a:ext cx="5331" cy="432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4" name="Google Shape;194;p30"/>
            <p:cNvSpPr txBox="1"/>
            <p:nvPr/>
          </p:nvSpPr>
          <p:spPr>
            <a:xfrm>
              <a:off x="0" y="0"/>
              <a:ext cx="5760" cy="321"/>
            </a:xfrm>
            <a:prstGeom prst="rect">
              <a:avLst/>
            </a:prstGeom>
            <a:solidFill>
              <a:schemeClr val="hlink">
                <a:alpha val="4980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
        <p:nvSpPr>
          <p:cNvPr id="195" name="Google Shape;195;p30"/>
          <p:cNvSpPr txBox="1"/>
          <p:nvPr/>
        </p:nvSpPr>
        <p:spPr>
          <a:xfrm>
            <a:off x="3505200" y="2590800"/>
            <a:ext cx="4892675" cy="76200"/>
          </a:xfrm>
          <a:prstGeom prst="rect">
            <a:avLst/>
          </a:prstGeom>
          <a:solidFill>
            <a:schemeClr val="hlink">
              <a:alpha val="49803"/>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96" name="Google Shape;196;p30"/>
          <p:cNvSpPr txBox="1"/>
          <p:nvPr>
            <p:ph type="title"/>
          </p:nvPr>
        </p:nvSpPr>
        <p:spPr>
          <a:xfrm>
            <a:off x="1219200" y="990600"/>
            <a:ext cx="6705600" cy="63341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1pPr>
            <a:lvl2pPr lvl="1"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2pPr>
            <a:lvl3pPr lvl="2"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3pPr>
            <a:lvl4pPr lvl="3"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4pPr>
            <a:lvl5pPr lvl="4"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5pPr>
            <a:lvl6pPr lvl="5"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6pPr>
            <a:lvl7pPr lvl="6"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7pPr>
            <a:lvl8pPr lvl="7"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8pPr>
            <a:lvl9pPr lvl="8" marR="0" rtl="0" algn="l">
              <a:spcBef>
                <a:spcPts val="0"/>
              </a:spcBef>
              <a:spcAft>
                <a:spcPts val="0"/>
              </a:spcAft>
              <a:buSzPts val="1400"/>
              <a:buNone/>
              <a:defRPr b="0" i="0" sz="4000" u="none" cap="none" strike="noStrike">
                <a:solidFill>
                  <a:schemeClr val="dk2"/>
                </a:solidFill>
                <a:latin typeface="Helvetica Neue"/>
                <a:ea typeface="Helvetica Neue"/>
                <a:cs typeface="Helvetica Neue"/>
                <a:sym typeface="Helvetica Neue"/>
              </a:defRPr>
            </a:lvl9pPr>
          </a:lstStyle>
          <a:p/>
        </p:txBody>
      </p:sp>
      <p:sp>
        <p:nvSpPr>
          <p:cNvPr id="197" name="Google Shape;197;p30"/>
          <p:cNvSpPr txBox="1"/>
          <p:nvPr>
            <p:ph idx="1" type="body"/>
          </p:nvPr>
        </p:nvSpPr>
        <p:spPr>
          <a:xfrm>
            <a:off x="1828800" y="1905000"/>
            <a:ext cx="6934200" cy="41910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480"/>
              </a:spcBef>
              <a:spcAft>
                <a:spcPts val="0"/>
              </a:spcAft>
              <a:buClr>
                <a:schemeClr val="folHlink"/>
              </a:buClr>
              <a:buSzPts val="1800"/>
              <a:buFont typeface="Noto Sans Symbols"/>
              <a:buChar char="■"/>
              <a:defRPr b="0" i="0" sz="2400" u="none" cap="none" strike="noStrike">
                <a:solidFill>
                  <a:schemeClr val="dk1"/>
                </a:solidFill>
                <a:latin typeface="Helvetica Neue"/>
                <a:ea typeface="Helvetica Neue"/>
                <a:cs typeface="Helvetica Neue"/>
                <a:sym typeface="Helvetica Neue"/>
              </a:defRPr>
            </a:lvl1pPr>
            <a:lvl2pPr indent="-317500" lvl="1" marL="914400" marR="0" rtl="0" algn="l">
              <a:spcBef>
                <a:spcPts val="400"/>
              </a:spcBef>
              <a:spcAft>
                <a:spcPts val="0"/>
              </a:spcAft>
              <a:buClr>
                <a:schemeClr val="folHlink"/>
              </a:buClr>
              <a:buSzPts val="1400"/>
              <a:buFont typeface="Noto Sans Symbols"/>
              <a:buChar char="■"/>
              <a:defRPr b="0" i="0" sz="2000" u="none" cap="none" strike="noStrike">
                <a:solidFill>
                  <a:schemeClr val="dk1"/>
                </a:solidFill>
                <a:latin typeface="Helvetica Neue"/>
                <a:ea typeface="Helvetica Neue"/>
                <a:cs typeface="Helvetica Neue"/>
                <a:sym typeface="Helvetica Neue"/>
              </a:defRPr>
            </a:lvl2pPr>
            <a:lvl3pPr indent="-342900" lvl="2" marL="1371600" marR="0" rtl="0" algn="l">
              <a:spcBef>
                <a:spcPts val="360"/>
              </a:spcBef>
              <a:spcAft>
                <a:spcPts val="0"/>
              </a:spcAft>
              <a:buClr>
                <a:schemeClr val="dk2"/>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3pPr>
            <a:lvl4pPr indent="-330200" lvl="3" marL="1828800" marR="0" rtl="0" algn="l">
              <a:spcBef>
                <a:spcPts val="320"/>
              </a:spcBef>
              <a:spcAft>
                <a:spcPts val="0"/>
              </a:spcAft>
              <a:buClr>
                <a:schemeClr val="hlink"/>
              </a:buClr>
              <a:buSzPts val="1600"/>
              <a:buFont typeface="Helvetica Neue"/>
              <a:buChar char="•"/>
              <a:defRPr b="0" i="0" sz="1600" u="none" cap="none" strike="noStrike">
                <a:solidFill>
                  <a:schemeClr val="dk1"/>
                </a:solidFill>
                <a:latin typeface="Helvetica Neue"/>
                <a:ea typeface="Helvetica Neue"/>
                <a:cs typeface="Helvetica Neue"/>
                <a:sym typeface="Helvetica Neue"/>
              </a:defRPr>
            </a:lvl4pPr>
            <a:lvl5pPr indent="-314960" lvl="4" marL="2286000" marR="0" rtl="0" algn="l">
              <a:spcBef>
                <a:spcPts val="320"/>
              </a:spcBef>
              <a:spcAft>
                <a:spcPts val="0"/>
              </a:spcAft>
              <a:buClr>
                <a:schemeClr val="dk1"/>
              </a:buClr>
              <a:buSzPts val="1360"/>
              <a:buFont typeface="Helvetica Neue"/>
              <a:buChar char="•"/>
              <a:defRPr b="0" i="0" sz="16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98" name="Google Shape;198;p30"/>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99" name="Google Shape;199;p3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200" name="Google Shape;200;p30"/>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dk1"/>
              </a:buClr>
              <a:buSzPts val="1400"/>
              <a:buFont typeface="Helvetica Neue"/>
              <a:buNone/>
              <a:defRPr b="0" i="0" sz="1400" u="none">
                <a:solidFill>
                  <a:schemeClr val="dk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212" name="Google Shape;212;p1"/>
          <p:cNvSpPr txBox="1"/>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13" name="Google Shape;213;p1"/>
          <p:cNvSpPr txBox="1"/>
          <p:nvPr>
            <p:ph type="title"/>
          </p:nvPr>
        </p:nvSpPr>
        <p:spPr>
          <a:xfrm>
            <a:off x="1219200" y="990600"/>
            <a:ext cx="6705600" cy="633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Chapter 24</a:t>
            </a:r>
            <a:endParaRPr/>
          </a:p>
        </p:txBody>
      </p:sp>
      <p:sp>
        <p:nvSpPr>
          <p:cNvPr id="214" name="Google Shape;214;p1"/>
          <p:cNvSpPr txBox="1"/>
          <p:nvPr>
            <p:ph idx="1" type="body"/>
          </p:nvPr>
        </p:nvSpPr>
        <p:spPr>
          <a:xfrm>
            <a:off x="1828800" y="1905000"/>
            <a:ext cx="69342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Noto Sans Symbols"/>
              <a:buChar char="■"/>
            </a:pPr>
            <a:r>
              <a:rPr b="1" i="0" lang="en-US" sz="2400" u="none">
                <a:solidFill>
                  <a:schemeClr val="folHlink"/>
                </a:solidFill>
                <a:latin typeface="Helvetica Neue"/>
                <a:ea typeface="Helvetica Neue"/>
                <a:cs typeface="Helvetica Neue"/>
                <a:sym typeface="Helvetica Neue"/>
              </a:rPr>
              <a:t>Project Management Concepts</a:t>
            </a:r>
            <a:endParaRPr/>
          </a:p>
        </p:txBody>
      </p:sp>
      <p:sp>
        <p:nvSpPr>
          <p:cNvPr id="215" name="Google Shape;215;p1"/>
          <p:cNvSpPr txBox="1"/>
          <p:nvPr/>
        </p:nvSpPr>
        <p:spPr>
          <a:xfrm>
            <a:off x="2133600" y="2438400"/>
            <a:ext cx="6477000" cy="32305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800"/>
              <a:buFont typeface="Helvetica Neue"/>
              <a:buNone/>
            </a:pPr>
            <a:r>
              <a:rPr b="0" i="1" lang="en-US" sz="1800" u="none">
                <a:solidFill>
                  <a:schemeClr val="dk2"/>
                </a:solidFill>
                <a:latin typeface="Helvetica Neue"/>
                <a:ea typeface="Helvetica Neue"/>
                <a:cs typeface="Helvetica Neue"/>
                <a:sym typeface="Helvetica Neue"/>
              </a:rPr>
              <a:t>Slide Set to accompany</a:t>
            </a:r>
            <a:br>
              <a:rPr b="0" i="1" lang="en-US" sz="3200" u="none">
                <a:solidFill>
                  <a:schemeClr val="dk2"/>
                </a:solidFill>
                <a:latin typeface="Helvetica Neue"/>
                <a:ea typeface="Helvetica Neue"/>
                <a:cs typeface="Helvetica Neue"/>
                <a:sym typeface="Helvetica Neue"/>
              </a:rPr>
            </a:br>
            <a:r>
              <a:rPr b="0" i="1" lang="en-US" sz="2000" u="none">
                <a:solidFill>
                  <a:schemeClr val="dk2"/>
                </a:solidFill>
                <a:latin typeface="Helvetica Neue"/>
                <a:ea typeface="Helvetica Neue"/>
                <a:cs typeface="Helvetica Neue"/>
                <a:sym typeface="Helvetica Neue"/>
              </a:rPr>
              <a:t>Software Engineering: A Practitioner’s Approach, 7/e</a:t>
            </a:r>
            <a:r>
              <a:rPr b="0" i="1" lang="en-US" sz="2400" u="none">
                <a:solidFill>
                  <a:schemeClr val="dk2"/>
                </a:solidFill>
                <a:latin typeface="Helvetica Neue"/>
                <a:ea typeface="Helvetica Neue"/>
                <a:cs typeface="Helvetica Neue"/>
                <a:sym typeface="Helvetica Neue"/>
              </a:rPr>
              <a:t> </a:t>
            </a:r>
            <a:endParaRPr/>
          </a:p>
          <a:p>
            <a:pPr indent="0" lvl="0" marL="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by Roger S. Pressman</a:t>
            </a:r>
            <a:endParaRPr/>
          </a:p>
          <a:p>
            <a:pPr indent="0" lvl="0" marL="0" marR="0" rtl="0" algn="l">
              <a:lnSpc>
                <a:spcPct val="100000"/>
              </a:lnSpc>
              <a:spcBef>
                <a:spcPts val="0"/>
              </a:spcBef>
              <a:spcAft>
                <a:spcPts val="0"/>
              </a:spcAft>
              <a:buClr>
                <a:schemeClr val="dk1"/>
              </a:buClr>
              <a:buSzPts val="1200"/>
              <a:buFont typeface="Arial"/>
              <a:buNone/>
            </a:pPr>
            <a:r>
              <a:t/>
            </a:r>
            <a:endParaRPr b="1" i="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Slides copyright © 1996, 2001, 2005, 2009</a:t>
            </a:r>
            <a:r>
              <a:rPr b="0" i="0" lang="en-US" sz="1800" u="none">
                <a:solidFill>
                  <a:schemeClr val="dk1"/>
                </a:solidFill>
                <a:latin typeface="Arial"/>
                <a:ea typeface="Arial"/>
                <a:cs typeface="Arial"/>
                <a:sym typeface="Arial"/>
              </a:rPr>
              <a:t> </a:t>
            </a:r>
            <a:r>
              <a:rPr b="1" i="0" lang="en-US" sz="1200" u="none">
                <a:solidFill>
                  <a:schemeClr val="dk1"/>
                </a:solidFill>
                <a:latin typeface="Arial"/>
                <a:ea typeface="Arial"/>
                <a:cs typeface="Arial"/>
                <a:sym typeface="Arial"/>
              </a:rPr>
              <a:t>by Roger S. Pressman</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1" i="1" sz="1800" u="non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800"/>
              <a:buFont typeface="Arial"/>
              <a:buNone/>
            </a:pPr>
            <a:r>
              <a:rPr b="1" i="1" lang="en-US" sz="1800" u="none">
                <a:solidFill>
                  <a:schemeClr val="dk2"/>
                </a:solidFill>
                <a:latin typeface="Arial"/>
                <a:ea typeface="Arial"/>
                <a:cs typeface="Arial"/>
                <a:sym typeface="Arial"/>
              </a:rPr>
              <a:t>For non-profit educational use only</a:t>
            </a:r>
            <a:endParaRPr b="1"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May be reproduced ONLY for student use at the university level when used in conjunction with </a:t>
            </a:r>
            <a:r>
              <a:rPr b="0" i="1" lang="en-US" sz="1200" u="none">
                <a:solidFill>
                  <a:schemeClr val="dk1"/>
                </a:solidFill>
                <a:latin typeface="Arial"/>
                <a:ea typeface="Arial"/>
                <a:cs typeface="Arial"/>
                <a:sym typeface="Arial"/>
              </a:rPr>
              <a:t>Software Engineering: A Practitioner's Approach, 7/e. </a:t>
            </a:r>
            <a:r>
              <a:rPr b="0" i="0" lang="en-US" sz="1200" u="none">
                <a:solidFill>
                  <a:schemeClr val="dk1"/>
                </a:solidFill>
                <a:latin typeface="Arial"/>
                <a:ea typeface="Arial"/>
                <a:cs typeface="Arial"/>
                <a:sym typeface="Arial"/>
              </a:rPr>
              <a:t>Any other reproduction or use is prohibited without the express written permission of the author.</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All copyright information MUST appear if these slides are posted on a website for student use.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0"/>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293" name="Google Shape;293;p10"/>
          <p:cNvSpPr txBox="1"/>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94" name="Google Shape;294;p10"/>
          <p:cNvSpPr txBox="1"/>
          <p:nvPr>
            <p:ph type="title"/>
          </p:nvPr>
        </p:nvSpPr>
        <p:spPr>
          <a:xfrm>
            <a:off x="1219200" y="1066800"/>
            <a:ext cx="7467600" cy="6556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Helvetica Neue"/>
              <a:buNone/>
            </a:pPr>
            <a:r>
              <a:rPr b="0" i="0" lang="en-US" sz="3200" u="none">
                <a:solidFill>
                  <a:schemeClr val="dk2"/>
                </a:solidFill>
                <a:latin typeface="Helvetica Neue"/>
                <a:ea typeface="Helvetica Neue"/>
                <a:cs typeface="Helvetica Neue"/>
                <a:sym typeface="Helvetica Neue"/>
              </a:rPr>
              <a:t>Team Coordination &amp; Communication</a:t>
            </a:r>
            <a:endParaRPr/>
          </a:p>
        </p:txBody>
      </p:sp>
      <p:sp>
        <p:nvSpPr>
          <p:cNvPr id="295" name="Google Shape;295;p10"/>
          <p:cNvSpPr txBox="1"/>
          <p:nvPr>
            <p:ph idx="1" type="body"/>
          </p:nvPr>
        </p:nvSpPr>
        <p:spPr>
          <a:xfrm>
            <a:off x="1676400" y="1981200"/>
            <a:ext cx="69342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1" lang="en-US" sz="1600" u="none">
                <a:solidFill>
                  <a:schemeClr val="folHlink"/>
                </a:solidFill>
                <a:latin typeface="Helvetica Neue"/>
                <a:ea typeface="Helvetica Neue"/>
                <a:cs typeface="Helvetica Neue"/>
                <a:sym typeface="Helvetica Neue"/>
              </a:rPr>
              <a:t>Formal, impersonal approaches</a:t>
            </a:r>
            <a:r>
              <a:rPr b="0" i="0" lang="en-US" sz="1600" u="none">
                <a:solidFill>
                  <a:schemeClr val="dk1"/>
                </a:solidFill>
                <a:latin typeface="Helvetica Neue"/>
                <a:ea typeface="Helvetica Neue"/>
                <a:cs typeface="Helvetica Neue"/>
                <a:sym typeface="Helvetica Neue"/>
              </a:rPr>
              <a:t> include software engineering documents and work products (including source code), technical memos, project milestones, schedules, and project control tools (Chapter 23), change requests and related documentation, error tracking reports, and repository data (see Chapter 26). </a:t>
            </a:r>
            <a:endParaRPr/>
          </a:p>
          <a:p>
            <a:pPr indent="-342900" lvl="0" marL="342900" rtl="0" algn="l">
              <a:lnSpc>
                <a:spcPct val="90000"/>
              </a:lnSpc>
              <a:spcBef>
                <a:spcPts val="300"/>
              </a:spcBef>
              <a:spcAft>
                <a:spcPts val="0"/>
              </a:spcAft>
              <a:buClr>
                <a:schemeClr val="folHlink"/>
              </a:buClr>
              <a:buSzPts val="1200"/>
              <a:buFont typeface="Noto Sans Symbols"/>
              <a:buChar char="■"/>
            </a:pPr>
            <a:r>
              <a:rPr b="0" i="1" lang="en-US" sz="1600" u="none">
                <a:solidFill>
                  <a:schemeClr val="folHlink"/>
                </a:solidFill>
                <a:latin typeface="Helvetica Neue"/>
                <a:ea typeface="Helvetica Neue"/>
                <a:cs typeface="Helvetica Neue"/>
                <a:sym typeface="Helvetica Neue"/>
              </a:rPr>
              <a:t>Formal, interpersonal procedures</a:t>
            </a:r>
            <a:r>
              <a:rPr b="0" i="0" lang="en-US" sz="1600" u="none">
                <a:solidFill>
                  <a:schemeClr val="folHlink"/>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focus on quality assurance activities (Chapter 25) applied to software engineering work products. These include status review meetings and design and code inspections.</a:t>
            </a:r>
            <a:endParaRPr/>
          </a:p>
          <a:p>
            <a:pPr indent="-342900" lvl="0" marL="342900" rtl="0" algn="l">
              <a:lnSpc>
                <a:spcPct val="90000"/>
              </a:lnSpc>
              <a:spcBef>
                <a:spcPts val="320"/>
              </a:spcBef>
              <a:spcAft>
                <a:spcPts val="0"/>
              </a:spcAft>
              <a:buClr>
                <a:schemeClr val="folHlink"/>
              </a:buClr>
              <a:buSzPts val="1200"/>
              <a:buFont typeface="Noto Sans Symbols"/>
              <a:buChar char="■"/>
            </a:pPr>
            <a:r>
              <a:rPr b="0" i="1" lang="en-US" sz="1600" u="none">
                <a:solidFill>
                  <a:schemeClr val="folHlink"/>
                </a:solidFill>
                <a:latin typeface="Helvetica Neue"/>
                <a:ea typeface="Helvetica Neue"/>
                <a:cs typeface="Helvetica Neue"/>
                <a:sym typeface="Helvetica Neue"/>
              </a:rPr>
              <a:t>Informal, interpersonal procedures</a:t>
            </a:r>
            <a:r>
              <a:rPr b="0" i="0" lang="en-US" sz="1600" u="none">
                <a:solidFill>
                  <a:schemeClr val="folHlink"/>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include group meetings for information dissemination and problem solving and “collocation of requirements and development staff.” </a:t>
            </a:r>
            <a:endParaRPr/>
          </a:p>
          <a:p>
            <a:pPr indent="-342900" lvl="0" marL="342900" rtl="0" algn="l">
              <a:lnSpc>
                <a:spcPct val="90000"/>
              </a:lnSpc>
              <a:spcBef>
                <a:spcPts val="320"/>
              </a:spcBef>
              <a:spcAft>
                <a:spcPts val="0"/>
              </a:spcAft>
              <a:buClr>
                <a:schemeClr val="folHlink"/>
              </a:buClr>
              <a:buSzPts val="1200"/>
              <a:buFont typeface="Noto Sans Symbols"/>
              <a:buChar char="■"/>
            </a:pPr>
            <a:r>
              <a:rPr b="0" i="1" lang="en-US" sz="1600" u="none">
                <a:solidFill>
                  <a:schemeClr val="folHlink"/>
                </a:solidFill>
                <a:latin typeface="Helvetica Neue"/>
                <a:ea typeface="Helvetica Neue"/>
                <a:cs typeface="Helvetica Neue"/>
                <a:sym typeface="Helvetica Neue"/>
              </a:rPr>
              <a:t>Electronic communication</a:t>
            </a:r>
            <a:r>
              <a:rPr b="0" i="0" lang="en-US" sz="1600" u="none">
                <a:solidFill>
                  <a:schemeClr val="folHlink"/>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encompasses electronic mail, electronic bulletin boards, and by extension, video-based conferencing systems.</a:t>
            </a:r>
            <a:endParaRPr/>
          </a:p>
          <a:p>
            <a:pPr indent="-342900" lvl="0" marL="342900" rtl="0" algn="l">
              <a:lnSpc>
                <a:spcPct val="90000"/>
              </a:lnSpc>
              <a:spcBef>
                <a:spcPts val="320"/>
              </a:spcBef>
              <a:spcAft>
                <a:spcPts val="0"/>
              </a:spcAft>
              <a:buClr>
                <a:schemeClr val="folHlink"/>
              </a:buClr>
              <a:buSzPts val="1200"/>
              <a:buFont typeface="Noto Sans Symbols"/>
              <a:buChar char="■"/>
            </a:pPr>
            <a:r>
              <a:rPr b="0" i="1" lang="en-US" sz="1600" u="none">
                <a:solidFill>
                  <a:schemeClr val="folHlink"/>
                </a:solidFill>
                <a:latin typeface="Helvetica Neue"/>
                <a:ea typeface="Helvetica Neue"/>
                <a:cs typeface="Helvetica Neue"/>
                <a:sym typeface="Helvetica Neue"/>
              </a:rPr>
              <a:t>Interpersonal networking</a:t>
            </a:r>
            <a:r>
              <a:rPr b="0" i="0" lang="en-US" sz="1600" u="none">
                <a:solidFill>
                  <a:schemeClr val="folHlink"/>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includes informal discussions with team members and those outside the project who may have experience or insight that can assist team members.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1"/>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301" name="Google Shape;301;p11"/>
          <p:cNvSpPr txBox="1"/>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02" name="Google Shape;302;p11"/>
          <p:cNvSpPr txBox="1"/>
          <p:nvPr>
            <p:ph type="title"/>
          </p:nvPr>
        </p:nvSpPr>
        <p:spPr>
          <a:xfrm>
            <a:off x="1219200" y="990600"/>
            <a:ext cx="6705600" cy="633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The Product Scope</a:t>
            </a:r>
            <a:endParaRPr/>
          </a:p>
        </p:txBody>
      </p:sp>
      <p:sp>
        <p:nvSpPr>
          <p:cNvPr id="303" name="Google Shape;303;p11"/>
          <p:cNvSpPr txBox="1"/>
          <p:nvPr>
            <p:ph idx="1" type="body"/>
          </p:nvPr>
        </p:nvSpPr>
        <p:spPr>
          <a:xfrm>
            <a:off x="1828800" y="1905000"/>
            <a:ext cx="69342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800"/>
              <a:buFont typeface="Noto Sans Symbols"/>
              <a:buChar char="■"/>
            </a:pPr>
            <a:r>
              <a:rPr b="0" i="0" lang="en-US" sz="2400" u="none">
                <a:solidFill>
                  <a:schemeClr val="dk1"/>
                </a:solidFill>
                <a:latin typeface="Helvetica Neue"/>
                <a:ea typeface="Helvetica Neue"/>
                <a:cs typeface="Helvetica Neue"/>
                <a:sym typeface="Helvetica Neue"/>
              </a:rPr>
              <a:t>Scope</a:t>
            </a:r>
            <a:endParaRPr/>
          </a:p>
          <a:p>
            <a:pPr indent="-228600" lvl="2" marL="1143000" rtl="0" algn="l">
              <a:lnSpc>
                <a:spcPct val="90000"/>
              </a:lnSpc>
              <a:spcBef>
                <a:spcPts val="600"/>
              </a:spcBef>
              <a:spcAft>
                <a:spcPts val="0"/>
              </a:spcAft>
              <a:buClr>
                <a:schemeClr val="dk2"/>
              </a:buClr>
              <a:buSzPts val="1800"/>
              <a:buFont typeface="Helvetica Neue"/>
              <a:buChar char="•"/>
            </a:pPr>
            <a:r>
              <a:rPr b="1" i="0" lang="en-US" sz="1800" u="none">
                <a:solidFill>
                  <a:schemeClr val="folHlink"/>
                </a:solidFill>
                <a:latin typeface="Helvetica Neue"/>
                <a:ea typeface="Helvetica Neue"/>
                <a:cs typeface="Helvetica Neue"/>
                <a:sym typeface="Helvetica Neue"/>
              </a:rPr>
              <a:t>Context.</a:t>
            </a:r>
            <a:r>
              <a:rPr b="0" i="0" lang="en-US" sz="1800" u="none">
                <a:solidFill>
                  <a:schemeClr val="dk1"/>
                </a:solidFill>
                <a:latin typeface="Helvetica Neue"/>
                <a:ea typeface="Helvetica Neue"/>
                <a:cs typeface="Helvetica Neue"/>
                <a:sym typeface="Helvetica Neue"/>
              </a:rPr>
              <a:t> How does the software to be built fit into a larger system, product, or business context and what constraints are imposed as a result of the context?</a:t>
            </a:r>
            <a:endParaRPr/>
          </a:p>
          <a:p>
            <a:pPr indent="-228600" lvl="2" marL="1143000" rtl="0" algn="l">
              <a:lnSpc>
                <a:spcPct val="90000"/>
              </a:lnSpc>
              <a:spcBef>
                <a:spcPts val="300"/>
              </a:spcBef>
              <a:spcAft>
                <a:spcPts val="0"/>
              </a:spcAft>
              <a:buClr>
                <a:schemeClr val="dk2"/>
              </a:buClr>
              <a:buSzPts val="1800"/>
              <a:buFont typeface="Helvetica Neue"/>
              <a:buChar char="•"/>
            </a:pPr>
            <a:r>
              <a:rPr b="1" i="0" lang="en-US" sz="1800" u="none">
                <a:solidFill>
                  <a:schemeClr val="folHlink"/>
                </a:solidFill>
                <a:latin typeface="Helvetica Neue"/>
                <a:ea typeface="Helvetica Neue"/>
                <a:cs typeface="Helvetica Neue"/>
                <a:sym typeface="Helvetica Neue"/>
              </a:rPr>
              <a:t>Information objectives.</a:t>
            </a:r>
            <a:r>
              <a:rPr b="0" i="0" lang="en-US" sz="1800" u="none">
                <a:solidFill>
                  <a:schemeClr val="dk1"/>
                </a:solidFill>
                <a:latin typeface="Helvetica Neue"/>
                <a:ea typeface="Helvetica Neue"/>
                <a:cs typeface="Helvetica Neue"/>
                <a:sym typeface="Helvetica Neue"/>
              </a:rPr>
              <a:t> What customer-visible data objects (Chapter 8) are produced as output from the software? What data objects are required for input?</a:t>
            </a:r>
            <a:endParaRPr/>
          </a:p>
          <a:p>
            <a:pPr indent="-228600" lvl="2" marL="1143000" rtl="0" algn="l">
              <a:lnSpc>
                <a:spcPct val="90000"/>
              </a:lnSpc>
              <a:spcBef>
                <a:spcPts val="300"/>
              </a:spcBef>
              <a:spcAft>
                <a:spcPts val="0"/>
              </a:spcAft>
              <a:buClr>
                <a:schemeClr val="dk2"/>
              </a:buClr>
              <a:buSzPts val="1800"/>
              <a:buFont typeface="Helvetica Neue"/>
              <a:buChar char="•"/>
            </a:pPr>
            <a:r>
              <a:rPr b="1" i="0" lang="en-US" sz="1800" u="none">
                <a:solidFill>
                  <a:schemeClr val="folHlink"/>
                </a:solidFill>
                <a:latin typeface="Helvetica Neue"/>
                <a:ea typeface="Helvetica Neue"/>
                <a:cs typeface="Helvetica Neue"/>
                <a:sym typeface="Helvetica Neue"/>
              </a:rPr>
              <a:t>Function and performance.</a:t>
            </a:r>
            <a:r>
              <a:rPr b="0" i="0" lang="en-US" sz="1800" u="none">
                <a:solidFill>
                  <a:schemeClr val="folHlink"/>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What function does the software perform to transform input data into output? Are any special performance characteristics to be addressed?</a:t>
            </a:r>
            <a:endParaRPr/>
          </a:p>
          <a:p>
            <a:pPr indent="-342900" lvl="0" marL="342900" rtl="0" algn="l">
              <a:lnSpc>
                <a:spcPct val="90000"/>
              </a:lnSpc>
              <a:spcBef>
                <a:spcPts val="480"/>
              </a:spcBef>
              <a:spcAft>
                <a:spcPts val="0"/>
              </a:spcAft>
              <a:buClr>
                <a:schemeClr val="folHlink"/>
              </a:buClr>
              <a:buSzPts val="1800"/>
              <a:buFont typeface="Noto Sans Symbols"/>
              <a:buChar char="■"/>
            </a:pPr>
            <a:r>
              <a:rPr b="0" i="0" lang="en-US" sz="2400" u="none">
                <a:solidFill>
                  <a:schemeClr val="dk1"/>
                </a:solidFill>
                <a:latin typeface="Helvetica Neue"/>
                <a:ea typeface="Helvetica Neue"/>
                <a:cs typeface="Helvetica Neue"/>
                <a:sym typeface="Helvetica Neue"/>
              </a:rPr>
              <a:t>Software project scope must be unambiguous(no confusion) and understandable at the management and technical levels.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2"/>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309" name="Google Shape;309;p12"/>
          <p:cNvSpPr txBox="1"/>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0" name="Google Shape;310;p12"/>
          <p:cNvSpPr txBox="1"/>
          <p:nvPr>
            <p:ph type="title"/>
          </p:nvPr>
        </p:nvSpPr>
        <p:spPr>
          <a:xfrm>
            <a:off x="1219200" y="990600"/>
            <a:ext cx="6705600" cy="633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Problem Decomposition</a:t>
            </a:r>
            <a:endParaRPr/>
          </a:p>
        </p:txBody>
      </p:sp>
      <p:sp>
        <p:nvSpPr>
          <p:cNvPr id="311" name="Google Shape;311;p12"/>
          <p:cNvSpPr txBox="1"/>
          <p:nvPr>
            <p:ph idx="1" type="body"/>
          </p:nvPr>
        </p:nvSpPr>
        <p:spPr>
          <a:xfrm>
            <a:off x="1828800" y="1905000"/>
            <a:ext cx="69342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Noto Sans Symbols"/>
              <a:buChar char="■"/>
            </a:pPr>
            <a:r>
              <a:rPr b="0" i="0" lang="en-US" sz="2400" u="none">
                <a:solidFill>
                  <a:schemeClr val="dk1"/>
                </a:solidFill>
                <a:latin typeface="Helvetica Neue"/>
                <a:ea typeface="Helvetica Neue"/>
                <a:cs typeface="Helvetica Neue"/>
                <a:sym typeface="Helvetica Neue"/>
              </a:rPr>
              <a:t>Sometimes called </a:t>
            </a:r>
            <a:r>
              <a:rPr b="0" i="1" lang="en-US" sz="2400" u="none">
                <a:solidFill>
                  <a:schemeClr val="folHlink"/>
                </a:solidFill>
                <a:latin typeface="Helvetica Neue"/>
                <a:ea typeface="Helvetica Neue"/>
                <a:cs typeface="Helvetica Neue"/>
                <a:sym typeface="Helvetica Neue"/>
              </a:rPr>
              <a:t>partitioning</a:t>
            </a:r>
            <a:r>
              <a:rPr b="0" i="0" lang="en-US" sz="2400" u="none">
                <a:solidFill>
                  <a:schemeClr val="dk1"/>
                </a:solidFill>
                <a:latin typeface="Helvetica Neue"/>
                <a:ea typeface="Helvetica Neue"/>
                <a:cs typeface="Helvetica Neue"/>
                <a:sym typeface="Helvetica Neue"/>
              </a:rPr>
              <a:t> or </a:t>
            </a:r>
            <a:r>
              <a:rPr b="0" i="1" lang="en-US" sz="2400" u="none">
                <a:solidFill>
                  <a:schemeClr val="folHlink"/>
                </a:solidFill>
                <a:latin typeface="Helvetica Neue"/>
                <a:ea typeface="Helvetica Neue"/>
                <a:cs typeface="Helvetica Neue"/>
                <a:sym typeface="Helvetica Neue"/>
              </a:rPr>
              <a:t>problem elaboration</a:t>
            </a:r>
            <a:endParaRPr/>
          </a:p>
          <a:p>
            <a:pPr indent="-342900" lvl="0" marL="342900" rtl="0" algn="l">
              <a:lnSpc>
                <a:spcPct val="100000"/>
              </a:lnSpc>
              <a:spcBef>
                <a:spcPts val="480"/>
              </a:spcBef>
              <a:spcAft>
                <a:spcPts val="0"/>
              </a:spcAft>
              <a:buClr>
                <a:schemeClr val="folHlink"/>
              </a:buClr>
              <a:buSzPts val="1800"/>
              <a:buFont typeface="Noto Sans Symbols"/>
              <a:buChar char="■"/>
            </a:pPr>
            <a:r>
              <a:rPr b="0" i="0" lang="en-US" sz="2400" u="none">
                <a:solidFill>
                  <a:schemeClr val="dk1"/>
                </a:solidFill>
                <a:latin typeface="Helvetica Neue"/>
                <a:ea typeface="Helvetica Neue"/>
                <a:cs typeface="Helvetica Neue"/>
                <a:sym typeface="Helvetica Neue"/>
              </a:rPr>
              <a:t>Once scope is defined …</a:t>
            </a:r>
            <a:endParaRPr/>
          </a:p>
          <a:p>
            <a:pPr indent="-285750" lvl="1" marL="742950" rtl="0" algn="l">
              <a:lnSpc>
                <a:spcPct val="100000"/>
              </a:lnSpc>
              <a:spcBef>
                <a:spcPts val="400"/>
              </a:spcBef>
              <a:spcAft>
                <a:spcPts val="0"/>
              </a:spcAft>
              <a:buClr>
                <a:schemeClr val="folHlink"/>
              </a:buClr>
              <a:buSzPts val="1400"/>
              <a:buFont typeface="Noto Sans Symbols"/>
              <a:buChar char="■"/>
            </a:pPr>
            <a:r>
              <a:rPr b="0" i="0" lang="en-US" sz="2000" u="none">
                <a:solidFill>
                  <a:schemeClr val="dk1"/>
                </a:solidFill>
                <a:latin typeface="Helvetica Neue"/>
                <a:ea typeface="Helvetica Neue"/>
                <a:cs typeface="Helvetica Neue"/>
                <a:sym typeface="Helvetica Neue"/>
              </a:rPr>
              <a:t>It is decomposed into constituent functions</a:t>
            </a:r>
            <a:endParaRPr/>
          </a:p>
          <a:p>
            <a:pPr indent="-285750" lvl="1" marL="742950" rtl="0" algn="l">
              <a:lnSpc>
                <a:spcPct val="100000"/>
              </a:lnSpc>
              <a:spcBef>
                <a:spcPts val="400"/>
              </a:spcBef>
              <a:spcAft>
                <a:spcPts val="0"/>
              </a:spcAft>
              <a:buClr>
                <a:schemeClr val="folHlink"/>
              </a:buClr>
              <a:buSzPts val="1400"/>
              <a:buFont typeface="Noto Sans Symbols"/>
              <a:buChar char="■"/>
            </a:pPr>
            <a:r>
              <a:rPr b="0" i="0" lang="en-US" sz="2000" u="none">
                <a:solidFill>
                  <a:schemeClr val="dk1"/>
                </a:solidFill>
                <a:latin typeface="Helvetica Neue"/>
                <a:ea typeface="Helvetica Neue"/>
                <a:cs typeface="Helvetica Neue"/>
                <a:sym typeface="Helvetica Neue"/>
              </a:rPr>
              <a:t>It is decomposed into user-visible data objects</a:t>
            </a:r>
            <a:endParaRPr/>
          </a:p>
          <a:p>
            <a:pPr indent="-285750" lvl="1" marL="742950" rtl="0" algn="l">
              <a:lnSpc>
                <a:spcPct val="100000"/>
              </a:lnSpc>
              <a:spcBef>
                <a:spcPts val="400"/>
              </a:spcBef>
              <a:spcAft>
                <a:spcPts val="0"/>
              </a:spcAft>
              <a:buSzPts val="1400"/>
              <a:buNone/>
            </a:pPr>
            <a:r>
              <a:rPr b="0" i="1" lang="en-US" sz="2000" u="none">
                <a:solidFill>
                  <a:schemeClr val="dk1"/>
                </a:solidFill>
                <a:latin typeface="Helvetica Neue"/>
                <a:ea typeface="Helvetica Neue"/>
                <a:cs typeface="Helvetica Neue"/>
                <a:sym typeface="Helvetica Neue"/>
              </a:rPr>
              <a:t>or</a:t>
            </a:r>
            <a:endParaRPr b="0" i="0" sz="2000" u="none">
              <a:solidFill>
                <a:schemeClr val="dk1"/>
              </a:solidFill>
              <a:latin typeface="Helvetica Neue"/>
              <a:ea typeface="Helvetica Neue"/>
              <a:cs typeface="Helvetica Neue"/>
              <a:sym typeface="Helvetica Neue"/>
            </a:endParaRPr>
          </a:p>
          <a:p>
            <a:pPr indent="-285750" lvl="1" marL="742950" rtl="0" algn="l">
              <a:lnSpc>
                <a:spcPct val="100000"/>
              </a:lnSpc>
              <a:spcBef>
                <a:spcPts val="400"/>
              </a:spcBef>
              <a:spcAft>
                <a:spcPts val="0"/>
              </a:spcAft>
              <a:buClr>
                <a:schemeClr val="folHlink"/>
              </a:buClr>
              <a:buSzPts val="1400"/>
              <a:buFont typeface="Noto Sans Symbols"/>
              <a:buChar char="■"/>
            </a:pPr>
            <a:r>
              <a:rPr b="0" i="0" lang="en-US" sz="2000" u="none">
                <a:solidFill>
                  <a:schemeClr val="dk1"/>
                </a:solidFill>
                <a:latin typeface="Helvetica Neue"/>
                <a:ea typeface="Helvetica Neue"/>
                <a:cs typeface="Helvetica Neue"/>
                <a:sym typeface="Helvetica Neue"/>
              </a:rPr>
              <a:t>It is decomposed into a set of problem classes</a:t>
            </a:r>
            <a:endParaRPr/>
          </a:p>
          <a:p>
            <a:pPr indent="-342900" lvl="0" marL="342900" rtl="0" algn="l">
              <a:lnSpc>
                <a:spcPct val="100000"/>
              </a:lnSpc>
              <a:spcBef>
                <a:spcPts val="480"/>
              </a:spcBef>
              <a:spcAft>
                <a:spcPts val="0"/>
              </a:spcAft>
              <a:buClr>
                <a:schemeClr val="folHlink"/>
              </a:buClr>
              <a:buSzPts val="1800"/>
              <a:buFont typeface="Noto Sans Symbols"/>
              <a:buChar char="■"/>
            </a:pPr>
            <a:r>
              <a:rPr b="0" i="0" lang="en-US" sz="2400" u="none">
                <a:solidFill>
                  <a:schemeClr val="dk1"/>
                </a:solidFill>
                <a:latin typeface="Helvetica Neue"/>
                <a:ea typeface="Helvetica Neue"/>
                <a:cs typeface="Helvetica Neue"/>
                <a:sym typeface="Helvetica Neue"/>
              </a:rPr>
              <a:t>Decomposition process continues until all functions or problem classes have been defined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3"/>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317" name="Google Shape;317;p13"/>
          <p:cNvSpPr txBox="1"/>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18" name="Google Shape;318;p13"/>
          <p:cNvSpPr txBox="1"/>
          <p:nvPr>
            <p:ph type="title"/>
          </p:nvPr>
        </p:nvSpPr>
        <p:spPr>
          <a:xfrm>
            <a:off x="1219200" y="990600"/>
            <a:ext cx="6705600" cy="633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The Process</a:t>
            </a:r>
            <a:endParaRPr/>
          </a:p>
        </p:txBody>
      </p:sp>
      <p:sp>
        <p:nvSpPr>
          <p:cNvPr id="319" name="Google Shape;319;p13"/>
          <p:cNvSpPr txBox="1"/>
          <p:nvPr>
            <p:ph idx="1" type="body"/>
          </p:nvPr>
        </p:nvSpPr>
        <p:spPr>
          <a:xfrm>
            <a:off x="1828800" y="1905000"/>
            <a:ext cx="69342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Noto Sans Symbols"/>
              <a:buChar char="■"/>
            </a:pPr>
            <a:r>
              <a:rPr b="0" i="0" lang="en-US" sz="2400" u="none">
                <a:solidFill>
                  <a:schemeClr val="dk1"/>
                </a:solidFill>
                <a:latin typeface="Helvetica Neue"/>
                <a:ea typeface="Helvetica Neue"/>
                <a:cs typeface="Helvetica Neue"/>
                <a:sym typeface="Helvetica Neue"/>
              </a:rPr>
              <a:t>Once a process framework has been established</a:t>
            </a:r>
            <a:endParaRPr/>
          </a:p>
          <a:p>
            <a:pPr indent="-285750" lvl="1" marL="742950" rtl="0" algn="l">
              <a:lnSpc>
                <a:spcPct val="100000"/>
              </a:lnSpc>
              <a:spcBef>
                <a:spcPts val="400"/>
              </a:spcBef>
              <a:spcAft>
                <a:spcPts val="0"/>
              </a:spcAft>
              <a:buClr>
                <a:schemeClr val="folHlink"/>
              </a:buClr>
              <a:buSzPts val="1400"/>
              <a:buFont typeface="Noto Sans Symbols"/>
              <a:buChar char="■"/>
            </a:pPr>
            <a:r>
              <a:rPr b="0" i="0" lang="en-US" sz="2000" u="none">
                <a:solidFill>
                  <a:schemeClr val="dk1"/>
                </a:solidFill>
                <a:latin typeface="Helvetica Neue"/>
                <a:ea typeface="Helvetica Neue"/>
                <a:cs typeface="Helvetica Neue"/>
                <a:sym typeface="Helvetica Neue"/>
              </a:rPr>
              <a:t>Consider project characteristics</a:t>
            </a:r>
            <a:endParaRPr/>
          </a:p>
          <a:p>
            <a:pPr indent="-285750" lvl="1" marL="742950" rtl="0" algn="l">
              <a:lnSpc>
                <a:spcPct val="100000"/>
              </a:lnSpc>
              <a:spcBef>
                <a:spcPts val="400"/>
              </a:spcBef>
              <a:spcAft>
                <a:spcPts val="0"/>
              </a:spcAft>
              <a:buClr>
                <a:schemeClr val="folHlink"/>
              </a:buClr>
              <a:buSzPts val="1400"/>
              <a:buFont typeface="Noto Sans Symbols"/>
              <a:buChar char="■"/>
            </a:pPr>
            <a:r>
              <a:rPr b="0" i="0" lang="en-US" sz="2000" u="none">
                <a:solidFill>
                  <a:schemeClr val="dk1"/>
                </a:solidFill>
                <a:latin typeface="Helvetica Neue"/>
                <a:ea typeface="Helvetica Neue"/>
                <a:cs typeface="Helvetica Neue"/>
                <a:sym typeface="Helvetica Neue"/>
              </a:rPr>
              <a:t>Determine the degree of rigor required</a:t>
            </a:r>
            <a:endParaRPr/>
          </a:p>
          <a:p>
            <a:pPr indent="-285750" lvl="1" marL="742950" rtl="0" algn="l">
              <a:lnSpc>
                <a:spcPct val="100000"/>
              </a:lnSpc>
              <a:spcBef>
                <a:spcPts val="400"/>
              </a:spcBef>
              <a:spcAft>
                <a:spcPts val="0"/>
              </a:spcAft>
              <a:buClr>
                <a:schemeClr val="folHlink"/>
              </a:buClr>
              <a:buSzPts val="1400"/>
              <a:buFont typeface="Noto Sans Symbols"/>
              <a:buChar char="■"/>
            </a:pPr>
            <a:r>
              <a:rPr b="0" i="0" lang="en-US" sz="2000" u="none">
                <a:solidFill>
                  <a:schemeClr val="dk1"/>
                </a:solidFill>
                <a:latin typeface="Helvetica Neue"/>
                <a:ea typeface="Helvetica Neue"/>
                <a:cs typeface="Helvetica Neue"/>
                <a:sym typeface="Helvetica Neue"/>
              </a:rPr>
              <a:t>Define a task set for each software engineering activity</a:t>
            </a:r>
            <a:endParaRPr/>
          </a:p>
          <a:p>
            <a:pPr indent="-228600" lvl="2" marL="1143000" rtl="0" algn="l">
              <a:lnSpc>
                <a:spcPct val="100000"/>
              </a:lnSpc>
              <a:spcBef>
                <a:spcPts val="360"/>
              </a:spcBef>
              <a:spcAft>
                <a:spcPts val="0"/>
              </a:spcAft>
              <a:buClr>
                <a:schemeClr val="dk2"/>
              </a:buClr>
              <a:buSzPts val="1800"/>
              <a:buFont typeface="Helvetica Neue"/>
              <a:buChar char="•"/>
            </a:pPr>
            <a:r>
              <a:rPr b="0" i="0" lang="en-US" sz="1800" u="none">
                <a:solidFill>
                  <a:schemeClr val="folHlink"/>
                </a:solidFill>
                <a:latin typeface="Helvetica Neue"/>
                <a:ea typeface="Helvetica Neue"/>
                <a:cs typeface="Helvetica Neue"/>
                <a:sym typeface="Helvetica Neue"/>
              </a:rPr>
              <a:t>Task set =</a:t>
            </a:r>
            <a:endParaRPr/>
          </a:p>
          <a:p>
            <a:pPr indent="-228600" lvl="3" marL="1600200" rtl="0" algn="l">
              <a:lnSpc>
                <a:spcPct val="100000"/>
              </a:lnSpc>
              <a:spcBef>
                <a:spcPts val="320"/>
              </a:spcBef>
              <a:spcAft>
                <a:spcPts val="0"/>
              </a:spcAft>
              <a:buClr>
                <a:schemeClr val="hlink"/>
              </a:buClr>
              <a:buSzPts val="1600"/>
              <a:buFont typeface="Helvetica Neue"/>
              <a:buChar char="•"/>
            </a:pPr>
            <a:r>
              <a:rPr b="0" i="0" lang="en-US" sz="1600" u="none">
                <a:solidFill>
                  <a:schemeClr val="folHlink"/>
                </a:solidFill>
                <a:latin typeface="Helvetica Neue"/>
                <a:ea typeface="Helvetica Neue"/>
                <a:cs typeface="Helvetica Neue"/>
                <a:sym typeface="Helvetica Neue"/>
              </a:rPr>
              <a:t>Software engineering tasks</a:t>
            </a:r>
            <a:endParaRPr/>
          </a:p>
          <a:p>
            <a:pPr indent="-228600" lvl="3" marL="1600200" rtl="0" algn="l">
              <a:lnSpc>
                <a:spcPct val="100000"/>
              </a:lnSpc>
              <a:spcBef>
                <a:spcPts val="320"/>
              </a:spcBef>
              <a:spcAft>
                <a:spcPts val="0"/>
              </a:spcAft>
              <a:buClr>
                <a:schemeClr val="hlink"/>
              </a:buClr>
              <a:buSzPts val="1600"/>
              <a:buFont typeface="Helvetica Neue"/>
              <a:buChar char="•"/>
            </a:pPr>
            <a:r>
              <a:rPr b="0" i="0" lang="en-US" sz="1600" u="none">
                <a:solidFill>
                  <a:schemeClr val="folHlink"/>
                </a:solidFill>
                <a:latin typeface="Helvetica Neue"/>
                <a:ea typeface="Helvetica Neue"/>
                <a:cs typeface="Helvetica Neue"/>
                <a:sym typeface="Helvetica Neue"/>
              </a:rPr>
              <a:t>Work products</a:t>
            </a:r>
            <a:endParaRPr/>
          </a:p>
          <a:p>
            <a:pPr indent="-228600" lvl="3" marL="1600200" rtl="0" algn="l">
              <a:lnSpc>
                <a:spcPct val="100000"/>
              </a:lnSpc>
              <a:spcBef>
                <a:spcPts val="320"/>
              </a:spcBef>
              <a:spcAft>
                <a:spcPts val="0"/>
              </a:spcAft>
              <a:buClr>
                <a:schemeClr val="hlink"/>
              </a:buClr>
              <a:buSzPts val="1600"/>
              <a:buFont typeface="Helvetica Neue"/>
              <a:buChar char="•"/>
            </a:pPr>
            <a:r>
              <a:rPr b="0" i="0" lang="en-US" sz="1600" u="none">
                <a:solidFill>
                  <a:schemeClr val="folHlink"/>
                </a:solidFill>
                <a:latin typeface="Helvetica Neue"/>
                <a:ea typeface="Helvetica Neue"/>
                <a:cs typeface="Helvetica Neue"/>
                <a:sym typeface="Helvetica Neue"/>
              </a:rPr>
              <a:t>Quality assurance points</a:t>
            </a:r>
            <a:endParaRPr/>
          </a:p>
          <a:p>
            <a:pPr indent="-228600" lvl="3" marL="1600200" rtl="0" algn="l">
              <a:lnSpc>
                <a:spcPct val="100000"/>
              </a:lnSpc>
              <a:spcBef>
                <a:spcPts val="320"/>
              </a:spcBef>
              <a:spcAft>
                <a:spcPts val="0"/>
              </a:spcAft>
              <a:buClr>
                <a:schemeClr val="hlink"/>
              </a:buClr>
              <a:buSzPts val="1600"/>
              <a:buFont typeface="Helvetica Neue"/>
              <a:buChar char="•"/>
            </a:pPr>
            <a:r>
              <a:rPr b="0" i="0" lang="en-US" sz="1600" u="none">
                <a:solidFill>
                  <a:schemeClr val="folHlink"/>
                </a:solidFill>
                <a:latin typeface="Helvetica Neue"/>
                <a:ea typeface="Helvetica Neue"/>
                <a:cs typeface="Helvetica Neue"/>
                <a:sym typeface="Helvetica Neue"/>
              </a:rPr>
              <a:t>Milestones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4"/>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325" name="Google Shape;325;p14"/>
          <p:cNvSpPr txBox="1"/>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26" name="Google Shape;326;p14"/>
          <p:cNvSpPr txBox="1"/>
          <p:nvPr>
            <p:ph type="title"/>
          </p:nvPr>
        </p:nvSpPr>
        <p:spPr>
          <a:xfrm>
            <a:off x="1219200" y="1066800"/>
            <a:ext cx="7924800" cy="633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Helvetica Neue"/>
              <a:buNone/>
            </a:pPr>
            <a:r>
              <a:rPr b="0" i="0" lang="en-US" sz="3600" u="none">
                <a:solidFill>
                  <a:schemeClr val="dk2"/>
                </a:solidFill>
                <a:latin typeface="Helvetica Neue"/>
                <a:ea typeface="Helvetica Neue"/>
                <a:cs typeface="Helvetica Neue"/>
                <a:sym typeface="Helvetica Neue"/>
              </a:rPr>
              <a:t>Melding the Problem and the Process</a:t>
            </a:r>
            <a:endParaRPr/>
          </a:p>
        </p:txBody>
      </p:sp>
      <p:pic>
        <p:nvPicPr>
          <p:cNvPr id="327" name="Google Shape;327;p14"/>
          <p:cNvPicPr preferRelativeResize="0"/>
          <p:nvPr/>
        </p:nvPicPr>
        <p:blipFill rotWithShape="1">
          <a:blip r:embed="rId3">
            <a:alphaModFix/>
          </a:blip>
          <a:srcRect b="0" l="0" r="0" t="0"/>
          <a:stretch/>
        </p:blipFill>
        <p:spPr>
          <a:xfrm>
            <a:off x="2743200" y="2286000"/>
            <a:ext cx="3962400" cy="3714750"/>
          </a:xfrm>
          <a:prstGeom prst="rect">
            <a:avLst/>
          </a:prstGeom>
          <a:noFill/>
          <a:ln>
            <a:noFill/>
          </a:ln>
        </p:spPr>
      </p:pic>
      <p:sp>
        <p:nvSpPr>
          <p:cNvPr id="328" name="Google Shape;328;p14"/>
          <p:cNvSpPr txBox="1"/>
          <p:nvPr/>
        </p:nvSpPr>
        <p:spPr>
          <a:xfrm>
            <a:off x="2971800" y="5715000"/>
            <a:ext cx="3352800" cy="304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5"/>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334" name="Google Shape;334;p15"/>
          <p:cNvSpPr txBox="1"/>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35" name="Google Shape;335;p15"/>
          <p:cNvSpPr txBox="1"/>
          <p:nvPr>
            <p:ph type="title"/>
          </p:nvPr>
        </p:nvSpPr>
        <p:spPr>
          <a:xfrm>
            <a:off x="1219200" y="990600"/>
            <a:ext cx="6705600" cy="633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The Project</a:t>
            </a:r>
            <a:endParaRPr/>
          </a:p>
        </p:txBody>
      </p:sp>
      <p:sp>
        <p:nvSpPr>
          <p:cNvPr id="336" name="Google Shape;336;p15"/>
          <p:cNvSpPr txBox="1"/>
          <p:nvPr>
            <p:ph idx="1" type="body"/>
          </p:nvPr>
        </p:nvSpPr>
        <p:spPr>
          <a:xfrm>
            <a:off x="1828800" y="1905000"/>
            <a:ext cx="69342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500"/>
              <a:buFont typeface="Noto Sans Symbols"/>
              <a:buChar char="■"/>
            </a:pPr>
            <a:r>
              <a:rPr b="0" i="1" lang="en-US" sz="2000" u="none">
                <a:solidFill>
                  <a:schemeClr val="dk1"/>
                </a:solidFill>
                <a:latin typeface="Helvetica Neue"/>
                <a:ea typeface="Helvetica Neue"/>
                <a:cs typeface="Helvetica Neue"/>
                <a:sym typeface="Helvetica Neue"/>
              </a:rPr>
              <a:t>Projects get into trouble when …</a:t>
            </a:r>
            <a:endParaRPr/>
          </a:p>
          <a:p>
            <a:pPr indent="-285750" lvl="1" marL="742950" rtl="0" algn="l">
              <a:lnSpc>
                <a:spcPct val="100000"/>
              </a:lnSpc>
              <a:spcBef>
                <a:spcPts val="600"/>
              </a:spcBef>
              <a:spcAft>
                <a:spcPts val="0"/>
              </a:spcAft>
              <a:buClr>
                <a:schemeClr val="folHlink"/>
              </a:buClr>
              <a:buSzPts val="1260"/>
              <a:buFont typeface="Noto Sans Symbols"/>
              <a:buChar char="■"/>
            </a:pPr>
            <a:r>
              <a:rPr b="0" i="0" lang="en-US" sz="1800" u="none">
                <a:solidFill>
                  <a:schemeClr val="dk1"/>
                </a:solidFill>
                <a:latin typeface="Helvetica Neue"/>
                <a:ea typeface="Helvetica Neue"/>
                <a:cs typeface="Helvetica Neue"/>
                <a:sym typeface="Helvetica Neue"/>
              </a:rPr>
              <a:t>Software people don’t understand their customer’s needs.</a:t>
            </a:r>
            <a:endParaRPr/>
          </a:p>
          <a:p>
            <a:pPr indent="-285750" lvl="1" marL="742950" rtl="0" algn="l">
              <a:lnSpc>
                <a:spcPct val="100000"/>
              </a:lnSpc>
              <a:spcBef>
                <a:spcPts val="300"/>
              </a:spcBef>
              <a:spcAft>
                <a:spcPts val="0"/>
              </a:spcAft>
              <a:buClr>
                <a:schemeClr val="folHlink"/>
              </a:buClr>
              <a:buSzPts val="1260"/>
              <a:buFont typeface="Noto Sans Symbols"/>
              <a:buChar char="■"/>
            </a:pPr>
            <a:r>
              <a:rPr b="0" i="0" lang="en-US" sz="1800" u="none">
                <a:solidFill>
                  <a:schemeClr val="dk1"/>
                </a:solidFill>
                <a:latin typeface="Helvetica Neue"/>
                <a:ea typeface="Helvetica Neue"/>
                <a:cs typeface="Helvetica Neue"/>
                <a:sym typeface="Helvetica Neue"/>
              </a:rPr>
              <a:t>The product scope is poorly defined.</a:t>
            </a:r>
            <a:endParaRPr/>
          </a:p>
          <a:p>
            <a:pPr indent="-285750" lvl="1" marL="742950" rtl="0" algn="l">
              <a:lnSpc>
                <a:spcPct val="100000"/>
              </a:lnSpc>
              <a:spcBef>
                <a:spcPts val="360"/>
              </a:spcBef>
              <a:spcAft>
                <a:spcPts val="0"/>
              </a:spcAft>
              <a:buClr>
                <a:schemeClr val="folHlink"/>
              </a:buClr>
              <a:buSzPts val="1260"/>
              <a:buFont typeface="Noto Sans Symbols"/>
              <a:buChar char="■"/>
            </a:pPr>
            <a:r>
              <a:rPr b="0" i="0" lang="en-US" sz="1800" u="none">
                <a:solidFill>
                  <a:schemeClr val="dk1"/>
                </a:solidFill>
                <a:latin typeface="Helvetica Neue"/>
                <a:ea typeface="Helvetica Neue"/>
                <a:cs typeface="Helvetica Neue"/>
                <a:sym typeface="Helvetica Neue"/>
              </a:rPr>
              <a:t>Changes are managed poorly.</a:t>
            </a:r>
            <a:endParaRPr/>
          </a:p>
          <a:p>
            <a:pPr indent="-285750" lvl="1" marL="742950" rtl="0" algn="l">
              <a:lnSpc>
                <a:spcPct val="100000"/>
              </a:lnSpc>
              <a:spcBef>
                <a:spcPts val="360"/>
              </a:spcBef>
              <a:spcAft>
                <a:spcPts val="0"/>
              </a:spcAft>
              <a:buClr>
                <a:schemeClr val="folHlink"/>
              </a:buClr>
              <a:buSzPts val="1260"/>
              <a:buFont typeface="Noto Sans Symbols"/>
              <a:buChar char="■"/>
            </a:pPr>
            <a:r>
              <a:rPr b="0" i="0" lang="en-US" sz="1800" u="none">
                <a:solidFill>
                  <a:schemeClr val="dk1"/>
                </a:solidFill>
                <a:latin typeface="Helvetica Neue"/>
                <a:ea typeface="Helvetica Neue"/>
                <a:cs typeface="Helvetica Neue"/>
                <a:sym typeface="Helvetica Neue"/>
              </a:rPr>
              <a:t>The chosen technology changes.</a:t>
            </a:r>
            <a:endParaRPr/>
          </a:p>
          <a:p>
            <a:pPr indent="-285750" lvl="1" marL="742950" rtl="0" algn="l">
              <a:lnSpc>
                <a:spcPct val="100000"/>
              </a:lnSpc>
              <a:spcBef>
                <a:spcPts val="360"/>
              </a:spcBef>
              <a:spcAft>
                <a:spcPts val="0"/>
              </a:spcAft>
              <a:buClr>
                <a:schemeClr val="folHlink"/>
              </a:buClr>
              <a:buSzPts val="1260"/>
              <a:buFont typeface="Noto Sans Symbols"/>
              <a:buChar char="■"/>
            </a:pPr>
            <a:r>
              <a:rPr b="0" i="0" lang="en-US" sz="1800" u="none">
                <a:solidFill>
                  <a:schemeClr val="dk1"/>
                </a:solidFill>
                <a:latin typeface="Helvetica Neue"/>
                <a:ea typeface="Helvetica Neue"/>
                <a:cs typeface="Helvetica Neue"/>
                <a:sym typeface="Helvetica Neue"/>
              </a:rPr>
              <a:t>Business needs change [or are ill-defined].</a:t>
            </a:r>
            <a:r>
              <a:rPr b="0" i="0" lang="en-US" sz="1800" u="none">
                <a:solidFill>
                  <a:schemeClr val="dk1"/>
                </a:solidFill>
                <a:latin typeface="Times"/>
                <a:ea typeface="Times"/>
                <a:cs typeface="Times"/>
                <a:sym typeface="Times"/>
              </a:rPr>
              <a:t> </a:t>
            </a:r>
            <a:endParaRPr/>
          </a:p>
          <a:p>
            <a:pPr indent="-285750" lvl="1" marL="742950" rtl="0" algn="l">
              <a:lnSpc>
                <a:spcPct val="100000"/>
              </a:lnSpc>
              <a:spcBef>
                <a:spcPts val="360"/>
              </a:spcBef>
              <a:spcAft>
                <a:spcPts val="0"/>
              </a:spcAft>
              <a:buClr>
                <a:schemeClr val="folHlink"/>
              </a:buClr>
              <a:buSzPts val="1260"/>
              <a:buFont typeface="Noto Sans Symbols"/>
              <a:buChar char="■"/>
            </a:pPr>
            <a:r>
              <a:rPr b="0" i="0" lang="en-US" sz="1800" u="none">
                <a:solidFill>
                  <a:schemeClr val="dk1"/>
                </a:solidFill>
                <a:latin typeface="Helvetica Neue"/>
                <a:ea typeface="Helvetica Neue"/>
                <a:cs typeface="Helvetica Neue"/>
                <a:sym typeface="Helvetica Neue"/>
              </a:rPr>
              <a:t>Deadlines are unrealistic.</a:t>
            </a:r>
            <a:endParaRPr/>
          </a:p>
          <a:p>
            <a:pPr indent="-285750" lvl="1" marL="742950" rtl="0" algn="l">
              <a:lnSpc>
                <a:spcPct val="100000"/>
              </a:lnSpc>
              <a:spcBef>
                <a:spcPts val="360"/>
              </a:spcBef>
              <a:spcAft>
                <a:spcPts val="0"/>
              </a:spcAft>
              <a:buClr>
                <a:schemeClr val="folHlink"/>
              </a:buClr>
              <a:buSzPts val="1260"/>
              <a:buFont typeface="Noto Sans Symbols"/>
              <a:buChar char="■"/>
            </a:pPr>
            <a:r>
              <a:rPr b="0" i="0" lang="en-US" sz="1800" u="none">
                <a:solidFill>
                  <a:schemeClr val="dk1"/>
                </a:solidFill>
                <a:latin typeface="Helvetica Neue"/>
                <a:ea typeface="Helvetica Neue"/>
                <a:cs typeface="Helvetica Neue"/>
                <a:sym typeface="Helvetica Neue"/>
              </a:rPr>
              <a:t>Users are resistant.</a:t>
            </a:r>
            <a:endParaRPr/>
          </a:p>
          <a:p>
            <a:pPr indent="-285750" lvl="1" marL="742950" rtl="0" algn="l">
              <a:lnSpc>
                <a:spcPct val="100000"/>
              </a:lnSpc>
              <a:spcBef>
                <a:spcPts val="360"/>
              </a:spcBef>
              <a:spcAft>
                <a:spcPts val="0"/>
              </a:spcAft>
              <a:buClr>
                <a:schemeClr val="folHlink"/>
              </a:buClr>
              <a:buSzPts val="1260"/>
              <a:buFont typeface="Noto Sans Symbols"/>
              <a:buChar char="■"/>
            </a:pPr>
            <a:r>
              <a:rPr b="0" i="0" lang="en-US" sz="1800" u="none">
                <a:solidFill>
                  <a:schemeClr val="dk1"/>
                </a:solidFill>
                <a:latin typeface="Helvetica Neue"/>
                <a:ea typeface="Helvetica Neue"/>
                <a:cs typeface="Helvetica Neue"/>
                <a:sym typeface="Helvetica Neue"/>
              </a:rPr>
              <a:t>Sponsorship is lost [or was never properly obtained].</a:t>
            </a:r>
            <a:endParaRPr/>
          </a:p>
          <a:p>
            <a:pPr indent="-285750" lvl="1" marL="742950" rtl="0" algn="l">
              <a:lnSpc>
                <a:spcPct val="100000"/>
              </a:lnSpc>
              <a:spcBef>
                <a:spcPts val="360"/>
              </a:spcBef>
              <a:spcAft>
                <a:spcPts val="0"/>
              </a:spcAft>
              <a:buClr>
                <a:schemeClr val="folHlink"/>
              </a:buClr>
              <a:buSzPts val="1260"/>
              <a:buFont typeface="Noto Sans Symbols"/>
              <a:buChar char="■"/>
            </a:pPr>
            <a:r>
              <a:rPr b="0" i="0" lang="en-US" sz="1800" u="none">
                <a:solidFill>
                  <a:schemeClr val="dk1"/>
                </a:solidFill>
                <a:latin typeface="Helvetica Neue"/>
                <a:ea typeface="Helvetica Neue"/>
                <a:cs typeface="Helvetica Neue"/>
                <a:sym typeface="Helvetica Neue"/>
              </a:rPr>
              <a:t>The project team lacks people with appropriate skills.</a:t>
            </a:r>
            <a:endParaRPr/>
          </a:p>
          <a:p>
            <a:pPr indent="-285750" lvl="1" marL="742950" rtl="0" algn="l">
              <a:lnSpc>
                <a:spcPct val="100000"/>
              </a:lnSpc>
              <a:spcBef>
                <a:spcPts val="360"/>
              </a:spcBef>
              <a:spcAft>
                <a:spcPts val="0"/>
              </a:spcAft>
              <a:buClr>
                <a:schemeClr val="folHlink"/>
              </a:buClr>
              <a:buSzPts val="1260"/>
              <a:buFont typeface="Noto Sans Symbols"/>
              <a:buChar char="■"/>
            </a:pPr>
            <a:r>
              <a:rPr b="0" i="0" lang="en-US" sz="1800" u="none">
                <a:solidFill>
                  <a:schemeClr val="dk1"/>
                </a:solidFill>
                <a:latin typeface="Helvetica Neue"/>
                <a:ea typeface="Helvetica Neue"/>
                <a:cs typeface="Helvetica Neue"/>
                <a:sym typeface="Helvetica Neue"/>
              </a:rPr>
              <a:t>Managers [and practitioners] avoid best practices and lessons learned.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6"/>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342" name="Google Shape;342;p16"/>
          <p:cNvSpPr txBox="1"/>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43" name="Google Shape;343;p16"/>
          <p:cNvSpPr txBox="1"/>
          <p:nvPr>
            <p:ph type="title"/>
          </p:nvPr>
        </p:nvSpPr>
        <p:spPr>
          <a:xfrm>
            <a:off x="1219200" y="1066800"/>
            <a:ext cx="7924800" cy="633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Helvetica Neue"/>
              <a:buNone/>
            </a:pPr>
            <a:r>
              <a:rPr b="0" i="0" lang="en-US" sz="3600" u="none">
                <a:solidFill>
                  <a:schemeClr val="dk2"/>
                </a:solidFill>
                <a:latin typeface="Helvetica Neue"/>
                <a:ea typeface="Helvetica Neue"/>
                <a:cs typeface="Helvetica Neue"/>
                <a:sym typeface="Helvetica Neue"/>
              </a:rPr>
              <a:t>Common-Sense Approach to Projects</a:t>
            </a:r>
            <a:endParaRPr/>
          </a:p>
        </p:txBody>
      </p:sp>
      <p:sp>
        <p:nvSpPr>
          <p:cNvPr id="344" name="Google Shape;344;p16"/>
          <p:cNvSpPr txBox="1"/>
          <p:nvPr>
            <p:ph idx="1" type="body"/>
          </p:nvPr>
        </p:nvSpPr>
        <p:spPr>
          <a:xfrm>
            <a:off x="1828800" y="1828800"/>
            <a:ext cx="69342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350"/>
              <a:buFont typeface="Noto Sans Symbols"/>
              <a:buChar char="■"/>
            </a:pPr>
            <a:r>
              <a:rPr b="0" i="1" lang="en-US" sz="1800" u="none">
                <a:solidFill>
                  <a:schemeClr val="folHlink"/>
                </a:solidFill>
                <a:latin typeface="Helvetica Neue"/>
                <a:ea typeface="Helvetica Neue"/>
                <a:cs typeface="Helvetica Neue"/>
                <a:sym typeface="Helvetica Neue"/>
              </a:rPr>
              <a:t>Start on the right foot. </a:t>
            </a:r>
            <a:r>
              <a:rPr b="0" i="0" lang="en-US" sz="1800" u="none">
                <a:solidFill>
                  <a:schemeClr val="folHlink"/>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This is accomplished by working hard (very hard) to understand the problem that is to be solved and then setting realistic objectives and expectations.   </a:t>
            </a:r>
            <a:endParaRPr/>
          </a:p>
          <a:p>
            <a:pPr indent="-342900" lvl="0" marL="342900" rtl="0" algn="l">
              <a:lnSpc>
                <a:spcPct val="90000"/>
              </a:lnSpc>
              <a:spcBef>
                <a:spcPts val="300"/>
              </a:spcBef>
              <a:spcAft>
                <a:spcPts val="0"/>
              </a:spcAft>
              <a:buClr>
                <a:schemeClr val="folHlink"/>
              </a:buClr>
              <a:buSzPts val="1350"/>
              <a:buFont typeface="Noto Sans Symbols"/>
              <a:buChar char="■"/>
            </a:pPr>
            <a:r>
              <a:rPr b="0" i="1" lang="en-US" sz="1800" u="none">
                <a:solidFill>
                  <a:schemeClr val="folHlink"/>
                </a:solidFill>
                <a:latin typeface="Helvetica Neue"/>
                <a:ea typeface="Helvetica Neue"/>
                <a:cs typeface="Helvetica Neue"/>
                <a:sym typeface="Helvetica Neue"/>
              </a:rPr>
              <a:t>Maintain momentum. </a:t>
            </a:r>
            <a:r>
              <a:rPr b="0" i="1" lang="en-US" sz="1800" u="none">
                <a:solidFill>
                  <a:schemeClr val="dk1"/>
                </a:solidFill>
                <a:latin typeface="Helvetica Neue"/>
                <a:ea typeface="Helvetica Neue"/>
                <a:cs typeface="Helvetica Neue"/>
                <a:sym typeface="Helvetica Neue"/>
              </a:rPr>
              <a:t>The </a:t>
            </a:r>
            <a:r>
              <a:rPr b="0" i="0" lang="en-US" sz="1800" u="none">
                <a:solidFill>
                  <a:schemeClr val="dk1"/>
                </a:solidFill>
                <a:latin typeface="Helvetica Neue"/>
                <a:ea typeface="Helvetica Neue"/>
                <a:cs typeface="Helvetica Neue"/>
                <a:sym typeface="Helvetica Neue"/>
              </a:rPr>
              <a:t>project manager must provide incentives to keep turnover of personnel to an absolute minimum, the team should emphasize quality in every task it performs, and senior management should do everything possible to stay out of the team’s way.</a:t>
            </a:r>
            <a:endParaRPr/>
          </a:p>
          <a:p>
            <a:pPr indent="-342900" lvl="0" marL="342900" rtl="0" algn="l">
              <a:lnSpc>
                <a:spcPct val="90000"/>
              </a:lnSpc>
              <a:spcBef>
                <a:spcPts val="360"/>
              </a:spcBef>
              <a:spcAft>
                <a:spcPts val="0"/>
              </a:spcAft>
              <a:buClr>
                <a:schemeClr val="folHlink"/>
              </a:buClr>
              <a:buSzPts val="1350"/>
              <a:buFont typeface="Noto Sans Symbols"/>
              <a:buChar char="■"/>
            </a:pPr>
            <a:r>
              <a:rPr b="0" i="1" lang="en-US" sz="1800" u="none">
                <a:solidFill>
                  <a:schemeClr val="folHlink"/>
                </a:solidFill>
                <a:latin typeface="Helvetica Neue"/>
                <a:ea typeface="Helvetica Neue"/>
                <a:cs typeface="Helvetica Neue"/>
                <a:sym typeface="Helvetica Neue"/>
              </a:rPr>
              <a:t>Track progress. </a:t>
            </a:r>
            <a:r>
              <a:rPr b="0" i="0" lang="en-US" sz="1800" u="none">
                <a:solidFill>
                  <a:schemeClr val="dk1"/>
                </a:solidFill>
                <a:latin typeface="Helvetica Neue"/>
                <a:ea typeface="Helvetica Neue"/>
                <a:cs typeface="Helvetica Neue"/>
                <a:sym typeface="Helvetica Neue"/>
              </a:rPr>
              <a:t> For a software project, progress is tracked as work products  (e.g., models, source code, sets of test cases) are produced and approved (using formal technical reviews) as part of a quality assurance activity. </a:t>
            </a:r>
            <a:endParaRPr/>
          </a:p>
          <a:p>
            <a:pPr indent="-342900" lvl="0" marL="342900" rtl="0" algn="l">
              <a:lnSpc>
                <a:spcPct val="90000"/>
              </a:lnSpc>
              <a:spcBef>
                <a:spcPts val="360"/>
              </a:spcBef>
              <a:spcAft>
                <a:spcPts val="0"/>
              </a:spcAft>
              <a:buClr>
                <a:schemeClr val="folHlink"/>
              </a:buClr>
              <a:buSzPts val="1350"/>
              <a:buFont typeface="Noto Sans Symbols"/>
              <a:buChar char="■"/>
            </a:pPr>
            <a:r>
              <a:rPr b="0" i="1" lang="en-US" sz="1800" u="none">
                <a:solidFill>
                  <a:schemeClr val="folHlink"/>
                </a:solidFill>
                <a:latin typeface="Helvetica Neue"/>
                <a:ea typeface="Helvetica Neue"/>
                <a:cs typeface="Helvetica Neue"/>
                <a:sym typeface="Helvetica Neue"/>
              </a:rPr>
              <a:t>Make smart decisions. </a:t>
            </a:r>
            <a:r>
              <a:rPr b="0" i="0" lang="en-US" sz="1800" u="none">
                <a:solidFill>
                  <a:schemeClr val="folHlink"/>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In essence, the decisions of the project manager and the software team should be to “keep it simple.” </a:t>
            </a:r>
            <a:endParaRPr/>
          </a:p>
          <a:p>
            <a:pPr indent="-342900" lvl="0" marL="342900" rtl="0" algn="l">
              <a:lnSpc>
                <a:spcPct val="90000"/>
              </a:lnSpc>
              <a:spcBef>
                <a:spcPts val="360"/>
              </a:spcBef>
              <a:spcAft>
                <a:spcPts val="0"/>
              </a:spcAft>
              <a:buClr>
                <a:schemeClr val="folHlink"/>
              </a:buClr>
              <a:buSzPts val="1350"/>
              <a:buFont typeface="Noto Sans Symbols"/>
              <a:buChar char="■"/>
            </a:pPr>
            <a:r>
              <a:rPr b="0" i="1" lang="en-US" sz="1800" u="none">
                <a:solidFill>
                  <a:schemeClr val="folHlink"/>
                </a:solidFill>
                <a:latin typeface="Helvetica Neue"/>
                <a:ea typeface="Helvetica Neue"/>
                <a:cs typeface="Helvetica Neue"/>
                <a:sym typeface="Helvetica Neue"/>
              </a:rPr>
              <a:t>Conduct a postmortem analysis.</a:t>
            </a:r>
            <a:r>
              <a:rPr b="0" i="0" lang="en-US" sz="1800" u="none">
                <a:solidFill>
                  <a:schemeClr val="folHlink"/>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Establish a consistent mechanism for extracting lessons learned for each project.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7"/>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350" name="Google Shape;350;p17"/>
          <p:cNvSpPr txBox="1"/>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51" name="Google Shape;351;p17"/>
          <p:cNvSpPr txBox="1"/>
          <p:nvPr>
            <p:ph type="title"/>
          </p:nvPr>
        </p:nvSpPr>
        <p:spPr>
          <a:xfrm>
            <a:off x="1219200" y="1143000"/>
            <a:ext cx="7319962" cy="5556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Helvetica Neue"/>
              <a:buNone/>
            </a:pPr>
            <a:r>
              <a:rPr b="0" i="0" lang="en-US" sz="3600" u="none">
                <a:solidFill>
                  <a:schemeClr val="dk2"/>
                </a:solidFill>
                <a:latin typeface="Helvetica Neue"/>
                <a:ea typeface="Helvetica Neue"/>
                <a:cs typeface="Helvetica Neue"/>
                <a:sym typeface="Helvetica Neue"/>
              </a:rPr>
              <a:t>To Get to the Essence of a Project</a:t>
            </a:r>
            <a:endParaRPr/>
          </a:p>
        </p:txBody>
      </p:sp>
      <p:sp>
        <p:nvSpPr>
          <p:cNvPr id="352" name="Google Shape;352;p17"/>
          <p:cNvSpPr txBox="1"/>
          <p:nvPr>
            <p:ph idx="1" type="body"/>
          </p:nvPr>
        </p:nvSpPr>
        <p:spPr>
          <a:xfrm>
            <a:off x="1828800" y="1905000"/>
            <a:ext cx="6864350" cy="41433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800"/>
              <a:buFont typeface="Noto Sans Symbols"/>
              <a:buChar char="■"/>
            </a:pPr>
            <a:r>
              <a:rPr b="0" i="0" lang="en-US" sz="2400" u="none">
                <a:solidFill>
                  <a:schemeClr val="folHlink"/>
                </a:solidFill>
                <a:latin typeface="Helvetica Neue"/>
                <a:ea typeface="Helvetica Neue"/>
                <a:cs typeface="Helvetica Neue"/>
                <a:sym typeface="Helvetica Neue"/>
              </a:rPr>
              <a:t>W</a:t>
            </a:r>
            <a:r>
              <a:rPr b="0" i="0" lang="en-US" sz="2400" u="none">
                <a:solidFill>
                  <a:schemeClr val="dk1"/>
                </a:solidFill>
                <a:latin typeface="Helvetica Neue"/>
                <a:ea typeface="Helvetica Neue"/>
                <a:cs typeface="Helvetica Neue"/>
                <a:sym typeface="Helvetica Neue"/>
              </a:rPr>
              <a:t>hy is the system being developed?</a:t>
            </a:r>
            <a:endParaRPr/>
          </a:p>
          <a:p>
            <a:pPr indent="-342900" lvl="0" marL="342900" rtl="0" algn="l">
              <a:lnSpc>
                <a:spcPct val="90000"/>
              </a:lnSpc>
              <a:spcBef>
                <a:spcPts val="480"/>
              </a:spcBef>
              <a:spcAft>
                <a:spcPts val="0"/>
              </a:spcAft>
              <a:buClr>
                <a:schemeClr val="folHlink"/>
              </a:buClr>
              <a:buSzPts val="1800"/>
              <a:buFont typeface="Noto Sans Symbols"/>
              <a:buChar char="■"/>
            </a:pPr>
            <a:r>
              <a:rPr b="0" i="0" lang="en-US" sz="2400" u="none">
                <a:solidFill>
                  <a:schemeClr val="folHlink"/>
                </a:solidFill>
                <a:latin typeface="Helvetica Neue"/>
                <a:ea typeface="Helvetica Neue"/>
                <a:cs typeface="Helvetica Neue"/>
                <a:sym typeface="Helvetica Neue"/>
              </a:rPr>
              <a:t>W</a:t>
            </a:r>
            <a:r>
              <a:rPr b="0" i="0" lang="en-US" sz="2400" u="none">
                <a:solidFill>
                  <a:schemeClr val="dk1"/>
                </a:solidFill>
                <a:latin typeface="Helvetica Neue"/>
                <a:ea typeface="Helvetica Neue"/>
                <a:cs typeface="Helvetica Neue"/>
                <a:sym typeface="Helvetica Neue"/>
              </a:rPr>
              <a:t>hat will be done? </a:t>
            </a:r>
            <a:endParaRPr/>
          </a:p>
          <a:p>
            <a:pPr indent="-342900" lvl="0" marL="342900" rtl="0" algn="l">
              <a:lnSpc>
                <a:spcPct val="90000"/>
              </a:lnSpc>
              <a:spcBef>
                <a:spcPts val="480"/>
              </a:spcBef>
              <a:spcAft>
                <a:spcPts val="0"/>
              </a:spcAft>
              <a:buClr>
                <a:schemeClr val="folHlink"/>
              </a:buClr>
              <a:buSzPts val="1800"/>
              <a:buFont typeface="Noto Sans Symbols"/>
              <a:buChar char="■"/>
            </a:pPr>
            <a:r>
              <a:rPr b="0" i="0" lang="en-US" sz="2400" u="none">
                <a:solidFill>
                  <a:schemeClr val="folHlink"/>
                </a:solidFill>
                <a:latin typeface="Helvetica Neue"/>
                <a:ea typeface="Helvetica Neue"/>
                <a:cs typeface="Helvetica Neue"/>
                <a:sym typeface="Helvetica Neue"/>
              </a:rPr>
              <a:t>W</a:t>
            </a:r>
            <a:r>
              <a:rPr b="0" i="0" lang="en-US" sz="2400" u="none">
                <a:solidFill>
                  <a:schemeClr val="dk1"/>
                </a:solidFill>
                <a:latin typeface="Helvetica Neue"/>
                <a:ea typeface="Helvetica Neue"/>
                <a:cs typeface="Helvetica Neue"/>
                <a:sym typeface="Helvetica Neue"/>
              </a:rPr>
              <a:t>hen will it be accomplished?</a:t>
            </a:r>
            <a:endParaRPr/>
          </a:p>
          <a:p>
            <a:pPr indent="-342900" lvl="0" marL="342900" rtl="0" algn="l">
              <a:lnSpc>
                <a:spcPct val="90000"/>
              </a:lnSpc>
              <a:spcBef>
                <a:spcPts val="480"/>
              </a:spcBef>
              <a:spcAft>
                <a:spcPts val="0"/>
              </a:spcAft>
              <a:buClr>
                <a:schemeClr val="folHlink"/>
              </a:buClr>
              <a:buSzPts val="1800"/>
              <a:buFont typeface="Noto Sans Symbols"/>
              <a:buChar char="■"/>
            </a:pPr>
            <a:r>
              <a:rPr b="0" i="0" lang="en-US" sz="2400" u="none">
                <a:solidFill>
                  <a:schemeClr val="folHlink"/>
                </a:solidFill>
                <a:latin typeface="Helvetica Neue"/>
                <a:ea typeface="Helvetica Neue"/>
                <a:cs typeface="Helvetica Neue"/>
                <a:sym typeface="Helvetica Neue"/>
              </a:rPr>
              <a:t>W</a:t>
            </a:r>
            <a:r>
              <a:rPr b="0" i="0" lang="en-US" sz="2400" u="none">
                <a:solidFill>
                  <a:schemeClr val="dk1"/>
                </a:solidFill>
                <a:latin typeface="Helvetica Neue"/>
                <a:ea typeface="Helvetica Neue"/>
                <a:cs typeface="Helvetica Neue"/>
                <a:sym typeface="Helvetica Neue"/>
              </a:rPr>
              <a:t>ho is responsible?</a:t>
            </a:r>
            <a:endParaRPr/>
          </a:p>
          <a:p>
            <a:pPr indent="-342900" lvl="0" marL="342900" rtl="0" algn="l">
              <a:lnSpc>
                <a:spcPct val="90000"/>
              </a:lnSpc>
              <a:spcBef>
                <a:spcPts val="480"/>
              </a:spcBef>
              <a:spcAft>
                <a:spcPts val="0"/>
              </a:spcAft>
              <a:buClr>
                <a:schemeClr val="folHlink"/>
              </a:buClr>
              <a:buSzPts val="1800"/>
              <a:buFont typeface="Noto Sans Symbols"/>
              <a:buChar char="■"/>
            </a:pPr>
            <a:r>
              <a:rPr b="0" i="0" lang="en-US" sz="2400" u="none">
                <a:solidFill>
                  <a:schemeClr val="folHlink"/>
                </a:solidFill>
                <a:latin typeface="Helvetica Neue"/>
                <a:ea typeface="Helvetica Neue"/>
                <a:cs typeface="Helvetica Neue"/>
                <a:sym typeface="Helvetica Neue"/>
              </a:rPr>
              <a:t>W</a:t>
            </a:r>
            <a:r>
              <a:rPr b="0" i="0" lang="en-US" sz="2400" u="none">
                <a:solidFill>
                  <a:schemeClr val="dk1"/>
                </a:solidFill>
                <a:latin typeface="Helvetica Neue"/>
                <a:ea typeface="Helvetica Neue"/>
                <a:cs typeface="Helvetica Neue"/>
                <a:sym typeface="Helvetica Neue"/>
              </a:rPr>
              <a:t>here are they organizationally located?</a:t>
            </a:r>
            <a:endParaRPr/>
          </a:p>
          <a:p>
            <a:pPr indent="-342900" lvl="0" marL="342900" rtl="0" algn="l">
              <a:lnSpc>
                <a:spcPct val="90000"/>
              </a:lnSpc>
              <a:spcBef>
                <a:spcPts val="480"/>
              </a:spcBef>
              <a:spcAft>
                <a:spcPts val="0"/>
              </a:spcAft>
              <a:buClr>
                <a:schemeClr val="folHlink"/>
              </a:buClr>
              <a:buSzPts val="1800"/>
              <a:buFont typeface="Noto Sans Symbols"/>
              <a:buChar char="■"/>
            </a:pPr>
            <a:r>
              <a:rPr b="0" i="0" lang="en-US" sz="2400" u="none">
                <a:solidFill>
                  <a:schemeClr val="folHlink"/>
                </a:solidFill>
                <a:latin typeface="Helvetica Neue"/>
                <a:ea typeface="Helvetica Neue"/>
                <a:cs typeface="Helvetica Neue"/>
                <a:sym typeface="Helvetica Neue"/>
              </a:rPr>
              <a:t>H</a:t>
            </a:r>
            <a:r>
              <a:rPr b="0" i="0" lang="en-US" sz="2400" u="none">
                <a:solidFill>
                  <a:schemeClr val="dk1"/>
                </a:solidFill>
                <a:latin typeface="Helvetica Neue"/>
                <a:ea typeface="Helvetica Neue"/>
                <a:cs typeface="Helvetica Neue"/>
                <a:sym typeface="Helvetica Neue"/>
              </a:rPr>
              <a:t>ow will the job be done technically and managerially?</a:t>
            </a:r>
            <a:endParaRPr/>
          </a:p>
          <a:p>
            <a:pPr indent="-342900" lvl="0" marL="342900" rtl="0" algn="l">
              <a:lnSpc>
                <a:spcPct val="90000"/>
              </a:lnSpc>
              <a:spcBef>
                <a:spcPts val="480"/>
              </a:spcBef>
              <a:spcAft>
                <a:spcPts val="0"/>
              </a:spcAft>
              <a:buClr>
                <a:schemeClr val="folHlink"/>
              </a:buClr>
              <a:buSzPts val="1800"/>
              <a:buFont typeface="Noto Sans Symbols"/>
              <a:buChar char="■"/>
            </a:pPr>
            <a:r>
              <a:rPr b="0" i="0" lang="en-US" sz="2400" u="none">
                <a:solidFill>
                  <a:schemeClr val="folHlink"/>
                </a:solidFill>
                <a:latin typeface="Helvetica Neue"/>
                <a:ea typeface="Helvetica Neue"/>
                <a:cs typeface="Helvetica Neue"/>
                <a:sym typeface="Helvetica Neue"/>
              </a:rPr>
              <a:t>H</a:t>
            </a:r>
            <a:r>
              <a:rPr b="0" i="0" lang="en-US" sz="2400" u="none">
                <a:solidFill>
                  <a:schemeClr val="dk1"/>
                </a:solidFill>
                <a:latin typeface="Helvetica Neue"/>
                <a:ea typeface="Helvetica Neue"/>
                <a:cs typeface="Helvetica Neue"/>
                <a:sym typeface="Helvetica Neue"/>
              </a:rPr>
              <a:t>ow much of each resource (e.g., people, software, tools, database) will be needed?</a:t>
            </a:r>
            <a:endParaRPr/>
          </a:p>
        </p:txBody>
      </p:sp>
      <p:sp>
        <p:nvSpPr>
          <p:cNvPr id="353" name="Google Shape;353;p17"/>
          <p:cNvSpPr txBox="1"/>
          <p:nvPr/>
        </p:nvSpPr>
        <p:spPr>
          <a:xfrm>
            <a:off x="5257800" y="5562600"/>
            <a:ext cx="3048000" cy="339725"/>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800"/>
              <a:buFont typeface="Helvetica Neue"/>
              <a:buNone/>
            </a:pPr>
            <a:r>
              <a:rPr b="1" i="1" lang="en-US" sz="1800" u="none">
                <a:solidFill>
                  <a:schemeClr val="dk1"/>
                </a:solidFill>
                <a:latin typeface="Helvetica Neue"/>
                <a:ea typeface="Helvetica Neue"/>
                <a:cs typeface="Helvetica Neue"/>
                <a:sym typeface="Helvetica Neue"/>
              </a:rPr>
              <a:t>Barry Boehm [Boe96]</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8"/>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359" name="Google Shape;359;p18"/>
          <p:cNvSpPr txBox="1"/>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360" name="Google Shape;360;p18"/>
          <p:cNvSpPr txBox="1"/>
          <p:nvPr>
            <p:ph type="title"/>
          </p:nvPr>
        </p:nvSpPr>
        <p:spPr>
          <a:xfrm>
            <a:off x="1219200" y="1066800"/>
            <a:ext cx="3994150" cy="633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Critical Practices</a:t>
            </a:r>
            <a:endParaRPr/>
          </a:p>
        </p:txBody>
      </p:sp>
      <p:sp>
        <p:nvSpPr>
          <p:cNvPr id="361" name="Google Shape;361;p18"/>
          <p:cNvSpPr txBox="1"/>
          <p:nvPr>
            <p:ph idx="1" type="body"/>
          </p:nvPr>
        </p:nvSpPr>
        <p:spPr>
          <a:xfrm>
            <a:off x="1905000" y="1981200"/>
            <a:ext cx="6116637" cy="32639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folHlink"/>
              </a:buClr>
              <a:buSzPts val="1800"/>
              <a:buFont typeface="Noto Sans Symbols"/>
              <a:buChar char="■"/>
            </a:pPr>
            <a:r>
              <a:rPr b="0" i="0" lang="en-US" sz="2400" u="none">
                <a:solidFill>
                  <a:schemeClr val="dk1"/>
                </a:solidFill>
                <a:latin typeface="Helvetica Neue"/>
                <a:ea typeface="Helvetica Neue"/>
                <a:cs typeface="Helvetica Neue"/>
                <a:sym typeface="Helvetica Neue"/>
              </a:rPr>
              <a:t>Formal risk management</a:t>
            </a:r>
            <a:endParaRPr/>
          </a:p>
          <a:p>
            <a:pPr indent="-342900" lvl="0" marL="342900" rtl="0" algn="l">
              <a:lnSpc>
                <a:spcPct val="80000"/>
              </a:lnSpc>
              <a:spcBef>
                <a:spcPts val="480"/>
              </a:spcBef>
              <a:spcAft>
                <a:spcPts val="0"/>
              </a:spcAft>
              <a:buClr>
                <a:schemeClr val="folHlink"/>
              </a:buClr>
              <a:buSzPts val="1800"/>
              <a:buFont typeface="Noto Sans Symbols"/>
              <a:buChar char="■"/>
            </a:pPr>
            <a:r>
              <a:rPr b="0" i="0" lang="en-US" sz="2400" u="none">
                <a:solidFill>
                  <a:schemeClr val="dk1"/>
                </a:solidFill>
                <a:latin typeface="Helvetica Neue"/>
                <a:ea typeface="Helvetica Neue"/>
                <a:cs typeface="Helvetica Neue"/>
                <a:sym typeface="Helvetica Neue"/>
              </a:rPr>
              <a:t>Empirical cost and schedule estimation</a:t>
            </a:r>
            <a:endParaRPr/>
          </a:p>
          <a:p>
            <a:pPr indent="-342900" lvl="0" marL="342900" rtl="0" algn="l">
              <a:lnSpc>
                <a:spcPct val="80000"/>
              </a:lnSpc>
              <a:spcBef>
                <a:spcPts val="480"/>
              </a:spcBef>
              <a:spcAft>
                <a:spcPts val="0"/>
              </a:spcAft>
              <a:buClr>
                <a:schemeClr val="folHlink"/>
              </a:buClr>
              <a:buSzPts val="1800"/>
              <a:buFont typeface="Noto Sans Symbols"/>
              <a:buChar char="■"/>
            </a:pPr>
            <a:r>
              <a:rPr b="0" i="0" lang="en-US" sz="2400" u="none">
                <a:solidFill>
                  <a:schemeClr val="dk1"/>
                </a:solidFill>
                <a:latin typeface="Helvetica Neue"/>
                <a:ea typeface="Helvetica Neue"/>
                <a:cs typeface="Helvetica Neue"/>
                <a:sym typeface="Helvetica Neue"/>
              </a:rPr>
              <a:t>Metrics-based project management</a:t>
            </a:r>
            <a:endParaRPr/>
          </a:p>
          <a:p>
            <a:pPr indent="-342900" lvl="0" marL="342900" rtl="0" algn="l">
              <a:lnSpc>
                <a:spcPct val="80000"/>
              </a:lnSpc>
              <a:spcBef>
                <a:spcPts val="480"/>
              </a:spcBef>
              <a:spcAft>
                <a:spcPts val="0"/>
              </a:spcAft>
              <a:buClr>
                <a:schemeClr val="folHlink"/>
              </a:buClr>
              <a:buSzPts val="1800"/>
              <a:buFont typeface="Noto Sans Symbols"/>
              <a:buChar char="■"/>
            </a:pPr>
            <a:r>
              <a:rPr b="0" i="0" lang="en-US" sz="2400" u="none">
                <a:solidFill>
                  <a:schemeClr val="dk1"/>
                </a:solidFill>
                <a:latin typeface="Helvetica Neue"/>
                <a:ea typeface="Helvetica Neue"/>
                <a:cs typeface="Helvetica Neue"/>
                <a:sym typeface="Helvetica Neue"/>
              </a:rPr>
              <a:t>Earned value tracking</a:t>
            </a:r>
            <a:endParaRPr/>
          </a:p>
          <a:p>
            <a:pPr indent="-342900" lvl="0" marL="342900" rtl="0" algn="l">
              <a:lnSpc>
                <a:spcPct val="80000"/>
              </a:lnSpc>
              <a:spcBef>
                <a:spcPts val="480"/>
              </a:spcBef>
              <a:spcAft>
                <a:spcPts val="0"/>
              </a:spcAft>
              <a:buClr>
                <a:schemeClr val="folHlink"/>
              </a:buClr>
              <a:buSzPts val="1800"/>
              <a:buFont typeface="Noto Sans Symbols"/>
              <a:buChar char="■"/>
            </a:pPr>
            <a:r>
              <a:rPr b="0" i="0" lang="en-US" sz="2400" u="none">
                <a:solidFill>
                  <a:schemeClr val="dk1"/>
                </a:solidFill>
                <a:latin typeface="Helvetica Neue"/>
                <a:ea typeface="Helvetica Neue"/>
                <a:cs typeface="Helvetica Neue"/>
                <a:sym typeface="Helvetica Neue"/>
              </a:rPr>
              <a:t>Defect tracking against quality targets</a:t>
            </a:r>
            <a:endParaRPr/>
          </a:p>
          <a:p>
            <a:pPr indent="-342900" lvl="0" marL="342900" rtl="0" algn="l">
              <a:lnSpc>
                <a:spcPct val="80000"/>
              </a:lnSpc>
              <a:spcBef>
                <a:spcPts val="480"/>
              </a:spcBef>
              <a:spcAft>
                <a:spcPts val="0"/>
              </a:spcAft>
              <a:buClr>
                <a:schemeClr val="folHlink"/>
              </a:buClr>
              <a:buSzPts val="1800"/>
              <a:buFont typeface="Noto Sans Symbols"/>
              <a:buChar char="■"/>
            </a:pPr>
            <a:r>
              <a:rPr b="0" i="0" lang="en-US" sz="2400" u="none">
                <a:solidFill>
                  <a:schemeClr val="dk1"/>
                </a:solidFill>
                <a:latin typeface="Helvetica Neue"/>
                <a:ea typeface="Helvetica Neue"/>
                <a:cs typeface="Helvetica Neue"/>
                <a:sym typeface="Helvetica Neue"/>
              </a:rPr>
              <a:t>People aware project management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221" name="Google Shape;221;p2"/>
          <p:cNvSpPr txBox="1"/>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2" name="Google Shape;222;p2"/>
          <p:cNvSpPr txBox="1"/>
          <p:nvPr>
            <p:ph type="title"/>
          </p:nvPr>
        </p:nvSpPr>
        <p:spPr>
          <a:xfrm>
            <a:off x="1219200" y="1066800"/>
            <a:ext cx="3617912" cy="633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The Four P’s</a:t>
            </a:r>
            <a:endParaRPr/>
          </a:p>
        </p:txBody>
      </p:sp>
      <p:sp>
        <p:nvSpPr>
          <p:cNvPr id="223" name="Google Shape;223;p2"/>
          <p:cNvSpPr txBox="1"/>
          <p:nvPr>
            <p:ph idx="1" type="body"/>
          </p:nvPr>
        </p:nvSpPr>
        <p:spPr>
          <a:xfrm>
            <a:off x="1828800" y="2057400"/>
            <a:ext cx="6954837" cy="44989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Noto Sans Symbols"/>
              <a:buChar char="■"/>
            </a:pPr>
            <a:r>
              <a:rPr b="0" i="0" lang="en-US" sz="2400" u="none">
                <a:solidFill>
                  <a:schemeClr val="folHlink"/>
                </a:solidFill>
                <a:latin typeface="Helvetica Neue"/>
                <a:ea typeface="Helvetica Neue"/>
                <a:cs typeface="Helvetica Neue"/>
                <a:sym typeface="Helvetica Neue"/>
              </a:rPr>
              <a:t>People </a:t>
            </a:r>
            <a:r>
              <a:rPr b="0" i="0" lang="en-US" sz="2400" u="none">
                <a:solidFill>
                  <a:schemeClr val="dk1"/>
                </a:solidFill>
                <a:latin typeface="Helvetica Neue"/>
                <a:ea typeface="Helvetica Neue"/>
                <a:cs typeface="Helvetica Neue"/>
                <a:sym typeface="Helvetica Neue"/>
              </a:rPr>
              <a:t>— the most important element of a successful project</a:t>
            </a:r>
            <a:endParaRPr/>
          </a:p>
          <a:p>
            <a:pPr indent="-342900" lvl="0" marL="342900" rtl="0" algn="l">
              <a:lnSpc>
                <a:spcPct val="100000"/>
              </a:lnSpc>
              <a:spcBef>
                <a:spcPts val="480"/>
              </a:spcBef>
              <a:spcAft>
                <a:spcPts val="0"/>
              </a:spcAft>
              <a:buClr>
                <a:schemeClr val="folHlink"/>
              </a:buClr>
              <a:buSzPts val="1800"/>
              <a:buFont typeface="Noto Sans Symbols"/>
              <a:buChar char="■"/>
            </a:pPr>
            <a:r>
              <a:rPr b="0" i="0" lang="en-US" sz="2400" u="none">
                <a:solidFill>
                  <a:schemeClr val="folHlink"/>
                </a:solidFill>
                <a:latin typeface="Helvetica Neue"/>
                <a:ea typeface="Helvetica Neue"/>
                <a:cs typeface="Helvetica Neue"/>
                <a:sym typeface="Helvetica Neue"/>
              </a:rPr>
              <a:t>Product </a:t>
            </a:r>
            <a:r>
              <a:rPr b="0" i="0" lang="en-US" sz="2400" u="none">
                <a:solidFill>
                  <a:schemeClr val="dk1"/>
                </a:solidFill>
                <a:latin typeface="Helvetica Neue"/>
                <a:ea typeface="Helvetica Neue"/>
                <a:cs typeface="Helvetica Neue"/>
                <a:sym typeface="Helvetica Neue"/>
              </a:rPr>
              <a:t>— the software to be built</a:t>
            </a:r>
            <a:endParaRPr/>
          </a:p>
          <a:p>
            <a:pPr indent="-342900" lvl="0" marL="342900" rtl="0" algn="l">
              <a:lnSpc>
                <a:spcPct val="100000"/>
              </a:lnSpc>
              <a:spcBef>
                <a:spcPts val="480"/>
              </a:spcBef>
              <a:spcAft>
                <a:spcPts val="0"/>
              </a:spcAft>
              <a:buClr>
                <a:schemeClr val="folHlink"/>
              </a:buClr>
              <a:buSzPts val="1800"/>
              <a:buFont typeface="Noto Sans Symbols"/>
              <a:buChar char="■"/>
            </a:pPr>
            <a:r>
              <a:rPr b="0" i="0" lang="en-US" sz="2400" u="none">
                <a:solidFill>
                  <a:schemeClr val="folHlink"/>
                </a:solidFill>
                <a:latin typeface="Helvetica Neue"/>
                <a:ea typeface="Helvetica Neue"/>
                <a:cs typeface="Helvetica Neue"/>
                <a:sym typeface="Helvetica Neue"/>
              </a:rPr>
              <a:t>Process</a:t>
            </a:r>
            <a:r>
              <a:rPr b="0" i="0" lang="en-US" sz="2400" u="none">
                <a:solidFill>
                  <a:schemeClr val="dk1"/>
                </a:solidFill>
                <a:latin typeface="Helvetica Neue"/>
                <a:ea typeface="Helvetica Neue"/>
                <a:cs typeface="Helvetica Neue"/>
                <a:sym typeface="Helvetica Neue"/>
              </a:rPr>
              <a:t> — the set of framework activities and software engineering tasks to get the job done</a:t>
            </a:r>
            <a:endParaRPr/>
          </a:p>
          <a:p>
            <a:pPr indent="-342900" lvl="0" marL="342900" rtl="0" algn="l">
              <a:lnSpc>
                <a:spcPct val="100000"/>
              </a:lnSpc>
              <a:spcBef>
                <a:spcPts val="480"/>
              </a:spcBef>
              <a:spcAft>
                <a:spcPts val="0"/>
              </a:spcAft>
              <a:buClr>
                <a:schemeClr val="folHlink"/>
              </a:buClr>
              <a:buSzPts val="1800"/>
              <a:buFont typeface="Noto Sans Symbols"/>
              <a:buChar char="■"/>
            </a:pPr>
            <a:r>
              <a:rPr b="0" i="0" lang="en-US" sz="2400" u="none">
                <a:solidFill>
                  <a:schemeClr val="folHlink"/>
                </a:solidFill>
                <a:latin typeface="Helvetica Neue"/>
                <a:ea typeface="Helvetica Neue"/>
                <a:cs typeface="Helvetica Neue"/>
                <a:sym typeface="Helvetica Neue"/>
              </a:rPr>
              <a:t>Project </a:t>
            </a:r>
            <a:r>
              <a:rPr b="0" i="0" lang="en-US" sz="2400" u="none">
                <a:solidFill>
                  <a:schemeClr val="dk1"/>
                </a:solidFill>
                <a:latin typeface="Helvetica Neue"/>
                <a:ea typeface="Helvetica Neue"/>
                <a:cs typeface="Helvetica Neue"/>
                <a:sym typeface="Helvetica Neue"/>
              </a:rPr>
              <a:t>— all work required to make the product a reality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229" name="Google Shape;229;p3"/>
          <p:cNvSpPr txBox="1"/>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30" name="Google Shape;230;p3"/>
          <p:cNvSpPr txBox="1"/>
          <p:nvPr>
            <p:ph type="title"/>
          </p:nvPr>
        </p:nvSpPr>
        <p:spPr>
          <a:xfrm>
            <a:off x="1219200" y="1143000"/>
            <a:ext cx="6705600" cy="633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Stakeholders</a:t>
            </a:r>
            <a:endParaRPr/>
          </a:p>
        </p:txBody>
      </p:sp>
      <p:sp>
        <p:nvSpPr>
          <p:cNvPr id="231" name="Google Shape;231;p3"/>
          <p:cNvSpPr txBox="1"/>
          <p:nvPr>
            <p:ph idx="1" type="body"/>
          </p:nvPr>
        </p:nvSpPr>
        <p:spPr>
          <a:xfrm>
            <a:off x="1828800" y="1905000"/>
            <a:ext cx="64770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350"/>
              <a:buFont typeface="Noto Sans Symbols"/>
              <a:buChar char="■"/>
            </a:pPr>
            <a:r>
              <a:rPr b="0" i="1" lang="en-US" sz="1800" u="none">
                <a:solidFill>
                  <a:schemeClr val="folHlink"/>
                </a:solidFill>
                <a:latin typeface="Helvetica Neue"/>
                <a:ea typeface="Helvetica Neue"/>
                <a:cs typeface="Helvetica Neue"/>
                <a:sym typeface="Helvetica Neue"/>
              </a:rPr>
              <a:t>Senior managers</a:t>
            </a:r>
            <a:r>
              <a:rPr b="0" i="0" lang="en-US" sz="1800" u="none">
                <a:solidFill>
                  <a:schemeClr val="folHlink"/>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who define the business issues that often have significant influence on the project.</a:t>
            </a:r>
            <a:endParaRPr/>
          </a:p>
          <a:p>
            <a:pPr indent="-342900" lvl="0" marL="342900" rtl="0" algn="l">
              <a:lnSpc>
                <a:spcPct val="100000"/>
              </a:lnSpc>
              <a:spcBef>
                <a:spcPts val="300"/>
              </a:spcBef>
              <a:spcAft>
                <a:spcPts val="0"/>
              </a:spcAft>
              <a:buClr>
                <a:schemeClr val="folHlink"/>
              </a:buClr>
              <a:buSzPts val="1350"/>
              <a:buFont typeface="Noto Sans Symbols"/>
              <a:buChar char="■"/>
            </a:pPr>
            <a:r>
              <a:rPr b="0" i="1" lang="en-US" sz="1800" u="none">
                <a:solidFill>
                  <a:schemeClr val="folHlink"/>
                </a:solidFill>
                <a:latin typeface="Helvetica Neue"/>
                <a:ea typeface="Helvetica Neue"/>
                <a:cs typeface="Helvetica Neue"/>
                <a:sym typeface="Helvetica Neue"/>
              </a:rPr>
              <a:t>Project (technical) managers </a:t>
            </a:r>
            <a:r>
              <a:rPr b="0" i="0" lang="en-US" sz="1800" u="none">
                <a:solidFill>
                  <a:schemeClr val="dk1"/>
                </a:solidFill>
                <a:latin typeface="Helvetica Neue"/>
                <a:ea typeface="Helvetica Neue"/>
                <a:cs typeface="Helvetica Neue"/>
                <a:sym typeface="Helvetica Neue"/>
              </a:rPr>
              <a:t>who must plan, motivate, organize, and control the practitioners who do software work.</a:t>
            </a:r>
            <a:endParaRPr/>
          </a:p>
          <a:p>
            <a:pPr indent="-342900" lvl="0" marL="342900" rtl="0" algn="l">
              <a:lnSpc>
                <a:spcPct val="100000"/>
              </a:lnSpc>
              <a:spcBef>
                <a:spcPts val="360"/>
              </a:spcBef>
              <a:spcAft>
                <a:spcPts val="0"/>
              </a:spcAft>
              <a:buClr>
                <a:schemeClr val="folHlink"/>
              </a:buClr>
              <a:buSzPts val="1350"/>
              <a:buFont typeface="Noto Sans Symbols"/>
              <a:buChar char="■"/>
            </a:pPr>
            <a:r>
              <a:rPr b="0" i="1" lang="en-US" sz="1800" u="none">
                <a:solidFill>
                  <a:schemeClr val="folHlink"/>
                </a:solidFill>
                <a:latin typeface="Helvetica Neue"/>
                <a:ea typeface="Helvetica Neue"/>
                <a:cs typeface="Helvetica Neue"/>
                <a:sym typeface="Helvetica Neue"/>
              </a:rPr>
              <a:t>Practitioners</a:t>
            </a:r>
            <a:r>
              <a:rPr b="0" i="0" lang="en-US" sz="1800" u="none">
                <a:solidFill>
                  <a:schemeClr val="folHlink"/>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who deliver the technical skills that are necessary to engineer a product or application.</a:t>
            </a:r>
            <a:endParaRPr/>
          </a:p>
          <a:p>
            <a:pPr indent="-342900" lvl="0" marL="342900" rtl="0" algn="l">
              <a:lnSpc>
                <a:spcPct val="100000"/>
              </a:lnSpc>
              <a:spcBef>
                <a:spcPts val="360"/>
              </a:spcBef>
              <a:spcAft>
                <a:spcPts val="0"/>
              </a:spcAft>
              <a:buClr>
                <a:schemeClr val="folHlink"/>
              </a:buClr>
              <a:buSzPts val="1350"/>
              <a:buFont typeface="Noto Sans Symbols"/>
              <a:buChar char="■"/>
            </a:pPr>
            <a:r>
              <a:rPr b="0" i="1" lang="en-US" sz="1800" u="none">
                <a:solidFill>
                  <a:schemeClr val="folHlink"/>
                </a:solidFill>
                <a:latin typeface="Helvetica Neue"/>
                <a:ea typeface="Helvetica Neue"/>
                <a:cs typeface="Helvetica Neue"/>
                <a:sym typeface="Helvetica Neue"/>
              </a:rPr>
              <a:t>Customers</a:t>
            </a:r>
            <a:r>
              <a:rPr b="0" i="0" lang="en-US" sz="1800" u="none">
                <a:solidFill>
                  <a:schemeClr val="folHlink"/>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who specify the requirements for the software to be engineered and other stakeholders who have a peripheral interest in the outcome.</a:t>
            </a:r>
            <a:endParaRPr/>
          </a:p>
          <a:p>
            <a:pPr indent="-342900" lvl="0" marL="342900" rtl="0" algn="l">
              <a:lnSpc>
                <a:spcPct val="100000"/>
              </a:lnSpc>
              <a:spcBef>
                <a:spcPts val="360"/>
              </a:spcBef>
              <a:spcAft>
                <a:spcPts val="0"/>
              </a:spcAft>
              <a:buClr>
                <a:schemeClr val="folHlink"/>
              </a:buClr>
              <a:buSzPts val="1350"/>
              <a:buFont typeface="Noto Sans Symbols"/>
              <a:buChar char="■"/>
            </a:pPr>
            <a:r>
              <a:rPr b="0" i="1" lang="en-US" sz="1800" u="none">
                <a:solidFill>
                  <a:schemeClr val="folHlink"/>
                </a:solidFill>
                <a:latin typeface="Helvetica Neue"/>
                <a:ea typeface="Helvetica Neue"/>
                <a:cs typeface="Helvetica Neue"/>
                <a:sym typeface="Helvetica Neue"/>
              </a:rPr>
              <a:t>End-users</a:t>
            </a:r>
            <a:r>
              <a:rPr b="0" i="0" lang="en-US" sz="1800" u="none">
                <a:solidFill>
                  <a:schemeClr val="folHlink"/>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who interact with the software once it is released for production use.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237" name="Google Shape;237;p4"/>
          <p:cNvSpPr txBox="1"/>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38" name="Google Shape;238;p4"/>
          <p:cNvSpPr txBox="1"/>
          <p:nvPr>
            <p:ph type="title"/>
          </p:nvPr>
        </p:nvSpPr>
        <p:spPr>
          <a:xfrm>
            <a:off x="1219200" y="1143000"/>
            <a:ext cx="6705600" cy="633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Software Teams</a:t>
            </a:r>
            <a:endParaRPr/>
          </a:p>
        </p:txBody>
      </p:sp>
      <p:grpSp>
        <p:nvGrpSpPr>
          <p:cNvPr id="239" name="Google Shape;239;p4"/>
          <p:cNvGrpSpPr/>
          <p:nvPr/>
        </p:nvGrpSpPr>
        <p:grpSpPr>
          <a:xfrm>
            <a:off x="1600200" y="2057400"/>
            <a:ext cx="6727825" cy="3409950"/>
            <a:chOff x="317" y="975"/>
            <a:chExt cx="4922" cy="2449"/>
          </a:xfrm>
        </p:grpSpPr>
        <p:pic>
          <p:nvPicPr>
            <p:cNvPr id="240" name="Google Shape;240;p4"/>
            <p:cNvPicPr preferRelativeResize="0"/>
            <p:nvPr/>
          </p:nvPicPr>
          <p:blipFill rotWithShape="1">
            <a:blip r:embed="rId3">
              <a:alphaModFix/>
            </a:blip>
            <a:srcRect b="0" l="0" r="0" t="0"/>
            <a:stretch/>
          </p:blipFill>
          <p:spPr>
            <a:xfrm>
              <a:off x="1545" y="1241"/>
              <a:ext cx="2546" cy="1901"/>
            </a:xfrm>
            <a:prstGeom prst="rect">
              <a:avLst/>
            </a:prstGeom>
            <a:noFill/>
            <a:ln>
              <a:noFill/>
            </a:ln>
          </p:spPr>
        </p:pic>
        <p:sp>
          <p:nvSpPr>
            <p:cNvPr id="241" name="Google Shape;241;p4"/>
            <p:cNvSpPr txBox="1"/>
            <p:nvPr/>
          </p:nvSpPr>
          <p:spPr>
            <a:xfrm>
              <a:off x="1942" y="975"/>
              <a:ext cx="1175" cy="244"/>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How to lead?</a:t>
              </a:r>
              <a:endParaRPr/>
            </a:p>
          </p:txBody>
        </p:sp>
        <p:sp>
          <p:nvSpPr>
            <p:cNvPr id="242" name="Google Shape;242;p4"/>
            <p:cNvSpPr txBox="1"/>
            <p:nvPr/>
          </p:nvSpPr>
          <p:spPr>
            <a:xfrm>
              <a:off x="3650" y="1230"/>
              <a:ext cx="1529" cy="244"/>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How to organize?</a:t>
              </a:r>
              <a:endParaRPr/>
            </a:p>
          </p:txBody>
        </p:sp>
        <p:sp>
          <p:nvSpPr>
            <p:cNvPr id="243" name="Google Shape;243;p4"/>
            <p:cNvSpPr txBox="1"/>
            <p:nvPr/>
          </p:nvSpPr>
          <p:spPr>
            <a:xfrm>
              <a:off x="833" y="3124"/>
              <a:ext cx="1528" cy="244"/>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How to motivate?</a:t>
              </a:r>
              <a:endParaRPr/>
            </a:p>
          </p:txBody>
        </p:sp>
        <p:sp>
          <p:nvSpPr>
            <p:cNvPr id="244" name="Google Shape;244;p4"/>
            <p:cNvSpPr txBox="1"/>
            <p:nvPr/>
          </p:nvSpPr>
          <p:spPr>
            <a:xfrm>
              <a:off x="317" y="1529"/>
              <a:ext cx="1733" cy="244"/>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How to collaborate?</a:t>
              </a:r>
              <a:endParaRPr/>
            </a:p>
          </p:txBody>
        </p:sp>
        <p:sp>
          <p:nvSpPr>
            <p:cNvPr id="245" name="Google Shape;245;p4"/>
            <p:cNvSpPr txBox="1"/>
            <p:nvPr/>
          </p:nvSpPr>
          <p:spPr>
            <a:xfrm>
              <a:off x="2977" y="3180"/>
              <a:ext cx="2262" cy="244"/>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800"/>
                <a:buFont typeface="Helvetica Neue"/>
                <a:buNone/>
              </a:pPr>
              <a:r>
                <a:rPr b="1" i="0" lang="en-US" sz="1800" u="none">
                  <a:solidFill>
                    <a:schemeClr val="dk1"/>
                  </a:solidFill>
                  <a:latin typeface="Helvetica Neue"/>
                  <a:ea typeface="Helvetica Neue"/>
                  <a:cs typeface="Helvetica Neue"/>
                  <a:sym typeface="Helvetica Neue"/>
                </a:rPr>
                <a:t>How to create good ideas?</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5"/>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251" name="Google Shape;251;p5"/>
          <p:cNvSpPr txBox="1"/>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52" name="Google Shape;252;p5"/>
          <p:cNvSpPr txBox="1"/>
          <p:nvPr>
            <p:ph type="title"/>
          </p:nvPr>
        </p:nvSpPr>
        <p:spPr>
          <a:xfrm>
            <a:off x="1219200" y="1143000"/>
            <a:ext cx="6705600" cy="633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Team Leader</a:t>
            </a:r>
            <a:endParaRPr/>
          </a:p>
        </p:txBody>
      </p:sp>
      <p:sp>
        <p:nvSpPr>
          <p:cNvPr id="253" name="Google Shape;253;p5"/>
          <p:cNvSpPr txBox="1"/>
          <p:nvPr>
            <p:ph idx="1" type="body"/>
          </p:nvPr>
        </p:nvSpPr>
        <p:spPr>
          <a:xfrm>
            <a:off x="1828800" y="1905000"/>
            <a:ext cx="69342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00"/>
              <a:buFont typeface="Noto Sans Symbols"/>
              <a:buChar char="■"/>
            </a:pPr>
            <a:r>
              <a:rPr b="0" i="0" lang="en-US" sz="2400" u="none">
                <a:solidFill>
                  <a:schemeClr val="dk1"/>
                </a:solidFill>
                <a:latin typeface="Helvetica Neue"/>
                <a:ea typeface="Helvetica Neue"/>
                <a:cs typeface="Helvetica Neue"/>
                <a:sym typeface="Helvetica Neue"/>
              </a:rPr>
              <a:t>The MOI Model</a:t>
            </a:r>
            <a:endParaRPr/>
          </a:p>
          <a:p>
            <a:pPr indent="-285750" lvl="1" marL="742950" rtl="0" algn="l">
              <a:lnSpc>
                <a:spcPct val="100000"/>
              </a:lnSpc>
              <a:spcBef>
                <a:spcPts val="600"/>
              </a:spcBef>
              <a:spcAft>
                <a:spcPts val="0"/>
              </a:spcAft>
              <a:buClr>
                <a:schemeClr val="folHlink"/>
              </a:buClr>
              <a:buSzPts val="1400"/>
              <a:buFont typeface="Noto Sans Symbols"/>
              <a:buChar char="■"/>
            </a:pPr>
            <a:r>
              <a:rPr b="1" i="0" lang="en-US" sz="2000" u="none">
                <a:solidFill>
                  <a:schemeClr val="folHlink"/>
                </a:solidFill>
                <a:latin typeface="Helvetica Neue"/>
                <a:ea typeface="Helvetica Neue"/>
                <a:cs typeface="Helvetica Neue"/>
                <a:sym typeface="Helvetica Neue"/>
              </a:rPr>
              <a:t>Motivation.</a:t>
            </a:r>
            <a:r>
              <a:rPr b="0" i="0" lang="en-US" sz="2000" u="none">
                <a:solidFill>
                  <a:schemeClr val="folHlink"/>
                </a:solidFill>
                <a:latin typeface="Helvetica Neue"/>
                <a:ea typeface="Helvetica Neue"/>
                <a:cs typeface="Helvetica Neue"/>
                <a:sym typeface="Helvetica Neue"/>
              </a:rPr>
              <a:t> </a:t>
            </a:r>
            <a:r>
              <a:rPr b="0" i="0" lang="en-US" sz="2000" u="none">
                <a:solidFill>
                  <a:schemeClr val="dk1"/>
                </a:solidFill>
                <a:latin typeface="Helvetica Neue"/>
                <a:ea typeface="Helvetica Neue"/>
                <a:cs typeface="Helvetica Neue"/>
                <a:sym typeface="Helvetica Neue"/>
              </a:rPr>
              <a:t> The ability to encourage (by “push or pull”) technical people to produce to their best ability.</a:t>
            </a:r>
            <a:endParaRPr/>
          </a:p>
          <a:p>
            <a:pPr indent="-285750" lvl="1" marL="742950" rtl="0" algn="l">
              <a:lnSpc>
                <a:spcPct val="100000"/>
              </a:lnSpc>
              <a:spcBef>
                <a:spcPts val="300"/>
              </a:spcBef>
              <a:spcAft>
                <a:spcPts val="0"/>
              </a:spcAft>
              <a:buClr>
                <a:schemeClr val="folHlink"/>
              </a:buClr>
              <a:buSzPts val="1400"/>
              <a:buFont typeface="Noto Sans Symbols"/>
              <a:buChar char="■"/>
            </a:pPr>
            <a:r>
              <a:rPr b="1" i="0" lang="en-US" sz="2000" u="none">
                <a:solidFill>
                  <a:schemeClr val="folHlink"/>
                </a:solidFill>
                <a:latin typeface="Helvetica Neue"/>
                <a:ea typeface="Helvetica Neue"/>
                <a:cs typeface="Helvetica Neue"/>
                <a:sym typeface="Helvetica Neue"/>
              </a:rPr>
              <a:t>Organization.</a:t>
            </a:r>
            <a:r>
              <a:rPr b="0" i="0" lang="en-US" sz="2000" u="none">
                <a:solidFill>
                  <a:schemeClr val="folHlink"/>
                </a:solidFill>
                <a:latin typeface="Helvetica Neue"/>
                <a:ea typeface="Helvetica Neue"/>
                <a:cs typeface="Helvetica Neue"/>
                <a:sym typeface="Helvetica Neue"/>
              </a:rPr>
              <a:t> </a:t>
            </a:r>
            <a:r>
              <a:rPr b="0" i="0" lang="en-US" sz="2000" u="none">
                <a:solidFill>
                  <a:schemeClr val="dk1"/>
                </a:solidFill>
                <a:latin typeface="Helvetica Neue"/>
                <a:ea typeface="Helvetica Neue"/>
                <a:cs typeface="Helvetica Neue"/>
                <a:sym typeface="Helvetica Neue"/>
              </a:rPr>
              <a:t> The ability to mold existing processes (or invent new ones) that will enable the initial concept to be translated into a final product.</a:t>
            </a:r>
            <a:endParaRPr/>
          </a:p>
          <a:p>
            <a:pPr indent="-285750" lvl="1" marL="742950" rtl="0" algn="l">
              <a:lnSpc>
                <a:spcPct val="100000"/>
              </a:lnSpc>
              <a:spcBef>
                <a:spcPts val="300"/>
              </a:spcBef>
              <a:spcAft>
                <a:spcPts val="0"/>
              </a:spcAft>
              <a:buClr>
                <a:schemeClr val="folHlink"/>
              </a:buClr>
              <a:buSzPts val="1400"/>
              <a:buFont typeface="Noto Sans Symbols"/>
              <a:buChar char="■"/>
            </a:pPr>
            <a:r>
              <a:rPr b="1" i="0" lang="en-US" sz="2000" u="none">
                <a:solidFill>
                  <a:schemeClr val="folHlink"/>
                </a:solidFill>
                <a:latin typeface="Helvetica Neue"/>
                <a:ea typeface="Helvetica Neue"/>
                <a:cs typeface="Helvetica Neue"/>
                <a:sym typeface="Helvetica Neue"/>
              </a:rPr>
              <a:t>Ideas or innovation</a:t>
            </a:r>
            <a:r>
              <a:rPr b="1" lang="en-US">
                <a:solidFill>
                  <a:schemeClr val="folHlink"/>
                </a:solidFill>
              </a:rPr>
              <a:t>/ </a:t>
            </a:r>
            <a:r>
              <a:rPr b="1" lang="en-US">
                <a:solidFill>
                  <a:schemeClr val="folHlink"/>
                </a:solidFill>
              </a:rPr>
              <a:t>Communication.</a:t>
            </a:r>
            <a:r>
              <a:rPr b="0" i="0" lang="en-US" sz="2000" u="none">
                <a:solidFill>
                  <a:schemeClr val="folHlink"/>
                </a:solidFill>
                <a:latin typeface="Helvetica Neue"/>
                <a:ea typeface="Helvetica Neue"/>
                <a:cs typeface="Helvetica Neue"/>
                <a:sym typeface="Helvetica Neue"/>
              </a:rPr>
              <a:t> </a:t>
            </a:r>
            <a:r>
              <a:rPr b="0" i="0" lang="en-US" sz="2000" u="none">
                <a:solidFill>
                  <a:schemeClr val="dk1"/>
                </a:solidFill>
                <a:latin typeface="Helvetica Neue"/>
                <a:ea typeface="Helvetica Neue"/>
                <a:cs typeface="Helvetica Neue"/>
                <a:sym typeface="Helvetica Neue"/>
              </a:rPr>
              <a:t> The ability to encourage people to create and feel creative even when they must work within bounds established for a particular software product or application.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6"/>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259" name="Google Shape;259;p6"/>
          <p:cNvSpPr txBox="1"/>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0" name="Google Shape;260;p6"/>
          <p:cNvSpPr txBox="1"/>
          <p:nvPr>
            <p:ph type="title"/>
          </p:nvPr>
        </p:nvSpPr>
        <p:spPr>
          <a:xfrm>
            <a:off x="1219200" y="1066800"/>
            <a:ext cx="3825875" cy="660400"/>
          </a:xfrm>
          <a:prstGeom prst="rect">
            <a:avLst/>
          </a:prstGeom>
          <a:noFill/>
          <a:ln>
            <a:noFill/>
          </a:ln>
        </p:spPr>
        <p:txBody>
          <a:bodyPr anchorCtr="0" anchor="t" bIns="25400" lIns="63500" spcFirstLastPara="1" rIns="63500" wrap="square" tIns="25400">
            <a:sp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Software Teams</a:t>
            </a:r>
            <a:endParaRPr/>
          </a:p>
        </p:txBody>
      </p:sp>
      <p:sp>
        <p:nvSpPr>
          <p:cNvPr id="261" name="Google Shape;261;p6"/>
          <p:cNvSpPr txBox="1"/>
          <p:nvPr>
            <p:ph idx="1" type="body"/>
          </p:nvPr>
        </p:nvSpPr>
        <p:spPr>
          <a:xfrm>
            <a:off x="2362200" y="2438400"/>
            <a:ext cx="6099175" cy="3686175"/>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folHlink"/>
              </a:buClr>
              <a:buSzPts val="1350"/>
              <a:buFont typeface="Noto Sans Symbols"/>
              <a:buChar char="■"/>
            </a:pPr>
            <a:r>
              <a:rPr b="0" i="0" lang="en-US" sz="1800" u="none">
                <a:solidFill>
                  <a:schemeClr val="dk1"/>
                </a:solidFill>
                <a:latin typeface="Helvetica Neue"/>
                <a:ea typeface="Helvetica Neue"/>
                <a:cs typeface="Helvetica Neue"/>
                <a:sym typeface="Helvetica Neue"/>
              </a:rPr>
              <a:t>the </a:t>
            </a:r>
            <a:r>
              <a:rPr b="0" i="0" lang="en-US" sz="1800" u="none">
                <a:solidFill>
                  <a:schemeClr val="folHlink"/>
                </a:solidFill>
                <a:latin typeface="Helvetica Neue"/>
                <a:ea typeface="Helvetica Neue"/>
                <a:cs typeface="Helvetica Neue"/>
                <a:sym typeface="Helvetica Neue"/>
              </a:rPr>
              <a:t>difficulty of the problem </a:t>
            </a:r>
            <a:r>
              <a:rPr b="0" i="0" lang="en-US" sz="1800" u="none">
                <a:solidFill>
                  <a:schemeClr val="dk1"/>
                </a:solidFill>
                <a:latin typeface="Helvetica Neue"/>
                <a:ea typeface="Helvetica Neue"/>
                <a:cs typeface="Helvetica Neue"/>
                <a:sym typeface="Helvetica Neue"/>
              </a:rPr>
              <a:t>to be solved</a:t>
            </a:r>
            <a:endParaRPr/>
          </a:p>
          <a:p>
            <a:pPr indent="-342900" lvl="0" marL="342900" rtl="0" algn="l">
              <a:lnSpc>
                <a:spcPct val="100000"/>
              </a:lnSpc>
              <a:spcBef>
                <a:spcPts val="360"/>
              </a:spcBef>
              <a:spcAft>
                <a:spcPts val="0"/>
              </a:spcAft>
              <a:buClr>
                <a:schemeClr val="folHlink"/>
              </a:buClr>
              <a:buSzPts val="1350"/>
              <a:buFont typeface="Noto Sans Symbols"/>
              <a:buChar char="■"/>
            </a:pPr>
            <a:r>
              <a:rPr b="0" i="0" lang="en-US" sz="1800" u="none">
                <a:solidFill>
                  <a:schemeClr val="dk1"/>
                </a:solidFill>
                <a:latin typeface="Helvetica Neue"/>
                <a:ea typeface="Helvetica Neue"/>
                <a:cs typeface="Helvetica Neue"/>
                <a:sym typeface="Helvetica Neue"/>
              </a:rPr>
              <a:t>the </a:t>
            </a:r>
            <a:r>
              <a:rPr b="0" i="0" lang="en-US" sz="1800" u="none">
                <a:solidFill>
                  <a:schemeClr val="folHlink"/>
                </a:solidFill>
                <a:latin typeface="Helvetica Neue"/>
                <a:ea typeface="Helvetica Neue"/>
                <a:cs typeface="Helvetica Neue"/>
                <a:sym typeface="Helvetica Neue"/>
              </a:rPr>
              <a:t>size of the resultant program</a:t>
            </a:r>
            <a:r>
              <a:rPr b="0" i="0" lang="en-US" sz="1800" u="none">
                <a:solidFill>
                  <a:schemeClr val="dk1"/>
                </a:solidFill>
                <a:latin typeface="Helvetica Neue"/>
                <a:ea typeface="Helvetica Neue"/>
                <a:cs typeface="Helvetica Neue"/>
                <a:sym typeface="Helvetica Neue"/>
              </a:rPr>
              <a:t>(s) in lines of code or function points</a:t>
            </a:r>
            <a:endParaRPr/>
          </a:p>
          <a:p>
            <a:pPr indent="-342900" lvl="0" marL="342900" rtl="0" algn="l">
              <a:lnSpc>
                <a:spcPct val="100000"/>
              </a:lnSpc>
              <a:spcBef>
                <a:spcPts val="360"/>
              </a:spcBef>
              <a:spcAft>
                <a:spcPts val="0"/>
              </a:spcAft>
              <a:buClr>
                <a:schemeClr val="folHlink"/>
              </a:buClr>
              <a:buSzPts val="1350"/>
              <a:buFont typeface="Noto Sans Symbols"/>
              <a:buChar char="■"/>
            </a:pPr>
            <a:r>
              <a:rPr b="0" i="0" lang="en-US" sz="1800" u="none">
                <a:solidFill>
                  <a:schemeClr val="dk1"/>
                </a:solidFill>
                <a:latin typeface="Helvetica Neue"/>
                <a:ea typeface="Helvetica Neue"/>
                <a:cs typeface="Helvetica Neue"/>
                <a:sym typeface="Helvetica Neue"/>
              </a:rPr>
              <a:t>the </a:t>
            </a:r>
            <a:r>
              <a:rPr b="0" i="0" lang="en-US" sz="1800" u="none">
                <a:solidFill>
                  <a:schemeClr val="folHlink"/>
                </a:solidFill>
                <a:latin typeface="Helvetica Neue"/>
                <a:ea typeface="Helvetica Neue"/>
                <a:cs typeface="Helvetica Neue"/>
                <a:sym typeface="Helvetica Neue"/>
              </a:rPr>
              <a:t>time that the team will stay together </a:t>
            </a:r>
            <a:r>
              <a:rPr b="0" i="0" lang="en-US" sz="1800" u="none">
                <a:solidFill>
                  <a:schemeClr val="dk1"/>
                </a:solidFill>
                <a:latin typeface="Helvetica Neue"/>
                <a:ea typeface="Helvetica Neue"/>
                <a:cs typeface="Helvetica Neue"/>
                <a:sym typeface="Helvetica Neue"/>
              </a:rPr>
              <a:t>(team lifetime)</a:t>
            </a:r>
            <a:endParaRPr/>
          </a:p>
          <a:p>
            <a:pPr indent="-342900" lvl="0" marL="342900" rtl="0" algn="l">
              <a:lnSpc>
                <a:spcPct val="100000"/>
              </a:lnSpc>
              <a:spcBef>
                <a:spcPts val="360"/>
              </a:spcBef>
              <a:spcAft>
                <a:spcPts val="0"/>
              </a:spcAft>
              <a:buClr>
                <a:schemeClr val="folHlink"/>
              </a:buClr>
              <a:buSzPts val="1350"/>
              <a:buFont typeface="Noto Sans Symbols"/>
              <a:buChar char="■"/>
            </a:pPr>
            <a:r>
              <a:rPr b="0" i="0" lang="en-US" sz="1800" u="none">
                <a:solidFill>
                  <a:schemeClr val="dk1"/>
                </a:solidFill>
                <a:latin typeface="Helvetica Neue"/>
                <a:ea typeface="Helvetica Neue"/>
                <a:cs typeface="Helvetica Neue"/>
                <a:sym typeface="Helvetica Neue"/>
              </a:rPr>
              <a:t>the </a:t>
            </a:r>
            <a:r>
              <a:rPr b="0" i="0" lang="en-US" sz="1800" u="none">
                <a:solidFill>
                  <a:schemeClr val="folHlink"/>
                </a:solidFill>
                <a:latin typeface="Helvetica Neue"/>
                <a:ea typeface="Helvetica Neue"/>
                <a:cs typeface="Helvetica Neue"/>
                <a:sym typeface="Helvetica Neue"/>
              </a:rPr>
              <a:t>degree to which the problem can be modularized</a:t>
            </a:r>
            <a:endParaRPr/>
          </a:p>
          <a:p>
            <a:pPr indent="-342900" lvl="0" marL="342900" rtl="0" algn="l">
              <a:lnSpc>
                <a:spcPct val="100000"/>
              </a:lnSpc>
              <a:spcBef>
                <a:spcPts val="360"/>
              </a:spcBef>
              <a:spcAft>
                <a:spcPts val="0"/>
              </a:spcAft>
              <a:buClr>
                <a:schemeClr val="folHlink"/>
              </a:buClr>
              <a:buSzPts val="1350"/>
              <a:buFont typeface="Noto Sans Symbols"/>
              <a:buChar char="■"/>
            </a:pPr>
            <a:r>
              <a:rPr b="0" i="0" lang="en-US" sz="1800" u="none">
                <a:solidFill>
                  <a:schemeClr val="dk1"/>
                </a:solidFill>
                <a:latin typeface="Helvetica Neue"/>
                <a:ea typeface="Helvetica Neue"/>
                <a:cs typeface="Helvetica Neue"/>
                <a:sym typeface="Helvetica Neue"/>
              </a:rPr>
              <a:t>the </a:t>
            </a:r>
            <a:r>
              <a:rPr b="0" i="0" lang="en-US" sz="1800" u="none">
                <a:solidFill>
                  <a:schemeClr val="folHlink"/>
                </a:solidFill>
                <a:latin typeface="Helvetica Neue"/>
                <a:ea typeface="Helvetica Neue"/>
                <a:cs typeface="Helvetica Neue"/>
                <a:sym typeface="Helvetica Neue"/>
              </a:rPr>
              <a:t>required quality and reliability</a:t>
            </a:r>
            <a:r>
              <a:rPr b="0" i="0" lang="en-US" sz="1800" u="none">
                <a:solidFill>
                  <a:schemeClr val="dk1"/>
                </a:solidFill>
                <a:latin typeface="Helvetica Neue"/>
                <a:ea typeface="Helvetica Neue"/>
                <a:cs typeface="Helvetica Neue"/>
                <a:sym typeface="Helvetica Neue"/>
              </a:rPr>
              <a:t> of the system to be built</a:t>
            </a:r>
            <a:endParaRPr/>
          </a:p>
          <a:p>
            <a:pPr indent="-342900" lvl="0" marL="342900" rtl="0" algn="l">
              <a:lnSpc>
                <a:spcPct val="100000"/>
              </a:lnSpc>
              <a:spcBef>
                <a:spcPts val="360"/>
              </a:spcBef>
              <a:spcAft>
                <a:spcPts val="0"/>
              </a:spcAft>
              <a:buClr>
                <a:schemeClr val="folHlink"/>
              </a:buClr>
              <a:buSzPts val="1350"/>
              <a:buFont typeface="Noto Sans Symbols"/>
              <a:buChar char="■"/>
            </a:pPr>
            <a:r>
              <a:rPr b="0" i="0" lang="en-US" sz="1800" u="none">
                <a:solidFill>
                  <a:schemeClr val="dk1"/>
                </a:solidFill>
                <a:latin typeface="Helvetica Neue"/>
                <a:ea typeface="Helvetica Neue"/>
                <a:cs typeface="Helvetica Neue"/>
                <a:sym typeface="Helvetica Neue"/>
              </a:rPr>
              <a:t>the </a:t>
            </a:r>
            <a:r>
              <a:rPr b="0" i="0" lang="en-US" sz="1800" u="none">
                <a:solidFill>
                  <a:schemeClr val="folHlink"/>
                </a:solidFill>
                <a:latin typeface="Helvetica Neue"/>
                <a:ea typeface="Helvetica Neue"/>
                <a:cs typeface="Helvetica Neue"/>
                <a:sym typeface="Helvetica Neue"/>
              </a:rPr>
              <a:t>rigidity of the delivery date</a:t>
            </a:r>
            <a:endParaRPr/>
          </a:p>
          <a:p>
            <a:pPr indent="-342900" lvl="0" marL="342900" rtl="0" algn="l">
              <a:lnSpc>
                <a:spcPct val="100000"/>
              </a:lnSpc>
              <a:spcBef>
                <a:spcPts val="360"/>
              </a:spcBef>
              <a:spcAft>
                <a:spcPts val="0"/>
              </a:spcAft>
              <a:buClr>
                <a:schemeClr val="folHlink"/>
              </a:buClr>
              <a:buSzPts val="1350"/>
              <a:buFont typeface="Noto Sans Symbols"/>
              <a:buChar char="■"/>
            </a:pPr>
            <a:r>
              <a:rPr b="0" i="0" lang="en-US" sz="1800" u="none">
                <a:solidFill>
                  <a:schemeClr val="dk1"/>
                </a:solidFill>
                <a:latin typeface="Helvetica Neue"/>
                <a:ea typeface="Helvetica Neue"/>
                <a:cs typeface="Helvetica Neue"/>
                <a:sym typeface="Helvetica Neue"/>
              </a:rPr>
              <a:t>the </a:t>
            </a:r>
            <a:r>
              <a:rPr b="0" i="0" lang="en-US" sz="1800" u="none">
                <a:solidFill>
                  <a:schemeClr val="folHlink"/>
                </a:solidFill>
                <a:latin typeface="Helvetica Neue"/>
                <a:ea typeface="Helvetica Neue"/>
                <a:cs typeface="Helvetica Neue"/>
                <a:sym typeface="Helvetica Neue"/>
              </a:rPr>
              <a:t>degree of sociability</a:t>
            </a:r>
            <a:r>
              <a:rPr b="0" i="0" lang="en-US" sz="1800" u="none">
                <a:solidFill>
                  <a:schemeClr val="dk1"/>
                </a:solidFill>
                <a:latin typeface="Helvetica Neue"/>
                <a:ea typeface="Helvetica Neue"/>
                <a:cs typeface="Helvetica Neue"/>
                <a:sym typeface="Helvetica Neue"/>
              </a:rPr>
              <a:t> (communication) required for the project</a:t>
            </a:r>
            <a:endParaRPr/>
          </a:p>
        </p:txBody>
      </p:sp>
      <p:sp>
        <p:nvSpPr>
          <p:cNvPr id="262" name="Google Shape;262;p6"/>
          <p:cNvSpPr txBox="1"/>
          <p:nvPr/>
        </p:nvSpPr>
        <p:spPr>
          <a:xfrm>
            <a:off x="1828800" y="1828800"/>
            <a:ext cx="6324600" cy="584200"/>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dk1"/>
              </a:buClr>
              <a:buSzPts val="1800"/>
              <a:buFont typeface="Helvetica Neue"/>
              <a:buNone/>
            </a:pPr>
            <a:r>
              <a:rPr b="1" i="1" lang="en-US" sz="1800" u="none">
                <a:solidFill>
                  <a:schemeClr val="dk1"/>
                </a:solidFill>
                <a:latin typeface="Helvetica Neue"/>
                <a:ea typeface="Helvetica Neue"/>
                <a:cs typeface="Helvetica Neue"/>
                <a:sym typeface="Helvetica Neue"/>
              </a:rPr>
              <a:t>The following factors must be considered when selecting a software project team structure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7"/>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268" name="Google Shape;268;p7"/>
          <p:cNvSpPr txBox="1"/>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9" name="Google Shape;269;p7"/>
          <p:cNvSpPr txBox="1"/>
          <p:nvPr>
            <p:ph idx="1" type="body"/>
          </p:nvPr>
        </p:nvSpPr>
        <p:spPr>
          <a:xfrm>
            <a:off x="1828800" y="1905000"/>
            <a:ext cx="6553200" cy="41910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folHlink"/>
              </a:buClr>
              <a:buSzPts val="1350"/>
              <a:buFont typeface="Noto Sans Symbols"/>
              <a:buChar char="■"/>
            </a:pPr>
            <a:r>
              <a:rPr b="0" i="0" lang="en-US" sz="1800" u="none">
                <a:solidFill>
                  <a:schemeClr val="folHlink"/>
                </a:solidFill>
                <a:latin typeface="Helvetica Neue"/>
                <a:ea typeface="Helvetica Neue"/>
                <a:cs typeface="Helvetica Neue"/>
                <a:sym typeface="Helvetica Neue"/>
              </a:rPr>
              <a:t>closed paradigm</a:t>
            </a:r>
            <a:r>
              <a:rPr b="0" i="0" lang="en-US" sz="1800" u="none">
                <a:solidFill>
                  <a:schemeClr val="dk1"/>
                </a:solidFill>
                <a:latin typeface="Helvetica Neue"/>
                <a:ea typeface="Helvetica Neue"/>
                <a:cs typeface="Helvetica Neue"/>
                <a:sym typeface="Helvetica Neue"/>
              </a:rPr>
              <a:t>—structures a team along  a traditional hierarchy of authority</a:t>
            </a:r>
            <a:endParaRPr/>
          </a:p>
          <a:p>
            <a:pPr indent="-342900" lvl="0" marL="342900" rtl="0" algn="l">
              <a:lnSpc>
                <a:spcPct val="100000"/>
              </a:lnSpc>
              <a:spcBef>
                <a:spcPts val="360"/>
              </a:spcBef>
              <a:spcAft>
                <a:spcPts val="0"/>
              </a:spcAft>
              <a:buClr>
                <a:schemeClr val="folHlink"/>
              </a:buClr>
              <a:buSzPts val="1350"/>
              <a:buFont typeface="Noto Sans Symbols"/>
              <a:buChar char="■"/>
            </a:pPr>
            <a:r>
              <a:rPr b="0" i="0" lang="en-US" sz="1800" u="none">
                <a:solidFill>
                  <a:schemeClr val="folHlink"/>
                </a:solidFill>
                <a:latin typeface="Helvetica Neue"/>
                <a:ea typeface="Helvetica Neue"/>
                <a:cs typeface="Helvetica Neue"/>
                <a:sym typeface="Helvetica Neue"/>
              </a:rPr>
              <a:t>random paradigm</a:t>
            </a:r>
            <a:r>
              <a:rPr b="0" i="0" lang="en-US" sz="1800" u="none">
                <a:solidFill>
                  <a:schemeClr val="dk1"/>
                </a:solidFill>
                <a:latin typeface="Helvetica Neue"/>
                <a:ea typeface="Helvetica Neue"/>
                <a:cs typeface="Helvetica Neue"/>
                <a:sym typeface="Helvetica Neue"/>
              </a:rPr>
              <a:t>—structures a team loosely and depends on individual initiative of the team members </a:t>
            </a:r>
            <a:endParaRPr/>
          </a:p>
          <a:p>
            <a:pPr indent="-342900" lvl="0" marL="342900" rtl="0" algn="l">
              <a:lnSpc>
                <a:spcPct val="100000"/>
              </a:lnSpc>
              <a:spcBef>
                <a:spcPts val="360"/>
              </a:spcBef>
              <a:spcAft>
                <a:spcPts val="0"/>
              </a:spcAft>
              <a:buClr>
                <a:schemeClr val="folHlink"/>
              </a:buClr>
              <a:buSzPts val="1350"/>
              <a:buFont typeface="Noto Sans Symbols"/>
              <a:buChar char="■"/>
            </a:pPr>
            <a:r>
              <a:rPr b="0" i="0" lang="en-US" sz="1800" u="none">
                <a:solidFill>
                  <a:schemeClr val="folHlink"/>
                </a:solidFill>
                <a:latin typeface="Helvetica Neue"/>
                <a:ea typeface="Helvetica Neue"/>
                <a:cs typeface="Helvetica Neue"/>
                <a:sym typeface="Helvetica Neue"/>
              </a:rPr>
              <a:t>open paradigm</a:t>
            </a:r>
            <a:r>
              <a:rPr b="0" i="0" lang="en-US" sz="1800" u="none">
                <a:solidFill>
                  <a:schemeClr val="dk1"/>
                </a:solidFill>
                <a:latin typeface="Helvetica Neue"/>
                <a:ea typeface="Helvetica Neue"/>
                <a:cs typeface="Helvetica Neue"/>
                <a:sym typeface="Helvetica Neue"/>
              </a:rPr>
              <a:t>—attempts to structure a team in a manner that achieves some of the controls associated with the closed paradigm but also much of the innovation that occurs when using the random paradigm</a:t>
            </a:r>
            <a:endParaRPr/>
          </a:p>
          <a:p>
            <a:pPr indent="-342900" lvl="0" marL="342900" rtl="0" algn="l">
              <a:lnSpc>
                <a:spcPct val="100000"/>
              </a:lnSpc>
              <a:spcBef>
                <a:spcPts val="360"/>
              </a:spcBef>
              <a:spcAft>
                <a:spcPts val="0"/>
              </a:spcAft>
              <a:buClr>
                <a:schemeClr val="folHlink"/>
              </a:buClr>
              <a:buSzPts val="1350"/>
              <a:buFont typeface="Noto Sans Symbols"/>
              <a:buChar char="■"/>
            </a:pPr>
            <a:r>
              <a:rPr b="0" i="0" lang="en-US" sz="1800" u="none">
                <a:solidFill>
                  <a:schemeClr val="folHlink"/>
                </a:solidFill>
                <a:latin typeface="Helvetica Neue"/>
                <a:ea typeface="Helvetica Neue"/>
                <a:cs typeface="Helvetica Neue"/>
                <a:sym typeface="Helvetica Neue"/>
              </a:rPr>
              <a:t>synchronous paradigm</a:t>
            </a:r>
            <a:r>
              <a:rPr b="0" i="0" lang="en-US" sz="1800" u="none">
                <a:solidFill>
                  <a:schemeClr val="dk1"/>
                </a:solidFill>
                <a:latin typeface="Helvetica Neue"/>
                <a:ea typeface="Helvetica Neue"/>
                <a:cs typeface="Helvetica Neue"/>
                <a:sym typeface="Helvetica Neue"/>
              </a:rPr>
              <a:t>—relies on the natural compartmentalization of a problem and organizes team members to work on pieces of the problem with little active communication among themselves</a:t>
            </a:r>
            <a:endParaRPr/>
          </a:p>
        </p:txBody>
      </p:sp>
      <p:sp>
        <p:nvSpPr>
          <p:cNvPr id="270" name="Google Shape;270;p7"/>
          <p:cNvSpPr txBox="1"/>
          <p:nvPr>
            <p:ph type="title"/>
          </p:nvPr>
        </p:nvSpPr>
        <p:spPr>
          <a:xfrm>
            <a:off x="1219200" y="1066800"/>
            <a:ext cx="5972175" cy="660400"/>
          </a:xfrm>
          <a:prstGeom prst="rect">
            <a:avLst/>
          </a:prstGeom>
          <a:noFill/>
          <a:ln>
            <a:noFill/>
          </a:ln>
        </p:spPr>
        <p:txBody>
          <a:bodyPr anchorCtr="0" anchor="t" bIns="25400" lIns="63500" spcFirstLastPara="1" rIns="63500" wrap="square" tIns="25400">
            <a:sp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Organizational Paradigms</a:t>
            </a:r>
            <a:endParaRPr/>
          </a:p>
        </p:txBody>
      </p:sp>
      <p:sp>
        <p:nvSpPr>
          <p:cNvPr id="271" name="Google Shape;271;p7"/>
          <p:cNvSpPr txBox="1"/>
          <p:nvPr/>
        </p:nvSpPr>
        <p:spPr>
          <a:xfrm>
            <a:off x="3962400" y="5562600"/>
            <a:ext cx="3689350" cy="336550"/>
          </a:xfrm>
          <a:prstGeom prst="rect">
            <a:avLst/>
          </a:prstGeom>
          <a:noFill/>
          <a:ln>
            <a:noFill/>
          </a:ln>
        </p:spPr>
        <p:txBody>
          <a:bodyPr anchorCtr="0" anchor="t" bIns="44450" lIns="90475" spcFirstLastPara="1" rIns="90475" wrap="square" tIns="44450">
            <a:spAutoFit/>
          </a:bodyPr>
          <a:lstStyle/>
          <a:p>
            <a:pPr indent="0" lvl="0" marL="0" marR="0" rtl="0" algn="l">
              <a:lnSpc>
                <a:spcPct val="9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suggested by Constantine [Con93]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8"/>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277" name="Google Shape;277;p8"/>
          <p:cNvSpPr txBox="1"/>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8" name="Google Shape;278;p8"/>
          <p:cNvSpPr txBox="1"/>
          <p:nvPr>
            <p:ph type="title"/>
          </p:nvPr>
        </p:nvSpPr>
        <p:spPr>
          <a:xfrm>
            <a:off x="1066800" y="1143000"/>
            <a:ext cx="6705600" cy="633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 Avoid Team “Toxicity”</a:t>
            </a:r>
            <a:endParaRPr/>
          </a:p>
        </p:txBody>
      </p:sp>
      <p:sp>
        <p:nvSpPr>
          <p:cNvPr id="279" name="Google Shape;279;p8"/>
          <p:cNvSpPr txBox="1"/>
          <p:nvPr>
            <p:ph idx="1" type="body"/>
          </p:nvPr>
        </p:nvSpPr>
        <p:spPr>
          <a:xfrm>
            <a:off x="1828800" y="1905000"/>
            <a:ext cx="64770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350"/>
              <a:buFont typeface="Noto Sans Symbols"/>
              <a:buChar char="■"/>
            </a:pPr>
            <a:r>
              <a:rPr b="0" i="0" lang="en-US" sz="1800" u="none">
                <a:solidFill>
                  <a:schemeClr val="dk1"/>
                </a:solidFill>
                <a:latin typeface="Helvetica Neue"/>
                <a:ea typeface="Helvetica Neue"/>
                <a:cs typeface="Helvetica Neue"/>
                <a:sym typeface="Helvetica Neue"/>
              </a:rPr>
              <a:t>A frenzied work atmosphere in which team members waste energy and lose focus on the objectives of the work to be performed.</a:t>
            </a:r>
            <a:endParaRPr/>
          </a:p>
          <a:p>
            <a:pPr indent="-342900" lvl="0" marL="342900" rtl="0" algn="l">
              <a:lnSpc>
                <a:spcPct val="100000"/>
              </a:lnSpc>
              <a:spcBef>
                <a:spcPts val="300"/>
              </a:spcBef>
              <a:spcAft>
                <a:spcPts val="0"/>
              </a:spcAft>
              <a:buClr>
                <a:schemeClr val="folHlink"/>
              </a:buClr>
              <a:buSzPts val="1350"/>
              <a:buFont typeface="Noto Sans Symbols"/>
              <a:buChar char="■"/>
            </a:pPr>
            <a:r>
              <a:rPr b="0" i="0" lang="en-US" sz="1800" u="none">
                <a:solidFill>
                  <a:schemeClr val="dk1"/>
                </a:solidFill>
                <a:latin typeface="Helvetica Neue"/>
                <a:ea typeface="Helvetica Neue"/>
                <a:cs typeface="Helvetica Neue"/>
                <a:sym typeface="Helvetica Neue"/>
              </a:rPr>
              <a:t>High frustration caused by personal, business, or technological factors that cause friction among team members.</a:t>
            </a:r>
            <a:endParaRPr/>
          </a:p>
          <a:p>
            <a:pPr indent="-342900" lvl="0" marL="342900" rtl="0" algn="l">
              <a:lnSpc>
                <a:spcPct val="100000"/>
              </a:lnSpc>
              <a:spcBef>
                <a:spcPts val="360"/>
              </a:spcBef>
              <a:spcAft>
                <a:spcPts val="0"/>
              </a:spcAft>
              <a:buClr>
                <a:schemeClr val="folHlink"/>
              </a:buClr>
              <a:buSzPts val="1350"/>
              <a:buFont typeface="Noto Sans Symbols"/>
              <a:buChar char="■"/>
            </a:pPr>
            <a:r>
              <a:rPr b="0" i="0" lang="en-US" sz="1800" u="none">
                <a:solidFill>
                  <a:schemeClr val="dk1"/>
                </a:solidFill>
                <a:latin typeface="Helvetica Neue"/>
                <a:ea typeface="Helvetica Neue"/>
                <a:cs typeface="Helvetica Neue"/>
                <a:sym typeface="Helvetica Neue"/>
              </a:rPr>
              <a:t>“Fragmented or poorly coordinated procedures” or a poorly defined or improperly chosen process model that becomes a roadblock to accomplishment.</a:t>
            </a:r>
            <a:endParaRPr/>
          </a:p>
          <a:p>
            <a:pPr indent="-342900" lvl="0" marL="342900" rtl="0" algn="l">
              <a:lnSpc>
                <a:spcPct val="100000"/>
              </a:lnSpc>
              <a:spcBef>
                <a:spcPts val="360"/>
              </a:spcBef>
              <a:spcAft>
                <a:spcPts val="0"/>
              </a:spcAft>
              <a:buClr>
                <a:schemeClr val="folHlink"/>
              </a:buClr>
              <a:buSzPts val="1350"/>
              <a:buFont typeface="Noto Sans Symbols"/>
              <a:buChar char="■"/>
            </a:pPr>
            <a:r>
              <a:rPr b="0" i="0" lang="en-US" sz="1800" u="none">
                <a:solidFill>
                  <a:schemeClr val="dk1"/>
                </a:solidFill>
                <a:latin typeface="Helvetica Neue"/>
                <a:ea typeface="Helvetica Neue"/>
                <a:cs typeface="Helvetica Neue"/>
                <a:sym typeface="Helvetica Neue"/>
              </a:rPr>
              <a:t>Unclear definition of roles resulting in a lack of accountability and resultant finger-pointing.</a:t>
            </a:r>
            <a:endParaRPr/>
          </a:p>
          <a:p>
            <a:pPr indent="-342900" lvl="0" marL="342900" rtl="0" algn="l">
              <a:lnSpc>
                <a:spcPct val="100000"/>
              </a:lnSpc>
              <a:spcBef>
                <a:spcPts val="360"/>
              </a:spcBef>
              <a:spcAft>
                <a:spcPts val="0"/>
              </a:spcAft>
              <a:buClr>
                <a:schemeClr val="folHlink"/>
              </a:buClr>
              <a:buSzPts val="1350"/>
              <a:buFont typeface="Noto Sans Symbols"/>
              <a:buChar char="■"/>
            </a:pPr>
            <a:r>
              <a:rPr b="0" i="0" lang="en-US" sz="1800" u="none">
                <a:solidFill>
                  <a:schemeClr val="dk1"/>
                </a:solidFill>
                <a:latin typeface="Helvetica Neue"/>
                <a:ea typeface="Helvetica Neue"/>
                <a:cs typeface="Helvetica Neue"/>
                <a:sym typeface="Helvetica Neue"/>
              </a:rPr>
              <a:t>“Continuous and repeated exposure to failure” that leads to a loss of confidence and a lowering of morale.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9"/>
          <p:cNvSpPr txBox="1"/>
          <p:nvPr/>
        </p:nvSpPr>
        <p:spPr>
          <a:xfrm>
            <a:off x="7543800" y="6248400"/>
            <a:ext cx="1295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Helvetica Neue"/>
              <a:buNone/>
            </a:pPr>
            <a:fld id="{00000000-1234-1234-1234-123412341234}" type="slidenum">
              <a:rPr b="0" i="0" lang="en-US" sz="1000" u="none">
                <a:solidFill>
                  <a:schemeClr val="dk1"/>
                </a:solidFill>
                <a:latin typeface="Helvetica Neue"/>
                <a:ea typeface="Helvetica Neue"/>
                <a:cs typeface="Helvetica Neue"/>
                <a:sym typeface="Helvetica Neue"/>
              </a:rPr>
              <a:t>‹#›</a:t>
            </a:fld>
            <a:endParaRPr/>
          </a:p>
        </p:txBody>
      </p:sp>
      <p:sp>
        <p:nvSpPr>
          <p:cNvPr id="285" name="Google Shape;285;p9"/>
          <p:cNvSpPr txBox="1"/>
          <p:nvPr/>
        </p:nvSpPr>
        <p:spPr>
          <a:xfrm>
            <a:off x="1143000" y="6248400"/>
            <a:ext cx="5486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86" name="Google Shape;286;p9"/>
          <p:cNvSpPr txBox="1"/>
          <p:nvPr>
            <p:ph type="title"/>
          </p:nvPr>
        </p:nvSpPr>
        <p:spPr>
          <a:xfrm>
            <a:off x="1219200" y="990600"/>
            <a:ext cx="6705600" cy="6334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Helvetica Neue"/>
              <a:buNone/>
            </a:pPr>
            <a:r>
              <a:rPr b="0" i="0" lang="en-US" sz="4000" u="none">
                <a:solidFill>
                  <a:schemeClr val="dk2"/>
                </a:solidFill>
                <a:latin typeface="Helvetica Neue"/>
                <a:ea typeface="Helvetica Neue"/>
                <a:cs typeface="Helvetica Neue"/>
                <a:sym typeface="Helvetica Neue"/>
              </a:rPr>
              <a:t>Agile Teams</a:t>
            </a:r>
            <a:endParaRPr/>
          </a:p>
        </p:txBody>
      </p:sp>
      <p:sp>
        <p:nvSpPr>
          <p:cNvPr id="287" name="Google Shape;287;p9"/>
          <p:cNvSpPr txBox="1"/>
          <p:nvPr>
            <p:ph idx="1" type="body"/>
          </p:nvPr>
        </p:nvSpPr>
        <p:spPr>
          <a:xfrm>
            <a:off x="1828800" y="1905000"/>
            <a:ext cx="69342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500"/>
              <a:buFont typeface="Noto Sans Symbols"/>
              <a:buChar char="■"/>
            </a:pPr>
            <a:r>
              <a:rPr b="0" i="0" lang="en-US" sz="2000" u="none">
                <a:solidFill>
                  <a:schemeClr val="dk1"/>
                </a:solidFill>
                <a:latin typeface="Helvetica Neue"/>
                <a:ea typeface="Helvetica Neue"/>
                <a:cs typeface="Helvetica Neue"/>
                <a:sym typeface="Helvetica Neue"/>
              </a:rPr>
              <a:t>Team members must have trust in one another. </a:t>
            </a:r>
            <a:endParaRPr/>
          </a:p>
          <a:p>
            <a:pPr indent="-342900" lvl="0" marL="342900" rtl="0" algn="l">
              <a:lnSpc>
                <a:spcPct val="100000"/>
              </a:lnSpc>
              <a:spcBef>
                <a:spcPts val="400"/>
              </a:spcBef>
              <a:spcAft>
                <a:spcPts val="0"/>
              </a:spcAft>
              <a:buClr>
                <a:schemeClr val="folHlink"/>
              </a:buClr>
              <a:buSzPts val="1500"/>
              <a:buFont typeface="Noto Sans Symbols"/>
              <a:buChar char="■"/>
            </a:pPr>
            <a:r>
              <a:rPr b="0" i="0" lang="en-US" sz="2000" u="none">
                <a:solidFill>
                  <a:schemeClr val="dk1"/>
                </a:solidFill>
                <a:latin typeface="Helvetica Neue"/>
                <a:ea typeface="Helvetica Neue"/>
                <a:cs typeface="Helvetica Neue"/>
                <a:sym typeface="Helvetica Neue"/>
              </a:rPr>
              <a:t>The distribution of skills must be appropriate to the problem. </a:t>
            </a:r>
            <a:endParaRPr/>
          </a:p>
          <a:p>
            <a:pPr indent="-342900" lvl="0" marL="342900" rtl="0" algn="l">
              <a:lnSpc>
                <a:spcPct val="100000"/>
              </a:lnSpc>
              <a:spcBef>
                <a:spcPts val="400"/>
              </a:spcBef>
              <a:spcAft>
                <a:spcPts val="0"/>
              </a:spcAft>
              <a:buClr>
                <a:schemeClr val="folHlink"/>
              </a:buClr>
              <a:buSzPts val="1500"/>
              <a:buFont typeface="Noto Sans Symbols"/>
              <a:buChar char="■"/>
            </a:pPr>
            <a:r>
              <a:rPr b="0" i="0" lang="en-US" sz="2000" u="none">
                <a:solidFill>
                  <a:schemeClr val="dk1"/>
                </a:solidFill>
                <a:latin typeface="Helvetica Neue"/>
                <a:ea typeface="Helvetica Neue"/>
                <a:cs typeface="Helvetica Neue"/>
                <a:sym typeface="Helvetica Neue"/>
              </a:rPr>
              <a:t>Mavericks may have to be excluded from the team, if team cohesiveness is to be maintained.</a:t>
            </a:r>
            <a:endParaRPr/>
          </a:p>
          <a:p>
            <a:pPr indent="-342900" lvl="0" marL="342900" rtl="0" algn="l">
              <a:lnSpc>
                <a:spcPct val="100000"/>
              </a:lnSpc>
              <a:spcBef>
                <a:spcPts val="400"/>
              </a:spcBef>
              <a:spcAft>
                <a:spcPts val="0"/>
              </a:spcAft>
              <a:buClr>
                <a:schemeClr val="folHlink"/>
              </a:buClr>
              <a:buSzPts val="1500"/>
              <a:buFont typeface="Noto Sans Symbols"/>
              <a:buChar char="■"/>
            </a:pPr>
            <a:r>
              <a:rPr b="0" i="0" lang="en-US" sz="2000" u="none">
                <a:solidFill>
                  <a:schemeClr val="dk1"/>
                </a:solidFill>
                <a:latin typeface="Helvetica Neue"/>
                <a:ea typeface="Helvetica Neue"/>
                <a:cs typeface="Helvetica Neue"/>
                <a:sym typeface="Helvetica Neue"/>
              </a:rPr>
              <a:t>Team is “self-organizing”</a:t>
            </a:r>
            <a:endParaRPr/>
          </a:p>
          <a:p>
            <a:pPr indent="-285750" lvl="1" marL="742950" rtl="0" algn="l">
              <a:lnSpc>
                <a:spcPct val="100000"/>
              </a:lnSpc>
              <a:spcBef>
                <a:spcPts val="360"/>
              </a:spcBef>
              <a:spcAft>
                <a:spcPts val="0"/>
              </a:spcAft>
              <a:buClr>
                <a:schemeClr val="folHlink"/>
              </a:buClr>
              <a:buSzPts val="1260"/>
              <a:buFont typeface="Noto Sans Symbols"/>
              <a:buChar char="■"/>
            </a:pPr>
            <a:r>
              <a:rPr b="0" i="0" lang="en-US" sz="1800" u="none">
                <a:solidFill>
                  <a:schemeClr val="dk1"/>
                </a:solidFill>
                <a:latin typeface="Helvetica Neue"/>
                <a:ea typeface="Helvetica Neue"/>
                <a:cs typeface="Helvetica Neue"/>
                <a:sym typeface="Helvetica Neue"/>
              </a:rPr>
              <a:t>An adaptive team structure</a:t>
            </a:r>
            <a:endParaRPr/>
          </a:p>
          <a:p>
            <a:pPr indent="-285750" lvl="1" marL="742950" rtl="0" algn="l">
              <a:lnSpc>
                <a:spcPct val="100000"/>
              </a:lnSpc>
              <a:spcBef>
                <a:spcPts val="360"/>
              </a:spcBef>
              <a:spcAft>
                <a:spcPts val="0"/>
              </a:spcAft>
              <a:buClr>
                <a:schemeClr val="folHlink"/>
              </a:buClr>
              <a:buSzPts val="1260"/>
              <a:buFont typeface="Noto Sans Symbols"/>
              <a:buChar char="■"/>
            </a:pPr>
            <a:r>
              <a:rPr b="0" i="0" lang="en-US" sz="1800" u="none">
                <a:solidFill>
                  <a:schemeClr val="dk1"/>
                </a:solidFill>
                <a:latin typeface="Helvetica Neue"/>
                <a:ea typeface="Helvetica Neue"/>
                <a:cs typeface="Helvetica Neue"/>
                <a:sym typeface="Helvetica Neue"/>
              </a:rPr>
              <a:t>Uses elements of Constantine’s random, open, and synchronous paradigms</a:t>
            </a:r>
            <a:endParaRPr/>
          </a:p>
          <a:p>
            <a:pPr indent="-285750" lvl="1" marL="742950" rtl="0" algn="l">
              <a:lnSpc>
                <a:spcPct val="100000"/>
              </a:lnSpc>
              <a:spcBef>
                <a:spcPts val="360"/>
              </a:spcBef>
              <a:spcAft>
                <a:spcPts val="0"/>
              </a:spcAft>
              <a:buClr>
                <a:schemeClr val="folHlink"/>
              </a:buClr>
              <a:buSzPts val="1260"/>
              <a:buFont typeface="Noto Sans Symbols"/>
              <a:buChar char="■"/>
            </a:pPr>
            <a:r>
              <a:rPr b="0" i="0" lang="en-US" sz="1800" u="none">
                <a:solidFill>
                  <a:schemeClr val="dk1"/>
                </a:solidFill>
                <a:latin typeface="Helvetica Neue"/>
                <a:ea typeface="Helvetica Neue"/>
                <a:cs typeface="Helvetica Neue"/>
                <a:sym typeface="Helvetica Neue"/>
              </a:rPr>
              <a:t>Significant autonomy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2008-02-08T18:09:54Z</dcterms:created>
  <dc:creator>Roger Pressman</dc:creator>
</cp:coreProperties>
</file>