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19" d="100"/>
          <a:sy n="119" d="100"/>
        </p:scale>
        <p:origin x="1888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3BF43-C8CF-3540-80AA-62831E91B829}" type="datetimeFigureOut">
              <a:rPr lang="en-US" smtClean="0"/>
              <a:t>3/24/23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019A2-405B-AB42-B32D-ED12C593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19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44186" y="2479548"/>
            <a:ext cx="5655627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49FD4-6DC1-214A-B2DF-C117179DDF6F}" type="datetime1">
              <a:rPr lang="en-IN" smtClean="0"/>
              <a:t>24/03/23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4E221-84D5-0449-A61F-1406F2413E45}" type="datetime1">
              <a:rPr lang="en-IN" smtClean="0"/>
              <a:t>24/03/23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BB641-50E3-3F4E-9834-892E0C1BC502}" type="datetime1">
              <a:rPr lang="en-IN" smtClean="0"/>
              <a:t>24/03/23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414CC-C075-E148-BBEA-8F851544150D}" type="datetime1">
              <a:rPr lang="en-IN" smtClean="0"/>
              <a:t>24/03/23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1CB73-B0B2-E84D-9E0D-78F3BAA407EF}" type="datetime1">
              <a:rPr lang="en-IN" smtClean="0"/>
              <a:t>24/03/23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9385" y="491235"/>
            <a:ext cx="780522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44319"/>
            <a:ext cx="8072119" cy="436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03789" y="6428920"/>
            <a:ext cx="1336675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6CB86-12DA-D84A-BCA9-C5107DDA2228}" type="datetime1">
              <a:rPr lang="en-IN" smtClean="0"/>
              <a:t>24/03/23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hyperlink" Target="http://www.example.com/online_course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uare2marketing.com/blog" TargetMode="External"/><Relationship Id="rId2" Type="http://schemas.openxmlformats.org/officeDocument/2006/relationships/hyperlink" Target="http://www.wordstream.com/search-engine-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ordstream.com/blo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4186" y="2479548"/>
            <a:ext cx="56534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>
                <a:latin typeface="Calibri"/>
                <a:cs typeface="Calibri"/>
              </a:rPr>
              <a:t>Search</a:t>
            </a:r>
            <a:r>
              <a:rPr sz="4400" spc="-30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Engine</a:t>
            </a:r>
            <a:r>
              <a:rPr sz="4400" spc="-25" dirty="0">
                <a:latin typeface="Calibri"/>
                <a:cs typeface="Calibri"/>
              </a:rPr>
              <a:t> </a:t>
            </a:r>
            <a:r>
              <a:rPr sz="4400" spc="-20" dirty="0">
                <a:latin typeface="Calibri"/>
                <a:cs typeface="Calibri"/>
              </a:rPr>
              <a:t>Marketing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4890" y="3893820"/>
            <a:ext cx="35350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898989"/>
                </a:solidFill>
                <a:latin typeface="Calibri"/>
                <a:cs typeface="Calibri"/>
              </a:rPr>
              <a:t>Dr</a:t>
            </a:r>
            <a:r>
              <a:rPr lang="en-US" sz="3200" dirty="0">
                <a:solidFill>
                  <a:srgbClr val="898989"/>
                </a:solidFill>
                <a:latin typeface="Calibri"/>
                <a:cs typeface="Calibri"/>
              </a:rPr>
              <a:t>.</a:t>
            </a:r>
            <a:r>
              <a:rPr sz="3200" spc="-3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898989"/>
                </a:solidFill>
                <a:latin typeface="Calibri"/>
                <a:cs typeface="Calibri"/>
              </a:rPr>
              <a:t>Avinash</a:t>
            </a:r>
            <a:r>
              <a:rPr lang="en-US" sz="3200" dirty="0">
                <a:solidFill>
                  <a:srgbClr val="898989"/>
                </a:solidFill>
                <a:latin typeface="Calibri"/>
                <a:cs typeface="Calibri"/>
              </a:rPr>
              <a:t> Panwar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774" y="798213"/>
            <a:ext cx="7806690" cy="1257935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3200" b="1" dirty="0">
                <a:latin typeface="Calibri"/>
                <a:cs typeface="Calibri"/>
              </a:rPr>
              <a:t>5.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Use </a:t>
            </a:r>
            <a:r>
              <a:rPr sz="3200" b="1" spc="-10" dirty="0">
                <a:latin typeface="Calibri"/>
                <a:cs typeface="Calibri"/>
              </a:rPr>
              <a:t>tools</a:t>
            </a:r>
            <a:r>
              <a:rPr sz="3200" b="1" spc="-5" dirty="0">
                <a:latin typeface="Calibri"/>
                <a:cs typeface="Calibri"/>
              </a:rPr>
              <a:t> such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as </a:t>
            </a:r>
            <a:r>
              <a:rPr sz="3200" b="1" spc="-25" dirty="0">
                <a:latin typeface="Calibri"/>
                <a:cs typeface="Calibri"/>
              </a:rPr>
              <a:t>Google’s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Keyword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Planner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800" spc="-10" dirty="0">
                <a:latin typeface="Calibri"/>
                <a:cs typeface="Calibri"/>
              </a:rPr>
              <a:t>Login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Google </a:t>
            </a:r>
            <a:r>
              <a:rPr sz="2800" dirty="0">
                <a:latin typeface="Calibri"/>
                <a:cs typeface="Calibri"/>
              </a:rPr>
              <a:t>Ads </a:t>
            </a:r>
            <a:r>
              <a:rPr sz="2800" spc="-10" dirty="0">
                <a:latin typeface="Calibri"/>
                <a:cs typeface="Calibri"/>
              </a:rPr>
              <a:t>account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Wingdings"/>
                <a:cs typeface="Wingdings"/>
              </a:rPr>
              <a:t></a:t>
            </a:r>
            <a:endParaRPr sz="2800">
              <a:latin typeface="Wingdings"/>
              <a:cs typeface="Wingding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4880" y="32003"/>
            <a:ext cx="723645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0" dirty="0"/>
              <a:t>Keyword</a:t>
            </a:r>
            <a:r>
              <a:rPr sz="4400" spc="-10" dirty="0"/>
              <a:t> </a:t>
            </a:r>
            <a:r>
              <a:rPr sz="4400" spc="-20" dirty="0"/>
              <a:t>research</a:t>
            </a:r>
            <a:r>
              <a:rPr sz="4400" spc="-10" dirty="0"/>
              <a:t> </a:t>
            </a:r>
            <a:r>
              <a:rPr sz="4400" spc="-5" dirty="0"/>
              <a:t>methodology</a:t>
            </a:r>
            <a:endParaRPr sz="4400"/>
          </a:p>
        </p:txBody>
      </p:sp>
      <p:grpSp>
        <p:nvGrpSpPr>
          <p:cNvPr id="4" name="object 4"/>
          <p:cNvGrpSpPr/>
          <p:nvPr/>
        </p:nvGrpSpPr>
        <p:grpSpPr>
          <a:xfrm>
            <a:off x="39010" y="1600200"/>
            <a:ext cx="8881745" cy="3623310"/>
            <a:chOff x="39010" y="1600200"/>
            <a:chExt cx="8881745" cy="36233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5399" y="1600200"/>
              <a:ext cx="3814762" cy="9830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10" y="2286000"/>
              <a:ext cx="5218789" cy="2936965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2209698" y="5311051"/>
            <a:ext cx="1372235" cy="534670"/>
          </a:xfrm>
          <a:custGeom>
            <a:avLst/>
            <a:gdLst/>
            <a:ahLst/>
            <a:cxnLst/>
            <a:rect l="l" t="t" r="r" b="b"/>
            <a:pathLst>
              <a:path w="1372235" h="534670">
                <a:moveTo>
                  <a:pt x="627989" y="47904"/>
                </a:moveTo>
                <a:lnTo>
                  <a:pt x="591400" y="4013"/>
                </a:lnTo>
                <a:lnTo>
                  <a:pt x="106451" y="408216"/>
                </a:lnTo>
                <a:lnTo>
                  <a:pt x="138087" y="320979"/>
                </a:lnTo>
                <a:lnTo>
                  <a:pt x="120967" y="284378"/>
                </a:lnTo>
                <a:lnTo>
                  <a:pt x="109740" y="282702"/>
                </a:lnTo>
                <a:lnTo>
                  <a:pt x="99110" y="285356"/>
                </a:lnTo>
                <a:lnTo>
                  <a:pt x="90258" y="291807"/>
                </a:lnTo>
                <a:lnTo>
                  <a:pt x="84366" y="301498"/>
                </a:lnTo>
                <a:lnTo>
                  <a:pt x="0" y="534149"/>
                </a:lnTo>
                <a:lnTo>
                  <a:pt x="85305" y="519785"/>
                </a:lnTo>
                <a:lnTo>
                  <a:pt x="244030" y="493064"/>
                </a:lnTo>
                <a:lnTo>
                  <a:pt x="254635" y="489013"/>
                </a:lnTo>
                <a:lnTo>
                  <a:pt x="262572" y="481457"/>
                </a:lnTo>
                <a:lnTo>
                  <a:pt x="267106" y="471487"/>
                </a:lnTo>
                <a:lnTo>
                  <a:pt x="267474" y="460146"/>
                </a:lnTo>
                <a:lnTo>
                  <a:pt x="263410" y="449554"/>
                </a:lnTo>
                <a:lnTo>
                  <a:pt x="255866" y="441617"/>
                </a:lnTo>
                <a:lnTo>
                  <a:pt x="245884" y="437083"/>
                </a:lnTo>
                <a:lnTo>
                  <a:pt x="234543" y="436714"/>
                </a:lnTo>
                <a:lnTo>
                  <a:pt x="143040" y="452120"/>
                </a:lnTo>
                <a:lnTo>
                  <a:pt x="627989" y="47904"/>
                </a:lnTo>
                <a:close/>
              </a:path>
              <a:path w="1372235" h="534670">
                <a:moveTo>
                  <a:pt x="1371803" y="531139"/>
                </a:moveTo>
                <a:lnTo>
                  <a:pt x="1367167" y="520331"/>
                </a:lnTo>
                <a:lnTo>
                  <a:pt x="1274279" y="303695"/>
                </a:lnTo>
                <a:lnTo>
                  <a:pt x="1267828" y="294347"/>
                </a:lnTo>
                <a:lnTo>
                  <a:pt x="1258620" y="288417"/>
                </a:lnTo>
                <a:lnTo>
                  <a:pt x="1247863" y="286372"/>
                </a:lnTo>
                <a:lnTo>
                  <a:pt x="1236751" y="288683"/>
                </a:lnTo>
                <a:lnTo>
                  <a:pt x="1227416" y="295135"/>
                </a:lnTo>
                <a:lnTo>
                  <a:pt x="1221473" y="304342"/>
                </a:lnTo>
                <a:lnTo>
                  <a:pt x="1219428" y="315099"/>
                </a:lnTo>
                <a:lnTo>
                  <a:pt x="1221752" y="326212"/>
                </a:lnTo>
                <a:lnTo>
                  <a:pt x="1258316" y="411492"/>
                </a:lnTo>
                <a:lnTo>
                  <a:pt x="702906" y="0"/>
                </a:lnTo>
                <a:lnTo>
                  <a:pt x="668883" y="45910"/>
                </a:lnTo>
                <a:lnTo>
                  <a:pt x="1224292" y="457415"/>
                </a:lnTo>
                <a:lnTo>
                  <a:pt x="1132065" y="447268"/>
                </a:lnTo>
                <a:lnTo>
                  <a:pt x="1120762" y="448284"/>
                </a:lnTo>
                <a:lnTo>
                  <a:pt x="1111059" y="453377"/>
                </a:lnTo>
                <a:lnTo>
                  <a:pt x="1103985" y="461733"/>
                </a:lnTo>
                <a:lnTo>
                  <a:pt x="1100531" y="472541"/>
                </a:lnTo>
                <a:lnTo>
                  <a:pt x="1101547" y="483844"/>
                </a:lnTo>
                <a:lnTo>
                  <a:pt x="1106639" y="493547"/>
                </a:lnTo>
                <a:lnTo>
                  <a:pt x="1114996" y="500621"/>
                </a:lnTo>
                <a:lnTo>
                  <a:pt x="1125816" y="504075"/>
                </a:lnTo>
                <a:lnTo>
                  <a:pt x="1371803" y="53113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8600" y="5943600"/>
            <a:ext cx="2419985" cy="36957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1800" spc="-5" dirty="0">
                <a:latin typeface="Calibri"/>
                <a:cs typeface="Calibri"/>
              </a:rPr>
              <a:t>Find New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Keywords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35679" y="5952308"/>
            <a:ext cx="4312920" cy="36957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5" dirty="0">
                <a:latin typeface="Calibri"/>
                <a:cs typeface="Calibri"/>
              </a:rPr>
              <a:t>Get</a:t>
            </a:r>
            <a:r>
              <a:rPr sz="1800" spc="-10" dirty="0">
                <a:latin typeface="Calibri"/>
                <a:cs typeface="Calibri"/>
              </a:rPr>
              <a:t> search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volume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15" dirty="0">
                <a:latin typeface="Calibri"/>
                <a:cs typeface="Calibri"/>
              </a:rPr>
              <a:t>forecasts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914400"/>
            <a:ext cx="5410200" cy="225952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800" y="3810000"/>
            <a:ext cx="7113462" cy="21918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511" y="762000"/>
            <a:ext cx="7489071" cy="1447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2667000"/>
            <a:ext cx="8328493" cy="33223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65403"/>
            <a:ext cx="8071484" cy="5313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0840">
              <a:lnSpc>
                <a:spcPct val="100000"/>
              </a:lnSpc>
              <a:spcBef>
                <a:spcPts val="100"/>
              </a:spcBef>
            </a:pPr>
            <a:r>
              <a:rPr sz="3200" b="1" spc="-15" dirty="0">
                <a:latin typeface="Calibri"/>
                <a:cs typeface="Calibri"/>
              </a:rPr>
              <a:t>Understanding </a:t>
            </a:r>
            <a:r>
              <a:rPr sz="3200" b="1" spc="-5" dirty="0">
                <a:latin typeface="Calibri"/>
                <a:cs typeface="Calibri"/>
              </a:rPr>
              <a:t>the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Keyword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Planner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results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5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90000"/>
              </a:lnSpc>
              <a:buFont typeface="Arial MT"/>
              <a:buChar char="•"/>
              <a:tabLst>
                <a:tab pos="355600" algn="l"/>
              </a:tabLst>
            </a:pPr>
            <a:r>
              <a:rPr sz="3200" b="1" spc="-20" dirty="0">
                <a:latin typeface="Calibri"/>
                <a:cs typeface="Calibri"/>
              </a:rPr>
              <a:t>Keyword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(by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relevance):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This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list</a:t>
            </a:r>
            <a:r>
              <a:rPr sz="3200" spc="-5" dirty="0">
                <a:latin typeface="Calibri"/>
                <a:cs typeface="Calibri"/>
              </a:rPr>
              <a:t> of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keywords </a:t>
            </a:r>
            <a:r>
              <a:rPr sz="3200" spc="-10" dirty="0">
                <a:latin typeface="Calibri"/>
                <a:cs typeface="Calibri"/>
              </a:rPr>
              <a:t>that </a:t>
            </a:r>
            <a:r>
              <a:rPr sz="3200" dirty="0">
                <a:latin typeface="Calibri"/>
                <a:cs typeface="Calibri"/>
              </a:rPr>
              <a:t>Google </a:t>
            </a:r>
            <a:r>
              <a:rPr sz="3200" spc="-10" dirty="0">
                <a:latin typeface="Calibri"/>
                <a:cs typeface="Calibri"/>
              </a:rPr>
              <a:t>considers most </a:t>
            </a:r>
            <a:r>
              <a:rPr sz="3200" spc="-20" dirty="0">
                <a:latin typeface="Calibri"/>
                <a:cs typeface="Calibri"/>
              </a:rPr>
              <a:t>relevant </a:t>
            </a:r>
            <a:r>
              <a:rPr sz="3200" spc="-15" dirty="0">
                <a:latin typeface="Calibri"/>
                <a:cs typeface="Calibri"/>
              </a:rPr>
              <a:t> 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keyword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URL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you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typed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it.</a:t>
            </a:r>
            <a:endParaRPr sz="3200">
              <a:latin typeface="Calibri"/>
              <a:cs typeface="Calibri"/>
            </a:endParaRPr>
          </a:p>
          <a:p>
            <a:pPr marL="355600" marR="5715" indent="-342900">
              <a:lnSpc>
                <a:spcPts val="3500"/>
              </a:lnSpc>
              <a:spcBef>
                <a:spcPts val="7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spc="-35" dirty="0">
                <a:latin typeface="Calibri"/>
                <a:cs typeface="Calibri"/>
              </a:rPr>
              <a:t>Avg.</a:t>
            </a:r>
            <a:r>
              <a:rPr sz="3200" b="1" spc="14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monthly</a:t>
            </a:r>
            <a:r>
              <a:rPr sz="3200" b="1" spc="15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searches:</a:t>
            </a:r>
            <a:r>
              <a:rPr sz="3200" b="1" spc="1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This</a:t>
            </a:r>
            <a:r>
              <a:rPr sz="3200" spc="1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1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range…and</a:t>
            </a:r>
            <a:r>
              <a:rPr sz="3200" spc="1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very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accurate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indicator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search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volume.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ts val="3479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  <a:tab pos="355600" algn="l"/>
                <a:tab pos="2851785" algn="l"/>
                <a:tab pos="3796665" algn="l"/>
                <a:tab pos="5296535" algn="l"/>
                <a:tab pos="6128385" algn="l"/>
                <a:tab pos="7719695" algn="l"/>
              </a:tabLst>
            </a:pPr>
            <a:r>
              <a:rPr sz="3200" b="1" spc="5" dirty="0">
                <a:latin typeface="Calibri"/>
                <a:cs typeface="Calibri"/>
              </a:rPr>
              <a:t>C</a:t>
            </a:r>
            <a:r>
              <a:rPr sz="3200" b="1" dirty="0">
                <a:latin typeface="Calibri"/>
                <a:cs typeface="Calibri"/>
              </a:rPr>
              <a:t>o</a:t>
            </a:r>
            <a:r>
              <a:rPr sz="3200" b="1" spc="-5" dirty="0">
                <a:latin typeface="Calibri"/>
                <a:cs typeface="Calibri"/>
              </a:rPr>
              <a:t>mp</a:t>
            </a:r>
            <a:r>
              <a:rPr sz="3200" b="1" spc="-20" dirty="0">
                <a:latin typeface="Calibri"/>
                <a:cs typeface="Calibri"/>
              </a:rPr>
              <a:t>e</a:t>
            </a:r>
            <a:r>
              <a:rPr sz="3200" b="1" dirty="0">
                <a:latin typeface="Calibri"/>
                <a:cs typeface="Calibri"/>
              </a:rPr>
              <a:t>titi</a:t>
            </a:r>
            <a:r>
              <a:rPr sz="3200" b="1" spc="5" dirty="0">
                <a:latin typeface="Calibri"/>
                <a:cs typeface="Calibri"/>
              </a:rPr>
              <a:t>o</a:t>
            </a:r>
            <a:r>
              <a:rPr sz="3200" b="1" spc="-5" dirty="0">
                <a:latin typeface="Calibri"/>
                <a:cs typeface="Calibri"/>
              </a:rPr>
              <a:t>n</a:t>
            </a:r>
            <a:r>
              <a:rPr sz="3200" b="1" dirty="0">
                <a:latin typeface="Calibri"/>
                <a:cs typeface="Calibri"/>
              </a:rPr>
              <a:t>:	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is	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spc="-3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-5" dirty="0">
                <a:latin typeface="Calibri"/>
                <a:cs typeface="Calibri"/>
              </a:rPr>
              <a:t>ec</a:t>
            </a:r>
            <a:r>
              <a:rPr sz="3200" dirty="0">
                <a:latin typeface="Calibri"/>
                <a:cs typeface="Calibri"/>
              </a:rPr>
              <a:t>ts	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5" dirty="0">
                <a:latin typeface="Calibri"/>
                <a:cs typeface="Calibri"/>
              </a:rPr>
              <a:t>numb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r	</a:t>
            </a:r>
            <a:r>
              <a:rPr sz="3200" spc="-5" dirty="0">
                <a:latin typeface="Calibri"/>
                <a:cs typeface="Calibri"/>
              </a:rPr>
              <a:t>of  </a:t>
            </a:r>
            <a:r>
              <a:rPr sz="3200" spc="-10" dirty="0">
                <a:latin typeface="Calibri"/>
                <a:cs typeface="Calibri"/>
              </a:rPr>
              <a:t>advertisers </a:t>
            </a:r>
            <a:r>
              <a:rPr sz="3200" dirty="0">
                <a:latin typeface="Calibri"/>
                <a:cs typeface="Calibri"/>
              </a:rPr>
              <a:t>bidding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keyword.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ts val="3500"/>
              </a:lnSpc>
              <a:spcBef>
                <a:spcPts val="705"/>
              </a:spcBef>
              <a:buFont typeface="Arial MT"/>
              <a:buChar char="•"/>
              <a:tabLst>
                <a:tab pos="354965" algn="l"/>
                <a:tab pos="355600" algn="l"/>
                <a:tab pos="1146175" algn="l"/>
                <a:tab pos="1681480" algn="l"/>
                <a:tab pos="2670175" algn="l"/>
                <a:tab pos="3704590" algn="l"/>
                <a:tab pos="4507230" algn="l"/>
                <a:tab pos="5752465" algn="l"/>
                <a:tab pos="6462395" algn="l"/>
                <a:tab pos="7505065" algn="l"/>
              </a:tabLst>
            </a:pPr>
            <a:r>
              <a:rPr sz="3200" b="1" spc="-275" dirty="0">
                <a:latin typeface="Calibri"/>
                <a:cs typeface="Calibri"/>
              </a:rPr>
              <a:t>T</a:t>
            </a:r>
            <a:r>
              <a:rPr sz="3200" b="1" dirty="0">
                <a:latin typeface="Calibri"/>
                <a:cs typeface="Calibri"/>
              </a:rPr>
              <a:t>op	of	</a:t>
            </a:r>
            <a:r>
              <a:rPr sz="3200" b="1" spc="-70" dirty="0">
                <a:latin typeface="Calibri"/>
                <a:cs typeface="Calibri"/>
              </a:rPr>
              <a:t>P</a:t>
            </a:r>
            <a:r>
              <a:rPr sz="3200" b="1" spc="-5" dirty="0">
                <a:latin typeface="Calibri"/>
                <a:cs typeface="Calibri"/>
              </a:rPr>
              <a:t>a</a:t>
            </a:r>
            <a:r>
              <a:rPr sz="3200" b="1" spc="-40" dirty="0">
                <a:latin typeface="Calibri"/>
                <a:cs typeface="Calibri"/>
              </a:rPr>
              <a:t>g</a:t>
            </a:r>
            <a:r>
              <a:rPr sz="3200" b="1" dirty="0">
                <a:latin typeface="Calibri"/>
                <a:cs typeface="Calibri"/>
              </a:rPr>
              <a:t>e	</a:t>
            </a:r>
            <a:r>
              <a:rPr sz="3200" b="1" spc="5" dirty="0">
                <a:latin typeface="Calibri"/>
                <a:cs typeface="Calibri"/>
              </a:rPr>
              <a:t>B</a:t>
            </a:r>
            <a:r>
              <a:rPr sz="3200" b="1" dirty="0">
                <a:latin typeface="Calibri"/>
                <a:cs typeface="Calibri"/>
              </a:rPr>
              <a:t>i</a:t>
            </a:r>
            <a:r>
              <a:rPr sz="3200" b="1" spc="-10" dirty="0">
                <a:latin typeface="Calibri"/>
                <a:cs typeface="Calibri"/>
              </a:rPr>
              <a:t>d</a:t>
            </a:r>
            <a:r>
              <a:rPr sz="3200" b="1" dirty="0">
                <a:latin typeface="Calibri"/>
                <a:cs typeface="Calibri"/>
              </a:rPr>
              <a:t>:	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gh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r	</a:t>
            </a:r>
            <a:r>
              <a:rPr sz="3200" spc="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id	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,	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  </a:t>
            </a:r>
            <a:r>
              <a:rPr sz="3200" spc="-15" dirty="0">
                <a:latin typeface="Calibri"/>
                <a:cs typeface="Calibri"/>
              </a:rPr>
              <a:t>more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lucrative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traffic.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10284"/>
            <a:ext cx="7324725" cy="29489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b="1" dirty="0">
                <a:latin typeface="Calibri"/>
                <a:cs typeface="Calibri"/>
              </a:rPr>
              <a:t>6.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Other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spc="-55" dirty="0">
                <a:latin typeface="Calibri"/>
                <a:cs typeface="Calibri"/>
              </a:rPr>
              <a:t>Tools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ct val="119400"/>
              </a:lnSpc>
              <a:spcBef>
                <a:spcPts val="25"/>
              </a:spcBef>
            </a:pPr>
            <a:r>
              <a:rPr sz="3200" dirty="0">
                <a:latin typeface="Calibri"/>
                <a:cs typeface="Calibri"/>
              </a:rPr>
              <a:t>Find Q&amp;A </a:t>
            </a:r>
            <a:r>
              <a:rPr sz="3200" spc="-20" dirty="0">
                <a:latin typeface="Calibri"/>
                <a:cs typeface="Calibri"/>
              </a:rPr>
              <a:t>Keywords </a:t>
            </a:r>
            <a:r>
              <a:rPr sz="3200" dirty="0">
                <a:latin typeface="Calibri"/>
                <a:cs typeface="Calibri"/>
              </a:rPr>
              <a:t>With </a:t>
            </a:r>
            <a:r>
              <a:rPr sz="3200" spc="-15" dirty="0">
                <a:latin typeface="Calibri"/>
                <a:cs typeface="Calibri"/>
              </a:rPr>
              <a:t>Answer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Public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Google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Trends</a:t>
            </a:r>
            <a:endParaRPr sz="3200">
              <a:latin typeface="Calibri"/>
              <a:cs typeface="Calibri"/>
            </a:endParaRPr>
          </a:p>
          <a:p>
            <a:pPr marL="12700" marR="4508500">
              <a:lnSpc>
                <a:spcPct val="120000"/>
              </a:lnSpc>
            </a:pPr>
            <a:r>
              <a:rPr sz="3200" dirty="0">
                <a:latin typeface="Calibri"/>
                <a:cs typeface="Calibri"/>
              </a:rPr>
              <a:t>Google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Correlate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Quora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4880" y="336803"/>
            <a:ext cx="723645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0" dirty="0"/>
              <a:t>Keyword</a:t>
            </a:r>
            <a:r>
              <a:rPr sz="4400" spc="-10" dirty="0"/>
              <a:t> </a:t>
            </a:r>
            <a:r>
              <a:rPr sz="4400" spc="-20" dirty="0"/>
              <a:t>research</a:t>
            </a:r>
            <a:r>
              <a:rPr sz="4400" spc="-10" dirty="0"/>
              <a:t> </a:t>
            </a:r>
            <a:r>
              <a:rPr sz="4400" spc="-5" dirty="0"/>
              <a:t>methodology</a:t>
            </a:r>
            <a:endParaRPr sz="4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390" y="0"/>
            <a:ext cx="77057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latin typeface="Calibri"/>
                <a:cs typeface="Calibri"/>
              </a:rPr>
              <a:t>Commercial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Intent: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The </a:t>
            </a:r>
            <a:r>
              <a:rPr sz="3200" b="1" spc="-10" dirty="0">
                <a:latin typeface="Calibri"/>
                <a:cs typeface="Calibri"/>
              </a:rPr>
              <a:t>Four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Keyword</a:t>
            </a:r>
            <a:r>
              <a:rPr sz="3200" b="1" spc="-5" dirty="0">
                <a:latin typeface="Calibri"/>
                <a:cs typeface="Calibri"/>
              </a:rPr>
              <a:t> Classes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399795"/>
            <a:ext cx="8703310" cy="644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b="1" spc="-15" dirty="0">
                <a:latin typeface="Calibri"/>
                <a:cs typeface="Calibri"/>
              </a:rPr>
              <a:t>Intent: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likelihood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prospect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will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complete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purchase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other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desired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action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after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searching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for</a:t>
            </a:r>
            <a:r>
              <a:rPr sz="1600" dirty="0">
                <a:latin typeface="Calibri"/>
                <a:cs typeface="Calibri"/>
              </a:rPr>
              <a:t> a</a:t>
            </a:r>
            <a:r>
              <a:rPr sz="1600" spc="-5" dirty="0">
                <a:latin typeface="Calibri"/>
                <a:cs typeface="Calibri"/>
              </a:rPr>
              <a:t> given term.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Calibri"/>
                <a:cs typeface="Calibri"/>
              </a:rPr>
              <a:t>Buy Now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Keywords</a:t>
            </a:r>
            <a:r>
              <a:rPr sz="1600" dirty="0">
                <a:latin typeface="Calibri"/>
                <a:cs typeface="Calibri"/>
              </a:rPr>
              <a:t> –</a:t>
            </a:r>
            <a:r>
              <a:rPr sz="1600" spc="-5" dirty="0">
                <a:latin typeface="Calibri"/>
                <a:cs typeface="Calibri"/>
              </a:rPr>
              <a:t> High </a:t>
            </a:r>
            <a:r>
              <a:rPr sz="1600" spc="-10" dirty="0">
                <a:latin typeface="Calibri"/>
                <a:cs typeface="Calibri"/>
              </a:rPr>
              <a:t>Conversion </a:t>
            </a:r>
            <a:r>
              <a:rPr sz="1600" spc="-15" dirty="0">
                <a:latin typeface="Calibri"/>
                <a:cs typeface="Calibri"/>
              </a:rPr>
              <a:t>rates</a:t>
            </a:r>
            <a:endParaRPr sz="16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200" spc="-5" dirty="0">
                <a:latin typeface="Calibri"/>
                <a:cs typeface="Calibri"/>
              </a:rPr>
              <a:t>Buy</a:t>
            </a:r>
            <a:endParaRPr sz="12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4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200" spc="-5" dirty="0">
                <a:latin typeface="Calibri"/>
                <a:cs typeface="Calibri"/>
              </a:rPr>
              <a:t>Coupon</a:t>
            </a:r>
            <a:endParaRPr sz="12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6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200" spc="-5" dirty="0">
                <a:latin typeface="Calibri"/>
                <a:cs typeface="Calibri"/>
              </a:rPr>
              <a:t>Discount</a:t>
            </a:r>
            <a:endParaRPr sz="12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6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200" spc="-5" dirty="0">
                <a:latin typeface="Calibri"/>
                <a:cs typeface="Calibri"/>
              </a:rPr>
              <a:t>Deal</a:t>
            </a:r>
            <a:endParaRPr sz="12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36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200" spc="-10" dirty="0">
                <a:latin typeface="Calibri"/>
                <a:cs typeface="Calibri"/>
              </a:rPr>
              <a:t>Shipping</a:t>
            </a:r>
            <a:endParaRPr sz="1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latin typeface="Calibri"/>
                <a:cs typeface="Calibri"/>
              </a:rPr>
              <a:t>Product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Keywords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– </a:t>
            </a:r>
            <a:r>
              <a:rPr sz="1600" spc="-10" dirty="0">
                <a:latin typeface="Calibri"/>
                <a:cs typeface="Calibri"/>
              </a:rPr>
              <a:t>Early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stage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 buying </a:t>
            </a:r>
            <a:r>
              <a:rPr sz="1600" spc="-10" dirty="0">
                <a:latin typeface="Calibri"/>
                <a:cs typeface="Calibri"/>
              </a:rPr>
              <a:t>cycle</a:t>
            </a:r>
            <a:endParaRPr sz="16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8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200" spc="-10" dirty="0">
                <a:latin typeface="Calibri"/>
                <a:cs typeface="Calibri"/>
              </a:rPr>
              <a:t>Review</a:t>
            </a:r>
            <a:endParaRPr sz="12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6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200" spc="-5" dirty="0">
                <a:latin typeface="Calibri"/>
                <a:cs typeface="Calibri"/>
              </a:rPr>
              <a:t>Best</a:t>
            </a:r>
            <a:endParaRPr sz="12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36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200" spc="-10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op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4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200" spc="-5" dirty="0">
                <a:latin typeface="Calibri"/>
                <a:cs typeface="Calibri"/>
              </a:rPr>
              <a:t>Specific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brand</a:t>
            </a:r>
            <a:r>
              <a:rPr sz="1200" spc="-5" dirty="0">
                <a:latin typeface="Calibri"/>
                <a:cs typeface="Calibri"/>
              </a:rPr>
              <a:t> name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(“Nike”</a:t>
            </a:r>
            <a:r>
              <a:rPr sz="1200" dirty="0">
                <a:latin typeface="Calibri"/>
                <a:cs typeface="Calibri"/>
              </a:rPr>
              <a:t> or</a:t>
            </a:r>
            <a:r>
              <a:rPr sz="1200" spc="-10" dirty="0">
                <a:latin typeface="Calibri"/>
                <a:cs typeface="Calibri"/>
              </a:rPr>
              <a:t> “Toshiba”)</a:t>
            </a:r>
            <a:endParaRPr sz="12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6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200" spc="-5" dirty="0">
                <a:latin typeface="Calibri"/>
                <a:cs typeface="Calibri"/>
              </a:rPr>
              <a:t>Specific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product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(“Macbook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Pro”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5" dirty="0">
                <a:latin typeface="Calibri"/>
                <a:cs typeface="Calibri"/>
              </a:rPr>
              <a:t> “Samsung</a:t>
            </a:r>
            <a:r>
              <a:rPr sz="1200" dirty="0">
                <a:latin typeface="Calibri"/>
                <a:cs typeface="Calibri"/>
              </a:rPr>
              <a:t> Galaxy”)</a:t>
            </a:r>
            <a:endParaRPr sz="12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6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200" spc="-5" dirty="0">
                <a:latin typeface="Calibri"/>
                <a:cs typeface="Calibri"/>
              </a:rPr>
              <a:t>Product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category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(“Wordpress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hosting” or </a:t>
            </a:r>
            <a:r>
              <a:rPr sz="1200" spc="-10" dirty="0">
                <a:latin typeface="Calibri"/>
                <a:cs typeface="Calibri"/>
              </a:rPr>
              <a:t>“tennis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shoes”)</a:t>
            </a:r>
            <a:endParaRPr sz="12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36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200" spc="-5" dirty="0">
                <a:latin typeface="Calibri"/>
                <a:cs typeface="Calibri"/>
              </a:rPr>
              <a:t>Cheap</a:t>
            </a:r>
            <a:endParaRPr sz="12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6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200" spc="-10" dirty="0">
                <a:latin typeface="Calibri"/>
                <a:cs typeface="Calibri"/>
              </a:rPr>
              <a:t>Affordable</a:t>
            </a:r>
            <a:endParaRPr sz="12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6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200" spc="-5" dirty="0">
                <a:latin typeface="Calibri"/>
                <a:cs typeface="Calibri"/>
              </a:rPr>
              <a:t>Comparison</a:t>
            </a:r>
            <a:endParaRPr sz="1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latin typeface="Calibri"/>
                <a:cs typeface="Calibri"/>
              </a:rPr>
              <a:t>Informational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keywords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- </a:t>
            </a:r>
            <a:r>
              <a:rPr sz="1600" spc="-5" dirty="0">
                <a:latin typeface="Calibri"/>
                <a:cs typeface="Calibri"/>
              </a:rPr>
              <a:t>people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looking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for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information</a:t>
            </a:r>
            <a:endParaRPr sz="16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39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400" spc="-5" dirty="0">
                <a:latin typeface="Calibri"/>
                <a:cs typeface="Calibri"/>
              </a:rPr>
              <a:t>How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endParaRPr sz="1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31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400" spc="-5" dirty="0">
                <a:latin typeface="Calibri"/>
                <a:cs typeface="Calibri"/>
              </a:rPr>
              <a:t>Best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way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endParaRPr sz="1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3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400" spc="-20" dirty="0">
                <a:latin typeface="Calibri"/>
                <a:cs typeface="Calibri"/>
              </a:rPr>
              <a:t>Ways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endParaRPr sz="1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31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400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need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latin typeface="Calibri"/>
                <a:cs typeface="Calibri"/>
              </a:rPr>
              <a:t>Kicker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keywords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-</a:t>
            </a:r>
            <a:r>
              <a:rPr sz="1600" spc="-5" dirty="0">
                <a:latin typeface="Calibri"/>
                <a:cs typeface="Calibri"/>
              </a:rPr>
              <a:t> VERY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unlikely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convert</a:t>
            </a:r>
            <a:endParaRPr sz="16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8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200" spc="-10" dirty="0">
                <a:latin typeface="Calibri"/>
                <a:cs typeface="Calibri"/>
              </a:rPr>
              <a:t>Free</a:t>
            </a:r>
            <a:endParaRPr sz="12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360"/>
              </a:spcBef>
              <a:buFont typeface="Arial MT"/>
              <a:buChar char="–"/>
              <a:tabLst>
                <a:tab pos="755015" algn="l"/>
                <a:tab pos="755650" algn="l"/>
                <a:tab pos="3837304" algn="l"/>
              </a:tabLst>
            </a:pPr>
            <a:r>
              <a:rPr sz="1200" spc="-25" dirty="0">
                <a:latin typeface="Calibri"/>
                <a:cs typeface="Calibri"/>
              </a:rPr>
              <a:t>Torrent	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Dr</a:t>
            </a:r>
            <a:r>
              <a:rPr sz="1200" spc="-2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Sumangla</a:t>
            </a:r>
            <a:r>
              <a:rPr sz="1200" spc="-2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Rathore</a:t>
            </a:r>
            <a:endParaRPr sz="12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6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200" spc="-5" dirty="0">
                <a:latin typeface="Calibri"/>
                <a:cs typeface="Calibri"/>
              </a:rPr>
              <a:t>Download,</a:t>
            </a:r>
            <a:r>
              <a:rPr sz="1200" spc="2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…for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free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203"/>
            <a:ext cx="8922385" cy="1308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Google</a:t>
            </a:r>
            <a:r>
              <a:rPr sz="4400" spc="-10" dirty="0"/>
              <a:t> </a:t>
            </a:r>
            <a:r>
              <a:rPr sz="4400" dirty="0"/>
              <a:t>Ads</a:t>
            </a:r>
            <a:r>
              <a:rPr sz="4400" spc="-5" dirty="0"/>
              <a:t> </a:t>
            </a:r>
            <a:r>
              <a:rPr sz="4400" spc="-10" dirty="0"/>
              <a:t>vs</a:t>
            </a:r>
            <a:r>
              <a:rPr sz="4400" spc="-5" dirty="0"/>
              <a:t> </a:t>
            </a:r>
            <a:r>
              <a:rPr sz="4400" spc="-20" dirty="0"/>
              <a:t>Microsoft’s</a:t>
            </a:r>
            <a:r>
              <a:rPr sz="4400" spc="-5" dirty="0"/>
              <a:t> Bing</a:t>
            </a:r>
            <a:r>
              <a:rPr sz="4400" dirty="0"/>
              <a:t> Ads</a:t>
            </a:r>
            <a:endParaRPr sz="4400"/>
          </a:p>
          <a:p>
            <a:pPr marL="12700" marR="5080">
              <a:lnSpc>
                <a:spcPct val="100000"/>
              </a:lnSpc>
              <a:spcBef>
                <a:spcPts val="25"/>
              </a:spcBef>
            </a:pPr>
            <a:r>
              <a:rPr sz="2000" spc="-5" dirty="0"/>
              <a:t>Both</a:t>
            </a:r>
            <a:r>
              <a:rPr sz="2000" spc="5" dirty="0"/>
              <a:t> </a:t>
            </a:r>
            <a:r>
              <a:rPr sz="2000" spc="-10" dirty="0"/>
              <a:t>are</a:t>
            </a:r>
            <a:r>
              <a:rPr sz="2000" spc="10" dirty="0"/>
              <a:t> </a:t>
            </a:r>
            <a:r>
              <a:rPr sz="2000" spc="-15" dirty="0"/>
              <a:t>pay-per-click</a:t>
            </a:r>
            <a:r>
              <a:rPr sz="2000" spc="10" dirty="0"/>
              <a:t> </a:t>
            </a:r>
            <a:r>
              <a:rPr sz="2000" spc="-5" dirty="0"/>
              <a:t>advertising</a:t>
            </a:r>
            <a:r>
              <a:rPr sz="2000" spc="5" dirty="0"/>
              <a:t> </a:t>
            </a:r>
            <a:r>
              <a:rPr sz="2000" spc="-10" dirty="0"/>
              <a:t>platforms</a:t>
            </a:r>
            <a:r>
              <a:rPr sz="2000" spc="10" dirty="0"/>
              <a:t> </a:t>
            </a:r>
            <a:r>
              <a:rPr sz="2000" spc="-5" dirty="0"/>
              <a:t>designed</a:t>
            </a:r>
            <a:r>
              <a:rPr sz="2000" spc="5" dirty="0"/>
              <a:t> </a:t>
            </a:r>
            <a:r>
              <a:rPr sz="2000" spc="-10" dirty="0"/>
              <a:t>to</a:t>
            </a:r>
            <a:r>
              <a:rPr sz="2000" spc="5" dirty="0"/>
              <a:t> </a:t>
            </a:r>
            <a:r>
              <a:rPr sz="2000" spc="-5" dirty="0"/>
              <a:t>help</a:t>
            </a:r>
            <a:r>
              <a:rPr sz="2000" spc="5" dirty="0"/>
              <a:t> </a:t>
            </a:r>
            <a:r>
              <a:rPr sz="2000" spc="-5" dirty="0"/>
              <a:t>businesses</a:t>
            </a:r>
            <a:r>
              <a:rPr sz="2000" spc="10" dirty="0"/>
              <a:t> </a:t>
            </a:r>
            <a:r>
              <a:rPr sz="2000" spc="-5" dirty="0"/>
              <a:t>reach</a:t>
            </a:r>
            <a:r>
              <a:rPr sz="2000" spc="5" dirty="0"/>
              <a:t> </a:t>
            </a:r>
            <a:r>
              <a:rPr sz="2000" dirty="0"/>
              <a:t>specific </a:t>
            </a:r>
            <a:r>
              <a:rPr sz="2000" spc="-434" dirty="0"/>
              <a:t> </a:t>
            </a:r>
            <a:r>
              <a:rPr sz="2000" spc="-5" dirty="0"/>
              <a:t>audiences, </a:t>
            </a:r>
            <a:r>
              <a:rPr sz="2000" spc="-10" dirty="0"/>
              <a:t>drive</a:t>
            </a:r>
            <a:r>
              <a:rPr sz="2000" dirty="0"/>
              <a:t> </a:t>
            </a:r>
            <a:r>
              <a:rPr sz="2000" spc="-10" dirty="0"/>
              <a:t>traffic,</a:t>
            </a:r>
            <a:r>
              <a:rPr sz="2000" spc="-5" dirty="0"/>
              <a:t> and increase</a:t>
            </a:r>
            <a:r>
              <a:rPr sz="2000" dirty="0"/>
              <a:t> </a:t>
            </a:r>
            <a:r>
              <a:rPr sz="2000" spc="-10" dirty="0"/>
              <a:t>revenue.</a:t>
            </a:r>
            <a:endParaRPr sz="2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0" y="1524000"/>
          <a:ext cx="9144000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9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0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Google</a:t>
                      </a:r>
                      <a:r>
                        <a:rPr sz="16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Bing</a:t>
                      </a:r>
                      <a:r>
                        <a:rPr sz="16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Networks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38150">
                        <a:lnSpc>
                          <a:spcPts val="1900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Comprised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two advertising networks: </a:t>
                      </a:r>
                      <a:r>
                        <a:rPr sz="1600" spc="-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Search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Display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85420">
                        <a:lnSpc>
                          <a:spcPts val="1900"/>
                        </a:lnSpc>
                        <a:spcBef>
                          <a:spcPts val="33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Three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search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engines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—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Bing,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Yahoo,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and </a:t>
                      </a:r>
                      <a:r>
                        <a:rPr sz="1600" spc="-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AOL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45" dirty="0">
                          <a:latin typeface="Calibri"/>
                          <a:cs typeface="Calibri"/>
                        </a:rPr>
                        <a:t>Text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Ad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format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750570">
                        <a:lnSpc>
                          <a:spcPts val="1900"/>
                        </a:lnSpc>
                        <a:spcBef>
                          <a:spcPts val="33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Three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headlines(30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characters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each) </a:t>
                      </a:r>
                      <a:r>
                        <a:rPr sz="1600" spc="-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Display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URL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ts val="1830"/>
                        </a:lnSpc>
                      </a:pPr>
                      <a:r>
                        <a:rPr sz="1600" spc="-30" dirty="0">
                          <a:latin typeface="Calibri"/>
                          <a:cs typeface="Calibri"/>
                        </a:rPr>
                        <a:t>Two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descriptions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(90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characters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each)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926465">
                        <a:lnSpc>
                          <a:spcPts val="1900"/>
                        </a:lnSpc>
                        <a:spcBef>
                          <a:spcPts val="33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Three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titles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(30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characters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each) </a:t>
                      </a:r>
                      <a:r>
                        <a:rPr sz="1600" spc="-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Display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URL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ts val="183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Upto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two Descriptions(90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characters)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Display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URL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13055">
                        <a:lnSpc>
                          <a:spcPts val="1900"/>
                        </a:lnSpc>
                        <a:spcBef>
                          <a:spcPts val="33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display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URLs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underneath the ad headline. </a:t>
                      </a:r>
                      <a:r>
                        <a:rPr sz="1600" spc="-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Bold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formatted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53670">
                        <a:lnSpc>
                          <a:spcPts val="1900"/>
                        </a:lnSpc>
                        <a:spcBef>
                          <a:spcPts val="33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display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URLs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underneath the ad headline. </a:t>
                      </a:r>
                      <a:r>
                        <a:rPr sz="1600" spc="-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Bold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formatted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87630" marR="457834">
                        <a:lnSpc>
                          <a:spcPts val="1900"/>
                        </a:lnSpc>
                        <a:spcBef>
                          <a:spcPts val="33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Keyword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research</a:t>
                      </a:r>
                      <a:r>
                        <a:rPr sz="16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tool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40" dirty="0">
                          <a:latin typeface="Calibri"/>
                          <a:cs typeface="Calibri"/>
                        </a:rPr>
                        <a:t>Yes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40" dirty="0">
                          <a:latin typeface="Calibri"/>
                          <a:cs typeface="Calibri"/>
                        </a:rPr>
                        <a:t>Yes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87630" marR="429895">
                        <a:lnSpc>
                          <a:spcPts val="1900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Click</a:t>
                      </a:r>
                      <a:r>
                        <a:rPr sz="16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Through </a:t>
                      </a:r>
                      <a:r>
                        <a:rPr sz="1600" spc="-3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Rate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Higher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for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most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the verticals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39065">
                        <a:lnSpc>
                          <a:spcPts val="1900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Higher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shopping and financial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services </a:t>
                      </a:r>
                      <a:r>
                        <a:rPr sz="1600" spc="-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search verticals.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87630" marR="103505">
                        <a:lnSpc>
                          <a:spcPts val="1900"/>
                        </a:lnSpc>
                        <a:spcBef>
                          <a:spcPts val="33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Reach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search </a:t>
                      </a:r>
                      <a:r>
                        <a:rPr sz="1600" spc="-3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volume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High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Low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87630" marR="537210">
                        <a:lnSpc>
                          <a:spcPts val="1900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Cost and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mp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High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CPC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high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competition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Cheaper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CPC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low competition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1639">
                <a:tc>
                  <a:txBody>
                    <a:bodyPr/>
                    <a:lstStyle/>
                    <a:p>
                      <a:pPr marL="87630" marR="98425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Campaign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Ad </a:t>
                      </a:r>
                      <a:r>
                        <a:rPr sz="1600" spc="-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group level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Allows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settings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60" dirty="0">
                          <a:latin typeface="Calibri"/>
                          <a:cs typeface="Calibri"/>
                        </a:rPr>
                        <a:t>campaign</a:t>
                      </a:r>
                      <a:r>
                        <a:rPr sz="1800" spc="-240" baseline="30092" dirty="0">
                          <a:solidFill>
                            <a:srgbClr val="898989"/>
                          </a:solidFill>
                          <a:latin typeface="Calibri"/>
                          <a:cs typeface="Calibri"/>
                        </a:rPr>
                        <a:t>Dr</a:t>
                      </a:r>
                      <a:r>
                        <a:rPr sz="1600" spc="-16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240" baseline="30092" dirty="0">
                          <a:solidFill>
                            <a:srgbClr val="89898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-16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240" baseline="30092" dirty="0">
                          <a:solidFill>
                            <a:srgbClr val="898989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600" spc="-16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spc="-240" baseline="30092" dirty="0">
                          <a:solidFill>
                            <a:srgbClr val="898989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600" spc="-16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240" baseline="30092" dirty="0">
                          <a:solidFill>
                            <a:srgbClr val="89898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16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240" baseline="30092" dirty="0">
                          <a:solidFill>
                            <a:srgbClr val="898989"/>
                          </a:solidFill>
                          <a:latin typeface="Calibri"/>
                          <a:cs typeface="Calibri"/>
                        </a:rPr>
                        <a:t>ngla</a:t>
                      </a:r>
                      <a:r>
                        <a:rPr sz="1800" spc="-157" baseline="30092" dirty="0">
                          <a:solidFill>
                            <a:srgbClr val="89898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baseline="30092" dirty="0">
                          <a:solidFill>
                            <a:srgbClr val="898989"/>
                          </a:solidFill>
                          <a:latin typeface="Calibri"/>
                          <a:cs typeface="Calibri"/>
                        </a:rPr>
                        <a:t>Rathore</a:t>
                      </a:r>
                      <a:endParaRPr sz="1800" baseline="30092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Allows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settings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Ad-group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level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3926" y="184403"/>
            <a:ext cx="47167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What</a:t>
            </a:r>
            <a:r>
              <a:rPr sz="4400" spc="-25" dirty="0"/>
              <a:t> </a:t>
            </a:r>
            <a:r>
              <a:rPr sz="4400" dirty="0"/>
              <a:t>is</a:t>
            </a:r>
            <a:r>
              <a:rPr sz="4400" spc="-25" dirty="0"/>
              <a:t> </a:t>
            </a:r>
            <a:r>
              <a:rPr sz="4400" dirty="0"/>
              <a:t>a</a:t>
            </a:r>
            <a:r>
              <a:rPr sz="4400" spc="-20" dirty="0"/>
              <a:t> </a:t>
            </a:r>
            <a:r>
              <a:rPr sz="4400" spc="-5" dirty="0"/>
              <a:t>campaign?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086611"/>
            <a:ext cx="8072120" cy="3250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Ad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campaigns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focus</a:t>
            </a:r>
            <a:r>
              <a:rPr sz="2000" spc="4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similar</a:t>
            </a:r>
            <a:r>
              <a:rPr sz="2000" spc="4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products</a:t>
            </a:r>
            <a:r>
              <a:rPr sz="2000" spc="4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4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services,</a:t>
            </a:r>
            <a:r>
              <a:rPr sz="2000" spc="4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4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set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groups </a:t>
            </a:r>
            <a:r>
              <a:rPr sz="2000" dirty="0">
                <a:latin typeface="Calibri"/>
                <a:cs typeface="Calibri"/>
              </a:rPr>
              <a:t>(ads, </a:t>
            </a:r>
            <a:r>
              <a:rPr sz="2000" spc="-15" dirty="0">
                <a:latin typeface="Calibri"/>
                <a:cs typeface="Calibri"/>
              </a:rPr>
              <a:t>keywords, </a:t>
            </a:r>
            <a:r>
              <a:rPr sz="2000" spc="-5" dirty="0">
                <a:latin typeface="Calibri"/>
                <a:cs typeface="Calibri"/>
              </a:rPr>
              <a:t>and bids) that share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budget, </a:t>
            </a:r>
            <a:r>
              <a:rPr sz="2000" spc="-5" dirty="0">
                <a:latin typeface="Calibri"/>
                <a:cs typeface="Calibri"/>
              </a:rPr>
              <a:t>location </a:t>
            </a:r>
            <a:r>
              <a:rPr sz="2000" spc="-10" dirty="0">
                <a:latin typeface="Calibri"/>
                <a:cs typeface="Calibri"/>
              </a:rPr>
              <a:t>targeting, </a:t>
            </a:r>
            <a:r>
              <a:rPr sz="2000" spc="-5" dirty="0">
                <a:latin typeface="Calibri"/>
                <a:cs typeface="Calibri"/>
              </a:rPr>
              <a:t> 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other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settings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determine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where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appear.</a:t>
            </a:r>
            <a:endParaRPr sz="2000">
              <a:latin typeface="Calibri"/>
              <a:cs typeface="Calibri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Ad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groups: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allow</a:t>
            </a:r>
            <a:r>
              <a:rPr sz="2000" dirty="0">
                <a:latin typeface="Calibri"/>
                <a:cs typeface="Calibri"/>
              </a:rPr>
              <a:t> each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campaign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be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further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subcategorized</a:t>
            </a:r>
            <a:r>
              <a:rPr sz="2000" spc="434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relevance</a:t>
            </a:r>
            <a:endParaRPr sz="2000">
              <a:latin typeface="Calibri"/>
              <a:cs typeface="Calibri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group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contains</a:t>
            </a:r>
            <a:r>
              <a:rPr sz="2000" spc="-5" dirty="0">
                <a:latin typeface="Calibri"/>
                <a:cs typeface="Calibri"/>
              </a:rPr>
              <a:t> one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more</a:t>
            </a:r>
            <a:r>
              <a:rPr sz="2000" spc="-5" dirty="0">
                <a:latin typeface="Calibri"/>
                <a:cs typeface="Calibri"/>
              </a:rPr>
              <a:t> ads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which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target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shared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keywords.</a:t>
            </a:r>
            <a:endParaRPr sz="2000">
              <a:latin typeface="Calibri"/>
              <a:cs typeface="Calibri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It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helpful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base ad </a:t>
            </a:r>
            <a:r>
              <a:rPr sz="2000" spc="-10" dirty="0">
                <a:latin typeface="Calibri"/>
                <a:cs typeface="Calibri"/>
              </a:rPr>
              <a:t>groups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dirty="0">
                <a:latin typeface="Calibri"/>
                <a:cs typeface="Calibri"/>
              </a:rPr>
              <a:t>the sections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spc="-10" dirty="0">
                <a:latin typeface="Calibri"/>
                <a:cs typeface="Calibri"/>
              </a:rPr>
              <a:t>categories </a:t>
            </a:r>
            <a:r>
              <a:rPr sz="2000" spc="-5" dirty="0">
                <a:latin typeface="Calibri"/>
                <a:cs typeface="Calibri"/>
              </a:rPr>
              <a:t>that appear on 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10" dirty="0">
                <a:latin typeface="Calibri"/>
                <a:cs typeface="Calibri"/>
              </a:rPr>
              <a:t>website.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10" dirty="0">
                <a:latin typeface="Calibri"/>
                <a:cs typeface="Calibri"/>
              </a:rPr>
              <a:t>example, </a:t>
            </a:r>
            <a:r>
              <a:rPr sz="2000" spc="-5" dirty="0">
                <a:latin typeface="Calibri"/>
                <a:cs typeface="Calibri"/>
              </a:rPr>
              <a:t>let's </a:t>
            </a:r>
            <a:r>
              <a:rPr sz="2000" spc="-10" dirty="0">
                <a:latin typeface="Calibri"/>
                <a:cs typeface="Calibri"/>
              </a:rPr>
              <a:t>say </a:t>
            </a:r>
            <a:r>
              <a:rPr sz="2000" spc="-15" dirty="0">
                <a:latin typeface="Calibri"/>
                <a:cs typeface="Calibri"/>
              </a:rPr>
              <a:t>you </a:t>
            </a:r>
            <a:r>
              <a:rPr sz="2000" dirty="0">
                <a:latin typeface="Calibri"/>
                <a:cs typeface="Calibri"/>
              </a:rPr>
              <a:t>sell desserts, </a:t>
            </a:r>
            <a:r>
              <a:rPr sz="2000" spc="-10" dirty="0">
                <a:latin typeface="Calibri"/>
                <a:cs typeface="Calibri"/>
              </a:rPr>
              <a:t>beverages, </a:t>
            </a:r>
            <a:r>
              <a:rPr sz="2000" spc="-5" dirty="0">
                <a:latin typeface="Calibri"/>
                <a:cs typeface="Calibri"/>
              </a:rPr>
              <a:t>and snacks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0" dirty="0">
                <a:latin typeface="Calibri"/>
                <a:cs typeface="Calibri"/>
              </a:rPr>
              <a:t> your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website.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6147" y="4257684"/>
            <a:ext cx="3591426" cy="184810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7848" y="458724"/>
            <a:ext cx="44475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5" dirty="0"/>
              <a:t>Types</a:t>
            </a:r>
            <a:r>
              <a:rPr sz="4400" spc="-35" dirty="0"/>
              <a:t> </a:t>
            </a:r>
            <a:r>
              <a:rPr sz="4400" dirty="0"/>
              <a:t>of</a:t>
            </a:r>
            <a:r>
              <a:rPr sz="4400" spc="-35" dirty="0"/>
              <a:t> </a:t>
            </a:r>
            <a:r>
              <a:rPr sz="4400" spc="-5" dirty="0"/>
              <a:t>campaigns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44319"/>
            <a:ext cx="8071484" cy="406400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 marR="401320">
              <a:lnSpc>
                <a:spcPts val="2400"/>
              </a:lnSpc>
              <a:spcBef>
                <a:spcPts val="680"/>
              </a:spcBef>
            </a:pPr>
            <a:r>
              <a:rPr sz="2500" spc="-5" dirty="0">
                <a:latin typeface="Calibri"/>
                <a:cs typeface="Calibri"/>
              </a:rPr>
              <a:t>Campaign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type </a:t>
            </a:r>
            <a:r>
              <a:rPr sz="2500" spc="-5" dirty="0">
                <a:latin typeface="Calibri"/>
                <a:cs typeface="Calibri"/>
              </a:rPr>
              <a:t>determines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where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customers </a:t>
            </a:r>
            <a:r>
              <a:rPr sz="2500" dirty="0">
                <a:latin typeface="Calibri"/>
                <a:cs typeface="Calibri"/>
              </a:rPr>
              <a:t>will</a:t>
            </a:r>
            <a:r>
              <a:rPr sz="2500" spc="-5" dirty="0">
                <a:latin typeface="Calibri"/>
                <a:cs typeface="Calibri"/>
              </a:rPr>
              <a:t> be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able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see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your</a:t>
            </a:r>
            <a:r>
              <a:rPr sz="2500" spc="-5" dirty="0">
                <a:latin typeface="Calibri"/>
                <a:cs typeface="Calibri"/>
              </a:rPr>
              <a:t> ads.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b="1" spc="-5" dirty="0">
                <a:latin typeface="Calibri"/>
                <a:cs typeface="Calibri"/>
              </a:rPr>
              <a:t>Search</a:t>
            </a:r>
            <a:r>
              <a:rPr sz="2500" b="1" spc="-20" dirty="0">
                <a:latin typeface="Calibri"/>
                <a:cs typeface="Calibri"/>
              </a:rPr>
              <a:t> </a:t>
            </a:r>
            <a:r>
              <a:rPr sz="2500" b="1" spc="-5" dirty="0">
                <a:latin typeface="Calibri"/>
                <a:cs typeface="Calibri"/>
              </a:rPr>
              <a:t>campaigns</a:t>
            </a:r>
            <a:r>
              <a:rPr sz="2500" b="1" spc="-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|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65" dirty="0">
                <a:latin typeface="Calibri"/>
                <a:cs typeface="Calibri"/>
              </a:rPr>
              <a:t>Text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ads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on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search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results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b="1" spc="-10" dirty="0">
                <a:latin typeface="Calibri"/>
                <a:cs typeface="Calibri"/>
              </a:rPr>
              <a:t>Display</a:t>
            </a:r>
            <a:r>
              <a:rPr sz="2500" b="1" spc="-5" dirty="0">
                <a:latin typeface="Calibri"/>
                <a:cs typeface="Calibri"/>
              </a:rPr>
              <a:t> campaigns</a:t>
            </a:r>
            <a:r>
              <a:rPr sz="2500" b="1" spc="-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|</a:t>
            </a:r>
            <a:r>
              <a:rPr sz="2500" spc="-10" dirty="0">
                <a:latin typeface="Calibri"/>
                <a:cs typeface="Calibri"/>
              </a:rPr>
              <a:t> Image</a:t>
            </a:r>
            <a:r>
              <a:rPr sz="2500" spc="-5" dirty="0">
                <a:latin typeface="Calibri"/>
                <a:cs typeface="Calibri"/>
              </a:rPr>
              <a:t> ads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on</a:t>
            </a:r>
            <a:r>
              <a:rPr sz="2500" spc="-10" dirty="0">
                <a:latin typeface="Calibri"/>
                <a:cs typeface="Calibri"/>
              </a:rPr>
              <a:t> websites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b="1" spc="-5" dirty="0">
                <a:latin typeface="Calibri"/>
                <a:cs typeface="Calibri"/>
              </a:rPr>
              <a:t>Video</a:t>
            </a:r>
            <a:r>
              <a:rPr sz="2500" b="1" dirty="0">
                <a:latin typeface="Calibri"/>
                <a:cs typeface="Calibri"/>
              </a:rPr>
              <a:t> </a:t>
            </a:r>
            <a:r>
              <a:rPr sz="2500" b="1" spc="-5" dirty="0">
                <a:latin typeface="Calibri"/>
                <a:cs typeface="Calibri"/>
              </a:rPr>
              <a:t>campaigns</a:t>
            </a:r>
            <a:r>
              <a:rPr sz="2500" b="1" spc="-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|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Video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ads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on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60" dirty="0">
                <a:latin typeface="Calibri"/>
                <a:cs typeface="Calibri"/>
              </a:rPr>
              <a:t>YouTube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b="1" spc="-5" dirty="0">
                <a:latin typeface="Calibri"/>
                <a:cs typeface="Calibri"/>
              </a:rPr>
              <a:t>Shopping</a:t>
            </a:r>
            <a:r>
              <a:rPr sz="2500" b="1" spc="-10" dirty="0">
                <a:latin typeface="Calibri"/>
                <a:cs typeface="Calibri"/>
              </a:rPr>
              <a:t> </a:t>
            </a:r>
            <a:r>
              <a:rPr sz="2500" b="1" spc="-5" dirty="0">
                <a:latin typeface="Calibri"/>
                <a:cs typeface="Calibri"/>
              </a:rPr>
              <a:t>campaigns </a:t>
            </a:r>
            <a:r>
              <a:rPr sz="2500" dirty="0">
                <a:latin typeface="Calibri"/>
                <a:cs typeface="Calibri"/>
              </a:rPr>
              <a:t>|</a:t>
            </a:r>
            <a:r>
              <a:rPr sz="2500" spc="-10" dirty="0">
                <a:latin typeface="Calibri"/>
                <a:cs typeface="Calibri"/>
              </a:rPr>
              <a:t> Product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listings </a:t>
            </a:r>
            <a:r>
              <a:rPr sz="2500" spc="-5" dirty="0">
                <a:latin typeface="Calibri"/>
                <a:cs typeface="Calibri"/>
              </a:rPr>
              <a:t>on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Google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b="1" spc="-5" dirty="0">
                <a:latin typeface="Calibri"/>
                <a:cs typeface="Calibri"/>
              </a:rPr>
              <a:t>App</a:t>
            </a:r>
            <a:r>
              <a:rPr sz="2500" b="1" spc="-15" dirty="0">
                <a:latin typeface="Calibri"/>
                <a:cs typeface="Calibri"/>
              </a:rPr>
              <a:t> </a:t>
            </a:r>
            <a:r>
              <a:rPr sz="2500" b="1" spc="-5" dirty="0">
                <a:latin typeface="Calibri"/>
                <a:cs typeface="Calibri"/>
              </a:rPr>
              <a:t>campaigns </a:t>
            </a:r>
            <a:r>
              <a:rPr sz="2500" dirty="0">
                <a:latin typeface="Calibri"/>
                <a:cs typeface="Calibri"/>
              </a:rPr>
              <a:t>|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Promote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your </a:t>
            </a:r>
            <a:r>
              <a:rPr sz="2500" spc="-5" dirty="0">
                <a:latin typeface="Calibri"/>
                <a:cs typeface="Calibri"/>
              </a:rPr>
              <a:t>app on </a:t>
            </a:r>
            <a:r>
              <a:rPr sz="2500" spc="-15" dirty="0">
                <a:latin typeface="Calibri"/>
                <a:cs typeface="Calibri"/>
              </a:rPr>
              <a:t>many</a:t>
            </a:r>
            <a:r>
              <a:rPr sz="2500" spc="-5" dirty="0">
                <a:latin typeface="Calibri"/>
                <a:cs typeface="Calibri"/>
              </a:rPr>
              <a:t> channels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b="1" dirty="0">
                <a:latin typeface="Calibri"/>
                <a:cs typeface="Calibri"/>
              </a:rPr>
              <a:t>Local</a:t>
            </a:r>
            <a:r>
              <a:rPr sz="2500" b="1" spc="-10" dirty="0">
                <a:latin typeface="Calibri"/>
                <a:cs typeface="Calibri"/>
              </a:rPr>
              <a:t> </a:t>
            </a:r>
            <a:r>
              <a:rPr sz="2500" b="1" spc="-5" dirty="0">
                <a:latin typeface="Calibri"/>
                <a:cs typeface="Calibri"/>
              </a:rPr>
              <a:t>campaigns </a:t>
            </a:r>
            <a:r>
              <a:rPr sz="2500" dirty="0">
                <a:latin typeface="Calibri"/>
                <a:cs typeface="Calibri"/>
              </a:rPr>
              <a:t>|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Promote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locations </a:t>
            </a:r>
            <a:r>
              <a:rPr sz="2500" spc="-5" dirty="0">
                <a:latin typeface="Calibri"/>
                <a:cs typeface="Calibri"/>
              </a:rPr>
              <a:t>on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many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channels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b="1" dirty="0">
                <a:latin typeface="Calibri"/>
                <a:cs typeface="Calibri"/>
              </a:rPr>
              <a:t>Smart</a:t>
            </a:r>
            <a:r>
              <a:rPr sz="2500" b="1" spc="-20" dirty="0">
                <a:latin typeface="Calibri"/>
                <a:cs typeface="Calibri"/>
              </a:rPr>
              <a:t> </a:t>
            </a:r>
            <a:r>
              <a:rPr sz="2500" b="1" spc="-5" dirty="0">
                <a:latin typeface="Calibri"/>
                <a:cs typeface="Calibri"/>
              </a:rPr>
              <a:t>campaigns</a:t>
            </a:r>
            <a:r>
              <a:rPr sz="2500" b="1" spc="-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|</a:t>
            </a:r>
            <a:r>
              <a:rPr sz="2500" spc="-15" dirty="0">
                <a:latin typeface="Calibri"/>
                <a:cs typeface="Calibri"/>
              </a:rPr>
              <a:t> Automate</a:t>
            </a:r>
            <a:r>
              <a:rPr sz="2500" spc="-10" dirty="0">
                <a:latin typeface="Calibri"/>
                <a:cs typeface="Calibri"/>
              </a:rPr>
              <a:t> your </a:t>
            </a:r>
            <a:r>
              <a:rPr sz="2500" spc="-5" dirty="0">
                <a:latin typeface="Calibri"/>
                <a:cs typeface="Calibri"/>
              </a:rPr>
              <a:t>campaigns</a:t>
            </a:r>
            <a:endParaRPr sz="2500">
              <a:latin typeface="Calibri"/>
              <a:cs typeface="Calibri"/>
            </a:endParaRPr>
          </a:p>
          <a:p>
            <a:pPr marL="355600" marR="5080" indent="-342900">
              <a:lnSpc>
                <a:spcPct val="8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  <a:tab pos="1927225" algn="l"/>
                <a:tab pos="3689350" algn="l"/>
                <a:tab pos="4273550" algn="l"/>
                <a:tab pos="4943475" algn="l"/>
                <a:tab pos="5734050" algn="l"/>
                <a:tab pos="7484745" algn="l"/>
              </a:tabLst>
            </a:pPr>
            <a:r>
              <a:rPr sz="2500" b="1" spc="-5" dirty="0">
                <a:latin typeface="Calibri"/>
                <a:cs typeface="Calibri"/>
              </a:rPr>
              <a:t>Di</a:t>
            </a:r>
            <a:r>
              <a:rPr sz="2500" b="1" dirty="0">
                <a:latin typeface="Calibri"/>
                <a:cs typeface="Calibri"/>
              </a:rPr>
              <a:t>s</a:t>
            </a:r>
            <a:r>
              <a:rPr sz="2500" b="1" spc="-10" dirty="0">
                <a:latin typeface="Calibri"/>
                <a:cs typeface="Calibri"/>
              </a:rPr>
              <a:t>c</a:t>
            </a:r>
            <a:r>
              <a:rPr sz="2500" b="1" spc="-5" dirty="0">
                <a:latin typeface="Calibri"/>
                <a:cs typeface="Calibri"/>
              </a:rPr>
              <a:t>o</a:t>
            </a:r>
            <a:r>
              <a:rPr sz="2500" b="1" spc="-20" dirty="0">
                <a:latin typeface="Calibri"/>
                <a:cs typeface="Calibri"/>
              </a:rPr>
              <a:t>v</a:t>
            </a:r>
            <a:r>
              <a:rPr sz="2500" b="1" dirty="0">
                <a:latin typeface="Calibri"/>
                <a:cs typeface="Calibri"/>
              </a:rPr>
              <a:t>e</a:t>
            </a:r>
            <a:r>
              <a:rPr sz="2500" b="1" spc="5" dirty="0">
                <a:latin typeface="Calibri"/>
                <a:cs typeface="Calibri"/>
              </a:rPr>
              <a:t>r</a:t>
            </a:r>
            <a:r>
              <a:rPr sz="2500" b="1" dirty="0">
                <a:latin typeface="Calibri"/>
                <a:cs typeface="Calibri"/>
              </a:rPr>
              <a:t>y|	</a:t>
            </a:r>
            <a:r>
              <a:rPr sz="2500" spc="-55" dirty="0">
                <a:latin typeface="Calibri"/>
                <a:cs typeface="Calibri"/>
              </a:rPr>
              <a:t>P</a:t>
            </a:r>
            <a:r>
              <a:rPr sz="2500" spc="5" dirty="0">
                <a:latin typeface="Calibri"/>
                <a:cs typeface="Calibri"/>
              </a:rPr>
              <a:t>e</a:t>
            </a:r>
            <a:r>
              <a:rPr sz="2500" spc="-40" dirty="0">
                <a:latin typeface="Calibri"/>
                <a:cs typeface="Calibri"/>
              </a:rPr>
              <a:t>r</a:t>
            </a:r>
            <a:r>
              <a:rPr sz="2500" spc="-5" dirty="0">
                <a:latin typeface="Calibri"/>
                <a:cs typeface="Calibri"/>
              </a:rPr>
              <a:t>s</a:t>
            </a:r>
            <a:r>
              <a:rPr sz="2500" spc="-10" dirty="0">
                <a:latin typeface="Calibri"/>
                <a:cs typeface="Calibri"/>
              </a:rPr>
              <a:t>o</a:t>
            </a:r>
            <a:r>
              <a:rPr sz="2500" spc="-5" dirty="0">
                <a:latin typeface="Calibri"/>
                <a:cs typeface="Calibri"/>
              </a:rPr>
              <a:t>n</a:t>
            </a:r>
            <a:r>
              <a:rPr sz="2500" dirty="0">
                <a:latin typeface="Calibri"/>
                <a:cs typeface="Calibri"/>
              </a:rPr>
              <a:t>ali</a:t>
            </a:r>
            <a:r>
              <a:rPr sz="2500" spc="-60" dirty="0">
                <a:latin typeface="Calibri"/>
                <a:cs typeface="Calibri"/>
              </a:rPr>
              <a:t>z</a:t>
            </a:r>
            <a:r>
              <a:rPr sz="2500" spc="5" dirty="0">
                <a:latin typeface="Calibri"/>
                <a:cs typeface="Calibri"/>
              </a:rPr>
              <a:t>e</a:t>
            </a:r>
            <a:r>
              <a:rPr sz="2500" dirty="0">
                <a:latin typeface="Calibri"/>
                <a:cs typeface="Calibri"/>
              </a:rPr>
              <a:t>d	a</a:t>
            </a:r>
            <a:r>
              <a:rPr sz="2500" spc="-5" dirty="0">
                <a:latin typeface="Calibri"/>
                <a:cs typeface="Calibri"/>
              </a:rPr>
              <a:t>d</a:t>
            </a:r>
            <a:r>
              <a:rPr sz="2500" dirty="0">
                <a:latin typeface="Calibri"/>
                <a:cs typeface="Calibri"/>
              </a:rPr>
              <a:t>s	th</a:t>
            </a:r>
            <a:r>
              <a:rPr sz="2500" spc="-25" dirty="0">
                <a:latin typeface="Calibri"/>
                <a:cs typeface="Calibri"/>
              </a:rPr>
              <a:t>a</a:t>
            </a:r>
            <a:r>
              <a:rPr sz="2500" dirty="0">
                <a:latin typeface="Calibri"/>
                <a:cs typeface="Calibri"/>
              </a:rPr>
              <a:t>t	</a:t>
            </a:r>
            <a:r>
              <a:rPr sz="2500" spc="-5" dirty="0">
                <a:latin typeface="Calibri"/>
                <a:cs typeface="Calibri"/>
              </a:rPr>
              <a:t>d</a:t>
            </a:r>
            <a:r>
              <a:rPr sz="2500" dirty="0">
                <a:latin typeface="Calibri"/>
                <a:cs typeface="Calibri"/>
              </a:rPr>
              <a:t>ri</a:t>
            </a:r>
            <a:r>
              <a:rPr sz="2500" spc="-30" dirty="0">
                <a:latin typeface="Calibri"/>
                <a:cs typeface="Calibri"/>
              </a:rPr>
              <a:t>v</a:t>
            </a:r>
            <a:r>
              <a:rPr sz="2500" dirty="0">
                <a:latin typeface="Calibri"/>
                <a:cs typeface="Calibri"/>
              </a:rPr>
              <a:t>e	</a:t>
            </a:r>
            <a:r>
              <a:rPr sz="2500" spc="5" dirty="0">
                <a:latin typeface="Calibri"/>
                <a:cs typeface="Calibri"/>
              </a:rPr>
              <a:t>e</a:t>
            </a:r>
            <a:r>
              <a:rPr sz="2500" spc="-5" dirty="0">
                <a:latin typeface="Calibri"/>
                <a:cs typeface="Calibri"/>
              </a:rPr>
              <a:t>n</a:t>
            </a:r>
            <a:r>
              <a:rPr sz="2500" spc="-50" dirty="0">
                <a:latin typeface="Calibri"/>
                <a:cs typeface="Calibri"/>
              </a:rPr>
              <a:t>g</a:t>
            </a:r>
            <a:r>
              <a:rPr sz="2500" dirty="0">
                <a:latin typeface="Calibri"/>
                <a:cs typeface="Calibri"/>
              </a:rPr>
              <a:t>a</a:t>
            </a:r>
            <a:r>
              <a:rPr sz="2500" spc="-25" dirty="0">
                <a:latin typeface="Calibri"/>
                <a:cs typeface="Calibri"/>
              </a:rPr>
              <a:t>g</a:t>
            </a:r>
            <a:r>
              <a:rPr sz="2500" spc="5" dirty="0">
                <a:latin typeface="Calibri"/>
                <a:cs typeface="Calibri"/>
              </a:rPr>
              <a:t>e</a:t>
            </a:r>
            <a:r>
              <a:rPr sz="2500" dirty="0">
                <a:latin typeface="Calibri"/>
                <a:cs typeface="Calibri"/>
              </a:rPr>
              <a:t>m</a:t>
            </a:r>
            <a:r>
              <a:rPr sz="2500" spc="5" dirty="0">
                <a:latin typeface="Calibri"/>
                <a:cs typeface="Calibri"/>
              </a:rPr>
              <a:t>e</a:t>
            </a:r>
            <a:r>
              <a:rPr sz="2500" spc="-25" dirty="0">
                <a:latin typeface="Calibri"/>
                <a:cs typeface="Calibri"/>
              </a:rPr>
              <a:t>n</a:t>
            </a:r>
            <a:r>
              <a:rPr sz="2500" dirty="0">
                <a:latin typeface="Calibri"/>
                <a:cs typeface="Calibri"/>
              </a:rPr>
              <a:t>t	with  </a:t>
            </a:r>
            <a:r>
              <a:rPr sz="2500" spc="-10" dirty="0">
                <a:latin typeface="Calibri"/>
                <a:cs typeface="Calibri"/>
              </a:rPr>
              <a:t>your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brand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across </a:t>
            </a:r>
            <a:r>
              <a:rPr sz="2500" spc="-50" dirty="0">
                <a:latin typeface="Calibri"/>
                <a:cs typeface="Calibri"/>
              </a:rPr>
              <a:t>YouTube,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Gmail, </a:t>
            </a:r>
            <a:r>
              <a:rPr sz="2500" spc="-35" dirty="0">
                <a:latin typeface="Calibri"/>
                <a:cs typeface="Calibri"/>
              </a:rPr>
              <a:t>Discover,</a:t>
            </a:r>
            <a:r>
              <a:rPr sz="2500" spc="-5" dirty="0">
                <a:latin typeface="Calibri"/>
                <a:cs typeface="Calibri"/>
              </a:rPr>
              <a:t> and </a:t>
            </a:r>
            <a:r>
              <a:rPr sz="2500" spc="-10" dirty="0">
                <a:latin typeface="Calibri"/>
                <a:cs typeface="Calibri"/>
              </a:rPr>
              <a:t>more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1894" y="458724"/>
            <a:ext cx="67621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Ad</a:t>
            </a:r>
            <a:r>
              <a:rPr sz="4400" spc="-10" dirty="0"/>
              <a:t> </a:t>
            </a:r>
            <a:r>
              <a:rPr sz="4400" spc="-15" dirty="0"/>
              <a:t>groups</a:t>
            </a:r>
            <a:r>
              <a:rPr sz="4400" spc="-10" dirty="0"/>
              <a:t> </a:t>
            </a:r>
            <a:r>
              <a:rPr sz="4400" dirty="0"/>
              <a:t>and</a:t>
            </a:r>
            <a:r>
              <a:rPr sz="4400" spc="-15" dirty="0"/>
              <a:t> </a:t>
            </a:r>
            <a:r>
              <a:rPr sz="4400" spc="-40" dirty="0"/>
              <a:t>keyword</a:t>
            </a:r>
            <a:r>
              <a:rPr sz="4400" spc="-15" dirty="0"/>
              <a:t> </a:t>
            </a:r>
            <a:r>
              <a:rPr sz="4400" spc="-5" dirty="0"/>
              <a:t>setup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219200"/>
            <a:ext cx="6858000" cy="49295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4000" y="6232652"/>
            <a:ext cx="8122284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50800" marR="43180">
              <a:lnSpc>
                <a:spcPts val="2090"/>
              </a:lnSpc>
              <a:spcBef>
                <a:spcPts val="225"/>
              </a:spcBef>
            </a:pP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level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organization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might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take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29" dirty="0">
                <a:latin typeface="Calibri"/>
                <a:cs typeface="Calibri"/>
              </a:rPr>
              <a:t>slig</a:t>
            </a:r>
            <a:r>
              <a:rPr sz="1800" spc="-345" baseline="-41666" dirty="0">
                <a:solidFill>
                  <a:srgbClr val="898989"/>
                </a:solidFill>
                <a:latin typeface="Calibri"/>
                <a:cs typeface="Calibri"/>
              </a:rPr>
              <a:t>D</a:t>
            </a:r>
            <a:r>
              <a:rPr sz="1800" spc="-229" dirty="0">
                <a:latin typeface="Calibri"/>
                <a:cs typeface="Calibri"/>
              </a:rPr>
              <a:t>h</a:t>
            </a:r>
            <a:r>
              <a:rPr sz="1800" spc="-345" baseline="-41666" dirty="0">
                <a:solidFill>
                  <a:srgbClr val="898989"/>
                </a:solidFill>
                <a:latin typeface="Calibri"/>
                <a:cs typeface="Calibri"/>
              </a:rPr>
              <a:t>r</a:t>
            </a:r>
            <a:r>
              <a:rPr sz="1800" spc="-300" baseline="-41666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800" spc="-457" baseline="-41666" dirty="0">
                <a:solidFill>
                  <a:srgbClr val="898989"/>
                </a:solidFill>
                <a:latin typeface="Calibri"/>
                <a:cs typeface="Calibri"/>
              </a:rPr>
              <a:t>S</a:t>
            </a:r>
            <a:r>
              <a:rPr sz="1800" spc="-305" dirty="0">
                <a:latin typeface="Calibri"/>
                <a:cs typeface="Calibri"/>
              </a:rPr>
              <a:t>t</a:t>
            </a:r>
            <a:r>
              <a:rPr sz="1800" spc="-457" baseline="-41666" dirty="0">
                <a:solidFill>
                  <a:srgbClr val="898989"/>
                </a:solidFill>
                <a:latin typeface="Calibri"/>
                <a:cs typeface="Calibri"/>
              </a:rPr>
              <a:t>u</a:t>
            </a:r>
            <a:r>
              <a:rPr sz="1800" spc="-305" dirty="0">
                <a:latin typeface="Calibri"/>
                <a:cs typeface="Calibri"/>
              </a:rPr>
              <a:t>ly</a:t>
            </a:r>
            <a:r>
              <a:rPr sz="1800" spc="-457" baseline="-41666" dirty="0">
                <a:solidFill>
                  <a:srgbClr val="898989"/>
                </a:solidFill>
                <a:latin typeface="Calibri"/>
                <a:cs typeface="Calibri"/>
              </a:rPr>
              <a:t>ma</a:t>
            </a:r>
            <a:r>
              <a:rPr sz="1800" spc="-305" dirty="0">
                <a:latin typeface="Calibri"/>
                <a:cs typeface="Calibri"/>
              </a:rPr>
              <a:t>l</a:t>
            </a:r>
            <a:r>
              <a:rPr sz="1800" spc="-457" baseline="-41666" dirty="0">
                <a:solidFill>
                  <a:srgbClr val="898989"/>
                </a:solidFill>
                <a:latin typeface="Calibri"/>
                <a:cs typeface="Calibri"/>
              </a:rPr>
              <a:t>n</a:t>
            </a:r>
            <a:r>
              <a:rPr sz="1800" spc="-305" dirty="0">
                <a:latin typeface="Calibri"/>
                <a:cs typeface="Calibri"/>
              </a:rPr>
              <a:t>o</a:t>
            </a:r>
            <a:r>
              <a:rPr sz="1800" spc="-457" baseline="-41666" dirty="0">
                <a:solidFill>
                  <a:srgbClr val="898989"/>
                </a:solidFill>
                <a:latin typeface="Calibri"/>
                <a:cs typeface="Calibri"/>
              </a:rPr>
              <a:t>g</a:t>
            </a:r>
            <a:r>
              <a:rPr sz="1800" spc="-305" dirty="0">
                <a:latin typeface="Calibri"/>
                <a:cs typeface="Calibri"/>
              </a:rPr>
              <a:t>n</a:t>
            </a:r>
            <a:r>
              <a:rPr sz="1800" spc="-457" baseline="-41666" dirty="0">
                <a:solidFill>
                  <a:srgbClr val="898989"/>
                </a:solidFill>
                <a:latin typeface="Calibri"/>
                <a:cs typeface="Calibri"/>
              </a:rPr>
              <a:t>la</a:t>
            </a:r>
            <a:r>
              <a:rPr sz="1800" spc="-305" dirty="0">
                <a:latin typeface="Calibri"/>
                <a:cs typeface="Calibri"/>
              </a:rPr>
              <a:t>g</a:t>
            </a:r>
            <a:r>
              <a:rPr sz="1800" spc="-457" baseline="-41666" dirty="0">
                <a:solidFill>
                  <a:srgbClr val="898989"/>
                </a:solidFill>
                <a:latin typeface="Calibri"/>
                <a:cs typeface="Calibri"/>
              </a:rPr>
              <a:t>R</a:t>
            </a:r>
            <a:r>
              <a:rPr sz="1800" spc="-305" dirty="0">
                <a:latin typeface="Calibri"/>
                <a:cs typeface="Calibri"/>
              </a:rPr>
              <a:t>e</a:t>
            </a:r>
            <a:r>
              <a:rPr sz="1800" spc="-457" baseline="-41666" dirty="0">
                <a:solidFill>
                  <a:srgbClr val="898989"/>
                </a:solidFill>
                <a:latin typeface="Calibri"/>
                <a:cs typeface="Calibri"/>
              </a:rPr>
              <a:t>at</a:t>
            </a:r>
            <a:r>
              <a:rPr sz="1800" spc="-305" dirty="0">
                <a:latin typeface="Calibri"/>
                <a:cs typeface="Calibri"/>
              </a:rPr>
              <a:t>r</a:t>
            </a:r>
            <a:r>
              <a:rPr sz="1800" spc="-457" baseline="-41666" dirty="0">
                <a:solidFill>
                  <a:srgbClr val="898989"/>
                </a:solidFill>
                <a:latin typeface="Calibri"/>
                <a:cs typeface="Calibri"/>
              </a:rPr>
              <a:t>ho</a:t>
            </a:r>
            <a:r>
              <a:rPr sz="1800" spc="-305" dirty="0">
                <a:latin typeface="Calibri"/>
                <a:cs typeface="Calibri"/>
              </a:rPr>
              <a:t>t</a:t>
            </a:r>
            <a:r>
              <a:rPr sz="1800" spc="-457" baseline="-41666" dirty="0">
                <a:solidFill>
                  <a:srgbClr val="898989"/>
                </a:solidFill>
                <a:latin typeface="Calibri"/>
                <a:cs typeface="Calibri"/>
              </a:rPr>
              <a:t>r</a:t>
            </a:r>
            <a:r>
              <a:rPr sz="1800" spc="-305" dirty="0">
                <a:latin typeface="Calibri"/>
                <a:cs typeface="Calibri"/>
              </a:rPr>
              <a:t>o</a:t>
            </a:r>
            <a:r>
              <a:rPr sz="1800" spc="-457" baseline="-41666" dirty="0">
                <a:solidFill>
                  <a:srgbClr val="898989"/>
                </a:solidFill>
                <a:latin typeface="Calibri"/>
                <a:cs typeface="Calibri"/>
              </a:rPr>
              <a:t>e</a:t>
            </a:r>
            <a:r>
              <a:rPr sz="1800" spc="352" baseline="-41666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up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initially,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rewards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higher</a:t>
            </a:r>
            <a:r>
              <a:rPr sz="1800" dirty="0">
                <a:latin typeface="Calibri"/>
                <a:cs typeface="Calibri"/>
              </a:rPr>
              <a:t> CTRs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lower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cost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make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effort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worthwhile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run.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6027" y="458724"/>
            <a:ext cx="76930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What </a:t>
            </a:r>
            <a:r>
              <a:rPr sz="4400" dirty="0"/>
              <a:t>is</a:t>
            </a:r>
            <a:r>
              <a:rPr sz="4400" spc="-10" dirty="0"/>
              <a:t> search </a:t>
            </a:r>
            <a:r>
              <a:rPr sz="4400" spc="-5" dirty="0"/>
              <a:t>engine</a:t>
            </a:r>
            <a:r>
              <a:rPr sz="4400" spc="-10" dirty="0"/>
              <a:t> </a:t>
            </a:r>
            <a:r>
              <a:rPr sz="4400" spc="-20" dirty="0"/>
              <a:t>marketing?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marR="5715" indent="-342900" algn="just">
              <a:lnSpc>
                <a:spcPts val="2400"/>
              </a:lnSpc>
              <a:spcBef>
                <a:spcPts val="680"/>
              </a:spcBef>
              <a:buFont typeface="Arial MT"/>
              <a:buChar char="•"/>
              <a:tabLst>
                <a:tab pos="355600" algn="l"/>
              </a:tabLst>
            </a:pPr>
            <a:r>
              <a:rPr spc="-5" dirty="0"/>
              <a:t>The</a:t>
            </a:r>
            <a:r>
              <a:rPr dirty="0"/>
              <a:t> </a:t>
            </a:r>
            <a:r>
              <a:rPr spc="-10" dirty="0"/>
              <a:t>practice</a:t>
            </a:r>
            <a:r>
              <a:rPr spc="-5" dirty="0"/>
              <a:t> of</a:t>
            </a:r>
            <a:r>
              <a:rPr dirty="0"/>
              <a:t> </a:t>
            </a:r>
            <a:r>
              <a:rPr spc="-15" dirty="0"/>
              <a:t>marketing</a:t>
            </a:r>
            <a:r>
              <a:rPr spc="-10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-5" dirty="0"/>
              <a:t>business</a:t>
            </a:r>
            <a:r>
              <a:rPr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paid </a:t>
            </a:r>
            <a:r>
              <a:rPr dirty="0"/>
              <a:t> </a:t>
            </a:r>
            <a:r>
              <a:rPr spc="-5" dirty="0"/>
              <a:t>advertisements</a:t>
            </a:r>
            <a:r>
              <a:rPr spc="-10" dirty="0"/>
              <a:t> that</a:t>
            </a:r>
            <a:r>
              <a:rPr spc="-5" dirty="0"/>
              <a:t> appear</a:t>
            </a:r>
            <a:r>
              <a:rPr dirty="0"/>
              <a:t> </a:t>
            </a:r>
            <a:r>
              <a:rPr spc="-5" dirty="0"/>
              <a:t>on </a:t>
            </a:r>
            <a:r>
              <a:rPr spc="-10" dirty="0"/>
              <a:t>search</a:t>
            </a:r>
            <a:r>
              <a:rPr spc="-5" dirty="0"/>
              <a:t> engine</a:t>
            </a:r>
            <a:r>
              <a:rPr spc="5" dirty="0"/>
              <a:t> </a:t>
            </a:r>
            <a:r>
              <a:rPr spc="-5" dirty="0"/>
              <a:t>results</a:t>
            </a:r>
            <a:r>
              <a:rPr spc="-10" dirty="0"/>
              <a:t> </a:t>
            </a:r>
            <a:r>
              <a:rPr spc="-5" dirty="0"/>
              <a:t>pages.</a:t>
            </a:r>
          </a:p>
          <a:p>
            <a:pPr marL="355600" marR="5080" indent="-342900" algn="just">
              <a:lnSpc>
                <a:spcPts val="2400"/>
              </a:lnSpc>
              <a:spcBef>
                <a:spcPts val="600"/>
              </a:spcBef>
              <a:buFont typeface="Arial MT"/>
              <a:buChar char="•"/>
              <a:tabLst>
                <a:tab pos="355600" algn="l"/>
              </a:tabLst>
            </a:pPr>
            <a:r>
              <a:rPr spc="-10" dirty="0"/>
              <a:t>Advertisers </a:t>
            </a:r>
            <a:r>
              <a:rPr spc="-5" dirty="0"/>
              <a:t>bid on </a:t>
            </a:r>
            <a:r>
              <a:rPr spc="-20" dirty="0"/>
              <a:t>keywords </a:t>
            </a:r>
            <a:r>
              <a:rPr spc="-10" dirty="0"/>
              <a:t>that users </a:t>
            </a:r>
            <a:r>
              <a:rPr spc="-5" dirty="0"/>
              <a:t>of </a:t>
            </a:r>
            <a:r>
              <a:rPr dirty="0"/>
              <a:t>services </a:t>
            </a:r>
            <a:r>
              <a:rPr spc="-5" dirty="0"/>
              <a:t>such </a:t>
            </a:r>
            <a:r>
              <a:rPr dirty="0"/>
              <a:t>as </a:t>
            </a:r>
            <a:r>
              <a:rPr spc="5" dirty="0"/>
              <a:t> </a:t>
            </a:r>
            <a:r>
              <a:rPr spc="-5" dirty="0"/>
              <a:t>Google</a:t>
            </a:r>
            <a:r>
              <a:rPr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5" dirty="0"/>
              <a:t>Bing</a:t>
            </a:r>
            <a:r>
              <a:rPr dirty="0"/>
              <a:t> </a:t>
            </a:r>
            <a:r>
              <a:rPr spc="-10" dirty="0"/>
              <a:t>might</a:t>
            </a:r>
            <a:r>
              <a:rPr spc="-5" dirty="0"/>
              <a:t> </a:t>
            </a:r>
            <a:r>
              <a:rPr spc="-10" dirty="0"/>
              <a:t>enter</a:t>
            </a:r>
            <a:r>
              <a:rPr spc="-5" dirty="0"/>
              <a:t> </a:t>
            </a:r>
            <a:r>
              <a:rPr dirty="0"/>
              <a:t>when</a:t>
            </a:r>
            <a:r>
              <a:rPr spc="5" dirty="0"/>
              <a:t> </a:t>
            </a:r>
            <a:r>
              <a:rPr spc="-5" dirty="0"/>
              <a:t>looking</a:t>
            </a:r>
            <a:r>
              <a:rPr dirty="0"/>
              <a:t> </a:t>
            </a:r>
            <a:r>
              <a:rPr spc="-25" dirty="0"/>
              <a:t>for</a:t>
            </a:r>
            <a:r>
              <a:rPr spc="-20" dirty="0"/>
              <a:t> </a:t>
            </a:r>
            <a:r>
              <a:rPr spc="-5" dirty="0"/>
              <a:t>certain </a:t>
            </a:r>
            <a:r>
              <a:rPr dirty="0"/>
              <a:t> </a:t>
            </a:r>
            <a:r>
              <a:rPr spc="-10" dirty="0"/>
              <a:t>products </a:t>
            </a:r>
            <a:r>
              <a:rPr spc="-5" dirty="0"/>
              <a:t>or</a:t>
            </a:r>
            <a:r>
              <a:rPr dirty="0"/>
              <a:t> services.</a:t>
            </a:r>
          </a:p>
          <a:p>
            <a:pPr marL="355600" marR="8255" indent="-342900" algn="just">
              <a:lnSpc>
                <a:spcPts val="2400"/>
              </a:lnSpc>
              <a:spcBef>
                <a:spcPts val="600"/>
              </a:spcBef>
              <a:buFont typeface="Arial MT"/>
              <a:buChar char="•"/>
              <a:tabLst>
                <a:tab pos="355600" algn="l"/>
              </a:tabLst>
            </a:pPr>
            <a:r>
              <a:rPr spc="-5" dirty="0"/>
              <a:t>It</a:t>
            </a:r>
            <a:r>
              <a:rPr dirty="0"/>
              <a:t> </a:t>
            </a:r>
            <a:r>
              <a:rPr spc="-10" dirty="0"/>
              <a:t>gives</a:t>
            </a:r>
            <a:r>
              <a:rPr spc="-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spc="-5" dirty="0"/>
              <a:t>advertiser</a:t>
            </a:r>
            <a:r>
              <a:rPr dirty="0"/>
              <a:t> the</a:t>
            </a:r>
            <a:r>
              <a:rPr spc="5" dirty="0"/>
              <a:t> </a:t>
            </a:r>
            <a:r>
              <a:rPr spc="-5" dirty="0"/>
              <a:t>opportunity</a:t>
            </a:r>
            <a:r>
              <a:rPr dirty="0"/>
              <a:t> </a:t>
            </a:r>
            <a:r>
              <a:rPr spc="-25" dirty="0"/>
              <a:t>for</a:t>
            </a:r>
            <a:r>
              <a:rPr spc="-20" dirty="0"/>
              <a:t> </a:t>
            </a:r>
            <a:r>
              <a:rPr dirty="0"/>
              <a:t>their</a:t>
            </a:r>
            <a:r>
              <a:rPr spc="5" dirty="0"/>
              <a:t> </a:t>
            </a:r>
            <a:r>
              <a:rPr spc="-5" dirty="0"/>
              <a:t>ads</a:t>
            </a:r>
            <a:r>
              <a:rPr dirty="0"/>
              <a:t> </a:t>
            </a:r>
            <a:r>
              <a:rPr spc="-25" dirty="0"/>
              <a:t>to </a:t>
            </a:r>
            <a:r>
              <a:rPr spc="-20" dirty="0"/>
              <a:t> </a:t>
            </a:r>
            <a:r>
              <a:rPr spc="-5" dirty="0"/>
              <a:t>appear</a:t>
            </a:r>
            <a:r>
              <a:rPr dirty="0"/>
              <a:t> </a:t>
            </a:r>
            <a:r>
              <a:rPr spc="-5" dirty="0"/>
              <a:t>alongside</a:t>
            </a:r>
            <a:r>
              <a:rPr spc="5" dirty="0"/>
              <a:t> </a:t>
            </a:r>
            <a:r>
              <a:rPr spc="-5" dirty="0"/>
              <a:t>results</a:t>
            </a:r>
            <a:r>
              <a:rPr spc="-10" dirty="0"/>
              <a:t> </a:t>
            </a:r>
            <a:r>
              <a:rPr spc="-25" dirty="0"/>
              <a:t>for</a:t>
            </a:r>
            <a:r>
              <a:rPr dirty="0"/>
              <a:t> </a:t>
            </a:r>
            <a:r>
              <a:rPr spc="-5" dirty="0"/>
              <a:t>those</a:t>
            </a:r>
            <a:r>
              <a:rPr dirty="0"/>
              <a:t> </a:t>
            </a:r>
            <a:r>
              <a:rPr spc="-10" dirty="0"/>
              <a:t>search</a:t>
            </a:r>
            <a:r>
              <a:rPr spc="-5" dirty="0"/>
              <a:t> queries.</a:t>
            </a:r>
          </a:p>
          <a:p>
            <a:pPr marL="355600" indent="-342900" algn="just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355600" algn="l"/>
              </a:tabLst>
            </a:pPr>
            <a:r>
              <a:rPr spc="-5" dirty="0"/>
              <a:t>Also</a:t>
            </a:r>
            <a:r>
              <a:rPr spc="-20" dirty="0"/>
              <a:t> </a:t>
            </a:r>
            <a:r>
              <a:rPr spc="-5" dirty="0"/>
              <a:t>known</a:t>
            </a:r>
            <a:r>
              <a:rPr spc="-15" dirty="0"/>
              <a:t> </a:t>
            </a:r>
            <a:r>
              <a:rPr spc="-10" dirty="0"/>
              <a:t>by</a:t>
            </a:r>
            <a:r>
              <a:rPr spc="-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spc="-10" dirty="0"/>
              <a:t>term</a:t>
            </a:r>
            <a:r>
              <a:rPr dirty="0"/>
              <a:t> </a:t>
            </a:r>
            <a:r>
              <a:rPr spc="-15" dirty="0"/>
              <a:t>pay-per-click</a:t>
            </a:r>
            <a:r>
              <a:rPr spc="-10" dirty="0"/>
              <a:t> </a:t>
            </a:r>
            <a:r>
              <a:rPr spc="-5" dirty="0"/>
              <a:t>ads</a:t>
            </a:r>
          </a:p>
          <a:p>
            <a:pPr marL="355600" marR="5080" indent="-342900" algn="just">
              <a:lnSpc>
                <a:spcPct val="80000"/>
              </a:lnSpc>
              <a:spcBef>
                <a:spcPts val="600"/>
              </a:spcBef>
              <a:buFont typeface="Arial MT"/>
              <a:buChar char="•"/>
              <a:tabLst>
                <a:tab pos="355600" algn="l"/>
              </a:tabLst>
            </a:pPr>
            <a:r>
              <a:rPr spc="-5" dirty="0"/>
              <a:t>Come </a:t>
            </a:r>
            <a:r>
              <a:rPr dirty="0"/>
              <a:t>in a </a:t>
            </a:r>
            <a:r>
              <a:rPr spc="-10" dirty="0"/>
              <a:t>variety </a:t>
            </a:r>
            <a:r>
              <a:rPr spc="-5" dirty="0"/>
              <a:t>of </a:t>
            </a:r>
            <a:r>
              <a:rPr spc="-15" dirty="0"/>
              <a:t>formats. </a:t>
            </a:r>
            <a:r>
              <a:rPr spc="-5" dirty="0"/>
              <a:t>Some </a:t>
            </a:r>
            <a:r>
              <a:rPr spc="-10" dirty="0"/>
              <a:t>are </a:t>
            </a:r>
            <a:r>
              <a:rPr spc="-5" dirty="0"/>
              <a:t>small, </a:t>
            </a:r>
            <a:r>
              <a:rPr spc="-15" dirty="0"/>
              <a:t>text-based </a:t>
            </a:r>
            <a:r>
              <a:rPr spc="-10" dirty="0"/>
              <a:t> </a:t>
            </a:r>
            <a:r>
              <a:rPr spc="-5" dirty="0"/>
              <a:t>ads, whereas </a:t>
            </a:r>
            <a:r>
              <a:rPr spc="-10" dirty="0"/>
              <a:t>others, </a:t>
            </a:r>
            <a:r>
              <a:rPr spc="-5" dirty="0"/>
              <a:t>such </a:t>
            </a:r>
            <a:r>
              <a:rPr dirty="0"/>
              <a:t>as </a:t>
            </a:r>
            <a:r>
              <a:rPr spc="-10" dirty="0"/>
              <a:t>product listing </a:t>
            </a:r>
            <a:r>
              <a:rPr spc="-5" dirty="0"/>
              <a:t>ads (PLAs, also </a:t>
            </a:r>
            <a:r>
              <a:rPr dirty="0"/>
              <a:t> </a:t>
            </a:r>
            <a:r>
              <a:rPr spc="-5" dirty="0"/>
              <a:t>known</a:t>
            </a:r>
            <a:r>
              <a:rPr dirty="0"/>
              <a:t> as</a:t>
            </a:r>
            <a:r>
              <a:rPr spc="5" dirty="0"/>
              <a:t> </a:t>
            </a:r>
            <a:r>
              <a:rPr spc="-5" dirty="0"/>
              <a:t>Shopping</a:t>
            </a:r>
            <a:r>
              <a:rPr dirty="0"/>
              <a:t> </a:t>
            </a:r>
            <a:r>
              <a:rPr spc="-5" dirty="0"/>
              <a:t>ads)</a:t>
            </a:r>
            <a:r>
              <a:rPr dirty="0"/>
              <a:t> </a:t>
            </a:r>
            <a:r>
              <a:rPr spc="-10" dirty="0"/>
              <a:t>are</a:t>
            </a:r>
            <a:r>
              <a:rPr spc="-5" dirty="0"/>
              <a:t> </a:t>
            </a:r>
            <a:r>
              <a:rPr spc="-10" dirty="0"/>
              <a:t>more</a:t>
            </a:r>
            <a:r>
              <a:rPr spc="-5" dirty="0"/>
              <a:t> visual,</a:t>
            </a:r>
            <a:r>
              <a:rPr dirty="0"/>
              <a:t> </a:t>
            </a:r>
            <a:r>
              <a:rPr spc="-15" dirty="0"/>
              <a:t>product-based </a:t>
            </a:r>
            <a:r>
              <a:rPr spc="-555" dirty="0"/>
              <a:t> </a:t>
            </a:r>
            <a:r>
              <a:rPr spc="-5" dirty="0"/>
              <a:t>advertisements</a:t>
            </a:r>
            <a:r>
              <a:rPr dirty="0"/>
              <a:t> </a:t>
            </a:r>
            <a:r>
              <a:rPr spc="-10" dirty="0"/>
              <a:t>that</a:t>
            </a:r>
            <a:r>
              <a:rPr spc="-5" dirty="0"/>
              <a:t> allow</a:t>
            </a:r>
            <a:r>
              <a:rPr dirty="0"/>
              <a:t> </a:t>
            </a:r>
            <a:r>
              <a:rPr spc="-10" dirty="0"/>
              <a:t>consumers</a:t>
            </a:r>
            <a:r>
              <a:rPr spc="-5" dirty="0"/>
              <a:t> </a:t>
            </a:r>
            <a:r>
              <a:rPr spc="-15" dirty="0"/>
              <a:t>to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dirty="0"/>
              <a:t> </a:t>
            </a:r>
            <a:r>
              <a:rPr spc="-10" dirty="0"/>
              <a:t>important </a:t>
            </a:r>
            <a:r>
              <a:rPr spc="-5" dirty="0"/>
              <a:t> </a:t>
            </a:r>
            <a:r>
              <a:rPr spc="-15" dirty="0"/>
              <a:t>information</a:t>
            </a:r>
            <a:r>
              <a:rPr spc="-10" dirty="0"/>
              <a:t> at-a-glance,</a:t>
            </a:r>
            <a:r>
              <a:rPr spc="-5" dirty="0"/>
              <a:t> such </a:t>
            </a:r>
            <a:r>
              <a:rPr dirty="0"/>
              <a:t>as</a:t>
            </a:r>
            <a:r>
              <a:rPr spc="-15" dirty="0"/>
              <a:t> </a:t>
            </a:r>
            <a:r>
              <a:rPr dirty="0"/>
              <a:t>price</a:t>
            </a:r>
            <a:r>
              <a:rPr spc="5" dirty="0"/>
              <a:t> </a:t>
            </a:r>
            <a:r>
              <a:rPr spc="-5" dirty="0"/>
              <a:t>and </a:t>
            </a:r>
            <a:r>
              <a:rPr spc="-10" dirty="0"/>
              <a:t>reviews.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312" y="458724"/>
            <a:ext cx="7950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Ad-groups</a:t>
            </a:r>
            <a:r>
              <a:rPr sz="4400" spc="-25" dirty="0"/>
              <a:t> </a:t>
            </a:r>
            <a:r>
              <a:rPr sz="4400" dirty="0"/>
              <a:t>and</a:t>
            </a:r>
            <a:r>
              <a:rPr sz="4400" spc="-20" dirty="0"/>
              <a:t> </a:t>
            </a:r>
            <a:r>
              <a:rPr sz="4400" spc="-40" dirty="0"/>
              <a:t>keyword</a:t>
            </a:r>
            <a:r>
              <a:rPr sz="4400" spc="-25" dirty="0"/>
              <a:t> </a:t>
            </a:r>
            <a:r>
              <a:rPr sz="4400" spc="-5" dirty="0"/>
              <a:t>dashboard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304035"/>
            <a:ext cx="7777480" cy="157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Create </a:t>
            </a:r>
            <a:r>
              <a:rPr sz="2400" spc="-5" dirty="0">
                <a:latin typeface="Calibri"/>
                <a:cs typeface="Calibri"/>
              </a:rPr>
              <a:t>Ad </a:t>
            </a:r>
            <a:r>
              <a:rPr sz="2400" spc="-15" dirty="0">
                <a:latin typeface="Calibri"/>
                <a:cs typeface="Calibri"/>
              </a:rPr>
              <a:t>groups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your </a:t>
            </a:r>
            <a:r>
              <a:rPr sz="2400" spc="-5" dirty="0">
                <a:latin typeface="Calibri"/>
                <a:cs typeface="Calibri"/>
              </a:rPr>
              <a:t>campaign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specifying a </a:t>
            </a:r>
            <a:r>
              <a:rPr sz="2400" spc="-15" dirty="0">
                <a:latin typeface="Calibri"/>
                <a:cs typeface="Calibri"/>
              </a:rPr>
              <a:t>relevant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name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keywords</a:t>
            </a:r>
            <a:r>
              <a:rPr sz="2400" spc="-10" dirty="0">
                <a:latin typeface="Calibri"/>
                <a:cs typeface="Calibri"/>
              </a:rPr>
              <a:t> that</a:t>
            </a:r>
            <a:r>
              <a:rPr sz="2400" spc="-15" dirty="0">
                <a:latin typeface="Calibri"/>
                <a:cs typeface="Calibri"/>
              </a:rPr>
              <a:t> 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associated</a:t>
            </a:r>
            <a:r>
              <a:rPr sz="2400" spc="-5" dirty="0">
                <a:latin typeface="Calibri"/>
                <a:cs typeface="Calibri"/>
              </a:rPr>
              <a:t> with</a:t>
            </a:r>
            <a:r>
              <a:rPr sz="2400" spc="-10" dirty="0">
                <a:latin typeface="Calibri"/>
                <a:cs typeface="Calibri"/>
              </a:rPr>
              <a:t> that </a:t>
            </a:r>
            <a:r>
              <a:rPr sz="2400" spc="-5" dirty="0">
                <a:latin typeface="Calibri"/>
                <a:cs typeface="Calibri"/>
              </a:rPr>
              <a:t>Ad </a:t>
            </a:r>
            <a:r>
              <a:rPr sz="2400" spc="-10" dirty="0">
                <a:latin typeface="Calibri"/>
                <a:cs typeface="Calibri"/>
              </a:rPr>
              <a:t>Group.</a:t>
            </a:r>
            <a:endParaRPr sz="2400">
              <a:latin typeface="Calibri"/>
              <a:cs typeface="Calibri"/>
            </a:endParaRPr>
          </a:p>
          <a:p>
            <a:pPr marL="355600" marR="81280" indent="-342900">
              <a:lnSpc>
                <a:spcPct val="1008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Follow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keyword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research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guidelines discussed </a:t>
            </a:r>
            <a:r>
              <a:rPr sz="2400" dirty="0">
                <a:latin typeface="Calibri"/>
                <a:cs typeface="Calibri"/>
              </a:rPr>
              <a:t>earlier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identify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keywords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1" y="2864223"/>
            <a:ext cx="8382000" cy="391757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4077" y="458724"/>
            <a:ext cx="38360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Campaign</a:t>
            </a:r>
            <a:r>
              <a:rPr sz="4400" spc="-40" dirty="0"/>
              <a:t> </a:t>
            </a:r>
            <a:r>
              <a:rPr sz="4400" spc="-30" dirty="0"/>
              <a:t>set-up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82928"/>
            <a:ext cx="7985125" cy="4405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500" b="1" spc="-10" dirty="0">
                <a:latin typeface="Calibri"/>
                <a:cs typeface="Calibri"/>
              </a:rPr>
              <a:t>Steps:</a:t>
            </a:r>
            <a:endParaRPr sz="1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500" dirty="0">
                <a:latin typeface="Calibri"/>
                <a:cs typeface="Calibri"/>
              </a:rPr>
              <a:t>Select</a:t>
            </a:r>
            <a:r>
              <a:rPr sz="1500" spc="-5" dirty="0">
                <a:latin typeface="Calibri"/>
                <a:cs typeface="Calibri"/>
              </a:rPr>
              <a:t> an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appropriate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goal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for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your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campaign</a:t>
            </a:r>
            <a:r>
              <a:rPr sz="1500" dirty="0">
                <a:latin typeface="Calibri"/>
                <a:cs typeface="Calibri"/>
              </a:rPr>
              <a:t> e.g.</a:t>
            </a:r>
            <a:r>
              <a:rPr sz="1500" spc="-5" dirty="0">
                <a:latin typeface="Calibri"/>
                <a:cs typeface="Calibri"/>
              </a:rPr>
              <a:t> leads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generation/sales/website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traffic,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etc.</a:t>
            </a:r>
            <a:endParaRPr sz="1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500" spc="-5" dirty="0">
                <a:latin typeface="Calibri"/>
                <a:cs typeface="Calibri"/>
              </a:rPr>
              <a:t>Assign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suitable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name</a:t>
            </a:r>
            <a:r>
              <a:rPr sz="1500" spc="-10" dirty="0">
                <a:latin typeface="Calibri"/>
                <a:cs typeface="Calibri"/>
              </a:rPr>
              <a:t> to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your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campaign</a:t>
            </a:r>
            <a:endParaRPr sz="1500">
              <a:latin typeface="Calibri"/>
              <a:cs typeface="Calibri"/>
            </a:endParaRPr>
          </a:p>
          <a:p>
            <a:pPr marL="355600" marR="239395" indent="-342900">
              <a:lnSpc>
                <a:spcPct val="77300"/>
              </a:lnSpc>
              <a:spcBef>
                <a:spcPts val="4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500" dirty="0">
                <a:latin typeface="Calibri"/>
                <a:cs typeface="Calibri"/>
              </a:rPr>
              <a:t>Select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appropriate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networks</a:t>
            </a:r>
            <a:r>
              <a:rPr sz="1500" spc="-5" dirty="0">
                <a:latin typeface="Calibri"/>
                <a:cs typeface="Calibri"/>
              </a:rPr>
              <a:t> where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you want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spc="-5" dirty="0">
                <a:latin typeface="Calibri"/>
                <a:cs typeface="Calibri"/>
              </a:rPr>
              <a:t>run </a:t>
            </a:r>
            <a:r>
              <a:rPr sz="1500" spc="-10" dirty="0">
                <a:latin typeface="Calibri"/>
                <a:cs typeface="Calibri"/>
              </a:rPr>
              <a:t>your </a:t>
            </a:r>
            <a:r>
              <a:rPr sz="1500" spc="-5" dirty="0">
                <a:latin typeface="Calibri"/>
                <a:cs typeface="Calibri"/>
              </a:rPr>
              <a:t>campaign </a:t>
            </a:r>
            <a:r>
              <a:rPr sz="1500" dirty="0">
                <a:latin typeface="Calibri"/>
                <a:cs typeface="Calibri"/>
              </a:rPr>
              <a:t>e.g.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search or display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or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both</a:t>
            </a:r>
            <a:endParaRPr sz="1500">
              <a:latin typeface="Calibri"/>
              <a:cs typeface="Calibri"/>
            </a:endParaRPr>
          </a:p>
          <a:p>
            <a:pPr marL="355600" marR="5080" indent="-342900">
              <a:lnSpc>
                <a:spcPts val="1510"/>
              </a:lnSpc>
              <a:spcBef>
                <a:spcPts val="2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500" spc="-10" dirty="0">
                <a:latin typeface="Calibri"/>
                <a:cs typeface="Calibri"/>
              </a:rPr>
              <a:t>Provide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information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such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start/end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date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for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campaign,</a:t>
            </a:r>
            <a:r>
              <a:rPr sz="1500" dirty="0">
                <a:latin typeface="Calibri"/>
                <a:cs typeface="Calibri"/>
              </a:rPr>
              <a:t> specific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locations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where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 </a:t>
            </a:r>
            <a:r>
              <a:rPr sz="1500" spc="-5" dirty="0">
                <a:latin typeface="Calibri"/>
                <a:cs typeface="Calibri"/>
              </a:rPr>
              <a:t>has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appear,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languages</a:t>
            </a:r>
            <a:r>
              <a:rPr sz="1500" spc="-5" dirty="0">
                <a:latin typeface="Calibri"/>
                <a:cs typeface="Calibri"/>
              </a:rPr>
              <a:t> and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audience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characteristics(demographics,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interests,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remarketing)</a:t>
            </a:r>
            <a:endParaRPr sz="1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500" spc="-5" dirty="0">
                <a:latin typeface="Calibri"/>
                <a:cs typeface="Calibri"/>
              </a:rPr>
              <a:t>Assign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suitable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budget</a:t>
            </a:r>
            <a:r>
              <a:rPr sz="1500" spc="-5" dirty="0">
                <a:latin typeface="Calibri"/>
                <a:cs typeface="Calibri"/>
              </a:rPr>
              <a:t> and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bidding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method </a:t>
            </a:r>
            <a:r>
              <a:rPr sz="1500" spc="-15" dirty="0">
                <a:latin typeface="Calibri"/>
                <a:cs typeface="Calibri"/>
              </a:rPr>
              <a:t>for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campaign</a:t>
            </a:r>
            <a:endParaRPr sz="1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500" spc="-10" dirty="0">
                <a:latin typeface="Calibri"/>
                <a:cs typeface="Calibri"/>
              </a:rPr>
              <a:t>Create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very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specific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groups.</a:t>
            </a:r>
            <a:endParaRPr sz="1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500" spc="-10" dirty="0">
                <a:latin typeface="Calibri"/>
                <a:cs typeface="Calibri"/>
              </a:rPr>
              <a:t>Create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3 </a:t>
            </a:r>
            <a:r>
              <a:rPr sz="1500" spc="-5" dirty="0">
                <a:latin typeface="Calibri"/>
                <a:cs typeface="Calibri"/>
              </a:rPr>
              <a:t>or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more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ads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per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ad </a:t>
            </a:r>
            <a:r>
              <a:rPr sz="1500" spc="-10" dirty="0">
                <a:latin typeface="Calibri"/>
                <a:cs typeface="Calibri"/>
              </a:rPr>
              <a:t>group,</a:t>
            </a:r>
            <a:r>
              <a:rPr sz="1500" spc="-5" dirty="0">
                <a:latin typeface="Calibri"/>
                <a:cs typeface="Calibri"/>
              </a:rPr>
              <a:t> and </a:t>
            </a:r>
            <a:r>
              <a:rPr sz="1500" spc="-10" dirty="0">
                <a:latin typeface="Calibri"/>
                <a:cs typeface="Calibri"/>
              </a:rPr>
              <a:t>optimize</a:t>
            </a:r>
            <a:r>
              <a:rPr sz="1500" spc="-5" dirty="0">
                <a:latin typeface="Calibri"/>
                <a:cs typeface="Calibri"/>
              </a:rPr>
              <a:t> how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they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show.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4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500" b="1" spc="-5" dirty="0">
                <a:latin typeface="Calibri"/>
                <a:cs typeface="Calibri"/>
              </a:rPr>
              <a:t>Additional</a:t>
            </a:r>
            <a:r>
              <a:rPr sz="1500" b="1" spc="-45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settings:</a:t>
            </a:r>
            <a:endParaRPr sz="1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500" spc="-5" dirty="0">
                <a:latin typeface="Calibri"/>
                <a:cs typeface="Calibri"/>
              </a:rPr>
              <a:t>Add</a:t>
            </a:r>
            <a:r>
              <a:rPr sz="1500" spc="-10" dirty="0">
                <a:latin typeface="Calibri"/>
                <a:cs typeface="Calibri"/>
              </a:rPr>
              <a:t> at </a:t>
            </a:r>
            <a:r>
              <a:rPr sz="1500" spc="-5" dirty="0">
                <a:latin typeface="Calibri"/>
                <a:cs typeface="Calibri"/>
              </a:rPr>
              <a:t>least </a:t>
            </a:r>
            <a:r>
              <a:rPr sz="1500" dirty="0">
                <a:latin typeface="Calibri"/>
                <a:cs typeface="Calibri"/>
              </a:rPr>
              <a:t>4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different </a:t>
            </a:r>
            <a:r>
              <a:rPr sz="1500" spc="-5" dirty="0">
                <a:latin typeface="Calibri"/>
                <a:cs typeface="Calibri"/>
              </a:rPr>
              <a:t>extension types</a:t>
            </a:r>
            <a:r>
              <a:rPr sz="1500" spc="-10" dirty="0">
                <a:latin typeface="Calibri"/>
                <a:cs typeface="Calibri"/>
              </a:rPr>
              <a:t> to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your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account </a:t>
            </a:r>
            <a:r>
              <a:rPr sz="1500" spc="-5" dirty="0">
                <a:latin typeface="Calibri"/>
                <a:cs typeface="Calibri"/>
              </a:rPr>
              <a:t>or campaigns.</a:t>
            </a:r>
            <a:endParaRPr sz="1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500" spc="-5" dirty="0">
                <a:latin typeface="Calibri"/>
                <a:cs typeface="Calibri"/>
              </a:rPr>
              <a:t>Extensions </a:t>
            </a:r>
            <a:r>
              <a:rPr sz="1500" spc="-10" dirty="0">
                <a:latin typeface="Calibri"/>
                <a:cs typeface="Calibri"/>
              </a:rPr>
              <a:t>are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used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5" dirty="0">
                <a:latin typeface="Calibri"/>
                <a:cs typeface="Calibri"/>
              </a:rPr>
              <a:t> add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call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button,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extra</a:t>
            </a:r>
            <a:r>
              <a:rPr sz="1500" spc="-5" dirty="0">
                <a:latin typeface="Calibri"/>
                <a:cs typeface="Calibri"/>
              </a:rPr>
              <a:t> links,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an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address,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other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extra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information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5" dirty="0">
                <a:latin typeface="Calibri"/>
                <a:cs typeface="Calibri"/>
              </a:rPr>
              <a:t> an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ad.</a:t>
            </a:r>
            <a:endParaRPr sz="1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500" spc="-10" dirty="0">
                <a:latin typeface="Calibri"/>
                <a:cs typeface="Calibri"/>
              </a:rPr>
              <a:t>For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example:</a:t>
            </a:r>
            <a:endParaRPr sz="1500">
              <a:latin typeface="Calibri"/>
              <a:cs typeface="Calibri"/>
            </a:endParaRPr>
          </a:p>
          <a:p>
            <a:pPr marL="355600" marR="169545" indent="-342900">
              <a:lnSpc>
                <a:spcPct val="77300"/>
              </a:lnSpc>
              <a:spcBef>
                <a:spcPts val="40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500" b="1" spc="-10" dirty="0">
                <a:latin typeface="Calibri"/>
                <a:cs typeface="Calibri"/>
              </a:rPr>
              <a:t>Sitelink</a:t>
            </a:r>
            <a:r>
              <a:rPr sz="1500" b="1" spc="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extensions:</a:t>
            </a:r>
            <a:r>
              <a:rPr sz="1500" b="1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Direct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people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specific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pages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on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your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website—your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store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hours,</a:t>
            </a:r>
            <a:r>
              <a:rPr sz="1500" dirty="0">
                <a:latin typeface="Calibri"/>
                <a:cs typeface="Calibri"/>
              </a:rPr>
              <a:t> a specific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product, </a:t>
            </a:r>
            <a:r>
              <a:rPr sz="1500" spc="-5" dirty="0">
                <a:latin typeface="Calibri"/>
                <a:cs typeface="Calibri"/>
              </a:rPr>
              <a:t>or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more.</a:t>
            </a:r>
            <a:endParaRPr sz="1500">
              <a:latin typeface="Calibri"/>
              <a:cs typeface="Calibri"/>
            </a:endParaRPr>
          </a:p>
          <a:p>
            <a:pPr marL="355600" marR="181610" indent="-342900">
              <a:lnSpc>
                <a:spcPct val="77300"/>
              </a:lnSpc>
              <a:spcBef>
                <a:spcPts val="4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500" b="1" spc="-5" dirty="0">
                <a:latin typeface="Calibri"/>
                <a:cs typeface="Calibri"/>
              </a:rPr>
              <a:t>Callouts: </a:t>
            </a:r>
            <a:r>
              <a:rPr sz="1500" spc="-5" dirty="0">
                <a:latin typeface="Calibri"/>
                <a:cs typeface="Calibri"/>
              </a:rPr>
              <a:t>Callouts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give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you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more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space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5" dirty="0">
                <a:latin typeface="Calibri"/>
                <a:cs typeface="Calibri"/>
              </a:rPr>
              <a:t> add </a:t>
            </a:r>
            <a:r>
              <a:rPr sz="1500" spc="-10" dirty="0">
                <a:latin typeface="Calibri"/>
                <a:cs typeface="Calibri"/>
              </a:rPr>
              <a:t>text.</a:t>
            </a:r>
            <a:r>
              <a:rPr sz="1500" spc="-5" dirty="0">
                <a:latin typeface="Calibri"/>
                <a:cs typeface="Calibri"/>
              </a:rPr>
              <a:t> When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customers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see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your</a:t>
            </a:r>
            <a:r>
              <a:rPr sz="1500" spc="-5" dirty="0">
                <a:latin typeface="Calibri"/>
                <a:cs typeface="Calibri"/>
              </a:rPr>
              <a:t> ads</a:t>
            </a:r>
            <a:r>
              <a:rPr sz="1500" dirty="0">
                <a:latin typeface="Calibri"/>
                <a:cs typeface="Calibri"/>
              </a:rPr>
              <a:t> with </a:t>
            </a:r>
            <a:r>
              <a:rPr sz="1500" spc="-5" dirty="0">
                <a:latin typeface="Calibri"/>
                <a:cs typeface="Calibri"/>
              </a:rPr>
              <a:t>callouts,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they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see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larger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ad</a:t>
            </a:r>
            <a:r>
              <a:rPr sz="1500" dirty="0">
                <a:latin typeface="Calibri"/>
                <a:cs typeface="Calibri"/>
              </a:rPr>
              <a:t> with </a:t>
            </a:r>
            <a:r>
              <a:rPr sz="1500" spc="-10" dirty="0">
                <a:latin typeface="Calibri"/>
                <a:cs typeface="Calibri"/>
              </a:rPr>
              <a:t>more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detailed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information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about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your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business,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products,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and</a:t>
            </a:r>
            <a:r>
              <a:rPr sz="1500" dirty="0">
                <a:latin typeface="Calibri"/>
                <a:cs typeface="Calibri"/>
              </a:rPr>
              <a:t> services.</a:t>
            </a:r>
            <a:endParaRPr sz="1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500" b="1" spc="-5" dirty="0">
                <a:latin typeface="Calibri"/>
                <a:cs typeface="Calibri"/>
              </a:rPr>
              <a:t>Structured</a:t>
            </a:r>
            <a:r>
              <a:rPr sz="1500" b="1" spc="-10" dirty="0">
                <a:latin typeface="Calibri"/>
                <a:cs typeface="Calibri"/>
              </a:rPr>
              <a:t> snippets:</a:t>
            </a:r>
            <a:r>
              <a:rPr sz="1500" b="1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Highlighting </a:t>
            </a:r>
            <a:r>
              <a:rPr sz="1500" dirty="0">
                <a:latin typeface="Calibri"/>
                <a:cs typeface="Calibri"/>
              </a:rPr>
              <a:t>specific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aspects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your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products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and</a:t>
            </a:r>
            <a:r>
              <a:rPr sz="1500" dirty="0">
                <a:latin typeface="Calibri"/>
                <a:cs typeface="Calibri"/>
              </a:rPr>
              <a:t> services in </a:t>
            </a:r>
            <a:r>
              <a:rPr sz="1500" spc="-10" dirty="0">
                <a:latin typeface="Calibri"/>
                <a:cs typeface="Calibri"/>
              </a:rPr>
              <a:t>your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ads.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375" y="685800"/>
            <a:ext cx="5224326" cy="143827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0375" y="2824162"/>
            <a:ext cx="5102225" cy="13239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0375" y="4972050"/>
            <a:ext cx="5102225" cy="14287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50940" y="1240028"/>
            <a:ext cx="16535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Sitelink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extension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4408" y="3449828"/>
            <a:ext cx="1632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Callout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extension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27140" y="5888228"/>
            <a:ext cx="1757680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spc="-5" dirty="0">
                <a:latin typeface="Calibri"/>
                <a:cs typeface="Calibri"/>
              </a:rPr>
              <a:t>Structured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snippet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extension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7784" y="458724"/>
            <a:ext cx="59880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/>
              <a:t>Ad-formats</a:t>
            </a:r>
            <a:r>
              <a:rPr sz="4400" spc="-15" dirty="0"/>
              <a:t> </a:t>
            </a:r>
            <a:r>
              <a:rPr sz="4400" dirty="0"/>
              <a:t>and</a:t>
            </a:r>
            <a:r>
              <a:rPr sz="4400" spc="-15" dirty="0"/>
              <a:t> </a:t>
            </a:r>
            <a:r>
              <a:rPr sz="4400" spc="-5" dirty="0"/>
              <a:t>guidelines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251203"/>
            <a:ext cx="7887334" cy="401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libri"/>
                <a:cs typeface="Calibri"/>
              </a:rPr>
              <a:t>Search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Ads</a:t>
            </a:r>
            <a:r>
              <a:rPr sz="2000" b="1" spc="-5" dirty="0">
                <a:latin typeface="Calibri"/>
                <a:cs typeface="Calibri"/>
              </a:rPr>
              <a:t> on Google </a:t>
            </a:r>
            <a:r>
              <a:rPr sz="2000" b="1" spc="-15" dirty="0">
                <a:latin typeface="Calibri"/>
                <a:cs typeface="Calibri"/>
              </a:rPr>
              <a:t>have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three</a:t>
            </a:r>
            <a:r>
              <a:rPr sz="2000" b="1" spc="-5" dirty="0">
                <a:latin typeface="Calibri"/>
                <a:cs typeface="Calibri"/>
              </a:rPr>
              <a:t> parts:</a:t>
            </a:r>
            <a:endParaRPr sz="20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800" b="1" spc="-5" dirty="0">
                <a:latin typeface="Calibri"/>
                <a:cs typeface="Calibri"/>
              </a:rPr>
              <a:t>Headline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text: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0"/>
              </a:spcBef>
            </a:pP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Headlines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30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characters</a:t>
            </a:r>
            <a:r>
              <a:rPr sz="1800" dirty="0">
                <a:latin typeface="Calibri"/>
                <a:cs typeface="Calibri"/>
              </a:rPr>
              <a:t> each.</a:t>
            </a:r>
            <a:endParaRPr sz="1800">
              <a:latin typeface="Calibri"/>
              <a:cs typeface="Calibri"/>
            </a:endParaRPr>
          </a:p>
          <a:p>
            <a:pPr marL="469900" marR="41910">
              <a:lnSpc>
                <a:spcPct val="90600"/>
              </a:lnSpc>
              <a:spcBef>
                <a:spcPts val="225"/>
              </a:spcBef>
            </a:pP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Heading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words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people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their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Google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search.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Headlines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separated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vertical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pipe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("|")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differently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based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device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someone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ad.</a:t>
            </a:r>
            <a:endParaRPr sz="1800">
              <a:latin typeface="Calibri"/>
              <a:cs typeface="Calibri"/>
            </a:endParaRPr>
          </a:p>
          <a:p>
            <a:pPr marL="755650" lvl="1" indent="-285750">
              <a:lnSpc>
                <a:spcPts val="2090"/>
              </a:lnSpc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display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URL: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ts val="2125"/>
              </a:lnSpc>
              <a:spcBef>
                <a:spcPts val="50"/>
              </a:spcBef>
            </a:pPr>
            <a:r>
              <a:rPr sz="1800" spc="-5" dirty="0">
                <a:latin typeface="Calibri"/>
                <a:cs typeface="Calibri"/>
              </a:rPr>
              <a:t>It </a:t>
            </a:r>
            <a:r>
              <a:rPr sz="1800" spc="-10" dirty="0">
                <a:latin typeface="Calibri"/>
                <a:cs typeface="Calibri"/>
              </a:rPr>
              <a:t>shows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website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address,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usually 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green.</a:t>
            </a:r>
            <a:endParaRPr sz="1800">
              <a:latin typeface="Calibri"/>
              <a:cs typeface="Calibri"/>
            </a:endParaRPr>
          </a:p>
          <a:p>
            <a:pPr marL="469900" marR="106680">
              <a:lnSpc>
                <a:spcPts val="1800"/>
              </a:lnSpc>
              <a:spcBef>
                <a:spcPts val="325"/>
              </a:spcBef>
            </a:pPr>
            <a:r>
              <a:rPr sz="1800" dirty="0">
                <a:latin typeface="Calibri"/>
                <a:cs typeface="Calibri"/>
              </a:rPr>
              <a:t>Made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domain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your </a:t>
            </a:r>
            <a:r>
              <a:rPr sz="1800" dirty="0">
                <a:latin typeface="Calibri"/>
                <a:cs typeface="Calibri"/>
              </a:rPr>
              <a:t>final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URL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text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optional </a:t>
            </a:r>
            <a:r>
              <a:rPr sz="1800" spc="-15" dirty="0">
                <a:latin typeface="Calibri"/>
                <a:cs typeface="Calibri"/>
              </a:rPr>
              <a:t>”Path”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fields,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separated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‘/’.</a:t>
            </a:r>
            <a:endParaRPr sz="1800">
              <a:latin typeface="Calibri"/>
              <a:cs typeface="Calibri"/>
            </a:endParaRPr>
          </a:p>
          <a:p>
            <a:pPr marL="469900" marR="5080">
              <a:lnSpc>
                <a:spcPts val="1800"/>
              </a:lnSpc>
              <a:spcBef>
                <a:spcPts val="310"/>
              </a:spcBef>
            </a:pPr>
            <a:r>
              <a:rPr sz="1800" spc="-20" dirty="0">
                <a:latin typeface="Calibri"/>
                <a:cs typeface="Calibri"/>
              </a:rPr>
              <a:t>Path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fields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help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people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get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better</a:t>
            </a:r>
            <a:r>
              <a:rPr sz="1800" spc="-5" dirty="0">
                <a:latin typeface="Calibri"/>
                <a:cs typeface="Calibri"/>
              </a:rPr>
              <a:t> sense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where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they’ll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taken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click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e.g.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  <a:hlinkClick r:id="rId2"/>
              </a:rPr>
              <a:t>www.example.com/online_courses</a:t>
            </a:r>
            <a:endParaRPr sz="1800">
              <a:latin typeface="Calibri"/>
              <a:cs typeface="Calibri"/>
            </a:endParaRPr>
          </a:p>
          <a:p>
            <a:pPr marL="755650" lvl="1" indent="-285750">
              <a:lnSpc>
                <a:spcPts val="2090"/>
              </a:lnSpc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800" b="1" spc="-10" dirty="0">
                <a:latin typeface="Calibri"/>
                <a:cs typeface="Calibri"/>
              </a:rPr>
              <a:t>Description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text: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ts val="2135"/>
              </a:lnSpc>
              <a:spcBef>
                <a:spcPts val="50"/>
              </a:spcBef>
            </a:pP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highlight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details</a:t>
            </a:r>
            <a:r>
              <a:rPr sz="1800" spc="-5" dirty="0">
                <a:latin typeface="Calibri"/>
                <a:cs typeface="Calibri"/>
              </a:rPr>
              <a:t> about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product </a:t>
            </a:r>
            <a:r>
              <a:rPr sz="1800" dirty="0">
                <a:latin typeface="Calibri"/>
                <a:cs typeface="Calibri"/>
              </a:rPr>
              <a:t>or service.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ts val="2135"/>
              </a:lnSpc>
            </a:pPr>
            <a:r>
              <a:rPr sz="1800" spc="-5" dirty="0">
                <a:latin typeface="Calibri"/>
                <a:cs typeface="Calibri"/>
              </a:rPr>
              <a:t>Include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“call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action”—the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want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your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take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00" y="5471161"/>
            <a:ext cx="8712925" cy="138683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1476101"/>
            <a:ext cx="8991600" cy="488883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2437" y="3957637"/>
          <a:ext cx="8244205" cy="2463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Field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E0E0E0"/>
                      </a:solidFill>
                      <a:prstDash val="solid"/>
                    </a:lnL>
                    <a:lnR w="12700">
                      <a:solidFill>
                        <a:srgbClr val="E0E0E0"/>
                      </a:solidFill>
                      <a:prstDash val="solid"/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Max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length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E0E0E0"/>
                      </a:solidFill>
                      <a:prstDash val="solid"/>
                    </a:lnL>
                    <a:lnR w="12700">
                      <a:solidFill>
                        <a:srgbClr val="E0E0E0"/>
                      </a:solidFill>
                      <a:prstDash val="solid"/>
                    </a:ln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Headline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E0E0E0"/>
                      </a:solidFill>
                      <a:prstDash val="solid"/>
                    </a:lnL>
                    <a:lnR w="12700">
                      <a:solidFill>
                        <a:srgbClr val="E0E0E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30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characters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E0E0E0"/>
                      </a:solidFill>
                      <a:prstDash val="solid"/>
                    </a:lnL>
                    <a:lnR w="12700">
                      <a:solidFill>
                        <a:srgbClr val="E0E0E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Headline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E0E0E0"/>
                      </a:solidFill>
                      <a:prstDash val="solid"/>
                    </a:lnL>
                    <a:lnR w="12700">
                      <a:solidFill>
                        <a:srgbClr val="E0E0E0"/>
                      </a:solidFill>
                      <a:prstDash val="solid"/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30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characters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E0E0E0"/>
                      </a:solidFill>
                      <a:prstDash val="solid"/>
                    </a:lnL>
                    <a:lnR w="12700">
                      <a:solidFill>
                        <a:srgbClr val="E0E0E0"/>
                      </a:solidFill>
                      <a:prstDash val="solid"/>
                    </a:ln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Headline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E0E0E0"/>
                      </a:solidFill>
                      <a:prstDash val="solid"/>
                    </a:lnL>
                    <a:lnR w="12700">
                      <a:solidFill>
                        <a:srgbClr val="E0E0E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30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characters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E0E0E0"/>
                      </a:solidFill>
                      <a:prstDash val="solid"/>
                    </a:lnL>
                    <a:lnR w="12700">
                      <a:solidFill>
                        <a:srgbClr val="E0E0E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Description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E0E0E0"/>
                      </a:solidFill>
                      <a:prstDash val="solid"/>
                    </a:lnL>
                    <a:lnR w="12700">
                      <a:solidFill>
                        <a:srgbClr val="E0E0E0"/>
                      </a:solidFill>
                      <a:prstDash val="solid"/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90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characters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E0E0E0"/>
                      </a:solidFill>
                      <a:prstDash val="solid"/>
                    </a:lnL>
                    <a:lnR w="12700">
                      <a:solidFill>
                        <a:srgbClr val="E0E0E0"/>
                      </a:solidFill>
                      <a:prstDash val="solid"/>
                    </a:ln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Description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E0E0E0"/>
                      </a:solidFill>
                      <a:prstDash val="solid"/>
                    </a:lnL>
                    <a:lnR w="12700">
                      <a:solidFill>
                        <a:srgbClr val="E0E0E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90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characters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E0E0E0"/>
                      </a:solidFill>
                      <a:prstDash val="solid"/>
                    </a:lnL>
                    <a:lnR w="12700">
                      <a:solidFill>
                        <a:srgbClr val="E0E0E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Path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(2)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E0E0E0"/>
                      </a:solidFill>
                      <a:prstDash val="solid"/>
                    </a:lnL>
                    <a:lnR w="12700">
                      <a:solidFill>
                        <a:srgbClr val="E0E0E0"/>
                      </a:solidFill>
                      <a:prstDash val="solid"/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15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characters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each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E0E0E0"/>
                      </a:solidFill>
                      <a:prstDash val="solid"/>
                    </a:lnL>
                    <a:lnR w="12700">
                      <a:solidFill>
                        <a:srgbClr val="E0E0E0"/>
                      </a:solidFill>
                      <a:prstDash val="solid"/>
                    </a:ln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59740" y="1544828"/>
            <a:ext cx="7982584" cy="22174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0"/>
              </a:spcBef>
            </a:pPr>
            <a:r>
              <a:rPr sz="1800" b="1" spc="-5" dirty="0">
                <a:latin typeface="Calibri"/>
                <a:cs typeface="Calibri"/>
              </a:rPr>
              <a:t>Ad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extensions: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about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location,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phone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number,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additional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deep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links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website,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extensions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text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25"/>
              </a:lnSpc>
              <a:spcBef>
                <a:spcPts val="50"/>
              </a:spcBef>
            </a:pPr>
            <a:r>
              <a:rPr sz="1800" b="1" spc="-5" dirty="0">
                <a:latin typeface="Calibri"/>
                <a:cs typeface="Calibri"/>
              </a:rPr>
              <a:t>Using</a:t>
            </a:r>
            <a:r>
              <a:rPr sz="1800" b="1" spc="-10" dirty="0">
                <a:latin typeface="Calibri"/>
                <a:cs typeface="Calibri"/>
              </a:rPr>
              <a:t> special </a:t>
            </a:r>
            <a:r>
              <a:rPr sz="1800" b="1" spc="-15" dirty="0">
                <a:latin typeface="Calibri"/>
                <a:cs typeface="Calibri"/>
              </a:rPr>
              <a:t>characters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with </a:t>
            </a:r>
            <a:r>
              <a:rPr sz="1800" b="1" spc="-10" dirty="0">
                <a:latin typeface="Calibri"/>
                <a:cs typeface="Calibri"/>
              </a:rPr>
              <a:t>your</a:t>
            </a:r>
            <a:r>
              <a:rPr sz="1800" b="1" spc="-5" dirty="0">
                <a:latin typeface="Calibri"/>
                <a:cs typeface="Calibri"/>
              </a:rPr>
              <a:t> ads: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25"/>
              </a:lnSpc>
            </a:pPr>
            <a:r>
              <a:rPr sz="1800" spc="-10" dirty="0">
                <a:latin typeface="Calibri"/>
                <a:cs typeface="Calibri"/>
              </a:rPr>
              <a:t>Most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non-English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characters,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including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tildes,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umlauts,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cedillas,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appear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spc="-10" dirty="0">
                <a:latin typeface="Calibri"/>
                <a:cs typeface="Calibri"/>
              </a:rPr>
              <a:t>correctly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including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display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URL.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Length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Limits: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77784" y="458724"/>
            <a:ext cx="59880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/>
              <a:t>Ad-formats</a:t>
            </a:r>
            <a:r>
              <a:rPr sz="4400" spc="-15" dirty="0"/>
              <a:t> </a:t>
            </a:r>
            <a:r>
              <a:rPr sz="4400" dirty="0"/>
              <a:t>and</a:t>
            </a:r>
            <a:r>
              <a:rPr sz="4400" spc="-15" dirty="0"/>
              <a:t> </a:t>
            </a:r>
            <a:r>
              <a:rPr sz="4400" spc="-5" dirty="0"/>
              <a:t>guidelines</a:t>
            </a:r>
            <a:endParaRPr sz="4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1693" y="491235"/>
            <a:ext cx="79597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Direct</a:t>
            </a:r>
            <a:r>
              <a:rPr spc="-25" dirty="0"/>
              <a:t> </a:t>
            </a:r>
            <a:r>
              <a:rPr spc="-10" dirty="0"/>
              <a:t>campaign</a:t>
            </a:r>
            <a:r>
              <a:rPr spc="-20" dirty="0"/>
              <a:t> </a:t>
            </a:r>
            <a:r>
              <a:rPr spc="-10" dirty="0"/>
              <a:t>vs</a:t>
            </a:r>
            <a:r>
              <a:rPr spc="-25" dirty="0"/>
              <a:t> </a:t>
            </a:r>
            <a:r>
              <a:rPr spc="-15" dirty="0"/>
              <a:t>branding </a:t>
            </a:r>
            <a:r>
              <a:rPr spc="-10" dirty="0"/>
              <a:t>campaign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995"/>
              </a:lnSpc>
              <a:spcBef>
                <a:spcPts val="100"/>
              </a:spcBef>
            </a:pPr>
            <a:r>
              <a:rPr b="1" spc="-10" dirty="0">
                <a:latin typeface="Calibri"/>
                <a:cs typeface="Calibri"/>
              </a:rPr>
              <a:t>Direct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campaign</a:t>
            </a:r>
          </a:p>
          <a:p>
            <a:pPr marL="869950" marR="5715" indent="-457200" algn="just">
              <a:lnSpc>
                <a:spcPct val="79500"/>
              </a:lnSpc>
              <a:spcBef>
                <a:spcPts val="535"/>
              </a:spcBef>
              <a:buFont typeface="Arial MT"/>
              <a:buChar char="–"/>
              <a:tabLst>
                <a:tab pos="869950" algn="l"/>
              </a:tabLst>
            </a:pPr>
            <a:r>
              <a:rPr sz="2200" spc="-100" dirty="0"/>
              <a:t>To </a:t>
            </a:r>
            <a:r>
              <a:rPr sz="2200" spc="-15" dirty="0"/>
              <a:t>generate </a:t>
            </a:r>
            <a:r>
              <a:rPr sz="2200" spc="-10" dirty="0"/>
              <a:t>immediate </a:t>
            </a:r>
            <a:r>
              <a:rPr sz="2200" spc="-5" dirty="0"/>
              <a:t>sales </a:t>
            </a:r>
            <a:r>
              <a:rPr sz="2200" dirty="0"/>
              <a:t>or </a:t>
            </a:r>
            <a:r>
              <a:rPr sz="2200" spc="-15" dirty="0"/>
              <a:t>traffic. </a:t>
            </a:r>
            <a:r>
              <a:rPr sz="2200" spc="-5" dirty="0"/>
              <a:t>Companies </a:t>
            </a:r>
            <a:r>
              <a:rPr sz="2200" spc="-15" dirty="0"/>
              <a:t>may </a:t>
            </a:r>
            <a:r>
              <a:rPr sz="2200" spc="-5" dirty="0"/>
              <a:t>use it </a:t>
            </a:r>
            <a:r>
              <a:rPr sz="2200" spc="-25" dirty="0"/>
              <a:t>to </a:t>
            </a:r>
            <a:r>
              <a:rPr sz="2200" spc="-484" dirty="0"/>
              <a:t> </a:t>
            </a:r>
            <a:r>
              <a:rPr sz="2200" spc="-15" dirty="0"/>
              <a:t>grow</a:t>
            </a:r>
            <a:r>
              <a:rPr sz="2200" spc="260" dirty="0"/>
              <a:t> </a:t>
            </a:r>
            <a:r>
              <a:rPr sz="2200" spc="-5" dirty="0"/>
              <a:t>their</a:t>
            </a:r>
            <a:r>
              <a:rPr sz="2200" spc="260" dirty="0"/>
              <a:t> </a:t>
            </a:r>
            <a:r>
              <a:rPr sz="2200" spc="-10" dirty="0"/>
              <a:t>customer</a:t>
            </a:r>
            <a:r>
              <a:rPr sz="2200" spc="260" dirty="0"/>
              <a:t> </a:t>
            </a:r>
            <a:r>
              <a:rPr sz="2200" spc="-5" dirty="0"/>
              <a:t>base,</a:t>
            </a:r>
            <a:r>
              <a:rPr sz="2200" spc="270" dirty="0"/>
              <a:t> </a:t>
            </a:r>
            <a:r>
              <a:rPr sz="2200" spc="-10" dirty="0"/>
              <a:t>launch</a:t>
            </a:r>
            <a:r>
              <a:rPr sz="2200" spc="265" dirty="0"/>
              <a:t> </a:t>
            </a:r>
            <a:r>
              <a:rPr sz="2200" dirty="0"/>
              <a:t>a</a:t>
            </a:r>
            <a:r>
              <a:rPr sz="2200" spc="260" dirty="0"/>
              <a:t> </a:t>
            </a:r>
            <a:r>
              <a:rPr sz="2200" spc="-10" dirty="0"/>
              <a:t>new</a:t>
            </a:r>
            <a:r>
              <a:rPr sz="2200" spc="270" dirty="0"/>
              <a:t> </a:t>
            </a:r>
            <a:r>
              <a:rPr sz="2200" spc="-15" dirty="0"/>
              <a:t>product</a:t>
            </a:r>
            <a:r>
              <a:rPr sz="2200" spc="260" dirty="0"/>
              <a:t> </a:t>
            </a:r>
            <a:r>
              <a:rPr sz="2200" dirty="0"/>
              <a:t>or</a:t>
            </a:r>
            <a:r>
              <a:rPr sz="2200" spc="260" dirty="0"/>
              <a:t> </a:t>
            </a:r>
            <a:r>
              <a:rPr sz="2200" spc="-5" dirty="0"/>
              <a:t>clear</a:t>
            </a:r>
            <a:r>
              <a:rPr sz="2200" spc="254" dirty="0"/>
              <a:t> </a:t>
            </a:r>
            <a:r>
              <a:rPr sz="2200" spc="-5" dirty="0"/>
              <a:t>out </a:t>
            </a:r>
            <a:r>
              <a:rPr sz="2200" spc="-484" dirty="0"/>
              <a:t> </a:t>
            </a:r>
            <a:r>
              <a:rPr sz="2200" spc="-5" dirty="0"/>
              <a:t>an</a:t>
            </a:r>
            <a:r>
              <a:rPr sz="2200" spc="-10" dirty="0"/>
              <a:t> </a:t>
            </a:r>
            <a:r>
              <a:rPr sz="2200" spc="-15" dirty="0"/>
              <a:t>excess</a:t>
            </a:r>
            <a:r>
              <a:rPr sz="2200" dirty="0"/>
              <a:t> of</a:t>
            </a:r>
            <a:r>
              <a:rPr sz="2200" spc="5" dirty="0"/>
              <a:t> </a:t>
            </a:r>
            <a:r>
              <a:rPr sz="2200" spc="-30" dirty="0"/>
              <a:t>inventory.</a:t>
            </a:r>
            <a:endParaRPr sz="2200"/>
          </a:p>
          <a:p>
            <a:pPr marL="869950" marR="8255" indent="-457200" algn="just">
              <a:lnSpc>
                <a:spcPct val="79100"/>
              </a:lnSpc>
              <a:spcBef>
                <a:spcPts val="620"/>
              </a:spcBef>
              <a:buFont typeface="Arial MT"/>
              <a:buChar char="–"/>
              <a:tabLst>
                <a:tab pos="869950" algn="l"/>
              </a:tabLst>
            </a:pPr>
            <a:r>
              <a:rPr sz="2200" dirty="0"/>
              <a:t>An </a:t>
            </a:r>
            <a:r>
              <a:rPr sz="2200" spc="-10" dirty="0"/>
              <a:t>important</a:t>
            </a:r>
            <a:r>
              <a:rPr sz="2200" spc="-5" dirty="0"/>
              <a:t> part</a:t>
            </a:r>
            <a:r>
              <a:rPr sz="2200" dirty="0"/>
              <a:t> of</a:t>
            </a:r>
            <a:r>
              <a:rPr sz="2200" spc="5" dirty="0"/>
              <a:t> </a:t>
            </a:r>
            <a:r>
              <a:rPr sz="2200" spc="-10" dirty="0"/>
              <a:t>direct</a:t>
            </a:r>
            <a:r>
              <a:rPr sz="2200" spc="-5" dirty="0"/>
              <a:t> </a:t>
            </a:r>
            <a:r>
              <a:rPr sz="2200" spc="-10" dirty="0"/>
              <a:t>response</a:t>
            </a:r>
            <a:r>
              <a:rPr sz="2200" spc="-5" dirty="0"/>
              <a:t> </a:t>
            </a:r>
            <a:r>
              <a:rPr sz="2200" spc="-10" dirty="0"/>
              <a:t>campaigns</a:t>
            </a:r>
            <a:r>
              <a:rPr sz="2200" spc="-5" dirty="0"/>
              <a:t> is</a:t>
            </a:r>
            <a:r>
              <a:rPr sz="2200" dirty="0"/>
              <a:t> a</a:t>
            </a:r>
            <a:r>
              <a:rPr sz="2200" spc="5" dirty="0"/>
              <a:t> </a:t>
            </a:r>
            <a:r>
              <a:rPr sz="2200" spc="-10" dirty="0"/>
              <a:t>call</a:t>
            </a:r>
            <a:r>
              <a:rPr sz="2200" spc="-5" dirty="0"/>
              <a:t> </a:t>
            </a:r>
            <a:r>
              <a:rPr sz="2200" spc="-25" dirty="0"/>
              <a:t>to </a:t>
            </a:r>
            <a:r>
              <a:rPr sz="2200" spc="-484" dirty="0"/>
              <a:t> </a:t>
            </a:r>
            <a:r>
              <a:rPr sz="2200" spc="-5" dirty="0"/>
              <a:t>action,</a:t>
            </a:r>
            <a:r>
              <a:rPr sz="2200" dirty="0"/>
              <a:t> </a:t>
            </a:r>
            <a:r>
              <a:rPr sz="2200" spc="-5" dirty="0"/>
              <a:t>which </a:t>
            </a:r>
            <a:r>
              <a:rPr sz="2200" spc="-10" dirty="0"/>
              <a:t>gets</a:t>
            </a:r>
            <a:r>
              <a:rPr sz="2200" spc="5" dirty="0"/>
              <a:t> </a:t>
            </a:r>
            <a:r>
              <a:rPr sz="2200" spc="-15" dirty="0"/>
              <a:t>customers</a:t>
            </a:r>
            <a:r>
              <a:rPr sz="2200" dirty="0"/>
              <a:t> </a:t>
            </a:r>
            <a:r>
              <a:rPr sz="2200" spc="-15" dirty="0"/>
              <a:t>to</a:t>
            </a:r>
            <a:r>
              <a:rPr sz="2200" dirty="0"/>
              <a:t> </a:t>
            </a:r>
            <a:r>
              <a:rPr sz="2200" spc="-5" dirty="0"/>
              <a:t>act</a:t>
            </a:r>
            <a:r>
              <a:rPr sz="2200" dirty="0"/>
              <a:t> </a:t>
            </a:r>
            <a:r>
              <a:rPr sz="2200" spc="-20" dirty="0"/>
              <a:t>immediately.</a:t>
            </a:r>
            <a:endParaRPr sz="2200"/>
          </a:p>
          <a:p>
            <a:pPr marL="12700" algn="just">
              <a:lnSpc>
                <a:spcPts val="2965"/>
              </a:lnSpc>
            </a:pPr>
            <a:r>
              <a:rPr b="1" spc="-10" dirty="0">
                <a:latin typeface="Calibri"/>
                <a:cs typeface="Calibri"/>
              </a:rPr>
              <a:t>Branding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Campaign</a:t>
            </a:r>
          </a:p>
          <a:p>
            <a:pPr marL="755650" marR="5080" indent="-342900" algn="just">
              <a:lnSpc>
                <a:spcPct val="80600"/>
              </a:lnSpc>
              <a:spcBef>
                <a:spcPts val="525"/>
              </a:spcBef>
              <a:buFont typeface="Arial MT"/>
              <a:buChar char="–"/>
              <a:tabLst>
                <a:tab pos="755650" algn="l"/>
              </a:tabLst>
            </a:pPr>
            <a:r>
              <a:rPr sz="2200" spc="-5" dirty="0"/>
              <a:t>used </a:t>
            </a:r>
            <a:r>
              <a:rPr sz="2200" spc="-10" dirty="0"/>
              <a:t>by companies </a:t>
            </a:r>
            <a:r>
              <a:rPr sz="2200" spc="-15" dirty="0"/>
              <a:t>to </a:t>
            </a:r>
            <a:r>
              <a:rPr sz="2200" spc="-10" dirty="0"/>
              <a:t>build </a:t>
            </a:r>
            <a:r>
              <a:rPr sz="2200" spc="-5" dirty="0"/>
              <a:t>up </a:t>
            </a:r>
            <a:r>
              <a:rPr sz="2200" dirty="0"/>
              <a:t>a </a:t>
            </a:r>
            <a:r>
              <a:rPr sz="2200" spc="-10" dirty="0"/>
              <a:t>certain image </a:t>
            </a:r>
            <a:r>
              <a:rPr sz="2200" spc="-15" dirty="0"/>
              <a:t>for </a:t>
            </a:r>
            <a:r>
              <a:rPr sz="2200" spc="-5" dirty="0"/>
              <a:t>their </a:t>
            </a:r>
            <a:r>
              <a:rPr sz="2200" spc="-15" dirty="0"/>
              <a:t>brand. </a:t>
            </a:r>
            <a:r>
              <a:rPr sz="2200" spc="-10" dirty="0"/>
              <a:t> </a:t>
            </a:r>
            <a:r>
              <a:rPr sz="2200" dirty="0"/>
              <a:t>Some of </a:t>
            </a:r>
            <a:r>
              <a:rPr sz="2200" spc="-5" dirty="0"/>
              <a:t>the elements </a:t>
            </a:r>
            <a:r>
              <a:rPr sz="2200" spc="-10" dirty="0"/>
              <a:t>that companies </a:t>
            </a:r>
            <a:r>
              <a:rPr sz="2200" spc="-15" dirty="0"/>
              <a:t>focus </a:t>
            </a:r>
            <a:r>
              <a:rPr sz="2200" dirty="0"/>
              <a:t>on </a:t>
            </a:r>
            <a:r>
              <a:rPr sz="2200" spc="-5" dirty="0"/>
              <a:t>is the </a:t>
            </a:r>
            <a:r>
              <a:rPr sz="2200" spc="-15" dirty="0"/>
              <a:t>offering </a:t>
            </a:r>
            <a:r>
              <a:rPr sz="2200" dirty="0"/>
              <a:t>of </a:t>
            </a:r>
            <a:r>
              <a:rPr sz="2200" spc="5" dirty="0"/>
              <a:t> </a:t>
            </a:r>
            <a:r>
              <a:rPr sz="2200" spc="-5" dirty="0"/>
              <a:t>high-quality</a:t>
            </a:r>
            <a:r>
              <a:rPr sz="2200" dirty="0"/>
              <a:t> </a:t>
            </a:r>
            <a:r>
              <a:rPr sz="2200" spc="-5" dirty="0"/>
              <a:t>service</a:t>
            </a:r>
            <a:r>
              <a:rPr sz="2200" dirty="0"/>
              <a:t> or</a:t>
            </a:r>
            <a:r>
              <a:rPr sz="2200" spc="5" dirty="0"/>
              <a:t> </a:t>
            </a:r>
            <a:r>
              <a:rPr sz="2200" spc="-15" dirty="0"/>
              <a:t>affordable</a:t>
            </a:r>
            <a:r>
              <a:rPr sz="2200" spc="-10" dirty="0"/>
              <a:t> products.</a:t>
            </a:r>
            <a:r>
              <a:rPr sz="2200" spc="-5" dirty="0"/>
              <a:t> </a:t>
            </a:r>
            <a:r>
              <a:rPr sz="2200" spc="-10" dirty="0"/>
              <a:t>Generally</a:t>
            </a:r>
            <a:r>
              <a:rPr sz="2200" spc="475" dirty="0"/>
              <a:t> </a:t>
            </a:r>
            <a:r>
              <a:rPr sz="2200" spc="-15" dirty="0"/>
              <a:t>display </a:t>
            </a:r>
            <a:r>
              <a:rPr sz="2200" spc="-10" dirty="0"/>
              <a:t> </a:t>
            </a:r>
            <a:r>
              <a:rPr sz="2200" spc="-5" dirty="0"/>
              <a:t>and</a:t>
            </a:r>
            <a:r>
              <a:rPr sz="2200" spc="-10" dirty="0"/>
              <a:t> </a:t>
            </a:r>
            <a:r>
              <a:rPr sz="2200" spc="-5" dirty="0"/>
              <a:t>video</a:t>
            </a:r>
            <a:r>
              <a:rPr sz="2200" dirty="0"/>
              <a:t> </a:t>
            </a:r>
            <a:r>
              <a:rPr sz="2200" spc="-10" dirty="0"/>
              <a:t>campaigns</a:t>
            </a:r>
            <a:r>
              <a:rPr sz="2200" dirty="0"/>
              <a:t> </a:t>
            </a:r>
            <a:r>
              <a:rPr sz="2200" spc="-15" dirty="0"/>
              <a:t>are</a:t>
            </a:r>
            <a:r>
              <a:rPr sz="2200" dirty="0"/>
              <a:t> </a:t>
            </a:r>
            <a:r>
              <a:rPr sz="2200" spc="-10" dirty="0"/>
              <a:t>considered</a:t>
            </a:r>
            <a:r>
              <a:rPr sz="2200" spc="-5" dirty="0"/>
              <a:t> </a:t>
            </a:r>
            <a:r>
              <a:rPr sz="2200" spc="-15" dirty="0"/>
              <a:t>to</a:t>
            </a:r>
            <a:r>
              <a:rPr sz="2200" dirty="0"/>
              <a:t> </a:t>
            </a:r>
            <a:r>
              <a:rPr sz="2200" spc="-5" dirty="0"/>
              <a:t>be</a:t>
            </a:r>
            <a:r>
              <a:rPr sz="2200" dirty="0"/>
              <a:t> </a:t>
            </a:r>
            <a:r>
              <a:rPr sz="2200" spc="-10" dirty="0"/>
              <a:t>more</a:t>
            </a:r>
            <a:r>
              <a:rPr sz="2200" spc="5" dirty="0"/>
              <a:t> </a:t>
            </a:r>
            <a:r>
              <a:rPr sz="2200" spc="-15" dirty="0"/>
              <a:t>effective</a:t>
            </a:r>
            <a:r>
              <a:rPr sz="2200" spc="5" dirty="0"/>
              <a:t> </a:t>
            </a:r>
            <a:r>
              <a:rPr sz="2200" spc="-10" dirty="0"/>
              <a:t>here.</a:t>
            </a:r>
            <a:endParaRPr sz="2200"/>
          </a:p>
          <a:p>
            <a:pPr marL="355600" marR="5080" indent="-342900" algn="just">
              <a:lnSpc>
                <a:spcPts val="2400"/>
              </a:lnSpc>
              <a:spcBef>
                <a:spcPts val="545"/>
              </a:spcBef>
              <a:buFont typeface="Arial MT"/>
              <a:buChar char="•"/>
              <a:tabLst>
                <a:tab pos="355600" algn="l"/>
              </a:tabLst>
            </a:pPr>
            <a:r>
              <a:rPr spc="-114" dirty="0"/>
              <a:t>To </a:t>
            </a:r>
            <a:r>
              <a:rPr spc="-5" dirty="0"/>
              <a:t>design </a:t>
            </a:r>
            <a:r>
              <a:rPr dirty="0"/>
              <a:t>a </a:t>
            </a:r>
            <a:r>
              <a:rPr spc="-5" dirty="0"/>
              <a:t>particular campaign, </a:t>
            </a:r>
            <a:r>
              <a:rPr dirty="0"/>
              <a:t>select the </a:t>
            </a:r>
            <a:r>
              <a:rPr spc="-5" dirty="0"/>
              <a:t>specific </a:t>
            </a:r>
            <a:r>
              <a:rPr spc="-10" dirty="0"/>
              <a:t>goal </a:t>
            </a:r>
            <a:r>
              <a:rPr dirty="0"/>
              <a:t>in </a:t>
            </a:r>
            <a:r>
              <a:rPr spc="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spc="-20" dirty="0"/>
              <a:t>first</a:t>
            </a:r>
            <a:r>
              <a:rPr spc="-5" dirty="0"/>
              <a:t> </a:t>
            </a:r>
            <a:r>
              <a:rPr spc="-15" dirty="0"/>
              <a:t>step</a:t>
            </a:r>
            <a:r>
              <a:rPr spc="-5" dirty="0"/>
              <a:t> of </a:t>
            </a:r>
            <a:r>
              <a:rPr spc="-10" dirty="0"/>
              <a:t>creating </a:t>
            </a:r>
            <a:r>
              <a:rPr dirty="0"/>
              <a:t>a</a:t>
            </a:r>
            <a:r>
              <a:rPr spc="-10" dirty="0"/>
              <a:t> </a:t>
            </a:r>
            <a:r>
              <a:rPr spc="-5" dirty="0"/>
              <a:t>campaign </a:t>
            </a:r>
            <a:r>
              <a:rPr dirty="0"/>
              <a:t>in</a:t>
            </a:r>
            <a:r>
              <a:rPr spc="-5" dirty="0"/>
              <a:t> Google</a:t>
            </a:r>
            <a:r>
              <a:rPr dirty="0"/>
              <a:t> </a:t>
            </a:r>
            <a:r>
              <a:rPr spc="-5" dirty="0"/>
              <a:t>Ads.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9306" y="458724"/>
            <a:ext cx="24663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Ad</a:t>
            </a:r>
            <a:r>
              <a:rPr sz="4400" spc="-80" dirty="0"/>
              <a:t> </a:t>
            </a:r>
            <a:r>
              <a:rPr sz="4400" dirty="0"/>
              <a:t>bidding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32635"/>
            <a:ext cx="8071484" cy="4405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Calibri"/>
                <a:cs typeface="Calibri"/>
              </a:rPr>
              <a:t>How</a:t>
            </a:r>
            <a:r>
              <a:rPr sz="3000" b="1" spc="-15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the</a:t>
            </a:r>
            <a:r>
              <a:rPr sz="3000" b="1" spc="-15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Ad</a:t>
            </a:r>
            <a:r>
              <a:rPr sz="3000" b="1" spc="-15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Auction</a:t>
            </a:r>
            <a:r>
              <a:rPr sz="3000" b="1" spc="-15" dirty="0">
                <a:latin typeface="Calibri"/>
                <a:cs typeface="Calibri"/>
              </a:rPr>
              <a:t> </a:t>
            </a:r>
            <a:r>
              <a:rPr sz="3000" b="1" spc="-30" dirty="0">
                <a:latin typeface="Calibri"/>
                <a:cs typeface="Calibri"/>
              </a:rPr>
              <a:t>Works?</a:t>
            </a:r>
            <a:endParaRPr sz="30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77300"/>
              </a:lnSpc>
              <a:spcBef>
                <a:spcPts val="815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spc="-70" dirty="0">
                <a:latin typeface="Calibri"/>
                <a:cs typeface="Calibri"/>
              </a:rPr>
              <a:t>Takes </a:t>
            </a:r>
            <a:r>
              <a:rPr sz="3000" spc="-5" dirty="0">
                <a:latin typeface="Calibri"/>
                <a:cs typeface="Calibri"/>
              </a:rPr>
              <a:t>place </a:t>
            </a:r>
            <a:r>
              <a:rPr sz="3000" spc="-10" dirty="0">
                <a:latin typeface="Calibri"/>
                <a:cs typeface="Calibri"/>
              </a:rPr>
              <a:t>every </a:t>
            </a:r>
            <a:r>
              <a:rPr sz="3000" spc="-5" dirty="0">
                <a:latin typeface="Calibri"/>
                <a:cs typeface="Calibri"/>
              </a:rPr>
              <a:t>single time someone </a:t>
            </a:r>
            <a:r>
              <a:rPr sz="3000" spc="-25" dirty="0">
                <a:latin typeface="Calibri"/>
                <a:cs typeface="Calibri"/>
              </a:rPr>
              <a:t>enters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search </a:t>
            </a:r>
            <a:r>
              <a:rPr sz="3000" spc="-5" dirty="0">
                <a:latin typeface="Calibri"/>
                <a:cs typeface="Calibri"/>
              </a:rPr>
              <a:t>query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into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Google.</a:t>
            </a:r>
            <a:endParaRPr sz="3000">
              <a:latin typeface="Calibri"/>
              <a:cs typeface="Calibri"/>
            </a:endParaRPr>
          </a:p>
          <a:p>
            <a:pPr marL="355600" marR="5080" indent="-342900" algn="just">
              <a:lnSpc>
                <a:spcPts val="2900"/>
              </a:lnSpc>
              <a:spcBef>
                <a:spcPts val="68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spc="-135" dirty="0">
                <a:latin typeface="Calibri"/>
                <a:cs typeface="Calibri"/>
              </a:rPr>
              <a:t>To</a:t>
            </a:r>
            <a:r>
              <a:rPr sz="3000" spc="-1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entered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into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the</a:t>
            </a:r>
            <a:r>
              <a:rPr sz="3000" dirty="0">
                <a:latin typeface="Calibri"/>
                <a:cs typeface="Calibri"/>
              </a:rPr>
              <a:t> ad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auction,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advertisers </a:t>
            </a:r>
            <a:r>
              <a:rPr sz="3000" spc="-10" dirty="0">
                <a:latin typeface="Calibri"/>
                <a:cs typeface="Calibri"/>
              </a:rPr>
              <a:t> identify </a:t>
            </a:r>
            <a:r>
              <a:rPr sz="3000" spc="-25" dirty="0">
                <a:latin typeface="Calibri"/>
                <a:cs typeface="Calibri"/>
              </a:rPr>
              <a:t>keywords </a:t>
            </a:r>
            <a:r>
              <a:rPr sz="3000" spc="-10" dirty="0">
                <a:latin typeface="Calibri"/>
                <a:cs typeface="Calibri"/>
              </a:rPr>
              <a:t>they </a:t>
            </a:r>
            <a:r>
              <a:rPr sz="3000" spc="-15" dirty="0">
                <a:latin typeface="Calibri"/>
                <a:cs typeface="Calibri"/>
              </a:rPr>
              <a:t>want </a:t>
            </a:r>
            <a:r>
              <a:rPr sz="3000" spc="-20" dirty="0">
                <a:latin typeface="Calibri"/>
                <a:cs typeface="Calibri"/>
              </a:rPr>
              <a:t>to </a:t>
            </a:r>
            <a:r>
              <a:rPr sz="3000" spc="-5" dirty="0">
                <a:latin typeface="Calibri"/>
                <a:cs typeface="Calibri"/>
              </a:rPr>
              <a:t>bid </a:t>
            </a:r>
            <a:r>
              <a:rPr sz="3000" dirty="0">
                <a:latin typeface="Calibri"/>
                <a:cs typeface="Calibri"/>
              </a:rPr>
              <a:t>on, </a:t>
            </a:r>
            <a:r>
              <a:rPr sz="3000" spc="-5" dirty="0">
                <a:latin typeface="Calibri"/>
                <a:cs typeface="Calibri"/>
              </a:rPr>
              <a:t>and </a:t>
            </a:r>
            <a:r>
              <a:rPr sz="3000" spc="-30" dirty="0">
                <a:latin typeface="Calibri"/>
                <a:cs typeface="Calibri"/>
              </a:rPr>
              <a:t>state 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how much </a:t>
            </a:r>
            <a:r>
              <a:rPr sz="3000" spc="-10" dirty="0">
                <a:latin typeface="Calibri"/>
                <a:cs typeface="Calibri"/>
              </a:rPr>
              <a:t>they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spc="-5" dirty="0">
                <a:latin typeface="Calibri"/>
                <a:cs typeface="Calibri"/>
              </a:rPr>
              <a:t>willing </a:t>
            </a:r>
            <a:r>
              <a:rPr sz="3000" spc="-20" dirty="0">
                <a:latin typeface="Calibri"/>
                <a:cs typeface="Calibri"/>
              </a:rPr>
              <a:t>to </a:t>
            </a:r>
            <a:r>
              <a:rPr sz="3000" spc="-5" dirty="0">
                <a:latin typeface="Calibri"/>
                <a:cs typeface="Calibri"/>
              </a:rPr>
              <a:t>spend (per </a:t>
            </a:r>
            <a:r>
              <a:rPr sz="3000" spc="-10" dirty="0">
                <a:latin typeface="Calibri"/>
                <a:cs typeface="Calibri"/>
              </a:rPr>
              <a:t>click) </a:t>
            </a:r>
            <a:r>
              <a:rPr sz="3000" spc="-35" dirty="0">
                <a:latin typeface="Calibri"/>
                <a:cs typeface="Calibri"/>
              </a:rPr>
              <a:t>to 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have </a:t>
            </a:r>
            <a:r>
              <a:rPr sz="3000" spc="-5" dirty="0">
                <a:latin typeface="Calibri"/>
                <a:cs typeface="Calibri"/>
              </a:rPr>
              <a:t>their ads appear alongside </a:t>
            </a:r>
            <a:r>
              <a:rPr sz="3000" spc="-10" dirty="0">
                <a:latin typeface="Calibri"/>
                <a:cs typeface="Calibri"/>
              </a:rPr>
              <a:t>results </a:t>
            </a:r>
            <a:r>
              <a:rPr sz="3000" spc="-15" dirty="0">
                <a:latin typeface="Calibri"/>
                <a:cs typeface="Calibri"/>
              </a:rPr>
              <a:t>relating </a:t>
            </a:r>
            <a:r>
              <a:rPr sz="3000" spc="-35" dirty="0">
                <a:latin typeface="Calibri"/>
                <a:cs typeface="Calibri"/>
              </a:rPr>
              <a:t>to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those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keywords.</a:t>
            </a:r>
            <a:endParaRPr sz="30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79000"/>
              </a:lnSpc>
              <a:spcBef>
                <a:spcPts val="795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If </a:t>
            </a:r>
            <a:r>
              <a:rPr sz="3000" dirty="0">
                <a:latin typeface="Calibri"/>
                <a:cs typeface="Calibri"/>
              </a:rPr>
              <a:t>Google </a:t>
            </a:r>
            <a:r>
              <a:rPr sz="3000" spc="-10" dirty="0">
                <a:latin typeface="Calibri"/>
                <a:cs typeface="Calibri"/>
              </a:rPr>
              <a:t>determines that </a:t>
            </a: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25" dirty="0">
                <a:latin typeface="Calibri"/>
                <a:cs typeface="Calibri"/>
              </a:rPr>
              <a:t>keywords </a:t>
            </a:r>
            <a:r>
              <a:rPr sz="3000" spc="-10" dirty="0">
                <a:latin typeface="Calibri"/>
                <a:cs typeface="Calibri"/>
              </a:rPr>
              <a:t>you </a:t>
            </a:r>
            <a:r>
              <a:rPr sz="3000" spc="-25" dirty="0">
                <a:latin typeface="Calibri"/>
                <a:cs typeface="Calibri"/>
              </a:rPr>
              <a:t>have 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bid </a:t>
            </a:r>
            <a:r>
              <a:rPr sz="3000" dirty="0">
                <a:latin typeface="Calibri"/>
                <a:cs typeface="Calibri"/>
              </a:rPr>
              <a:t>on </a:t>
            </a:r>
            <a:r>
              <a:rPr sz="3000" spc="-15" dirty="0">
                <a:latin typeface="Calibri"/>
                <a:cs typeface="Calibri"/>
              </a:rPr>
              <a:t>are contained </a:t>
            </a:r>
            <a:r>
              <a:rPr sz="3000" spc="-5" dirty="0">
                <a:latin typeface="Calibri"/>
                <a:cs typeface="Calibri"/>
              </a:rPr>
              <a:t>within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5" dirty="0">
                <a:latin typeface="Calibri"/>
                <a:cs typeface="Calibri"/>
              </a:rPr>
              <a:t>user’s </a:t>
            </a:r>
            <a:r>
              <a:rPr sz="3000" spc="-10" dirty="0">
                <a:latin typeface="Calibri"/>
                <a:cs typeface="Calibri"/>
              </a:rPr>
              <a:t>search </a:t>
            </a:r>
            <a:r>
              <a:rPr sz="3000" spc="-40" dirty="0">
                <a:latin typeface="Calibri"/>
                <a:cs typeface="Calibri"/>
              </a:rPr>
              <a:t>query,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your</a:t>
            </a:r>
            <a:r>
              <a:rPr sz="3000" spc="-5" dirty="0">
                <a:latin typeface="Calibri"/>
                <a:cs typeface="Calibri"/>
              </a:rPr>
              <a:t> ads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spc="-20" dirty="0">
                <a:latin typeface="Calibri"/>
                <a:cs typeface="Calibri"/>
              </a:rPr>
              <a:t>entered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into</a:t>
            </a:r>
            <a:r>
              <a:rPr sz="3000" spc="-5" dirty="0">
                <a:latin typeface="Calibri"/>
                <a:cs typeface="Calibri"/>
              </a:rPr>
              <a:t> the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ad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auction.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9306" y="458724"/>
            <a:ext cx="24663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Ad</a:t>
            </a:r>
            <a:r>
              <a:rPr sz="4400" spc="-80" dirty="0"/>
              <a:t> </a:t>
            </a:r>
            <a:r>
              <a:rPr sz="4400" dirty="0"/>
              <a:t>bidding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820"/>
            <a:ext cx="7988934" cy="44411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155575" indent="-342900">
              <a:lnSpc>
                <a:spcPct val="100299"/>
              </a:lnSpc>
              <a:spcBef>
                <a:spcPts val="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45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win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auction, ad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auction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takes</a:t>
            </a:r>
            <a:r>
              <a:rPr sz="3200" dirty="0">
                <a:latin typeface="Calibri"/>
                <a:cs typeface="Calibri"/>
              </a:rPr>
              <a:t> 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variety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factors</a:t>
            </a:r>
            <a:r>
              <a:rPr sz="3200" spc="-15" dirty="0">
                <a:latin typeface="Calibri"/>
                <a:cs typeface="Calibri"/>
              </a:rPr>
              <a:t> into </a:t>
            </a:r>
            <a:r>
              <a:rPr sz="3200" spc="-10" dirty="0">
                <a:latin typeface="Calibri"/>
                <a:cs typeface="Calibri"/>
              </a:rPr>
              <a:t>account</a:t>
            </a:r>
            <a:r>
              <a:rPr sz="3200" spc="-5" dirty="0">
                <a:latin typeface="Calibri"/>
                <a:cs typeface="Calibri"/>
              </a:rPr>
              <a:t> when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determining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placement of</a:t>
            </a:r>
            <a:r>
              <a:rPr sz="3200" dirty="0">
                <a:latin typeface="Calibri"/>
                <a:cs typeface="Calibri"/>
              </a:rPr>
              <a:t> ads</a:t>
            </a:r>
            <a:r>
              <a:rPr sz="3200" spc="-5" dirty="0">
                <a:latin typeface="Calibri"/>
                <a:cs typeface="Calibri"/>
              </a:rPr>
              <a:t> on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SERP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ts val="3820"/>
              </a:lnSpc>
              <a:spcBef>
                <a:spcPts val="8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two </a:t>
            </a:r>
            <a:r>
              <a:rPr sz="3200" dirty="0">
                <a:latin typeface="Calibri"/>
                <a:cs typeface="Calibri"/>
              </a:rPr>
              <a:t>main </a:t>
            </a:r>
            <a:r>
              <a:rPr sz="3200" spc="-25" dirty="0">
                <a:latin typeface="Calibri"/>
                <a:cs typeface="Calibri"/>
              </a:rPr>
              <a:t>factors </a:t>
            </a:r>
            <a:r>
              <a:rPr sz="3200" spc="-5" dirty="0">
                <a:latin typeface="Calibri"/>
                <a:cs typeface="Calibri"/>
              </a:rPr>
              <a:t>that </a:t>
            </a:r>
            <a:r>
              <a:rPr sz="3200" dirty="0">
                <a:latin typeface="Calibri"/>
                <a:cs typeface="Calibri"/>
              </a:rPr>
              <a:t>Google </a:t>
            </a:r>
            <a:r>
              <a:rPr sz="3200" spc="-15" dirty="0">
                <a:latin typeface="Calibri"/>
                <a:cs typeface="Calibri"/>
              </a:rPr>
              <a:t>evaluates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part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auction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process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are:</a:t>
            </a:r>
            <a:endParaRPr sz="3200">
              <a:latin typeface="Calibri"/>
              <a:cs typeface="Calibri"/>
            </a:endParaRPr>
          </a:p>
          <a:p>
            <a:pPr marL="755650" marR="454025" lvl="1" indent="-285750">
              <a:lnSpc>
                <a:spcPts val="3290"/>
              </a:lnSpc>
              <a:spcBef>
                <a:spcPts val="800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spc="-5" dirty="0">
                <a:latin typeface="Calibri"/>
                <a:cs typeface="Calibri"/>
              </a:rPr>
              <a:t>Maximum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bid: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maximum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amount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you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specified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you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willing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click.</a:t>
            </a:r>
            <a:endParaRPr sz="2800">
              <a:latin typeface="Calibri"/>
              <a:cs typeface="Calibri"/>
            </a:endParaRPr>
          </a:p>
          <a:p>
            <a:pPr marL="755650" marR="300355" lvl="1" indent="-285750">
              <a:lnSpc>
                <a:spcPts val="3310"/>
              </a:lnSpc>
              <a:spcBef>
                <a:spcPts val="795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spc="-5" dirty="0">
                <a:latin typeface="Calibri"/>
                <a:cs typeface="Calibri"/>
              </a:rPr>
              <a:t>Quality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Score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your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ads: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metric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based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overall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quality of </a:t>
            </a:r>
            <a:r>
              <a:rPr sz="2800" spc="-10" dirty="0">
                <a:latin typeface="Calibri"/>
                <a:cs typeface="Calibri"/>
              </a:rPr>
              <a:t>your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advertisement.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1447800"/>
            <a:ext cx="6286500" cy="39624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0"/>
            <a:ext cx="7572103" cy="262847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00" y="3352800"/>
            <a:ext cx="8458200" cy="334229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How</a:t>
            </a:r>
            <a:r>
              <a:rPr spc="-15" dirty="0"/>
              <a:t> </a:t>
            </a:r>
            <a:r>
              <a:rPr spc="-25" dirty="0"/>
              <a:t>to</a:t>
            </a:r>
            <a:r>
              <a:rPr spc="-15" dirty="0"/>
              <a:t> achieve </a:t>
            </a:r>
            <a:r>
              <a:rPr spc="-5" dirty="0"/>
              <a:t>higher</a:t>
            </a:r>
            <a:r>
              <a:rPr spc="-10" dirty="0"/>
              <a:t> quality </a:t>
            </a:r>
            <a:r>
              <a:rPr spc="-15" dirty="0"/>
              <a:t>scores?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6803"/>
            <a:ext cx="7656830" cy="1303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5080" indent="-342900" algn="just">
              <a:lnSpc>
                <a:spcPct val="99600"/>
              </a:lnSpc>
              <a:spcBef>
                <a:spcPts val="11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High Quality </a:t>
            </a:r>
            <a:r>
              <a:rPr sz="2800" spc="-15" dirty="0">
                <a:latin typeface="Calibri"/>
                <a:cs typeface="Calibri"/>
              </a:rPr>
              <a:t>Scores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help </a:t>
            </a:r>
            <a:r>
              <a:rPr sz="2800" spc="-15" dirty="0">
                <a:latin typeface="Calibri"/>
                <a:cs typeface="Calibri"/>
              </a:rPr>
              <a:t>you </a:t>
            </a:r>
            <a:r>
              <a:rPr sz="2800" spc="-10" dirty="0">
                <a:latin typeface="Calibri"/>
                <a:cs typeface="Calibri"/>
              </a:rPr>
              <a:t>achieve </a:t>
            </a:r>
            <a:r>
              <a:rPr sz="2800" spc="-20" dirty="0">
                <a:latin typeface="Calibri"/>
                <a:cs typeface="Calibri"/>
              </a:rPr>
              <a:t>better </a:t>
            </a:r>
            <a:r>
              <a:rPr sz="2800" spc="-5" dirty="0">
                <a:latin typeface="Calibri"/>
                <a:cs typeface="Calibri"/>
              </a:rPr>
              <a:t>ad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position </a:t>
            </a:r>
            <a:r>
              <a:rPr sz="2800" spc="-15" dirty="0">
                <a:latin typeface="Calibri"/>
                <a:cs typeface="Calibri"/>
              </a:rPr>
              <a:t>at lower </a:t>
            </a:r>
            <a:r>
              <a:rPr sz="2800" spc="-10" dirty="0">
                <a:latin typeface="Calibri"/>
                <a:cs typeface="Calibri"/>
              </a:rPr>
              <a:t>costs, </a:t>
            </a:r>
            <a:r>
              <a:rPr sz="2800" spc="-5" dirty="0">
                <a:latin typeface="Calibri"/>
                <a:cs typeface="Calibri"/>
              </a:rPr>
              <a:t>because Google </a:t>
            </a:r>
            <a:r>
              <a:rPr sz="2800" spc="-35" dirty="0">
                <a:latin typeface="Calibri"/>
                <a:cs typeface="Calibri"/>
              </a:rPr>
              <a:t>favors </a:t>
            </a:r>
            <a:r>
              <a:rPr sz="2800" spc="-5" dirty="0">
                <a:latin typeface="Calibri"/>
                <a:cs typeface="Calibri"/>
              </a:rPr>
              <a:t>ads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highly </a:t>
            </a:r>
            <a:r>
              <a:rPr sz="2800" spc="-20" dirty="0">
                <a:latin typeface="Calibri"/>
                <a:cs typeface="Calibri"/>
              </a:rPr>
              <a:t>relevant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user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queries.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3048000"/>
            <a:ext cx="8591550" cy="364807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How</a:t>
            </a:r>
            <a:r>
              <a:rPr spc="-15" dirty="0"/>
              <a:t> </a:t>
            </a:r>
            <a:r>
              <a:rPr spc="-25" dirty="0"/>
              <a:t>to</a:t>
            </a:r>
            <a:r>
              <a:rPr spc="-15" dirty="0"/>
              <a:t> achieve </a:t>
            </a:r>
            <a:r>
              <a:rPr spc="-5" dirty="0"/>
              <a:t>higher</a:t>
            </a:r>
            <a:r>
              <a:rPr spc="-10" dirty="0"/>
              <a:t> quality </a:t>
            </a:r>
            <a:r>
              <a:rPr spc="-15" dirty="0"/>
              <a:t>scores?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1111"/>
            <a:ext cx="8070215" cy="447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latin typeface="Calibri"/>
                <a:cs typeface="Calibri"/>
              </a:rPr>
              <a:t>Depends</a:t>
            </a:r>
            <a:r>
              <a:rPr sz="2700" b="1" spc="-15" dirty="0">
                <a:latin typeface="Calibri"/>
                <a:cs typeface="Calibri"/>
              </a:rPr>
              <a:t> </a:t>
            </a:r>
            <a:r>
              <a:rPr sz="2700" b="1" spc="-5" dirty="0">
                <a:latin typeface="Calibri"/>
                <a:cs typeface="Calibri"/>
              </a:rPr>
              <a:t>on</a:t>
            </a:r>
            <a:r>
              <a:rPr sz="2700" b="1" spc="-10" dirty="0">
                <a:latin typeface="Calibri"/>
                <a:cs typeface="Calibri"/>
              </a:rPr>
              <a:t> following</a:t>
            </a:r>
            <a:r>
              <a:rPr sz="2700" b="1" spc="-20" dirty="0">
                <a:latin typeface="Calibri"/>
                <a:cs typeface="Calibri"/>
              </a:rPr>
              <a:t> factors: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ts val="3215"/>
              </a:lnSpc>
              <a:spcBef>
                <a:spcPts val="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55" dirty="0">
                <a:latin typeface="Calibri"/>
                <a:cs typeface="Calibri"/>
              </a:rPr>
              <a:t>Your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click-through </a:t>
            </a:r>
            <a:r>
              <a:rPr sz="2700" spc="-35" dirty="0">
                <a:latin typeface="Calibri"/>
                <a:cs typeface="Calibri"/>
              </a:rPr>
              <a:t>rate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(CTR).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ts val="3215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The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relevance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each </a:t>
            </a:r>
            <a:r>
              <a:rPr sz="2700" spc="-30" dirty="0">
                <a:latin typeface="Calibri"/>
                <a:cs typeface="Calibri"/>
              </a:rPr>
              <a:t>keyword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to</a:t>
            </a:r>
            <a:r>
              <a:rPr sz="2700" spc="-5" dirty="0">
                <a:latin typeface="Calibri"/>
                <a:cs typeface="Calibri"/>
              </a:rPr>
              <a:t> its ad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group.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ts val="3229"/>
              </a:lnSpc>
              <a:spcBef>
                <a:spcPts val="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10" dirty="0">
                <a:latin typeface="Calibri"/>
                <a:cs typeface="Calibri"/>
              </a:rPr>
              <a:t>Landing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page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quality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and</a:t>
            </a:r>
            <a:r>
              <a:rPr sz="2700" spc="-15" dirty="0">
                <a:latin typeface="Calibri"/>
                <a:cs typeface="Calibri"/>
              </a:rPr>
              <a:t> relevance.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ts val="3204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The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relevance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10" dirty="0">
                <a:latin typeface="Calibri"/>
                <a:cs typeface="Calibri"/>
              </a:rPr>
              <a:t> your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ad</a:t>
            </a:r>
            <a:r>
              <a:rPr sz="2700" spc="-20" dirty="0">
                <a:latin typeface="Calibri"/>
                <a:cs typeface="Calibri"/>
              </a:rPr>
              <a:t> text.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ts val="3215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55" dirty="0">
                <a:latin typeface="Calibri"/>
                <a:cs typeface="Calibri"/>
              </a:rPr>
              <a:t>Your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historical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-30" dirty="0">
                <a:latin typeface="Calibri"/>
                <a:cs typeface="Calibri"/>
              </a:rPr>
              <a:t>AdWords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account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performance.</a:t>
            </a:r>
            <a:endParaRPr sz="2700">
              <a:latin typeface="Calibri"/>
              <a:cs typeface="Calibri"/>
            </a:endParaRPr>
          </a:p>
          <a:p>
            <a:pPr marL="12700" marR="5080">
              <a:lnSpc>
                <a:spcPct val="89300"/>
              </a:lnSpc>
              <a:spcBef>
                <a:spcPts val="415"/>
              </a:spcBef>
            </a:pPr>
            <a:r>
              <a:rPr sz="2700" b="1" spc="-15" dirty="0">
                <a:latin typeface="Calibri"/>
                <a:cs typeface="Calibri"/>
              </a:rPr>
              <a:t>Click-through</a:t>
            </a:r>
            <a:r>
              <a:rPr sz="2700" b="1" spc="-5" dirty="0">
                <a:latin typeface="Calibri"/>
                <a:cs typeface="Calibri"/>
              </a:rPr>
              <a:t> </a:t>
            </a:r>
            <a:r>
              <a:rPr sz="2700" b="1" spc="-30" dirty="0">
                <a:latin typeface="Calibri"/>
                <a:cs typeface="Calibri"/>
              </a:rPr>
              <a:t>rate</a:t>
            </a:r>
            <a:r>
              <a:rPr sz="2700" b="1" spc="5" dirty="0">
                <a:latin typeface="Calibri"/>
                <a:cs typeface="Calibri"/>
              </a:rPr>
              <a:t> </a:t>
            </a:r>
            <a:r>
              <a:rPr sz="2700" b="1" spc="-5" dirty="0">
                <a:latin typeface="Calibri"/>
                <a:cs typeface="Calibri"/>
              </a:rPr>
              <a:t>is </a:t>
            </a:r>
            <a:r>
              <a:rPr sz="2700" b="1" dirty="0">
                <a:latin typeface="Calibri"/>
                <a:cs typeface="Calibri"/>
              </a:rPr>
              <a:t>the</a:t>
            </a:r>
            <a:r>
              <a:rPr sz="2700" b="1" spc="10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most</a:t>
            </a:r>
            <a:r>
              <a:rPr sz="2700" b="1" spc="5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important</a:t>
            </a:r>
            <a:r>
              <a:rPr sz="2700" b="1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component. </a:t>
            </a:r>
            <a:r>
              <a:rPr sz="2700" b="1" spc="-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Indicates</a:t>
            </a:r>
            <a:r>
              <a:rPr sz="2700" spc="20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that</a:t>
            </a:r>
            <a:r>
              <a:rPr sz="2700" spc="204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your</a:t>
            </a:r>
            <a:r>
              <a:rPr sz="2700" spc="21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ads</a:t>
            </a:r>
            <a:r>
              <a:rPr sz="2700" spc="204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are</a:t>
            </a:r>
            <a:r>
              <a:rPr sz="2700" spc="21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relevant</a:t>
            </a:r>
            <a:r>
              <a:rPr sz="2700" spc="204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and</a:t>
            </a:r>
            <a:r>
              <a:rPr sz="2700" spc="21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helpful</a:t>
            </a:r>
            <a:r>
              <a:rPr sz="2700" spc="22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to</a:t>
            </a:r>
            <a:r>
              <a:rPr sz="2700" spc="21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users.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Accordingly,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Google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rewards</a:t>
            </a:r>
            <a:r>
              <a:rPr sz="2700" spc="-10" dirty="0">
                <a:latin typeface="Calibri"/>
                <a:cs typeface="Calibri"/>
              </a:rPr>
              <a:t> you </a:t>
            </a:r>
            <a:r>
              <a:rPr sz="2700" spc="-5" dirty="0">
                <a:latin typeface="Calibri"/>
                <a:cs typeface="Calibri"/>
              </a:rPr>
              <a:t>with: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ts val="3215"/>
              </a:lnSpc>
              <a:spcBef>
                <a:spcPts val="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i="1" spc="-5" dirty="0">
                <a:latin typeface="Calibri"/>
                <a:cs typeface="Calibri"/>
              </a:rPr>
              <a:t>Higher</a:t>
            </a:r>
            <a:r>
              <a:rPr sz="2700" i="1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ad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rankings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ts val="3215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i="1" spc="-5" dirty="0">
                <a:latin typeface="Calibri"/>
                <a:cs typeface="Calibri"/>
              </a:rPr>
              <a:t>Lower</a:t>
            </a:r>
            <a:r>
              <a:rPr sz="2700" i="1" spc="-4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costs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0885" y="186435"/>
            <a:ext cx="766127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3095" marR="5080" indent="-1890395">
              <a:lnSpc>
                <a:spcPct val="100000"/>
              </a:lnSpc>
              <a:spcBef>
                <a:spcPts val="100"/>
              </a:spcBef>
            </a:pPr>
            <a:r>
              <a:rPr dirty="0"/>
              <a:t>Common </a:t>
            </a:r>
            <a:r>
              <a:rPr spc="-10" dirty="0"/>
              <a:t>issues </a:t>
            </a:r>
            <a:r>
              <a:rPr spc="-25" dirty="0"/>
              <a:t>related to </a:t>
            </a:r>
            <a:r>
              <a:rPr spc="-15" dirty="0"/>
              <a:t>search </a:t>
            </a:r>
            <a:r>
              <a:rPr spc="-5" dirty="0"/>
              <a:t>ads </a:t>
            </a:r>
            <a:r>
              <a:rPr spc="-890" dirty="0"/>
              <a:t> </a:t>
            </a:r>
            <a:r>
              <a:rPr spc="-5" dirty="0"/>
              <a:t>and</a:t>
            </a:r>
            <a:r>
              <a:rPr spc="-15" dirty="0"/>
              <a:t> </a:t>
            </a:r>
            <a:r>
              <a:rPr spc="-10" dirty="0"/>
              <a:t>their</a:t>
            </a:r>
            <a:r>
              <a:rPr spc="-5" dirty="0"/>
              <a:t> solutions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b="1" spc="-5" dirty="0">
                <a:latin typeface="Calibri"/>
                <a:cs typeface="Calibri"/>
              </a:rPr>
              <a:t>Missing </a:t>
            </a:r>
            <a:r>
              <a:rPr b="1" dirty="0">
                <a:latin typeface="Calibri"/>
                <a:cs typeface="Calibri"/>
              </a:rPr>
              <a:t>ad</a:t>
            </a:r>
            <a:r>
              <a:rPr b="1" spc="-10" dirty="0">
                <a:latin typeface="Calibri"/>
                <a:cs typeface="Calibri"/>
              </a:rPr>
              <a:t> group: </a:t>
            </a:r>
            <a:r>
              <a:rPr spc="-5" dirty="0"/>
              <a:t>Assign </a:t>
            </a:r>
            <a:r>
              <a:rPr spc="-10" dirty="0"/>
              <a:t>your</a:t>
            </a:r>
            <a:r>
              <a:rPr dirty="0"/>
              <a:t> ad</a:t>
            </a:r>
            <a:r>
              <a:rPr spc="-10" dirty="0"/>
              <a:t> </a:t>
            </a:r>
            <a:r>
              <a:rPr spc="-15" dirty="0"/>
              <a:t>to</a:t>
            </a:r>
            <a:r>
              <a:rPr spc="-10" dirty="0"/>
              <a:t> </a:t>
            </a:r>
            <a:r>
              <a:rPr dirty="0"/>
              <a:t>an</a:t>
            </a:r>
            <a:r>
              <a:rPr spc="-10" dirty="0"/>
              <a:t> </a:t>
            </a:r>
            <a:r>
              <a:rPr dirty="0"/>
              <a:t>ad</a:t>
            </a:r>
            <a:r>
              <a:rPr spc="-5" dirty="0"/>
              <a:t> </a:t>
            </a:r>
            <a:r>
              <a:rPr spc="-15" dirty="0"/>
              <a:t>group.</a:t>
            </a:r>
          </a:p>
          <a:p>
            <a:pPr marL="355600" marR="5080" indent="-342900" algn="just">
              <a:lnSpc>
                <a:spcPts val="24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b="1" spc="-5" dirty="0">
                <a:latin typeface="Calibri"/>
                <a:cs typeface="Calibri"/>
              </a:rPr>
              <a:t>Missing </a:t>
            </a:r>
            <a:r>
              <a:rPr b="1" spc="-20" dirty="0">
                <a:latin typeface="Calibri"/>
                <a:cs typeface="Calibri"/>
              </a:rPr>
              <a:t>keywords </a:t>
            </a:r>
            <a:r>
              <a:rPr b="1" spc="-5" dirty="0">
                <a:latin typeface="Calibri"/>
                <a:cs typeface="Calibri"/>
              </a:rPr>
              <a:t>in </a:t>
            </a:r>
            <a:r>
              <a:rPr b="1" dirty="0">
                <a:latin typeface="Calibri"/>
                <a:cs typeface="Calibri"/>
              </a:rPr>
              <a:t>ad </a:t>
            </a:r>
            <a:r>
              <a:rPr b="1" spc="-10" dirty="0">
                <a:latin typeface="Calibri"/>
                <a:cs typeface="Calibri"/>
              </a:rPr>
              <a:t>group: </a:t>
            </a:r>
            <a:r>
              <a:rPr spc="-5" dirty="0"/>
              <a:t>Add </a:t>
            </a:r>
            <a:r>
              <a:rPr spc="-20" dirty="0"/>
              <a:t>keywords </a:t>
            </a:r>
            <a:r>
              <a:rPr spc="-15" dirty="0"/>
              <a:t>to </a:t>
            </a:r>
            <a:r>
              <a:rPr spc="-10" dirty="0"/>
              <a:t>your </a:t>
            </a:r>
            <a:r>
              <a:rPr dirty="0"/>
              <a:t>ad </a:t>
            </a:r>
            <a:r>
              <a:rPr spc="5" dirty="0"/>
              <a:t> </a:t>
            </a:r>
            <a:r>
              <a:rPr spc="-15" dirty="0"/>
              <a:t>group.</a:t>
            </a:r>
            <a:r>
              <a:rPr spc="-10" dirty="0"/>
              <a:t> </a:t>
            </a:r>
            <a:r>
              <a:rPr spc="-55" dirty="0"/>
              <a:t>Your</a:t>
            </a:r>
            <a:r>
              <a:rPr spc="-50" dirty="0"/>
              <a:t> </a:t>
            </a:r>
            <a:r>
              <a:rPr spc="-10" dirty="0"/>
              <a:t>responsive</a:t>
            </a:r>
            <a:r>
              <a:rPr spc="-5" dirty="0"/>
              <a:t> </a:t>
            </a:r>
            <a:r>
              <a:rPr spc="-10" dirty="0"/>
              <a:t>search</a:t>
            </a:r>
            <a:r>
              <a:rPr spc="-5" dirty="0"/>
              <a:t> </a:t>
            </a:r>
            <a:r>
              <a:rPr dirty="0"/>
              <a:t>ad</a:t>
            </a:r>
            <a:r>
              <a:rPr spc="5" dirty="0"/>
              <a:t> </a:t>
            </a:r>
            <a:r>
              <a:rPr spc="-10" dirty="0"/>
              <a:t>won’t</a:t>
            </a:r>
            <a:r>
              <a:rPr spc="-5" dirty="0"/>
              <a:t> serve</a:t>
            </a:r>
            <a:r>
              <a:rPr dirty="0"/>
              <a:t> </a:t>
            </a:r>
            <a:r>
              <a:rPr spc="-5" dirty="0"/>
              <a:t>without </a:t>
            </a:r>
            <a:r>
              <a:rPr dirty="0"/>
              <a:t> </a:t>
            </a:r>
            <a:r>
              <a:rPr spc="-20" dirty="0"/>
              <a:t>keywords.</a:t>
            </a:r>
          </a:p>
          <a:p>
            <a:pPr marL="355600" indent="-342900" algn="just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355600" algn="l"/>
              </a:tabLst>
            </a:pPr>
            <a:r>
              <a:rPr b="1" spc="-5" dirty="0">
                <a:latin typeface="Calibri"/>
                <a:cs typeface="Calibri"/>
              </a:rPr>
              <a:t>Final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URL </a:t>
            </a:r>
            <a:r>
              <a:rPr b="1" spc="-5" dirty="0">
                <a:latin typeface="Calibri"/>
                <a:cs typeface="Calibri"/>
              </a:rPr>
              <a:t>is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missing: </a:t>
            </a:r>
            <a:r>
              <a:rPr spc="-5" dirty="0"/>
              <a:t>Add </a:t>
            </a:r>
            <a:r>
              <a:rPr dirty="0"/>
              <a:t>a</a:t>
            </a:r>
            <a:r>
              <a:rPr spc="-5" dirty="0"/>
              <a:t> final </a:t>
            </a:r>
            <a:r>
              <a:rPr dirty="0"/>
              <a:t>URL</a:t>
            </a:r>
            <a:r>
              <a:rPr spc="-5" dirty="0"/>
              <a:t> </a:t>
            </a:r>
            <a:r>
              <a:rPr spc="-15" dirty="0"/>
              <a:t>to</a:t>
            </a:r>
            <a:r>
              <a:rPr spc="-10" dirty="0"/>
              <a:t> your</a:t>
            </a:r>
            <a:r>
              <a:rPr dirty="0"/>
              <a:t> </a:t>
            </a:r>
            <a:r>
              <a:rPr spc="-5" dirty="0"/>
              <a:t>ad.</a:t>
            </a:r>
          </a:p>
          <a:p>
            <a:pPr marL="355600" marR="5080" indent="-342900" algn="just">
              <a:lnSpc>
                <a:spcPts val="24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b="1" spc="-5" dirty="0">
                <a:latin typeface="Calibri"/>
                <a:cs typeface="Calibri"/>
              </a:rPr>
              <a:t>Headlines/Descriptions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are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too</a:t>
            </a:r>
            <a:r>
              <a:rPr b="1" spc="-5" dirty="0">
                <a:latin typeface="Calibri"/>
                <a:cs typeface="Calibri"/>
              </a:rPr>
              <a:t> similar:</a:t>
            </a:r>
            <a:r>
              <a:rPr b="1" dirty="0">
                <a:latin typeface="Calibri"/>
                <a:cs typeface="Calibri"/>
              </a:rPr>
              <a:t> </a:t>
            </a:r>
            <a:r>
              <a:rPr spc="-10" dirty="0"/>
              <a:t>Approach</a:t>
            </a:r>
            <a:r>
              <a:rPr spc="-5" dirty="0"/>
              <a:t> </a:t>
            </a:r>
            <a:r>
              <a:rPr spc="-15" dirty="0"/>
              <a:t>your </a:t>
            </a:r>
            <a:r>
              <a:rPr spc="-10" dirty="0"/>
              <a:t> </a:t>
            </a:r>
            <a:r>
              <a:rPr spc="-5" dirty="0"/>
              <a:t>headlines and descriptions </a:t>
            </a:r>
            <a:r>
              <a:rPr spc="-30" dirty="0"/>
              <a:t>differently, </a:t>
            </a:r>
            <a:r>
              <a:rPr spc="-5" dirty="0"/>
              <a:t>and </a:t>
            </a:r>
            <a:r>
              <a:rPr spc="-10" dirty="0"/>
              <a:t>emphasize </a:t>
            </a:r>
            <a:r>
              <a:rPr spc="-5" dirty="0"/>
              <a:t>new </a:t>
            </a:r>
            <a:r>
              <a:rPr dirty="0"/>
              <a:t> </a:t>
            </a:r>
            <a:r>
              <a:rPr spc="-5" dirty="0"/>
              <a:t>aspects of </a:t>
            </a:r>
            <a:r>
              <a:rPr spc="-10" dirty="0"/>
              <a:t>what </a:t>
            </a:r>
            <a:r>
              <a:rPr spc="-25" dirty="0"/>
              <a:t>you’re </a:t>
            </a:r>
            <a:r>
              <a:rPr spc="-5" dirty="0"/>
              <a:t>selling or </a:t>
            </a:r>
            <a:r>
              <a:rPr dirty="0"/>
              <a:t>the </a:t>
            </a:r>
            <a:r>
              <a:rPr spc="-20" dirty="0"/>
              <a:t>different </a:t>
            </a:r>
            <a:r>
              <a:rPr spc="-15" dirty="0"/>
              <a:t>customers </a:t>
            </a:r>
            <a:r>
              <a:rPr spc="-10" dirty="0"/>
              <a:t> </a:t>
            </a:r>
            <a:r>
              <a:rPr spc="-25" dirty="0"/>
              <a:t>you’re</a:t>
            </a:r>
            <a:r>
              <a:rPr spc="-20" dirty="0"/>
              <a:t> </a:t>
            </a:r>
            <a:r>
              <a:rPr spc="-5" dirty="0"/>
              <a:t>appealing</a:t>
            </a:r>
            <a:r>
              <a:rPr dirty="0"/>
              <a:t> </a:t>
            </a:r>
            <a:r>
              <a:rPr spc="-15" dirty="0"/>
              <a:t>to.</a:t>
            </a:r>
            <a:r>
              <a:rPr spc="-10" dirty="0"/>
              <a:t> </a:t>
            </a:r>
            <a:r>
              <a:rPr spc="-5" dirty="0"/>
              <a:t>Adding</a:t>
            </a:r>
            <a:r>
              <a:rPr dirty="0"/>
              <a:t> </a:t>
            </a:r>
            <a:r>
              <a:rPr spc="-10" dirty="0"/>
              <a:t>more</a:t>
            </a:r>
            <a:r>
              <a:rPr spc="-5" dirty="0"/>
              <a:t> unique</a:t>
            </a:r>
            <a:r>
              <a:rPr dirty="0"/>
              <a:t> </a:t>
            </a:r>
            <a:r>
              <a:rPr spc="-5" dirty="0"/>
              <a:t>headlines</a:t>
            </a:r>
            <a:r>
              <a:rPr dirty="0"/>
              <a:t> </a:t>
            </a:r>
            <a:r>
              <a:rPr spc="-5" dirty="0"/>
              <a:t>and </a:t>
            </a:r>
            <a:r>
              <a:rPr dirty="0"/>
              <a:t> </a:t>
            </a:r>
            <a:r>
              <a:rPr spc="-5" dirty="0"/>
              <a:t>descriptions</a:t>
            </a:r>
            <a:r>
              <a:rPr dirty="0"/>
              <a:t> </a:t>
            </a:r>
            <a:r>
              <a:rPr spc="-10" dirty="0"/>
              <a:t>can</a:t>
            </a:r>
            <a:r>
              <a:rPr spc="-5" dirty="0"/>
              <a:t> increase</a:t>
            </a:r>
            <a:r>
              <a:rPr dirty="0"/>
              <a:t> </a:t>
            </a:r>
            <a:r>
              <a:rPr spc="-10" dirty="0"/>
              <a:t>your</a:t>
            </a:r>
            <a:r>
              <a:rPr spc="-5" dirty="0"/>
              <a:t> </a:t>
            </a:r>
            <a:r>
              <a:rPr dirty="0"/>
              <a:t>chances</a:t>
            </a:r>
            <a:r>
              <a:rPr spc="5" dirty="0"/>
              <a:t> </a:t>
            </a:r>
            <a:r>
              <a:rPr spc="-25" dirty="0"/>
              <a:t>for</a:t>
            </a:r>
            <a:r>
              <a:rPr spc="-20" dirty="0"/>
              <a:t> </a:t>
            </a:r>
            <a:r>
              <a:rPr spc="-15" dirty="0"/>
              <a:t>better </a:t>
            </a:r>
            <a:r>
              <a:rPr spc="-10" dirty="0"/>
              <a:t> performance.</a:t>
            </a:r>
          </a:p>
          <a:p>
            <a:pPr marL="355600" marR="5080" indent="-342900" algn="just">
              <a:lnSpc>
                <a:spcPts val="2400"/>
              </a:lnSpc>
              <a:spcBef>
                <a:spcPts val="600"/>
              </a:spcBef>
              <a:buFont typeface="Arial MT"/>
              <a:buChar char="•"/>
              <a:tabLst>
                <a:tab pos="355600" algn="l"/>
              </a:tabLst>
            </a:pPr>
            <a:r>
              <a:rPr b="1" spc="-5" dirty="0">
                <a:latin typeface="Calibri"/>
                <a:cs typeface="Calibri"/>
              </a:rPr>
              <a:t>Headlines/Descriptions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are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too</a:t>
            </a:r>
            <a:r>
              <a:rPr b="1" spc="-5" dirty="0">
                <a:latin typeface="Calibri"/>
                <a:cs typeface="Calibri"/>
              </a:rPr>
              <a:t> short:</a:t>
            </a:r>
            <a:r>
              <a:rPr b="1" dirty="0">
                <a:latin typeface="Calibri"/>
                <a:cs typeface="Calibri"/>
              </a:rPr>
              <a:t> </a:t>
            </a:r>
            <a:r>
              <a:rPr spc="-15" dirty="0"/>
              <a:t>Provide</a:t>
            </a:r>
            <a:r>
              <a:rPr spc="540" dirty="0"/>
              <a:t> </a:t>
            </a:r>
            <a:r>
              <a:rPr spc="-5" dirty="0"/>
              <a:t>enough </a:t>
            </a:r>
            <a:r>
              <a:rPr dirty="0"/>
              <a:t> </a:t>
            </a:r>
            <a:r>
              <a:rPr spc="-10" dirty="0"/>
              <a:t>details</a:t>
            </a:r>
            <a:r>
              <a:rPr spc="-5" dirty="0"/>
              <a:t> </a:t>
            </a:r>
            <a:r>
              <a:rPr spc="-15" dirty="0"/>
              <a:t>to</a:t>
            </a:r>
            <a:r>
              <a:rPr spc="-10" dirty="0"/>
              <a:t> </a:t>
            </a:r>
            <a:r>
              <a:rPr spc="-20" dirty="0"/>
              <a:t>catch</a:t>
            </a:r>
            <a:r>
              <a:rPr spc="-5" dirty="0"/>
              <a:t> </a:t>
            </a:r>
            <a:r>
              <a:rPr dirty="0"/>
              <a:t>the </a:t>
            </a:r>
            <a:r>
              <a:rPr spc="-15" dirty="0"/>
              <a:t>attention</a:t>
            </a:r>
            <a:r>
              <a:rPr spc="-5" dirty="0"/>
              <a:t> of</a:t>
            </a:r>
            <a:r>
              <a:rPr dirty="0"/>
              <a:t> </a:t>
            </a:r>
            <a:r>
              <a:rPr spc="-10" dirty="0"/>
              <a:t>your</a:t>
            </a:r>
            <a:r>
              <a:rPr dirty="0"/>
              <a:t> </a:t>
            </a:r>
            <a:r>
              <a:rPr spc="-20" dirty="0"/>
              <a:t>target</a:t>
            </a:r>
            <a:r>
              <a:rPr spc="-5" dirty="0"/>
              <a:t> </a:t>
            </a:r>
            <a:r>
              <a:rPr spc="-15" dirty="0"/>
              <a:t>customers.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857" y="458724"/>
            <a:ext cx="25171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5" dirty="0"/>
              <a:t>References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10284"/>
            <a:ext cx="8020050" cy="43205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https://support.google.com</a:t>
            </a:r>
            <a:endParaRPr sz="3200">
              <a:latin typeface="Calibri"/>
              <a:cs typeface="Calibri"/>
            </a:endParaRPr>
          </a:p>
          <a:p>
            <a:pPr marL="355600" marR="41910" indent="-342900">
              <a:lnSpc>
                <a:spcPts val="3790"/>
              </a:lnSpc>
              <a:spcBef>
                <a:spcPts val="935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https://</a:t>
            </a:r>
            <a:r>
              <a:rPr sz="32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www.wordstream.com/search-engine- </a:t>
            </a:r>
            <a:r>
              <a:rPr sz="3200" spc="-7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marketing</a:t>
            </a:r>
            <a:endParaRPr sz="3200">
              <a:latin typeface="Calibri"/>
              <a:cs typeface="Calibri"/>
            </a:endParaRPr>
          </a:p>
          <a:p>
            <a:pPr marL="355600" marR="38735" indent="-342900">
              <a:lnSpc>
                <a:spcPts val="3790"/>
              </a:lnSpc>
              <a:spcBef>
                <a:spcPts val="920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https://</a:t>
            </a:r>
            <a:r>
              <a:rPr sz="32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www.square2marketing.com/blog</a:t>
            </a:r>
            <a:r>
              <a:rPr sz="32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/bra </a:t>
            </a:r>
            <a:r>
              <a:rPr sz="3200" spc="-7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nding-vs-direct-response-which-marketing- 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strategy-is-right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1899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https://</a:t>
            </a:r>
            <a:r>
              <a:rPr sz="3200" spc="-15" dirty="0">
                <a:latin typeface="Calibri"/>
                <a:cs typeface="Calibri"/>
                <a:hlinkClick r:id="rId4"/>
              </a:rPr>
              <a:t>www.wordstream.com/blog</a:t>
            </a:r>
            <a:r>
              <a:rPr sz="3200" spc="-15" dirty="0">
                <a:latin typeface="Calibri"/>
                <a:cs typeface="Calibri"/>
              </a:rPr>
              <a:t>/ws/2017/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05/02/adwords-account-structure-guide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110" y="458724"/>
            <a:ext cx="763650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/>
              <a:t>Difference</a:t>
            </a:r>
            <a:r>
              <a:rPr sz="4400" spc="-5" dirty="0"/>
              <a:t> </a:t>
            </a:r>
            <a:r>
              <a:rPr sz="4400" spc="-15" dirty="0"/>
              <a:t>between</a:t>
            </a:r>
            <a:r>
              <a:rPr sz="4400" spc="-5" dirty="0"/>
              <a:t> </a:t>
            </a:r>
            <a:r>
              <a:rPr sz="4400" spc="-25" dirty="0"/>
              <a:t>SEO</a:t>
            </a:r>
            <a:r>
              <a:rPr sz="4400" spc="-10" dirty="0"/>
              <a:t> </a:t>
            </a:r>
            <a:r>
              <a:rPr sz="4400" dirty="0"/>
              <a:t>and SEM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56003"/>
            <a:ext cx="8072755" cy="412242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5600" marR="6985" indent="-342900" algn="just">
              <a:lnSpc>
                <a:spcPct val="90400"/>
              </a:lnSpc>
              <a:spcBef>
                <a:spcPts val="46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“Search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engine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marketing"</a:t>
            </a:r>
            <a:r>
              <a:rPr sz="3200" spc="69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refers</a:t>
            </a:r>
            <a:r>
              <a:rPr sz="3200" spc="64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</a:t>
            </a:r>
            <a:r>
              <a:rPr sz="3200" spc="6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paid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search </a:t>
            </a:r>
            <a:r>
              <a:rPr sz="3200" spc="-10" dirty="0">
                <a:latin typeface="Calibri"/>
                <a:cs typeface="Calibri"/>
              </a:rPr>
              <a:t>marketing,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30" dirty="0">
                <a:latin typeface="Calibri"/>
                <a:cs typeface="Calibri"/>
              </a:rPr>
              <a:t>system </a:t>
            </a:r>
            <a:r>
              <a:rPr sz="3200" spc="-15" dirty="0">
                <a:latin typeface="Calibri"/>
                <a:cs typeface="Calibri"/>
              </a:rPr>
              <a:t>where </a:t>
            </a:r>
            <a:r>
              <a:rPr sz="3200" spc="-5" dirty="0">
                <a:latin typeface="Calibri"/>
                <a:cs typeface="Calibri"/>
              </a:rPr>
              <a:t>businesses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pay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Google </a:t>
            </a:r>
            <a:r>
              <a:rPr sz="3200" spc="-15" dirty="0">
                <a:latin typeface="Calibri"/>
                <a:cs typeface="Calibri"/>
              </a:rPr>
              <a:t>to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show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their</a:t>
            </a:r>
            <a:r>
              <a:rPr sz="3200" dirty="0">
                <a:latin typeface="Calibri"/>
                <a:cs typeface="Calibri"/>
              </a:rPr>
              <a:t> ads 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search </a:t>
            </a:r>
            <a:r>
              <a:rPr sz="3200" spc="-10" dirty="0">
                <a:latin typeface="Calibri"/>
                <a:cs typeface="Calibri"/>
              </a:rPr>
              <a:t> results.</a:t>
            </a:r>
            <a:endParaRPr sz="32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89800"/>
              </a:lnSpc>
              <a:spcBef>
                <a:spcPts val="75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Search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engine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optimization,</a:t>
            </a:r>
            <a:r>
              <a:rPr sz="3200" spc="-5" dirty="0">
                <a:latin typeface="Calibri"/>
                <a:cs typeface="Calibri"/>
              </a:rPr>
              <a:t> or</a:t>
            </a:r>
            <a:r>
              <a:rPr sz="3200" spc="71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SEO,</a:t>
            </a:r>
            <a:r>
              <a:rPr sz="3200" spc="6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different </a:t>
            </a:r>
            <a:r>
              <a:rPr sz="3200" spc="-10" dirty="0">
                <a:latin typeface="Calibri"/>
                <a:cs typeface="Calibri"/>
              </a:rPr>
              <a:t>because </a:t>
            </a:r>
            <a:r>
              <a:rPr sz="3200" spc="-5" dirty="0">
                <a:latin typeface="Calibri"/>
                <a:cs typeface="Calibri"/>
              </a:rPr>
              <a:t>businesses </a:t>
            </a:r>
            <a:r>
              <a:rPr sz="3200" dirty="0">
                <a:latin typeface="Calibri"/>
                <a:cs typeface="Calibri"/>
              </a:rPr>
              <a:t>don't </a:t>
            </a:r>
            <a:r>
              <a:rPr sz="3200" spc="-20" dirty="0">
                <a:latin typeface="Calibri"/>
                <a:cs typeface="Calibri"/>
              </a:rPr>
              <a:t>pay </a:t>
            </a:r>
            <a:r>
              <a:rPr sz="3200" dirty="0">
                <a:latin typeface="Calibri"/>
                <a:cs typeface="Calibri"/>
              </a:rPr>
              <a:t>Google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 </a:t>
            </a:r>
            <a:r>
              <a:rPr sz="3200" spc="-20" dirty="0">
                <a:latin typeface="Calibri"/>
                <a:cs typeface="Calibri"/>
              </a:rPr>
              <a:t>traffic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clicks; </a:t>
            </a:r>
            <a:r>
              <a:rPr sz="3200" spc="-55" dirty="0">
                <a:latin typeface="Calibri"/>
                <a:cs typeface="Calibri"/>
              </a:rPr>
              <a:t>rather, </a:t>
            </a:r>
            <a:r>
              <a:rPr sz="3200" spc="-5" dirty="0">
                <a:latin typeface="Calibri"/>
                <a:cs typeface="Calibri"/>
              </a:rPr>
              <a:t>they earn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20" dirty="0">
                <a:latin typeface="Calibri"/>
                <a:cs typeface="Calibri"/>
              </a:rPr>
              <a:t>free 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spot in the </a:t>
            </a:r>
            <a:r>
              <a:rPr sz="3200" spc="-15" dirty="0">
                <a:latin typeface="Calibri"/>
                <a:cs typeface="Calibri"/>
              </a:rPr>
              <a:t>search </a:t>
            </a:r>
            <a:r>
              <a:rPr sz="3200" spc="-10" dirty="0">
                <a:latin typeface="Calibri"/>
                <a:cs typeface="Calibri"/>
              </a:rPr>
              <a:t>results </a:t>
            </a:r>
            <a:r>
              <a:rPr sz="3200" spc="-5" dirty="0">
                <a:latin typeface="Calibri"/>
                <a:cs typeface="Calibri"/>
              </a:rPr>
              <a:t>by </a:t>
            </a:r>
            <a:r>
              <a:rPr sz="3200" spc="-10" dirty="0">
                <a:latin typeface="Calibri"/>
                <a:cs typeface="Calibri"/>
              </a:rPr>
              <a:t>having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most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relevant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content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given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keyword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search.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9457" y="458724"/>
            <a:ext cx="36061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Benefits</a:t>
            </a:r>
            <a:r>
              <a:rPr sz="4400" spc="-30" dirty="0"/>
              <a:t> </a:t>
            </a:r>
            <a:r>
              <a:rPr sz="4400" dirty="0"/>
              <a:t>of</a:t>
            </a:r>
            <a:r>
              <a:rPr sz="4400" spc="-40" dirty="0"/>
              <a:t> </a:t>
            </a:r>
            <a:r>
              <a:rPr sz="4400" dirty="0"/>
              <a:t>SEM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70735"/>
            <a:ext cx="8072755" cy="4183379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55600" marR="5080" indent="-342900" algn="just">
              <a:lnSpc>
                <a:spcPct val="89300"/>
              </a:lnSpc>
              <a:spcBef>
                <a:spcPts val="445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It </a:t>
            </a:r>
            <a:r>
              <a:rPr sz="2700" spc="-30" dirty="0">
                <a:latin typeface="Calibri"/>
                <a:cs typeface="Calibri"/>
              </a:rPr>
              <a:t>offers </a:t>
            </a:r>
            <a:r>
              <a:rPr sz="2700" spc="-15" dirty="0">
                <a:latin typeface="Calibri"/>
                <a:cs typeface="Calibri"/>
              </a:rPr>
              <a:t>advertisers </a:t>
            </a:r>
            <a:r>
              <a:rPr sz="2700" spc="-5" dirty="0">
                <a:latin typeface="Calibri"/>
                <a:cs typeface="Calibri"/>
              </a:rPr>
              <a:t>the </a:t>
            </a:r>
            <a:r>
              <a:rPr sz="2700" spc="-10" dirty="0">
                <a:latin typeface="Calibri"/>
                <a:cs typeface="Calibri"/>
              </a:rPr>
              <a:t>opportunity </a:t>
            </a:r>
            <a:r>
              <a:rPr sz="2700" spc="-20" dirty="0">
                <a:latin typeface="Calibri"/>
                <a:cs typeface="Calibri"/>
              </a:rPr>
              <a:t>to </a:t>
            </a:r>
            <a:r>
              <a:rPr sz="2700" spc="-10" dirty="0">
                <a:latin typeface="Calibri"/>
                <a:cs typeface="Calibri"/>
              </a:rPr>
              <a:t>put </a:t>
            </a:r>
            <a:r>
              <a:rPr sz="2700" spc="-5" dirty="0">
                <a:latin typeface="Calibri"/>
                <a:cs typeface="Calibri"/>
              </a:rPr>
              <a:t>their </a:t>
            </a:r>
            <a:r>
              <a:rPr sz="2700" spc="-10" dirty="0">
                <a:latin typeface="Calibri"/>
                <a:cs typeface="Calibri"/>
              </a:rPr>
              <a:t>ads </a:t>
            </a:r>
            <a:r>
              <a:rPr sz="2700" spc="5" dirty="0">
                <a:latin typeface="Calibri"/>
                <a:cs typeface="Calibri"/>
              </a:rPr>
              <a:t>in 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front </a:t>
            </a:r>
            <a:r>
              <a:rPr sz="2700" dirty="0">
                <a:latin typeface="Calibri"/>
                <a:cs typeface="Calibri"/>
              </a:rPr>
              <a:t>of </a:t>
            </a:r>
            <a:r>
              <a:rPr sz="2700" spc="-15" dirty="0">
                <a:latin typeface="Calibri"/>
                <a:cs typeface="Calibri"/>
              </a:rPr>
              <a:t>motivated </a:t>
            </a:r>
            <a:r>
              <a:rPr sz="2700" spc="-20" dirty="0">
                <a:latin typeface="Calibri"/>
                <a:cs typeface="Calibri"/>
              </a:rPr>
              <a:t>customers </a:t>
            </a:r>
            <a:r>
              <a:rPr sz="2700" spc="-5" dirty="0">
                <a:latin typeface="Calibri"/>
                <a:cs typeface="Calibri"/>
              </a:rPr>
              <a:t>who </a:t>
            </a:r>
            <a:r>
              <a:rPr sz="2700" spc="-20" dirty="0">
                <a:latin typeface="Calibri"/>
                <a:cs typeface="Calibri"/>
              </a:rPr>
              <a:t>are </a:t>
            </a:r>
            <a:r>
              <a:rPr sz="2700" spc="-15" dirty="0">
                <a:latin typeface="Calibri"/>
                <a:cs typeface="Calibri"/>
              </a:rPr>
              <a:t>ready </a:t>
            </a:r>
            <a:r>
              <a:rPr sz="2700" spc="-20" dirty="0">
                <a:latin typeface="Calibri"/>
                <a:cs typeface="Calibri"/>
              </a:rPr>
              <a:t>to </a:t>
            </a:r>
            <a:r>
              <a:rPr sz="2700" spc="-10" dirty="0">
                <a:latin typeface="Calibri"/>
                <a:cs typeface="Calibri"/>
              </a:rPr>
              <a:t>buy </a:t>
            </a:r>
            <a:r>
              <a:rPr sz="2700" spc="-35" dirty="0">
                <a:latin typeface="Calibri"/>
                <a:cs typeface="Calibri"/>
              </a:rPr>
              <a:t>at 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the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precise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moment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they’re </a:t>
            </a:r>
            <a:r>
              <a:rPr sz="2700" spc="-15" dirty="0">
                <a:latin typeface="Calibri"/>
                <a:cs typeface="Calibri"/>
              </a:rPr>
              <a:t>ready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to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make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purchase.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15" dirty="0">
                <a:latin typeface="Calibri"/>
                <a:cs typeface="Calibri"/>
              </a:rPr>
              <a:t>Increase </a:t>
            </a:r>
            <a:r>
              <a:rPr sz="2700" spc="-20" dirty="0">
                <a:latin typeface="Calibri"/>
                <a:cs typeface="Calibri"/>
              </a:rPr>
              <a:t>brand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awareness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and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brand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equity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 </a:t>
            </a:r>
            <a:r>
              <a:rPr sz="2700" spc="-15" dirty="0">
                <a:latin typeface="Calibri"/>
                <a:cs typeface="Calibri"/>
              </a:rPr>
              <a:t>product.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15" dirty="0">
                <a:latin typeface="Calibri"/>
                <a:cs typeface="Calibri"/>
              </a:rPr>
              <a:t>Increase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Visibility</a:t>
            </a:r>
            <a:r>
              <a:rPr sz="2700" dirty="0">
                <a:latin typeface="Calibri"/>
                <a:cs typeface="Calibri"/>
              </a:rPr>
              <a:t> -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Increase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 </a:t>
            </a:r>
            <a:r>
              <a:rPr sz="2700" spc="-15" dirty="0">
                <a:latin typeface="Calibri"/>
                <a:cs typeface="Calibri"/>
              </a:rPr>
              <a:t>web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site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traffic.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15" dirty="0">
                <a:latin typeface="Calibri"/>
                <a:cs typeface="Calibri"/>
              </a:rPr>
              <a:t>Increase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targeted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leads.</a:t>
            </a:r>
            <a:endParaRPr sz="2700">
              <a:latin typeface="Calibri"/>
              <a:cs typeface="Calibri"/>
            </a:endParaRPr>
          </a:p>
          <a:p>
            <a:pPr marL="355600" marR="1000125" indent="-342900">
              <a:lnSpc>
                <a:spcPts val="2900"/>
              </a:lnSpc>
              <a:spcBef>
                <a:spcPts val="7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55" dirty="0">
                <a:latin typeface="Calibri"/>
                <a:cs typeface="Calibri"/>
              </a:rPr>
              <a:t>Target</a:t>
            </a:r>
            <a:r>
              <a:rPr sz="2700" spc="-10" dirty="0">
                <a:latin typeface="Calibri"/>
                <a:cs typeface="Calibri"/>
              </a:rPr>
              <a:t> your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ads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to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users</a:t>
            </a:r>
            <a:r>
              <a:rPr sz="2700" spc="-10" dirty="0">
                <a:latin typeface="Calibri"/>
                <a:cs typeface="Calibri"/>
              </a:rPr>
              <a:t> based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on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languages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and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locations.</a:t>
            </a:r>
            <a:endParaRPr sz="2700">
              <a:latin typeface="Calibri"/>
              <a:cs typeface="Calibri"/>
            </a:endParaRPr>
          </a:p>
          <a:p>
            <a:pPr marL="355600" marR="313055" indent="-342900">
              <a:lnSpc>
                <a:spcPts val="2900"/>
              </a:lnSpc>
              <a:spcBef>
                <a:spcPts val="7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20" dirty="0">
                <a:latin typeface="Calibri"/>
                <a:cs typeface="Calibri"/>
              </a:rPr>
              <a:t>Greater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ROI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— </a:t>
            </a:r>
            <a:r>
              <a:rPr sz="2700" spc="-10" dirty="0">
                <a:latin typeface="Calibri"/>
                <a:cs typeface="Calibri"/>
              </a:rPr>
              <a:t>Compared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to</a:t>
            </a:r>
            <a:r>
              <a:rPr sz="2700" spc="-5" dirty="0">
                <a:latin typeface="Calibri"/>
                <a:cs typeface="Calibri"/>
              </a:rPr>
              <a:t> other</a:t>
            </a:r>
            <a:r>
              <a:rPr sz="2700" spc="-10" dirty="0">
                <a:latin typeface="Calibri"/>
                <a:cs typeface="Calibri"/>
              </a:rPr>
              <a:t> advertising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media,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paid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search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strategies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are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more </a:t>
            </a:r>
            <a:r>
              <a:rPr sz="2700" spc="-15" dirty="0">
                <a:latin typeface="Calibri"/>
                <a:cs typeface="Calibri"/>
              </a:rPr>
              <a:t>efficient.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050" y="186435"/>
            <a:ext cx="706056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5994" marR="5080" indent="-96393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Keyword </a:t>
            </a:r>
            <a:r>
              <a:rPr spc="-20" dirty="0"/>
              <a:t>Research </a:t>
            </a:r>
            <a:r>
              <a:rPr dirty="0"/>
              <a:t>: </a:t>
            </a:r>
            <a:r>
              <a:rPr spc="-15" dirty="0"/>
              <a:t>Foundation </a:t>
            </a:r>
            <a:r>
              <a:rPr dirty="0"/>
              <a:t>of </a:t>
            </a:r>
            <a:r>
              <a:rPr spc="-890" dirty="0"/>
              <a:t> </a:t>
            </a:r>
            <a:r>
              <a:rPr spc="-15" dirty="0"/>
              <a:t>Search</a:t>
            </a:r>
            <a:r>
              <a:rPr spc="-20" dirty="0"/>
              <a:t> </a:t>
            </a:r>
            <a:r>
              <a:rPr spc="-5" dirty="0"/>
              <a:t>Engine</a:t>
            </a:r>
            <a:r>
              <a:rPr spc="-25" dirty="0"/>
              <a:t> </a:t>
            </a:r>
            <a:r>
              <a:rPr spc="-20" dirty="0"/>
              <a:t>Marketing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8035"/>
            <a:ext cx="7871459" cy="4183379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 marR="543560">
              <a:lnSpc>
                <a:spcPct val="79100"/>
              </a:lnSpc>
              <a:spcBef>
                <a:spcPts val="650"/>
              </a:spcBef>
            </a:pPr>
            <a:r>
              <a:rPr sz="2200" b="1" spc="-15" dirty="0">
                <a:latin typeface="Calibri"/>
                <a:cs typeface="Calibri"/>
              </a:rPr>
              <a:t>Keyword </a:t>
            </a:r>
            <a:r>
              <a:rPr sz="2200" b="1" spc="-10" dirty="0">
                <a:latin typeface="Calibri"/>
                <a:cs typeface="Calibri"/>
              </a:rPr>
              <a:t>research</a:t>
            </a:r>
            <a:r>
              <a:rPr sz="2200" spc="-10" dirty="0">
                <a:latin typeface="Calibri"/>
                <a:cs typeface="Calibri"/>
              </a:rPr>
              <a:t>: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find and </a:t>
            </a:r>
            <a:r>
              <a:rPr sz="2200" b="1" spc="-5" dirty="0">
                <a:latin typeface="Calibri"/>
                <a:cs typeface="Calibri"/>
              </a:rPr>
              <a:t>research </a:t>
            </a:r>
            <a:r>
              <a:rPr sz="2200" spc="-5" dirty="0">
                <a:latin typeface="Calibri"/>
                <a:cs typeface="Calibri"/>
              </a:rPr>
              <a:t>actual </a:t>
            </a:r>
            <a:r>
              <a:rPr sz="2200" spc="-10" dirty="0">
                <a:latin typeface="Calibri"/>
                <a:cs typeface="Calibri"/>
              </a:rPr>
              <a:t>search </a:t>
            </a:r>
            <a:r>
              <a:rPr sz="2200" spc="-5" dirty="0">
                <a:latin typeface="Calibri"/>
                <a:cs typeface="Calibri"/>
              </a:rPr>
              <a:t>terms </a:t>
            </a:r>
            <a:r>
              <a:rPr sz="2200" spc="-10" dirty="0">
                <a:latin typeface="Calibri"/>
                <a:cs typeface="Calibri"/>
              </a:rPr>
              <a:t>that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people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enter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search</a:t>
            </a:r>
            <a:r>
              <a:rPr sz="2200" spc="-5" dirty="0">
                <a:latin typeface="Calibri"/>
                <a:cs typeface="Calibri"/>
              </a:rPr>
              <a:t> engines.</a:t>
            </a:r>
            <a:endParaRPr sz="2200">
              <a:latin typeface="Calibri"/>
              <a:cs typeface="Calibri"/>
            </a:endParaRPr>
          </a:p>
          <a:p>
            <a:pPr marL="12700" marR="1001394">
              <a:lnSpc>
                <a:spcPct val="80000"/>
              </a:lnSpc>
              <a:spcBef>
                <a:spcPts val="480"/>
              </a:spcBef>
            </a:pPr>
            <a:r>
              <a:rPr sz="2200" spc="-10" dirty="0">
                <a:latin typeface="Calibri"/>
                <a:cs typeface="Calibri"/>
              </a:rPr>
              <a:t>Finding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keywords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have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decent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search</a:t>
            </a:r>
            <a:r>
              <a:rPr sz="2200" spc="-5" dirty="0">
                <a:latin typeface="Calibri"/>
                <a:cs typeface="Calibri"/>
              </a:rPr>
              <a:t> volume,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but</a:t>
            </a:r>
            <a:r>
              <a:rPr sz="2200" dirty="0">
                <a:latin typeface="Calibri"/>
                <a:cs typeface="Calibri"/>
              </a:rPr>
              <a:t> less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competition.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630"/>
              </a:lnSpc>
              <a:spcBef>
                <a:spcPts val="50"/>
              </a:spcBef>
            </a:pPr>
            <a:r>
              <a:rPr sz="2200" b="1" spc="-5" dirty="0">
                <a:latin typeface="Calibri"/>
                <a:cs typeface="Calibri"/>
              </a:rPr>
              <a:t>Objectives: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ts val="263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00" dirty="0">
                <a:latin typeface="Calibri"/>
                <a:cs typeface="Calibri"/>
              </a:rPr>
              <a:t>To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attract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organic </a:t>
            </a:r>
            <a:r>
              <a:rPr sz="2200" spc="-10" dirty="0">
                <a:latin typeface="Calibri"/>
                <a:cs typeface="Calibri"/>
              </a:rPr>
              <a:t>search</a:t>
            </a:r>
            <a:r>
              <a:rPr sz="2200" spc="-15" dirty="0">
                <a:latin typeface="Calibri"/>
                <a:cs typeface="Calibri"/>
              </a:rPr>
              <a:t> traffic.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ts val="2630"/>
              </a:lnSpc>
              <a:spcBef>
                <a:spcPts val="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0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maximize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impact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search</a:t>
            </a:r>
            <a:r>
              <a:rPr sz="2200" spc="-5" dirty="0">
                <a:latin typeface="Calibri"/>
                <a:cs typeface="Calibri"/>
              </a:rPr>
              <a:t> engine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marketing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efforts.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605"/>
              </a:lnSpc>
            </a:pPr>
            <a:r>
              <a:rPr sz="2200" b="1" spc="-10" dirty="0">
                <a:latin typeface="Calibri"/>
                <a:cs typeface="Calibri"/>
              </a:rPr>
              <a:t>Deliverables: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615"/>
              </a:lnSpc>
            </a:pPr>
            <a:r>
              <a:rPr sz="2200" spc="-5" dirty="0">
                <a:latin typeface="Calibri"/>
                <a:cs typeface="Calibri"/>
              </a:rPr>
              <a:t>Helps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understand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following: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ts val="2630"/>
              </a:lnSpc>
              <a:spcBef>
                <a:spcPts val="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What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your </a:t>
            </a:r>
            <a:r>
              <a:rPr sz="2200" spc="-20" dirty="0">
                <a:latin typeface="Calibri"/>
                <a:cs typeface="Calibri"/>
              </a:rPr>
              <a:t>audience’s</a:t>
            </a:r>
            <a:r>
              <a:rPr sz="2200" spc="-5" dirty="0">
                <a:latin typeface="Calibri"/>
                <a:cs typeface="Calibri"/>
              </a:rPr>
              <a:t> main</a:t>
            </a:r>
            <a:r>
              <a:rPr sz="2200" spc="-10" dirty="0">
                <a:latin typeface="Calibri"/>
                <a:cs typeface="Calibri"/>
              </a:rPr>
              <a:t> problems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are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ts val="263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-10" dirty="0">
                <a:latin typeface="Calibri"/>
                <a:cs typeface="Calibri"/>
              </a:rPr>
              <a:t> language </a:t>
            </a:r>
            <a:r>
              <a:rPr sz="2200" spc="-5" dirty="0">
                <a:latin typeface="Calibri"/>
                <a:cs typeface="Calibri"/>
              </a:rPr>
              <a:t>they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use</a:t>
            </a:r>
            <a:endParaRPr sz="2200">
              <a:latin typeface="Calibri"/>
              <a:cs typeface="Calibri"/>
            </a:endParaRPr>
          </a:p>
          <a:p>
            <a:pPr marL="355600" marR="5080" indent="-342900">
              <a:lnSpc>
                <a:spcPts val="2110"/>
              </a:lnSpc>
              <a:spcBef>
                <a:spcPts val="5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Which</a:t>
            </a:r>
            <a:r>
              <a:rPr sz="2200" spc="-10" dirty="0">
                <a:latin typeface="Calibri"/>
                <a:cs typeface="Calibri"/>
              </a:rPr>
              <a:t> topics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becoming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more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important</a:t>
            </a:r>
            <a:r>
              <a:rPr sz="2200" dirty="0">
                <a:latin typeface="Calibri"/>
                <a:cs typeface="Calibri"/>
              </a:rPr>
              <a:t> or</a:t>
            </a:r>
            <a:r>
              <a:rPr sz="2200" spc="-5" dirty="0">
                <a:latin typeface="Calibri"/>
                <a:cs typeface="Calibri"/>
              </a:rPr>
              <a:t> less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important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over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time.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4880" y="458724"/>
            <a:ext cx="723645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0" dirty="0"/>
              <a:t>Keyword</a:t>
            </a:r>
            <a:r>
              <a:rPr sz="4400" spc="-10" dirty="0"/>
              <a:t> </a:t>
            </a:r>
            <a:r>
              <a:rPr sz="4400" spc="-20" dirty="0"/>
              <a:t>research</a:t>
            </a:r>
            <a:r>
              <a:rPr sz="4400" spc="-10" dirty="0"/>
              <a:t> </a:t>
            </a:r>
            <a:r>
              <a:rPr sz="4400" spc="-5" dirty="0"/>
              <a:t>methodology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496737"/>
            <a:ext cx="8067040" cy="436245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3200" b="1" dirty="0">
                <a:latin typeface="Calibri"/>
                <a:cs typeface="Calibri"/>
              </a:rPr>
              <a:t>1.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Identify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the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niche</a:t>
            </a:r>
            <a:r>
              <a:rPr sz="3200" b="1" spc="-10" dirty="0">
                <a:latin typeface="Calibri"/>
                <a:cs typeface="Calibri"/>
              </a:rPr>
              <a:t> topic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ts val="2810"/>
              </a:lnSpc>
              <a:spcBef>
                <a:spcPts val="805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Niche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Topic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topic that your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target</a:t>
            </a:r>
            <a:r>
              <a:rPr sz="2400" spc="-10" dirty="0">
                <a:latin typeface="Calibri"/>
                <a:cs typeface="Calibri"/>
              </a:rPr>
              <a:t> customer</a:t>
            </a:r>
            <a:r>
              <a:rPr sz="2400" spc="-5" dirty="0">
                <a:latin typeface="Calibri"/>
                <a:cs typeface="Calibri"/>
              </a:rPr>
              <a:t> 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interested</a:t>
            </a:r>
            <a:r>
              <a:rPr sz="2400" spc="-5" dirty="0">
                <a:latin typeface="Calibri"/>
                <a:cs typeface="Calibri"/>
              </a:rPr>
              <a:t> in-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exact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keywords,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it’s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broad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topic.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400" b="1" spc="-15" dirty="0">
                <a:latin typeface="Calibri"/>
                <a:cs typeface="Calibri"/>
              </a:rPr>
              <a:t>Strategy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examples:</a:t>
            </a:r>
            <a:endParaRPr sz="2400">
              <a:latin typeface="Calibri"/>
              <a:cs typeface="Calibri"/>
            </a:endParaRPr>
          </a:p>
          <a:p>
            <a:pPr marL="355600" marR="6350" indent="-342900">
              <a:lnSpc>
                <a:spcPct val="992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Identify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buyer persona: </a:t>
            </a:r>
            <a:r>
              <a:rPr sz="2400" spc="-30" dirty="0">
                <a:latin typeface="Calibri"/>
                <a:cs typeface="Calibri"/>
              </a:rPr>
              <a:t>(Gender,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Age,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Approximate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income, Hobbies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interests,</a:t>
            </a:r>
            <a:r>
              <a:rPr sz="2400" spc="-5" dirty="0">
                <a:latin typeface="Calibri"/>
                <a:cs typeface="Calibri"/>
              </a:rPr>
              <a:t> Things</a:t>
            </a:r>
            <a:r>
              <a:rPr sz="2400" spc="-10" dirty="0">
                <a:latin typeface="Calibri"/>
                <a:cs typeface="Calibri"/>
              </a:rPr>
              <a:t> that </a:t>
            </a:r>
            <a:r>
              <a:rPr sz="2400" spc="-5" dirty="0">
                <a:latin typeface="Calibri"/>
                <a:cs typeface="Calibri"/>
              </a:rPr>
              <a:t>they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struggle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with,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What </a:t>
            </a:r>
            <a:r>
              <a:rPr sz="2400" spc="-5" dirty="0">
                <a:latin typeface="Calibri"/>
                <a:cs typeface="Calibri"/>
              </a:rPr>
              <a:t>they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want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accomplish</a:t>
            </a:r>
            <a:r>
              <a:rPr sz="2400" spc="-10" dirty="0">
                <a:latin typeface="Calibri"/>
                <a:cs typeface="Calibri"/>
              </a:rPr>
              <a:t> (personally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professionally))</a:t>
            </a:r>
            <a:endParaRPr sz="2400">
              <a:latin typeface="Calibri"/>
              <a:cs typeface="Calibri"/>
            </a:endParaRPr>
          </a:p>
          <a:p>
            <a:pPr marL="422275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latin typeface="Calibri"/>
                <a:cs typeface="Calibri"/>
              </a:rPr>
              <a:t>Could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several </a:t>
            </a:r>
            <a:r>
              <a:rPr sz="2400" dirty="0">
                <a:latin typeface="Calibri"/>
                <a:cs typeface="Calibri"/>
              </a:rPr>
              <a:t>(e.g.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parents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children)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Find </a:t>
            </a:r>
            <a:r>
              <a:rPr sz="2400" b="1" spc="-10" dirty="0">
                <a:latin typeface="Calibri"/>
                <a:cs typeface="Calibri"/>
              </a:rPr>
              <a:t>forums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where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your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target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audience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reaches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out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Wikipedia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40" dirty="0">
                <a:latin typeface="Calibri"/>
                <a:cs typeface="Calibri"/>
              </a:rPr>
              <a:t>Table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of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Contents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49444"/>
            <a:ext cx="6384290" cy="112077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3200" b="1" dirty="0">
                <a:latin typeface="Calibri"/>
                <a:cs typeface="Calibri"/>
              </a:rPr>
              <a:t>2.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Find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the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keywords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800" dirty="0">
                <a:latin typeface="Calibri"/>
                <a:cs typeface="Calibri"/>
              </a:rPr>
              <a:t>3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categories: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Head,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body 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tail(long)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1902344"/>
            <a:ext cx="6781798" cy="495565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4880" y="32003"/>
            <a:ext cx="723645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0" dirty="0"/>
              <a:t>Keyword</a:t>
            </a:r>
            <a:r>
              <a:rPr sz="4400" spc="-10" dirty="0"/>
              <a:t> </a:t>
            </a:r>
            <a:r>
              <a:rPr sz="4400" spc="-20" dirty="0"/>
              <a:t>research</a:t>
            </a:r>
            <a:r>
              <a:rPr sz="4400" spc="-10" dirty="0"/>
              <a:t> </a:t>
            </a:r>
            <a:r>
              <a:rPr sz="4400" spc="-5" dirty="0"/>
              <a:t>methodology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3903789" y="6421628"/>
            <a:ext cx="5168900" cy="358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10"/>
              </a:lnSpc>
              <a:spcBef>
                <a:spcPts val="100"/>
              </a:spcBef>
            </a:pP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Dr</a:t>
            </a:r>
            <a:r>
              <a:rPr sz="1200" spc="-2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Sumangla</a:t>
            </a:r>
            <a:r>
              <a:rPr sz="1200" spc="-2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Rathore</a:t>
            </a:r>
            <a:endParaRPr sz="1200">
              <a:latin typeface="Calibri"/>
              <a:cs typeface="Calibri"/>
            </a:endParaRPr>
          </a:p>
          <a:p>
            <a:pPr marL="2131060">
              <a:lnSpc>
                <a:spcPts val="1310"/>
              </a:lnSpc>
            </a:pPr>
            <a:r>
              <a:rPr sz="1200" spc="-5" dirty="0">
                <a:latin typeface="Calibri"/>
                <a:cs typeface="Calibri"/>
              </a:rPr>
              <a:t>Source: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https://backlinko.com/keyword-research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1070356"/>
            <a:ext cx="8756650" cy="172656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34"/>
              </a:spcBef>
            </a:pPr>
            <a:r>
              <a:rPr sz="2800" b="1" dirty="0">
                <a:latin typeface="Calibri"/>
                <a:cs typeface="Calibri"/>
              </a:rPr>
              <a:t>3.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Research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related</a:t>
            </a:r>
            <a:r>
              <a:rPr sz="2800" b="1" spc="-10" dirty="0">
                <a:latin typeface="Calibri"/>
                <a:cs typeface="Calibri"/>
              </a:rPr>
              <a:t> search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terms.</a:t>
            </a:r>
            <a:endParaRPr sz="2800">
              <a:latin typeface="Calibri"/>
              <a:cs typeface="Calibri"/>
            </a:endParaRPr>
          </a:p>
          <a:p>
            <a:pPr marL="12700" marR="5080" algn="just">
              <a:lnSpc>
                <a:spcPts val="3000"/>
              </a:lnSpc>
              <a:spcBef>
                <a:spcPts val="735"/>
              </a:spcBef>
            </a:pPr>
            <a:r>
              <a:rPr sz="2800" spc="-5" dirty="0">
                <a:latin typeface="Calibri"/>
                <a:cs typeface="Calibri"/>
              </a:rPr>
              <a:t>Go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Google.com</a:t>
            </a:r>
            <a:r>
              <a:rPr sz="2800" spc="-5" dirty="0">
                <a:latin typeface="Calibri"/>
                <a:cs typeface="Calibri"/>
              </a:rPr>
              <a:t> 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take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look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related</a:t>
            </a:r>
            <a:r>
              <a:rPr sz="2800" spc="5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search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terms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appear when </a:t>
            </a:r>
            <a:r>
              <a:rPr sz="2800" spc="-15" dirty="0">
                <a:latin typeface="Calibri"/>
                <a:cs typeface="Calibri"/>
              </a:rPr>
              <a:t>you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plug in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keyword.(useful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to 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long </a:t>
            </a:r>
            <a:r>
              <a:rPr sz="2800" spc="-15" dirty="0">
                <a:latin typeface="Calibri"/>
                <a:cs typeface="Calibri"/>
              </a:rPr>
              <a:t>tail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keywords)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939" y="6102603"/>
            <a:ext cx="82340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libri"/>
                <a:cs typeface="Calibri"/>
              </a:rPr>
              <a:t>4.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See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how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competitors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are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ranking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for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these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keywords.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4880" y="260603"/>
            <a:ext cx="723645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0" dirty="0"/>
              <a:t>Keyword</a:t>
            </a:r>
            <a:r>
              <a:rPr sz="4400" spc="-10" dirty="0"/>
              <a:t> </a:t>
            </a:r>
            <a:r>
              <a:rPr sz="4400" spc="-20" dirty="0"/>
              <a:t>research</a:t>
            </a:r>
            <a:r>
              <a:rPr sz="4400" spc="-10" dirty="0"/>
              <a:t> </a:t>
            </a:r>
            <a:r>
              <a:rPr sz="4400" spc="-5" dirty="0"/>
              <a:t>methodology</a:t>
            </a:r>
            <a:endParaRPr sz="44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660" y="3135117"/>
            <a:ext cx="8694539" cy="25166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2319</Words>
  <Application>Microsoft Macintosh PowerPoint</Application>
  <PresentationFormat>On-screen Show (4:3)</PresentationFormat>
  <Paragraphs>231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 MT</vt:lpstr>
      <vt:lpstr>Calibri</vt:lpstr>
      <vt:lpstr>Times New Roman</vt:lpstr>
      <vt:lpstr>Wingdings</vt:lpstr>
      <vt:lpstr>Office Theme</vt:lpstr>
      <vt:lpstr>PowerPoint Presentation</vt:lpstr>
      <vt:lpstr>What is search engine marketing?</vt:lpstr>
      <vt:lpstr>PowerPoint Presentation</vt:lpstr>
      <vt:lpstr>Difference between SEO and SEM</vt:lpstr>
      <vt:lpstr>Benefits of SEM</vt:lpstr>
      <vt:lpstr>Keyword Research : Foundation of  Search Engine Marketing</vt:lpstr>
      <vt:lpstr>Keyword research methodology</vt:lpstr>
      <vt:lpstr>Keyword research methodology</vt:lpstr>
      <vt:lpstr>Keyword research methodology</vt:lpstr>
      <vt:lpstr>Keyword research methodology</vt:lpstr>
      <vt:lpstr>PowerPoint Presentation</vt:lpstr>
      <vt:lpstr>PowerPoint Presentation</vt:lpstr>
      <vt:lpstr>PowerPoint Presentation</vt:lpstr>
      <vt:lpstr>Keyword research methodology</vt:lpstr>
      <vt:lpstr>Commercial Intent: The Four Keyword Classes</vt:lpstr>
      <vt:lpstr>Google Ads vs Microsoft’s Bing Ads Both are pay-per-click advertising platforms designed to help businesses reach specific  audiences, drive traffic, and increase revenue.</vt:lpstr>
      <vt:lpstr>What is a campaign?</vt:lpstr>
      <vt:lpstr>Types of campaigns</vt:lpstr>
      <vt:lpstr>Ad groups and keyword setup</vt:lpstr>
      <vt:lpstr>Ad-groups and keyword dashboard</vt:lpstr>
      <vt:lpstr>Campaign set-up</vt:lpstr>
      <vt:lpstr>PowerPoint Presentation</vt:lpstr>
      <vt:lpstr>Ad-formats and guidelines</vt:lpstr>
      <vt:lpstr>PowerPoint Presentation</vt:lpstr>
      <vt:lpstr>Ad-formats and guidelines</vt:lpstr>
      <vt:lpstr>Direct campaign vs branding campaign</vt:lpstr>
      <vt:lpstr>Ad bidding</vt:lpstr>
      <vt:lpstr>Ad bidding</vt:lpstr>
      <vt:lpstr>PowerPoint Presentation</vt:lpstr>
      <vt:lpstr>How to achieve higher quality scores?</vt:lpstr>
      <vt:lpstr>How to achieve higher quality scores?</vt:lpstr>
      <vt:lpstr>Common issues related to search ads  and their solutions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created xsi:type="dcterms:W3CDTF">2023-03-24T06:57:56Z</dcterms:created>
  <dcterms:modified xsi:type="dcterms:W3CDTF">2023-03-24T06:59:56Z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2022-04-27T00:00:00Z</vt:filetime>
  </property>
  <property fmtid="{D5CDD505-2E9C-101B-9397-08002B2CF9AE}" pid="3" name="LastSaved">
    <vt:filetime>2023-03-24T00:00:00Z</vt:filetime>
  </property>
</Properties>
</file>